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6" r:id="rId2"/>
    <p:sldId id="705" r:id="rId3"/>
    <p:sldId id="678" r:id="rId4"/>
    <p:sldId id="692" r:id="rId5"/>
    <p:sldId id="679" r:id="rId6"/>
    <p:sldId id="680" r:id="rId7"/>
    <p:sldId id="681" r:id="rId8"/>
    <p:sldId id="701" r:id="rId9"/>
    <p:sldId id="702" r:id="rId10"/>
    <p:sldId id="703" r:id="rId11"/>
    <p:sldId id="257" r:id="rId12"/>
    <p:sldId id="704" r:id="rId13"/>
    <p:sldId id="699" r:id="rId14"/>
    <p:sldId id="700" r:id="rId15"/>
    <p:sldId id="698" r:id="rId16"/>
  </p:sldIdLst>
  <p:sldSz cx="12192000" cy="6858000"/>
  <p:notesSz cx="6407150" cy="117348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8829BB49-ED06-4523-81C0-12434AABC49A}">
          <p14:sldIdLst>
            <p14:sldId id="256"/>
            <p14:sldId id="705"/>
            <p14:sldId id="678"/>
            <p14:sldId id="692"/>
            <p14:sldId id="679"/>
            <p14:sldId id="680"/>
            <p14:sldId id="681"/>
            <p14:sldId id="701"/>
            <p14:sldId id="702"/>
            <p14:sldId id="703"/>
            <p14:sldId id="257"/>
            <p14:sldId id="704"/>
            <p14:sldId id="699"/>
            <p14:sldId id="700"/>
            <p14:sldId id="698"/>
          </p14:sldIdLst>
        </p14:section>
        <p14:section name="タイトルなしのセクション" id="{1E04B075-A3B9-4B9C-B0E6-DAE6536ABBF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B3F1"/>
    <a:srgbClr val="0000FF"/>
    <a:srgbClr val="FF00FF"/>
    <a:srgbClr val="ED7D31"/>
    <a:srgbClr val="BE50DA"/>
    <a:srgbClr val="00FFFF"/>
    <a:srgbClr val="86554C"/>
    <a:srgbClr val="EEAA00"/>
    <a:srgbClr val="256812"/>
    <a:srgbClr val="E75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37" autoAdjust="0"/>
    <p:restoredTop sz="95146" autoAdjust="0"/>
  </p:normalViewPr>
  <p:slideViewPr>
    <p:cSldViewPr snapToGrid="0">
      <p:cViewPr varScale="1">
        <p:scale>
          <a:sx n="98" d="100"/>
          <a:sy n="98" d="100"/>
        </p:scale>
        <p:origin x="720" y="96"/>
      </p:cViewPr>
      <p:guideLst/>
    </p:cSldViewPr>
  </p:slideViewPr>
  <p:notesTextViewPr>
    <p:cViewPr>
      <p:scale>
        <a:sx n="20" d="100"/>
        <a:sy n="2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776432" cy="588778"/>
          </a:xfrm>
          <a:prstGeom prst="rect">
            <a:avLst/>
          </a:prstGeom>
        </p:spPr>
        <p:txBody>
          <a:bodyPr vert="horz" lIns="94640" tIns="47320" rIns="94640" bIns="473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629236" y="1"/>
            <a:ext cx="2776432" cy="588778"/>
          </a:xfrm>
          <a:prstGeom prst="rect">
            <a:avLst/>
          </a:prstGeom>
        </p:spPr>
        <p:txBody>
          <a:bodyPr vert="horz" lIns="94640" tIns="47320" rIns="94640" bIns="47320" rtlCol="0"/>
          <a:lstStyle>
            <a:lvl1pPr algn="r">
              <a:defRPr sz="1200"/>
            </a:lvl1pPr>
          </a:lstStyle>
          <a:p>
            <a:fld id="{D4ECA681-C444-4628-8B03-FCA1C73E7478}" type="datetimeFigureOut">
              <a:rPr kumimoji="1" lang="ja-JP" altLang="en-US" smtClean="0"/>
              <a:t>2026/10/25</a:t>
            </a:fld>
            <a:endParaRPr kumimoji="1" lang="ja-JP" altLang="en-US"/>
          </a:p>
        </p:txBody>
      </p:sp>
      <p:sp>
        <p:nvSpPr>
          <p:cNvPr id="4" name="スライド イメージ プレースホルダー 3"/>
          <p:cNvSpPr>
            <a:spLocks noGrp="1" noRot="1" noChangeAspect="1"/>
          </p:cNvSpPr>
          <p:nvPr>
            <p:ph type="sldImg" idx="2"/>
          </p:nvPr>
        </p:nvSpPr>
        <p:spPr>
          <a:xfrm>
            <a:off x="-315913" y="1466850"/>
            <a:ext cx="7038976" cy="3960813"/>
          </a:xfrm>
          <a:prstGeom prst="rect">
            <a:avLst/>
          </a:prstGeom>
          <a:noFill/>
          <a:ln w="12700">
            <a:solidFill>
              <a:prstClr val="black"/>
            </a:solidFill>
          </a:ln>
        </p:spPr>
        <p:txBody>
          <a:bodyPr vert="horz" lIns="94640" tIns="47320" rIns="94640" bIns="47320" rtlCol="0" anchor="ctr"/>
          <a:lstStyle/>
          <a:p>
            <a:endParaRPr lang="ja-JP" altLang="en-US" dirty="0"/>
          </a:p>
        </p:txBody>
      </p:sp>
      <p:sp>
        <p:nvSpPr>
          <p:cNvPr id="5" name="ノート プレースホルダー 4"/>
          <p:cNvSpPr>
            <a:spLocks noGrp="1"/>
          </p:cNvSpPr>
          <p:nvPr>
            <p:ph type="body" sz="quarter" idx="3"/>
          </p:nvPr>
        </p:nvSpPr>
        <p:spPr>
          <a:xfrm>
            <a:off x="640715" y="5647373"/>
            <a:ext cx="5125720" cy="4620578"/>
          </a:xfrm>
          <a:prstGeom prst="rect">
            <a:avLst/>
          </a:prstGeom>
        </p:spPr>
        <p:txBody>
          <a:bodyPr vert="horz" lIns="94640" tIns="47320" rIns="94640" bIns="473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11146026"/>
            <a:ext cx="2776432" cy="588777"/>
          </a:xfrm>
          <a:prstGeom prst="rect">
            <a:avLst/>
          </a:prstGeom>
        </p:spPr>
        <p:txBody>
          <a:bodyPr vert="horz" lIns="94640" tIns="47320" rIns="94640" bIns="473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629236" y="11146026"/>
            <a:ext cx="2776432" cy="588777"/>
          </a:xfrm>
          <a:prstGeom prst="rect">
            <a:avLst/>
          </a:prstGeom>
        </p:spPr>
        <p:txBody>
          <a:bodyPr vert="horz" lIns="94640" tIns="47320" rIns="94640" bIns="47320" rtlCol="0" anchor="b"/>
          <a:lstStyle>
            <a:lvl1pPr algn="r">
              <a:defRPr sz="1200"/>
            </a:lvl1pPr>
          </a:lstStyle>
          <a:p>
            <a:fld id="{B2B1CE86-5D1F-4D08-B260-42410BE52463}" type="slidenum">
              <a:rPr kumimoji="1" lang="ja-JP" altLang="en-US" smtClean="0"/>
              <a:t>‹#›</a:t>
            </a:fld>
            <a:endParaRPr kumimoji="1" lang="ja-JP" altLang="en-US"/>
          </a:p>
        </p:txBody>
      </p:sp>
    </p:spTree>
    <p:extLst>
      <p:ext uri="{BB962C8B-B14F-4D97-AF65-F5344CB8AC3E}">
        <p14:creationId xmlns:p14="http://schemas.microsoft.com/office/powerpoint/2010/main" val="31129258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2B1CE86-5D1F-4D08-B260-42410BE52463}" type="slidenum">
              <a:rPr kumimoji="1" lang="ja-JP" altLang="en-US" smtClean="0"/>
              <a:t>1</a:t>
            </a:fld>
            <a:endParaRPr kumimoji="1" lang="ja-JP" altLang="en-US"/>
          </a:p>
        </p:txBody>
      </p:sp>
    </p:spTree>
    <p:extLst>
      <p:ext uri="{BB962C8B-B14F-4D97-AF65-F5344CB8AC3E}">
        <p14:creationId xmlns:p14="http://schemas.microsoft.com/office/powerpoint/2010/main" val="27662635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grpSp>
        <p:nvGrpSpPr>
          <p:cNvPr id="30" name="グループ化 29">
            <a:extLst>
              <a:ext uri="{FF2B5EF4-FFF2-40B4-BE49-F238E27FC236}">
                <a16:creationId xmlns:a16="http://schemas.microsoft.com/office/drawing/2014/main" id="{6960A89E-1436-5001-C92C-34883BD083C9}"/>
              </a:ext>
            </a:extLst>
          </p:cNvPr>
          <p:cNvGrpSpPr/>
          <p:nvPr userDrawn="1"/>
        </p:nvGrpSpPr>
        <p:grpSpPr>
          <a:xfrm rot="10800000">
            <a:off x="53784" y="3347435"/>
            <a:ext cx="12045409" cy="372572"/>
            <a:chOff x="102389" y="229418"/>
            <a:chExt cx="12045409" cy="372572"/>
          </a:xfrm>
        </p:grpSpPr>
        <p:sp>
          <p:nvSpPr>
            <p:cNvPr id="31" name="正方形/長方形 30">
              <a:extLst>
                <a:ext uri="{FF2B5EF4-FFF2-40B4-BE49-F238E27FC236}">
                  <a16:creationId xmlns:a16="http://schemas.microsoft.com/office/drawing/2014/main" id="{33076E0B-13CC-1637-B62A-8B845412C1F4}"/>
                </a:ext>
              </a:extLst>
            </p:cNvPr>
            <p:cNvSpPr/>
            <p:nvPr/>
          </p:nvSpPr>
          <p:spPr>
            <a:xfrm rot="10800000">
              <a:off x="11503620" y="365062"/>
              <a:ext cx="388674" cy="98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円弧 31">
              <a:extLst>
                <a:ext uri="{FF2B5EF4-FFF2-40B4-BE49-F238E27FC236}">
                  <a16:creationId xmlns:a16="http://schemas.microsoft.com/office/drawing/2014/main" id="{D34508BA-287A-1BDD-5A02-84C7A338C7E1}"/>
                </a:ext>
              </a:extLst>
            </p:cNvPr>
            <p:cNvSpPr>
              <a:spLocks noChangeAspect="1"/>
            </p:cNvSpPr>
            <p:nvPr/>
          </p:nvSpPr>
          <p:spPr>
            <a:xfrm rot="10800000">
              <a:off x="11405467" y="269212"/>
              <a:ext cx="56340" cy="141493"/>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33" name="円弧 32">
              <a:extLst>
                <a:ext uri="{FF2B5EF4-FFF2-40B4-BE49-F238E27FC236}">
                  <a16:creationId xmlns:a16="http://schemas.microsoft.com/office/drawing/2014/main" id="{876A21AD-4995-FCB5-E12F-35AF1E51FB04}"/>
                </a:ext>
              </a:extLst>
            </p:cNvPr>
            <p:cNvSpPr>
              <a:spLocks noChangeAspect="1"/>
            </p:cNvSpPr>
            <p:nvPr/>
          </p:nvSpPr>
          <p:spPr>
            <a:xfrm rot="10800000">
              <a:off x="11552588" y="251526"/>
              <a:ext cx="70425" cy="176866"/>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34" name="円弧 33">
              <a:extLst>
                <a:ext uri="{FF2B5EF4-FFF2-40B4-BE49-F238E27FC236}">
                  <a16:creationId xmlns:a16="http://schemas.microsoft.com/office/drawing/2014/main" id="{4C89320D-A170-FBFC-A7E5-38E618604F95}"/>
                </a:ext>
              </a:extLst>
            </p:cNvPr>
            <p:cNvSpPr>
              <a:spLocks noChangeAspect="1"/>
            </p:cNvSpPr>
            <p:nvPr/>
          </p:nvSpPr>
          <p:spPr>
            <a:xfrm rot="10800000">
              <a:off x="11706110" y="229418"/>
              <a:ext cx="88031" cy="221082"/>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35" name="正方形/長方形 34">
              <a:extLst>
                <a:ext uri="{FF2B5EF4-FFF2-40B4-BE49-F238E27FC236}">
                  <a16:creationId xmlns:a16="http://schemas.microsoft.com/office/drawing/2014/main" id="{21C88E21-D4D8-E54A-08D9-AD0531D758F0}"/>
                </a:ext>
              </a:extLst>
            </p:cNvPr>
            <p:cNvSpPr/>
            <p:nvPr/>
          </p:nvSpPr>
          <p:spPr>
            <a:xfrm rot="10800000">
              <a:off x="1482165" y="304799"/>
              <a:ext cx="10473505" cy="65741"/>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6" name="円弧 35">
              <a:extLst>
                <a:ext uri="{FF2B5EF4-FFF2-40B4-BE49-F238E27FC236}">
                  <a16:creationId xmlns:a16="http://schemas.microsoft.com/office/drawing/2014/main" id="{7C601C47-74E4-8B1D-19A7-2E84387C166B}"/>
                </a:ext>
              </a:extLst>
            </p:cNvPr>
            <p:cNvSpPr>
              <a:spLocks noChangeAspect="1"/>
            </p:cNvSpPr>
            <p:nvPr/>
          </p:nvSpPr>
          <p:spPr>
            <a:xfrm rot="10800000">
              <a:off x="11503620" y="420702"/>
              <a:ext cx="56340" cy="141493"/>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37" name="円弧 36">
              <a:extLst>
                <a:ext uri="{FF2B5EF4-FFF2-40B4-BE49-F238E27FC236}">
                  <a16:creationId xmlns:a16="http://schemas.microsoft.com/office/drawing/2014/main" id="{263BC23D-C51C-23F0-B2D3-FC678EDE6C8B}"/>
                </a:ext>
              </a:extLst>
            </p:cNvPr>
            <p:cNvSpPr>
              <a:spLocks noChangeAspect="1"/>
            </p:cNvSpPr>
            <p:nvPr/>
          </p:nvSpPr>
          <p:spPr>
            <a:xfrm rot="10800000">
              <a:off x="11650741" y="403016"/>
              <a:ext cx="70425" cy="176866"/>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38" name="円弧 37">
              <a:extLst>
                <a:ext uri="{FF2B5EF4-FFF2-40B4-BE49-F238E27FC236}">
                  <a16:creationId xmlns:a16="http://schemas.microsoft.com/office/drawing/2014/main" id="{74F651DA-9870-F9C8-FB7E-FB38F632390A}"/>
                </a:ext>
              </a:extLst>
            </p:cNvPr>
            <p:cNvSpPr>
              <a:spLocks noChangeAspect="1"/>
            </p:cNvSpPr>
            <p:nvPr/>
          </p:nvSpPr>
          <p:spPr>
            <a:xfrm rot="10800000">
              <a:off x="11804263" y="380908"/>
              <a:ext cx="88031" cy="221082"/>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39" name="正方形/長方形 38">
              <a:extLst>
                <a:ext uri="{FF2B5EF4-FFF2-40B4-BE49-F238E27FC236}">
                  <a16:creationId xmlns:a16="http://schemas.microsoft.com/office/drawing/2014/main" id="{481D1EE1-3058-0387-293C-7AB18F29769B}"/>
                </a:ext>
              </a:extLst>
            </p:cNvPr>
            <p:cNvSpPr/>
            <p:nvPr/>
          </p:nvSpPr>
          <p:spPr>
            <a:xfrm rot="10800000">
              <a:off x="1503702" y="460118"/>
              <a:ext cx="10644096" cy="67318"/>
            </a:xfrm>
            <a:prstGeom prst="rect">
              <a:avLst/>
            </a:prstGeom>
            <a:solidFill>
              <a:srgbClr val="00006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0" name="円弧 39">
              <a:extLst>
                <a:ext uri="{FF2B5EF4-FFF2-40B4-BE49-F238E27FC236}">
                  <a16:creationId xmlns:a16="http://schemas.microsoft.com/office/drawing/2014/main" id="{BC65D3B8-145D-BE86-1503-36AF9A238DAA}"/>
                </a:ext>
              </a:extLst>
            </p:cNvPr>
            <p:cNvSpPr>
              <a:spLocks noChangeAspect="1"/>
            </p:cNvSpPr>
            <p:nvPr/>
          </p:nvSpPr>
          <p:spPr>
            <a:xfrm rot="10800000">
              <a:off x="11706110" y="229418"/>
              <a:ext cx="88031" cy="221082"/>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41" name="円弧 40">
              <a:extLst>
                <a:ext uri="{FF2B5EF4-FFF2-40B4-BE49-F238E27FC236}">
                  <a16:creationId xmlns:a16="http://schemas.microsoft.com/office/drawing/2014/main" id="{BF2A7206-5545-F144-8F50-902860119C69}"/>
                </a:ext>
              </a:extLst>
            </p:cNvPr>
            <p:cNvSpPr>
              <a:spLocks noChangeAspect="1"/>
            </p:cNvSpPr>
            <p:nvPr/>
          </p:nvSpPr>
          <p:spPr>
            <a:xfrm rot="10800000">
              <a:off x="11552588" y="251526"/>
              <a:ext cx="70425" cy="176866"/>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42" name="円弧 41">
              <a:extLst>
                <a:ext uri="{FF2B5EF4-FFF2-40B4-BE49-F238E27FC236}">
                  <a16:creationId xmlns:a16="http://schemas.microsoft.com/office/drawing/2014/main" id="{3F8678BE-6422-1B3C-FEA7-235EDCFC9A60}"/>
                </a:ext>
              </a:extLst>
            </p:cNvPr>
            <p:cNvSpPr>
              <a:spLocks noChangeAspect="1"/>
            </p:cNvSpPr>
            <p:nvPr/>
          </p:nvSpPr>
          <p:spPr>
            <a:xfrm rot="10800000">
              <a:off x="11405467" y="269212"/>
              <a:ext cx="56340" cy="141493"/>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43" name="円弧 42">
              <a:extLst>
                <a:ext uri="{FF2B5EF4-FFF2-40B4-BE49-F238E27FC236}">
                  <a16:creationId xmlns:a16="http://schemas.microsoft.com/office/drawing/2014/main" id="{63B8DC92-5358-1C46-98DC-BA930A0F91E3}"/>
                </a:ext>
              </a:extLst>
            </p:cNvPr>
            <p:cNvSpPr>
              <a:spLocks noChangeAspect="1"/>
            </p:cNvSpPr>
            <p:nvPr/>
          </p:nvSpPr>
          <p:spPr>
            <a:xfrm rot="10800000">
              <a:off x="11804263" y="380908"/>
              <a:ext cx="88031" cy="221082"/>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44" name="円弧 43">
              <a:extLst>
                <a:ext uri="{FF2B5EF4-FFF2-40B4-BE49-F238E27FC236}">
                  <a16:creationId xmlns:a16="http://schemas.microsoft.com/office/drawing/2014/main" id="{5569218D-9A84-8ABB-4F8C-0048033D4521}"/>
                </a:ext>
              </a:extLst>
            </p:cNvPr>
            <p:cNvSpPr>
              <a:spLocks noChangeAspect="1"/>
            </p:cNvSpPr>
            <p:nvPr/>
          </p:nvSpPr>
          <p:spPr>
            <a:xfrm rot="10800000">
              <a:off x="11650741" y="403016"/>
              <a:ext cx="70425" cy="176866"/>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45" name="円弧 44">
              <a:extLst>
                <a:ext uri="{FF2B5EF4-FFF2-40B4-BE49-F238E27FC236}">
                  <a16:creationId xmlns:a16="http://schemas.microsoft.com/office/drawing/2014/main" id="{AD1A6298-EEB3-0F46-C04E-51AB6228E94C}"/>
                </a:ext>
              </a:extLst>
            </p:cNvPr>
            <p:cNvSpPr>
              <a:spLocks noChangeAspect="1"/>
            </p:cNvSpPr>
            <p:nvPr/>
          </p:nvSpPr>
          <p:spPr>
            <a:xfrm rot="10800000">
              <a:off x="11503620" y="420702"/>
              <a:ext cx="56340" cy="141493"/>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46" name="二等辺三角形 45">
              <a:extLst>
                <a:ext uri="{FF2B5EF4-FFF2-40B4-BE49-F238E27FC236}">
                  <a16:creationId xmlns:a16="http://schemas.microsoft.com/office/drawing/2014/main" id="{91626FED-6636-8198-CE19-122F123C4ED4}"/>
                </a:ext>
              </a:extLst>
            </p:cNvPr>
            <p:cNvSpPr/>
            <p:nvPr/>
          </p:nvSpPr>
          <p:spPr>
            <a:xfrm rot="15960000">
              <a:off x="775762" y="-315172"/>
              <a:ext cx="54376" cy="1401122"/>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7" name="二等辺三角形 46">
              <a:extLst>
                <a:ext uri="{FF2B5EF4-FFF2-40B4-BE49-F238E27FC236}">
                  <a16:creationId xmlns:a16="http://schemas.microsoft.com/office/drawing/2014/main" id="{B27E09FA-0A7E-72DE-67FF-224CBCF85F0D}"/>
                </a:ext>
              </a:extLst>
            </p:cNvPr>
            <p:cNvSpPr/>
            <p:nvPr/>
          </p:nvSpPr>
          <p:spPr>
            <a:xfrm rot="16440000">
              <a:off x="800838" y="-256932"/>
              <a:ext cx="54376" cy="1401122"/>
            </a:xfrm>
            <a:prstGeom prs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8" name="グループ化 7">
            <a:extLst>
              <a:ext uri="{FF2B5EF4-FFF2-40B4-BE49-F238E27FC236}">
                <a16:creationId xmlns:a16="http://schemas.microsoft.com/office/drawing/2014/main" id="{265FF5E6-3B00-F5F0-423D-5624452595E4}"/>
              </a:ext>
            </a:extLst>
          </p:cNvPr>
          <p:cNvGrpSpPr/>
          <p:nvPr userDrawn="1"/>
        </p:nvGrpSpPr>
        <p:grpSpPr>
          <a:xfrm>
            <a:off x="102389" y="229418"/>
            <a:ext cx="12045409" cy="372572"/>
            <a:chOff x="102389" y="229418"/>
            <a:chExt cx="12045409" cy="372572"/>
          </a:xfrm>
        </p:grpSpPr>
        <p:sp>
          <p:nvSpPr>
            <p:cNvPr id="9" name="正方形/長方形 8">
              <a:extLst>
                <a:ext uri="{FF2B5EF4-FFF2-40B4-BE49-F238E27FC236}">
                  <a16:creationId xmlns:a16="http://schemas.microsoft.com/office/drawing/2014/main" id="{50423136-1EB8-10FE-34E6-05959E1575CF}"/>
                </a:ext>
              </a:extLst>
            </p:cNvPr>
            <p:cNvSpPr/>
            <p:nvPr/>
          </p:nvSpPr>
          <p:spPr>
            <a:xfrm rot="10800000">
              <a:off x="11503620" y="365062"/>
              <a:ext cx="388674" cy="98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円弧 9">
              <a:extLst>
                <a:ext uri="{FF2B5EF4-FFF2-40B4-BE49-F238E27FC236}">
                  <a16:creationId xmlns:a16="http://schemas.microsoft.com/office/drawing/2014/main" id="{D9E5006F-E4F9-F279-3786-AA8A10231829}"/>
                </a:ext>
              </a:extLst>
            </p:cNvPr>
            <p:cNvSpPr>
              <a:spLocks noChangeAspect="1"/>
            </p:cNvSpPr>
            <p:nvPr/>
          </p:nvSpPr>
          <p:spPr>
            <a:xfrm rot="10800000">
              <a:off x="11405467" y="269212"/>
              <a:ext cx="56340" cy="141493"/>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1" name="円弧 10">
              <a:extLst>
                <a:ext uri="{FF2B5EF4-FFF2-40B4-BE49-F238E27FC236}">
                  <a16:creationId xmlns:a16="http://schemas.microsoft.com/office/drawing/2014/main" id="{8D312F12-F6F0-ACA2-08DE-CEAE4F8E22F7}"/>
                </a:ext>
              </a:extLst>
            </p:cNvPr>
            <p:cNvSpPr>
              <a:spLocks noChangeAspect="1"/>
            </p:cNvSpPr>
            <p:nvPr/>
          </p:nvSpPr>
          <p:spPr>
            <a:xfrm rot="10800000">
              <a:off x="11552588" y="251526"/>
              <a:ext cx="70425" cy="176866"/>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2" name="円弧 11">
              <a:extLst>
                <a:ext uri="{FF2B5EF4-FFF2-40B4-BE49-F238E27FC236}">
                  <a16:creationId xmlns:a16="http://schemas.microsoft.com/office/drawing/2014/main" id="{6D845A62-AB96-86EE-1A9C-7B66E008FE8A}"/>
                </a:ext>
              </a:extLst>
            </p:cNvPr>
            <p:cNvSpPr>
              <a:spLocks noChangeAspect="1"/>
            </p:cNvSpPr>
            <p:nvPr/>
          </p:nvSpPr>
          <p:spPr>
            <a:xfrm rot="10800000">
              <a:off x="11706110" y="229418"/>
              <a:ext cx="88031" cy="221082"/>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3" name="正方形/長方形 12">
              <a:extLst>
                <a:ext uri="{FF2B5EF4-FFF2-40B4-BE49-F238E27FC236}">
                  <a16:creationId xmlns:a16="http://schemas.microsoft.com/office/drawing/2014/main" id="{6EFE7F54-3F43-18A8-10D5-36666A9C9F9B}"/>
                </a:ext>
              </a:extLst>
            </p:cNvPr>
            <p:cNvSpPr/>
            <p:nvPr/>
          </p:nvSpPr>
          <p:spPr>
            <a:xfrm rot="10800000">
              <a:off x="1482165" y="304799"/>
              <a:ext cx="10473505" cy="65741"/>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円弧 13">
              <a:extLst>
                <a:ext uri="{FF2B5EF4-FFF2-40B4-BE49-F238E27FC236}">
                  <a16:creationId xmlns:a16="http://schemas.microsoft.com/office/drawing/2014/main" id="{A8DD917D-2C90-C983-27BC-DF2501F1F236}"/>
                </a:ext>
              </a:extLst>
            </p:cNvPr>
            <p:cNvSpPr>
              <a:spLocks noChangeAspect="1"/>
            </p:cNvSpPr>
            <p:nvPr/>
          </p:nvSpPr>
          <p:spPr>
            <a:xfrm rot="10800000">
              <a:off x="11503620" y="420702"/>
              <a:ext cx="56340" cy="141493"/>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5" name="円弧 14">
              <a:extLst>
                <a:ext uri="{FF2B5EF4-FFF2-40B4-BE49-F238E27FC236}">
                  <a16:creationId xmlns:a16="http://schemas.microsoft.com/office/drawing/2014/main" id="{1DB41ACA-42B3-13D0-148F-5A8643CD1BE5}"/>
                </a:ext>
              </a:extLst>
            </p:cNvPr>
            <p:cNvSpPr>
              <a:spLocks noChangeAspect="1"/>
            </p:cNvSpPr>
            <p:nvPr/>
          </p:nvSpPr>
          <p:spPr>
            <a:xfrm rot="10800000">
              <a:off x="11650741" y="403016"/>
              <a:ext cx="70425" cy="176866"/>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6" name="円弧 15">
              <a:extLst>
                <a:ext uri="{FF2B5EF4-FFF2-40B4-BE49-F238E27FC236}">
                  <a16:creationId xmlns:a16="http://schemas.microsoft.com/office/drawing/2014/main" id="{34E08E05-3FFA-53CC-3C3C-2B92C4DBA063}"/>
                </a:ext>
              </a:extLst>
            </p:cNvPr>
            <p:cNvSpPr>
              <a:spLocks noChangeAspect="1"/>
            </p:cNvSpPr>
            <p:nvPr/>
          </p:nvSpPr>
          <p:spPr>
            <a:xfrm rot="10800000">
              <a:off x="11804263" y="380908"/>
              <a:ext cx="88031" cy="221082"/>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7" name="正方形/長方形 16">
              <a:extLst>
                <a:ext uri="{FF2B5EF4-FFF2-40B4-BE49-F238E27FC236}">
                  <a16:creationId xmlns:a16="http://schemas.microsoft.com/office/drawing/2014/main" id="{AC19CCB5-078D-CAF8-24D7-C4AB3B42109E}"/>
                </a:ext>
              </a:extLst>
            </p:cNvPr>
            <p:cNvSpPr/>
            <p:nvPr/>
          </p:nvSpPr>
          <p:spPr>
            <a:xfrm rot="10800000">
              <a:off x="1503702" y="461377"/>
              <a:ext cx="10644096" cy="65945"/>
            </a:xfrm>
            <a:prstGeom prst="rect">
              <a:avLst/>
            </a:prstGeom>
            <a:solidFill>
              <a:srgbClr val="00006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円弧 17">
              <a:extLst>
                <a:ext uri="{FF2B5EF4-FFF2-40B4-BE49-F238E27FC236}">
                  <a16:creationId xmlns:a16="http://schemas.microsoft.com/office/drawing/2014/main" id="{261370D7-3763-BBB8-4DB5-F6F181B4B9B2}"/>
                </a:ext>
              </a:extLst>
            </p:cNvPr>
            <p:cNvSpPr>
              <a:spLocks noChangeAspect="1"/>
            </p:cNvSpPr>
            <p:nvPr/>
          </p:nvSpPr>
          <p:spPr>
            <a:xfrm rot="10800000">
              <a:off x="11706110" y="229418"/>
              <a:ext cx="88031" cy="221082"/>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9" name="円弧 18">
              <a:extLst>
                <a:ext uri="{FF2B5EF4-FFF2-40B4-BE49-F238E27FC236}">
                  <a16:creationId xmlns:a16="http://schemas.microsoft.com/office/drawing/2014/main" id="{38635F18-3F37-E3EC-F1D2-0BFD0F0A2690}"/>
                </a:ext>
              </a:extLst>
            </p:cNvPr>
            <p:cNvSpPr>
              <a:spLocks noChangeAspect="1"/>
            </p:cNvSpPr>
            <p:nvPr/>
          </p:nvSpPr>
          <p:spPr>
            <a:xfrm rot="10800000">
              <a:off x="11552588" y="251526"/>
              <a:ext cx="70425" cy="176866"/>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0" name="円弧 19">
              <a:extLst>
                <a:ext uri="{FF2B5EF4-FFF2-40B4-BE49-F238E27FC236}">
                  <a16:creationId xmlns:a16="http://schemas.microsoft.com/office/drawing/2014/main" id="{E26E6D7C-4097-B14E-C572-8C503AA82168}"/>
                </a:ext>
              </a:extLst>
            </p:cNvPr>
            <p:cNvSpPr>
              <a:spLocks noChangeAspect="1"/>
            </p:cNvSpPr>
            <p:nvPr/>
          </p:nvSpPr>
          <p:spPr>
            <a:xfrm rot="10800000">
              <a:off x="11405467" y="269212"/>
              <a:ext cx="56340" cy="141493"/>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1" name="円弧 20">
              <a:extLst>
                <a:ext uri="{FF2B5EF4-FFF2-40B4-BE49-F238E27FC236}">
                  <a16:creationId xmlns:a16="http://schemas.microsoft.com/office/drawing/2014/main" id="{7E3B6B58-B72B-7C60-1C1D-965618F112A4}"/>
                </a:ext>
              </a:extLst>
            </p:cNvPr>
            <p:cNvSpPr>
              <a:spLocks noChangeAspect="1"/>
            </p:cNvSpPr>
            <p:nvPr/>
          </p:nvSpPr>
          <p:spPr>
            <a:xfrm rot="10800000">
              <a:off x="11804263" y="380908"/>
              <a:ext cx="88031" cy="221082"/>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2" name="円弧 21">
              <a:extLst>
                <a:ext uri="{FF2B5EF4-FFF2-40B4-BE49-F238E27FC236}">
                  <a16:creationId xmlns:a16="http://schemas.microsoft.com/office/drawing/2014/main" id="{3AF56328-2E10-F841-D20C-2F07DCB9BA50}"/>
                </a:ext>
              </a:extLst>
            </p:cNvPr>
            <p:cNvSpPr>
              <a:spLocks noChangeAspect="1"/>
            </p:cNvSpPr>
            <p:nvPr/>
          </p:nvSpPr>
          <p:spPr>
            <a:xfrm rot="10800000">
              <a:off x="11650741" y="403016"/>
              <a:ext cx="70425" cy="176866"/>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3" name="円弧 22">
              <a:extLst>
                <a:ext uri="{FF2B5EF4-FFF2-40B4-BE49-F238E27FC236}">
                  <a16:creationId xmlns:a16="http://schemas.microsoft.com/office/drawing/2014/main" id="{25B19308-EFFD-4715-F692-B3AA4179B1FD}"/>
                </a:ext>
              </a:extLst>
            </p:cNvPr>
            <p:cNvSpPr>
              <a:spLocks noChangeAspect="1"/>
            </p:cNvSpPr>
            <p:nvPr/>
          </p:nvSpPr>
          <p:spPr>
            <a:xfrm rot="10800000">
              <a:off x="11503620" y="420702"/>
              <a:ext cx="56340" cy="141493"/>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4" name="二等辺三角形 23">
              <a:extLst>
                <a:ext uri="{FF2B5EF4-FFF2-40B4-BE49-F238E27FC236}">
                  <a16:creationId xmlns:a16="http://schemas.microsoft.com/office/drawing/2014/main" id="{BB91FF90-F369-A185-0206-B6EDE80C9815}"/>
                </a:ext>
              </a:extLst>
            </p:cNvPr>
            <p:cNvSpPr/>
            <p:nvPr/>
          </p:nvSpPr>
          <p:spPr>
            <a:xfrm rot="15960000">
              <a:off x="775762" y="-315172"/>
              <a:ext cx="54376" cy="1401122"/>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5" name="二等辺三角形 24">
              <a:extLst>
                <a:ext uri="{FF2B5EF4-FFF2-40B4-BE49-F238E27FC236}">
                  <a16:creationId xmlns:a16="http://schemas.microsoft.com/office/drawing/2014/main" id="{6E6D261A-0B5D-4CEC-75F7-7C9DDC881021}"/>
                </a:ext>
              </a:extLst>
            </p:cNvPr>
            <p:cNvSpPr/>
            <p:nvPr/>
          </p:nvSpPr>
          <p:spPr>
            <a:xfrm rot="16440000">
              <a:off x="800838" y="-256932"/>
              <a:ext cx="54376" cy="1401122"/>
            </a:xfrm>
            <a:prstGeom prs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r>
              <a:rPr kumimoji="1" lang="en-US" altLang="ja-JP"/>
              <a:t>22nd Juanuary 2025</a:t>
            </a:r>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a:t>Workshop on FCC-ee and Lepton Colliders</a:t>
            </a:r>
            <a:endParaRPr kumimoji="1" lang="ja-JP" altLang="en-US" dirty="0"/>
          </a:p>
        </p:txBody>
      </p:sp>
      <p:sp>
        <p:nvSpPr>
          <p:cNvPr id="6" name="スライド番号プレースホルダー 5"/>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pic>
        <p:nvPicPr>
          <p:cNvPr id="7" name="Picture 24" descr="C:\Users\shibata\works_hp3\14KEKB_Review\背景材料\event_jks_full_修正03.gif">
            <a:extLst>
              <a:ext uri="{FF2B5EF4-FFF2-40B4-BE49-F238E27FC236}">
                <a16:creationId xmlns:a16="http://schemas.microsoft.com/office/drawing/2014/main" id="{817856EF-8634-A5E7-7B91-D1FECE1EBCDB}"/>
              </a:ext>
            </a:extLst>
          </p:cNvPr>
          <p:cNvPicPr>
            <a:picLocks noChangeAspect="1" noChangeArrowheads="1"/>
          </p:cNvPicPr>
          <p:nvPr userDrawn="1"/>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24215" t="25998" r="180" b="-99"/>
          <a:stretch/>
        </p:blipFill>
        <p:spPr bwMode="auto">
          <a:xfrm>
            <a:off x="0" y="0"/>
            <a:ext cx="1309448" cy="1285706"/>
          </a:xfrm>
          <a:prstGeom prst="rect">
            <a:avLst/>
          </a:prstGeom>
          <a:noFill/>
          <a:extLst>
            <a:ext uri="{909E8E84-426E-40DD-AFC4-6F175D3DCCD1}">
              <a14:hiddenFill xmlns:a14="http://schemas.microsoft.com/office/drawing/2010/main">
                <a:solidFill>
                  <a:srgbClr val="FFFFFF"/>
                </a:solidFill>
              </a14:hiddenFill>
            </a:ext>
          </a:extLst>
        </p:spPr>
      </p:pic>
      <p:sp>
        <p:nvSpPr>
          <p:cNvPr id="26" name="正方形/長方形 25">
            <a:extLst>
              <a:ext uri="{FF2B5EF4-FFF2-40B4-BE49-F238E27FC236}">
                <a16:creationId xmlns:a16="http://schemas.microsoft.com/office/drawing/2014/main" id="{4FEA4907-E2C4-F4D9-CAC1-4AF1FB305129}"/>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7" name="テキスト ボックス 26">
            <a:extLst>
              <a:ext uri="{FF2B5EF4-FFF2-40B4-BE49-F238E27FC236}">
                <a16:creationId xmlns:a16="http://schemas.microsoft.com/office/drawing/2014/main" id="{83CEE935-150D-DF37-4472-FCF0B8897B80}"/>
              </a:ext>
            </a:extLst>
          </p:cNvPr>
          <p:cNvSpPr txBox="1"/>
          <p:nvPr userDrawn="1"/>
        </p:nvSpPr>
        <p:spPr>
          <a:xfrm>
            <a:off x="3287689" y="6434516"/>
            <a:ext cx="5745903" cy="430887"/>
          </a:xfrm>
          <a:prstGeom prst="rect">
            <a:avLst/>
          </a:prstGeom>
          <a:noFill/>
        </p:spPr>
        <p:txBody>
          <a:bodyPr wrap="square" rtlCol="0">
            <a:spAutoFit/>
          </a:bodyPr>
          <a:lstStyle/>
          <a:p>
            <a:pPr algn="ctr"/>
            <a:r>
              <a:rPr lang="en-US" altLang="ja-JP" sz="900" dirty="0">
                <a:solidFill>
                  <a:srgbClr val="FFFF00"/>
                </a:solidFill>
              </a:rPr>
              <a:t>Inter-University Research Institute Corporation</a:t>
            </a:r>
            <a:r>
              <a:rPr lang="en-US" altLang="ja-JP" sz="1000" dirty="0">
                <a:solidFill>
                  <a:srgbClr val="FFFF00"/>
                </a:solidFill>
              </a:rPr>
              <a:t> </a:t>
            </a:r>
            <a:r>
              <a:rPr lang="en-US" altLang="ja-JP" sz="1100" b="1" dirty="0">
                <a:solidFill>
                  <a:srgbClr val="FFFF00"/>
                </a:solidFill>
              </a:rPr>
              <a:t>High Energy Accelerator Research Organization (KEK)</a:t>
            </a:r>
            <a:endParaRPr lang="en-US" altLang="ja-JP" sz="1000" b="1" dirty="0">
              <a:solidFill>
                <a:srgbClr val="FFFF00"/>
              </a:solidFill>
            </a:endParaRPr>
          </a:p>
          <a:p>
            <a:pPr algn="ctr"/>
            <a:r>
              <a:rPr lang="ja-JP" altLang="en-US" sz="800" dirty="0">
                <a:solidFill>
                  <a:srgbClr val="FFFF00"/>
                </a:solidFill>
              </a:rPr>
              <a:t>大学共同利用機関法人</a:t>
            </a:r>
            <a:r>
              <a:rPr lang="ja-JP" altLang="en-US" sz="1000" dirty="0">
                <a:solidFill>
                  <a:srgbClr val="FFFF00"/>
                </a:solidFill>
              </a:rPr>
              <a:t> </a:t>
            </a:r>
            <a:r>
              <a:rPr lang="ja-JP" altLang="en-US" sz="1100" b="1" dirty="0">
                <a:solidFill>
                  <a:srgbClr val="FFFF00"/>
                </a:solidFill>
              </a:rPr>
              <a:t>高エネルギー加速器研究機構 </a:t>
            </a:r>
            <a:r>
              <a:rPr lang="en-US" altLang="ja-JP" sz="1100" b="1" dirty="0">
                <a:solidFill>
                  <a:srgbClr val="FFFF00"/>
                </a:solidFill>
              </a:rPr>
              <a:t>(KEK)</a:t>
            </a:r>
            <a:endParaRPr lang="ja-JP" altLang="en-US" sz="1000" b="1" dirty="0">
              <a:solidFill>
                <a:srgbClr val="FFFF00"/>
              </a:solidFill>
            </a:endParaRPr>
          </a:p>
        </p:txBody>
      </p:sp>
      <p:pic>
        <p:nvPicPr>
          <p:cNvPr id="28" name="Picture 5" descr="C:\Documents and Settings\Administrator\デスクトップ\keklogo_blue.gif">
            <a:extLst>
              <a:ext uri="{FF2B5EF4-FFF2-40B4-BE49-F238E27FC236}">
                <a16:creationId xmlns:a16="http://schemas.microsoft.com/office/drawing/2014/main" id="{27E2D1D0-5A9F-5C9A-1C2C-EED2D4BA43D2}"/>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29" name="Picture 1" descr="C:\Documents and Settings\Administrator\デスクトップ\SuperKEKB_logo.gif">
            <a:extLst>
              <a:ext uri="{FF2B5EF4-FFF2-40B4-BE49-F238E27FC236}">
                <a16:creationId xmlns:a16="http://schemas.microsoft.com/office/drawing/2014/main" id="{25781077-31B0-9FEF-B1F0-B0A2BB6ADFB2}"/>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403879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F8CC0E4E-4747-81CC-E4B9-7DC1951F807B}"/>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8" name="正方形/長方形 7">
            <a:extLst>
              <a:ext uri="{FF2B5EF4-FFF2-40B4-BE49-F238E27FC236}">
                <a16:creationId xmlns:a16="http://schemas.microsoft.com/office/drawing/2014/main" id="{2C8443F8-7717-281E-9B97-46706F989FF3}"/>
              </a:ext>
            </a:extLst>
          </p:cNvPr>
          <p:cNvSpPr/>
          <p:nvPr userDrawn="1"/>
        </p:nvSpPr>
        <p:spPr>
          <a:xfrm>
            <a:off x="53975"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pic>
        <p:nvPicPr>
          <p:cNvPr id="9" name="Picture 5" descr="C:\Documents and Settings\Administrator\デスクトップ\keklogo_blue.gif">
            <a:extLst>
              <a:ext uri="{FF2B5EF4-FFF2-40B4-BE49-F238E27FC236}">
                <a16:creationId xmlns:a16="http://schemas.microsoft.com/office/drawing/2014/main" id="{6D0F5765-E6EA-8D44-8493-C49F15CF3A71}"/>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sp>
        <p:nvSpPr>
          <p:cNvPr id="2" name="タイトル 1"/>
          <p:cNvSpPr>
            <a:spLocks noGrp="1"/>
          </p:cNvSpPr>
          <p:nvPr>
            <p:ph type="title"/>
          </p:nvPr>
        </p:nvSpPr>
        <p:spPr>
          <a:xfrm>
            <a:off x="838200" y="136525"/>
            <a:ext cx="10515600" cy="544513"/>
          </a:xfr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838200" y="947057"/>
            <a:ext cx="10515600" cy="522990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lvl1pPr>
              <a:defRPr/>
            </a:lvl1pPr>
          </a:lstStyle>
          <a:p>
            <a:r>
              <a:rPr lang="en-US" altLang="ja-JP" dirty="0"/>
              <a:t>18</a:t>
            </a:r>
            <a:r>
              <a:rPr lang="en-US" altLang="ja-JP" baseline="30000" dirty="0"/>
              <a:t>th</a:t>
            </a:r>
            <a:r>
              <a:rPr lang="en-US" altLang="ja-JP" dirty="0"/>
              <a:t> December 2025</a:t>
            </a:r>
            <a:endParaRPr lang="ja-JP" altLang="en-US" dirty="0"/>
          </a:p>
        </p:txBody>
      </p:sp>
      <p:sp>
        <p:nvSpPr>
          <p:cNvPr id="5" name="フッター プレースホルダー 4"/>
          <p:cNvSpPr>
            <a:spLocks noGrp="1"/>
          </p:cNvSpPr>
          <p:nvPr>
            <p:ph type="ftr" sz="quarter" idx="11"/>
          </p:nvPr>
        </p:nvSpPr>
        <p:spPr/>
        <p:txBody>
          <a:bodyPr/>
          <a:lstStyle>
            <a:lvl1pPr>
              <a:defRPr/>
            </a:lvl1pPr>
          </a:lstStyle>
          <a:p>
            <a:r>
              <a:rPr lang="en-US" altLang="ja-JP" dirty="0"/>
              <a:t>Joint Review 2025</a:t>
            </a:r>
          </a:p>
        </p:txBody>
      </p:sp>
      <p:sp>
        <p:nvSpPr>
          <p:cNvPr id="6" name="スライド番号プレースホルダー 5"/>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pic>
        <p:nvPicPr>
          <p:cNvPr id="10" name="Picture 1" descr="C:\Documents and Settings\Administrator\デスクトップ\SuperKEKB_logo.gif">
            <a:extLst>
              <a:ext uri="{FF2B5EF4-FFF2-40B4-BE49-F238E27FC236}">
                <a16:creationId xmlns:a16="http://schemas.microsoft.com/office/drawing/2014/main" id="{3C2393CC-9821-A581-40A2-7BC414096247}"/>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
        <p:nvSpPr>
          <p:cNvPr id="12" name="コンテンツ プレースホルダー 11">
            <a:extLst>
              <a:ext uri="{FF2B5EF4-FFF2-40B4-BE49-F238E27FC236}">
                <a16:creationId xmlns:a16="http://schemas.microsoft.com/office/drawing/2014/main" id="{C4242275-6F41-1A63-3DEC-98C6A72256FB}"/>
              </a:ext>
            </a:extLst>
          </p:cNvPr>
          <p:cNvSpPr>
            <a:spLocks noGrp="1"/>
          </p:cNvSpPr>
          <p:nvPr>
            <p:ph sz="quarter" idx="13"/>
          </p:nvPr>
        </p:nvSpPr>
        <p:spPr>
          <a:xfrm>
            <a:off x="5692775" y="6721475"/>
            <a:ext cx="914400" cy="914400"/>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115896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13689B0-4D39-1A3A-9FF5-68F64370DE98}"/>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8" name="正方形/長方形 7">
            <a:extLst>
              <a:ext uri="{FF2B5EF4-FFF2-40B4-BE49-F238E27FC236}">
                <a16:creationId xmlns:a16="http://schemas.microsoft.com/office/drawing/2014/main" id="{4C22AEF1-7502-E718-058B-4419FE29FF34}"/>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r>
              <a:rPr lang="en-US" altLang="ja-JP" dirty="0"/>
              <a:t>18</a:t>
            </a:r>
            <a:r>
              <a:rPr lang="en-US" altLang="ja-JP" baseline="30000" dirty="0"/>
              <a:t>th</a:t>
            </a:r>
            <a:r>
              <a:rPr lang="en-US" altLang="ja-JP" dirty="0"/>
              <a:t> December 2025</a:t>
            </a:r>
            <a:endParaRPr lang="ja-JP" altLang="en-US" dirty="0"/>
          </a:p>
        </p:txBody>
      </p:sp>
      <p:sp>
        <p:nvSpPr>
          <p:cNvPr id="5" name="フッター プレースホルダー 4"/>
          <p:cNvSpPr>
            <a:spLocks noGrp="1"/>
          </p:cNvSpPr>
          <p:nvPr>
            <p:ph type="ftr" sz="quarter" idx="11"/>
          </p:nvPr>
        </p:nvSpPr>
        <p:spPr/>
        <p:txBody>
          <a:bodyPr/>
          <a:lstStyle/>
          <a:p>
            <a:r>
              <a:rPr lang="en-US" altLang="ja-JP" dirty="0"/>
              <a:t>Joint Review 2025</a:t>
            </a:r>
            <a:endParaRPr kumimoji="1" lang="ja-JP" altLang="en-US" dirty="0"/>
          </a:p>
        </p:txBody>
      </p:sp>
      <p:sp>
        <p:nvSpPr>
          <p:cNvPr id="6" name="スライド番号プレースホルダー 5"/>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pic>
        <p:nvPicPr>
          <p:cNvPr id="9" name="Picture 5" descr="C:\Documents and Settings\Administrator\デスクトップ\keklogo_blue.gif">
            <a:extLst>
              <a:ext uri="{FF2B5EF4-FFF2-40B4-BE49-F238E27FC236}">
                <a16:creationId xmlns:a16="http://schemas.microsoft.com/office/drawing/2014/main" id="{9053EF26-753D-701F-F371-E278C2FCF237}"/>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10" name="Picture 1" descr="C:\Documents and Settings\Administrator\デスクトップ\SuperKEKB_logo.gif">
            <a:extLst>
              <a:ext uri="{FF2B5EF4-FFF2-40B4-BE49-F238E27FC236}">
                <a16:creationId xmlns:a16="http://schemas.microsoft.com/office/drawing/2014/main" id="{C0A88B92-FB33-C30E-E2EB-42FA9E8A660A}"/>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47938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F5FAFC54-CBE8-2573-EC77-2657D4F19247}"/>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2" name="タイトル 1"/>
          <p:cNvSpPr>
            <a:spLocks noGrp="1"/>
          </p:cNvSpPr>
          <p:nvPr>
            <p:ph type="title"/>
          </p:nvPr>
        </p:nvSpPr>
        <p:spPr>
          <a:xfrm>
            <a:off x="838200" y="365126"/>
            <a:ext cx="10515600" cy="315912"/>
          </a:xfrm>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122652"/>
            <a:ext cx="5181600" cy="5054311"/>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122652"/>
            <a:ext cx="5181600" cy="5054311"/>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日付プレースホルダー 4"/>
          <p:cNvSpPr>
            <a:spLocks noGrp="1"/>
          </p:cNvSpPr>
          <p:nvPr>
            <p:ph type="dt" sz="half" idx="10"/>
          </p:nvPr>
        </p:nvSpPr>
        <p:spPr/>
        <p:txBody>
          <a:bodyPr/>
          <a:lstStyle/>
          <a:p>
            <a:r>
              <a:rPr kumimoji="1" lang="en-US" altLang="ja-JP"/>
              <a:t>22nd Juanuary 2025</a:t>
            </a:r>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a:t>Workshop on FCC-ee and Lepton Colliders</a:t>
            </a:r>
            <a:endParaRPr kumimoji="1" lang="ja-JP" altLang="en-US" dirty="0"/>
          </a:p>
        </p:txBody>
      </p:sp>
      <p:sp>
        <p:nvSpPr>
          <p:cNvPr id="7" name="スライド番号プレースホルダー 6"/>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sp>
        <p:nvSpPr>
          <p:cNvPr id="9" name="正方形/長方形 8">
            <a:extLst>
              <a:ext uri="{FF2B5EF4-FFF2-40B4-BE49-F238E27FC236}">
                <a16:creationId xmlns:a16="http://schemas.microsoft.com/office/drawing/2014/main" id="{C4FCBDD3-F083-9339-80FA-9D15914B2D42}"/>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pic>
        <p:nvPicPr>
          <p:cNvPr id="10" name="Picture 5" descr="C:\Documents and Settings\Administrator\デスクトップ\keklogo_blue.gif">
            <a:extLst>
              <a:ext uri="{FF2B5EF4-FFF2-40B4-BE49-F238E27FC236}">
                <a16:creationId xmlns:a16="http://schemas.microsoft.com/office/drawing/2014/main" id="{90F4E6B7-D350-5B50-5736-66B68B449BAC}"/>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11" name="Picture 1" descr="C:\Documents and Settings\Administrator\デスクトップ\SuperKEKB_logo.gif">
            <a:extLst>
              <a:ext uri="{FF2B5EF4-FFF2-40B4-BE49-F238E27FC236}">
                <a16:creationId xmlns:a16="http://schemas.microsoft.com/office/drawing/2014/main" id="{D9D12977-B3B8-4079-0ACD-254773CD977E}"/>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1528918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6C303DD3-407A-B7FD-6C38-AFFCBF78CE6B}"/>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 name="タイトル 1"/>
          <p:cNvSpPr>
            <a:spLocks noGrp="1"/>
          </p:cNvSpPr>
          <p:nvPr>
            <p:ph type="title"/>
          </p:nvPr>
        </p:nvSpPr>
        <p:spPr>
          <a:xfrm>
            <a:off x="839788" y="136526"/>
            <a:ext cx="10515600" cy="531812"/>
          </a:xfrm>
        </p:spPr>
        <p:txBody>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r>
              <a:rPr lang="en-US" altLang="ja-JP" dirty="0"/>
              <a:t>18</a:t>
            </a:r>
            <a:r>
              <a:rPr lang="en-US" altLang="ja-JP" baseline="30000" dirty="0"/>
              <a:t>th</a:t>
            </a:r>
            <a:r>
              <a:rPr lang="en-US" altLang="ja-JP" dirty="0"/>
              <a:t> December 2025</a:t>
            </a:r>
            <a:endParaRPr lang="ja-JP" altLang="en-US" dirty="0"/>
          </a:p>
        </p:txBody>
      </p:sp>
      <p:sp>
        <p:nvSpPr>
          <p:cNvPr id="8" name="フッター プレースホルダー 7"/>
          <p:cNvSpPr>
            <a:spLocks noGrp="1"/>
          </p:cNvSpPr>
          <p:nvPr>
            <p:ph type="ftr" sz="quarter" idx="11"/>
          </p:nvPr>
        </p:nvSpPr>
        <p:spPr/>
        <p:txBody>
          <a:bodyPr/>
          <a:lstStyle/>
          <a:p>
            <a:r>
              <a:rPr lang="en-US" altLang="ja-JP" dirty="0"/>
              <a:t>Joint Review 2025</a:t>
            </a:r>
            <a:endParaRPr kumimoji="1" lang="ja-JP" altLang="en-US" dirty="0"/>
          </a:p>
        </p:txBody>
      </p:sp>
      <p:sp>
        <p:nvSpPr>
          <p:cNvPr id="9" name="スライド番号プレースホルダー 8"/>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pic>
        <p:nvPicPr>
          <p:cNvPr id="12" name="Picture 5" descr="C:\Documents and Settings\Administrator\デスクトップ\keklogo_blue.gif">
            <a:extLst>
              <a:ext uri="{FF2B5EF4-FFF2-40B4-BE49-F238E27FC236}">
                <a16:creationId xmlns:a16="http://schemas.microsoft.com/office/drawing/2014/main" id="{1D3BED4C-12E4-7C00-2FA7-855DBC4BB8AA}"/>
              </a:ext>
            </a:extLst>
          </p:cNvPr>
          <p:cNvPicPr>
            <a:picLocks noChangeAspect="1" noChangeArrowheads="1"/>
          </p:cNvPicPr>
          <p:nvPr userDrawn="1"/>
        </p:nvPicPr>
        <p:blipFill>
          <a:blip r:embed="rId2" cstate="print"/>
          <a:srcRect/>
          <a:stretch>
            <a:fillRect/>
          </a:stretch>
        </p:blipFill>
        <p:spPr bwMode="auto">
          <a:xfrm>
            <a:off x="65316" y="6463741"/>
            <a:ext cx="702056" cy="402103"/>
          </a:xfrm>
          <a:prstGeom prst="rect">
            <a:avLst/>
          </a:prstGeom>
          <a:noFill/>
        </p:spPr>
      </p:pic>
      <p:pic>
        <p:nvPicPr>
          <p:cNvPr id="13" name="Picture 1" descr="C:\Documents and Settings\Administrator\デスクトップ\SuperKEKB_logo.gif">
            <a:extLst>
              <a:ext uri="{FF2B5EF4-FFF2-40B4-BE49-F238E27FC236}">
                <a16:creationId xmlns:a16="http://schemas.microsoft.com/office/drawing/2014/main" id="{2D437598-6760-1E36-C628-6B937F141F53}"/>
              </a:ext>
            </a:extLst>
          </p:cNvPr>
          <p:cNvPicPr>
            <a:picLocks noChangeAspect="1" noChangeArrowheads="1"/>
          </p:cNvPicPr>
          <p:nvPr userDrawn="1"/>
        </p:nvPicPr>
        <p:blipFill>
          <a:blip r:embed="rId3"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1990112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846E89C2-F595-D261-FEB8-E1333931FA4E}"/>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7" name="正方形/長方形 6">
            <a:extLst>
              <a:ext uri="{FF2B5EF4-FFF2-40B4-BE49-F238E27FC236}">
                <a16:creationId xmlns:a16="http://schemas.microsoft.com/office/drawing/2014/main" id="{1B6870D1-CDEC-DA49-7B9A-BFBC3DCFC7EC}"/>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r>
              <a:rPr lang="en-US" altLang="ja-JP" dirty="0"/>
              <a:t>18</a:t>
            </a:r>
            <a:r>
              <a:rPr lang="en-US" altLang="ja-JP" baseline="30000" dirty="0"/>
              <a:t>th</a:t>
            </a:r>
            <a:r>
              <a:rPr lang="en-US" altLang="ja-JP" dirty="0"/>
              <a:t> December 2025</a:t>
            </a:r>
            <a:endParaRPr lang="ja-JP" altLang="en-US" dirty="0"/>
          </a:p>
        </p:txBody>
      </p:sp>
      <p:sp>
        <p:nvSpPr>
          <p:cNvPr id="4" name="フッター プレースホルダー 3"/>
          <p:cNvSpPr>
            <a:spLocks noGrp="1"/>
          </p:cNvSpPr>
          <p:nvPr>
            <p:ph type="ftr" sz="quarter" idx="11"/>
          </p:nvPr>
        </p:nvSpPr>
        <p:spPr/>
        <p:txBody>
          <a:bodyPr/>
          <a:lstStyle/>
          <a:p>
            <a:r>
              <a:rPr lang="en-US" altLang="ja-JP" dirty="0"/>
              <a:t>Joint Review 2025</a:t>
            </a:r>
            <a:endParaRPr kumimoji="1" lang="ja-JP" altLang="en-US" dirty="0"/>
          </a:p>
        </p:txBody>
      </p:sp>
      <p:sp>
        <p:nvSpPr>
          <p:cNvPr id="5" name="スライド番号プレースホルダー 4"/>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pic>
        <p:nvPicPr>
          <p:cNvPr id="8" name="Picture 5" descr="C:\Documents and Settings\Administrator\デスクトップ\keklogo_blue.gif">
            <a:extLst>
              <a:ext uri="{FF2B5EF4-FFF2-40B4-BE49-F238E27FC236}">
                <a16:creationId xmlns:a16="http://schemas.microsoft.com/office/drawing/2014/main" id="{8BA8346A-51EF-3DAF-7EA9-5855CF3ADE35}"/>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9" name="Picture 1" descr="C:\Documents and Settings\Administrator\デスクトップ\SuperKEKB_logo.gif">
            <a:extLst>
              <a:ext uri="{FF2B5EF4-FFF2-40B4-BE49-F238E27FC236}">
                <a16:creationId xmlns:a16="http://schemas.microsoft.com/office/drawing/2014/main" id="{CCE14EAA-AF27-33B2-39B6-D485C28C8365}"/>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1847116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60925624-4F2D-E022-6B0F-A4DAE69F384D}"/>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6" name="正方形/長方形 5">
            <a:extLst>
              <a:ext uri="{FF2B5EF4-FFF2-40B4-BE49-F238E27FC236}">
                <a16:creationId xmlns:a16="http://schemas.microsoft.com/office/drawing/2014/main" id="{98AB7959-BCD6-26F3-224C-BD345167BB8B}"/>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 name="日付プレースホルダー 1"/>
          <p:cNvSpPr>
            <a:spLocks noGrp="1"/>
          </p:cNvSpPr>
          <p:nvPr>
            <p:ph type="dt" sz="half" idx="10"/>
          </p:nvPr>
        </p:nvSpPr>
        <p:spPr/>
        <p:txBody>
          <a:bodyPr/>
          <a:lstStyle/>
          <a:p>
            <a:r>
              <a:rPr lang="en-US" altLang="ja-JP" dirty="0"/>
              <a:t>18</a:t>
            </a:r>
            <a:r>
              <a:rPr lang="en-US" altLang="ja-JP" baseline="30000" dirty="0"/>
              <a:t>th</a:t>
            </a:r>
            <a:r>
              <a:rPr lang="en-US" altLang="ja-JP" dirty="0"/>
              <a:t> December 2025</a:t>
            </a:r>
            <a:endParaRPr lang="ja-JP" altLang="en-US" dirty="0"/>
          </a:p>
        </p:txBody>
      </p:sp>
      <p:sp>
        <p:nvSpPr>
          <p:cNvPr id="3" name="フッター プレースホルダー 2"/>
          <p:cNvSpPr>
            <a:spLocks noGrp="1"/>
          </p:cNvSpPr>
          <p:nvPr>
            <p:ph type="ftr" sz="quarter" idx="11"/>
          </p:nvPr>
        </p:nvSpPr>
        <p:spPr/>
        <p:txBody>
          <a:bodyPr/>
          <a:lstStyle/>
          <a:p>
            <a:r>
              <a:rPr lang="en-US" altLang="ja-JP" dirty="0"/>
              <a:t>Joint Review 2025</a:t>
            </a:r>
            <a:endParaRPr kumimoji="1" lang="ja-JP" altLang="en-US" dirty="0"/>
          </a:p>
        </p:txBody>
      </p:sp>
      <p:sp>
        <p:nvSpPr>
          <p:cNvPr id="4" name="スライド番号プレースホルダー 3"/>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pic>
        <p:nvPicPr>
          <p:cNvPr id="7" name="Picture 5" descr="C:\Documents and Settings\Administrator\デスクトップ\keklogo_blue.gif">
            <a:extLst>
              <a:ext uri="{FF2B5EF4-FFF2-40B4-BE49-F238E27FC236}">
                <a16:creationId xmlns:a16="http://schemas.microsoft.com/office/drawing/2014/main" id="{4C97475B-AC1B-0F71-239B-BC29D0461399}"/>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8" name="Picture 1" descr="C:\Documents and Settings\Administrator\デスクトップ\SuperKEKB_logo.gif">
            <a:extLst>
              <a:ext uri="{FF2B5EF4-FFF2-40B4-BE49-F238E27FC236}">
                <a16:creationId xmlns:a16="http://schemas.microsoft.com/office/drawing/2014/main" id="{022346DC-A90E-E667-4E17-3BF1F46689D4}"/>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61568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5AF35424-CFE4-C1EC-0049-155A0C33138E}"/>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9" name="正方形/長方形 8">
            <a:extLst>
              <a:ext uri="{FF2B5EF4-FFF2-40B4-BE49-F238E27FC236}">
                <a16:creationId xmlns:a16="http://schemas.microsoft.com/office/drawing/2014/main" id="{9D5540C2-41B2-FA18-B9D6-8332F9852935}"/>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lang="en-US" altLang="ja-JP" dirty="0"/>
              <a:t>18</a:t>
            </a:r>
            <a:r>
              <a:rPr lang="en-US" altLang="ja-JP" baseline="30000" dirty="0"/>
              <a:t>th</a:t>
            </a:r>
            <a:r>
              <a:rPr lang="en-US" altLang="ja-JP" dirty="0"/>
              <a:t> December 2025</a:t>
            </a:r>
            <a:endParaRPr lang="ja-JP" altLang="en-US" dirty="0"/>
          </a:p>
        </p:txBody>
      </p:sp>
      <p:sp>
        <p:nvSpPr>
          <p:cNvPr id="6" name="フッター プレースホルダー 5"/>
          <p:cNvSpPr>
            <a:spLocks noGrp="1"/>
          </p:cNvSpPr>
          <p:nvPr>
            <p:ph type="ftr" sz="quarter" idx="11"/>
          </p:nvPr>
        </p:nvSpPr>
        <p:spPr/>
        <p:txBody>
          <a:bodyPr/>
          <a:lstStyle/>
          <a:p>
            <a:r>
              <a:rPr lang="en-US" altLang="ja-JP" dirty="0"/>
              <a:t>Joint Review 2025</a:t>
            </a:r>
            <a:endParaRPr kumimoji="1" lang="ja-JP" altLang="en-US" dirty="0"/>
          </a:p>
        </p:txBody>
      </p:sp>
      <p:sp>
        <p:nvSpPr>
          <p:cNvPr id="7" name="スライド番号プレースホルダー 6"/>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pic>
        <p:nvPicPr>
          <p:cNvPr id="10" name="Picture 5" descr="C:\Documents and Settings\Administrator\デスクトップ\keklogo_blue.gif">
            <a:extLst>
              <a:ext uri="{FF2B5EF4-FFF2-40B4-BE49-F238E27FC236}">
                <a16:creationId xmlns:a16="http://schemas.microsoft.com/office/drawing/2014/main" id="{F5680329-21BE-F14E-2A15-BC55E0F2ADB3}"/>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11" name="Picture 1" descr="C:\Documents and Settings\Administrator\デスクトップ\SuperKEKB_logo.gif">
            <a:extLst>
              <a:ext uri="{FF2B5EF4-FFF2-40B4-BE49-F238E27FC236}">
                <a16:creationId xmlns:a16="http://schemas.microsoft.com/office/drawing/2014/main" id="{B4187E58-385E-BAB1-082F-741EFBCD54F3}"/>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807516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B412E82F-4CC2-013A-9941-E3C7BCD95435}"/>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kumimoji="1" lang="en-US" altLang="ja-JP"/>
              <a:t>22nd Juanuary 2025</a:t>
            </a:r>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a:t>Workshop on FCC-ee and Lepton Colliders</a:t>
            </a:r>
            <a:endParaRPr kumimoji="1" lang="ja-JP" altLang="en-US" dirty="0"/>
          </a:p>
        </p:txBody>
      </p:sp>
      <p:sp>
        <p:nvSpPr>
          <p:cNvPr id="7" name="スライド番号プレースホルダー 6"/>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sp>
        <p:nvSpPr>
          <p:cNvPr id="9" name="正方形/長方形 8">
            <a:extLst>
              <a:ext uri="{FF2B5EF4-FFF2-40B4-BE49-F238E27FC236}">
                <a16:creationId xmlns:a16="http://schemas.microsoft.com/office/drawing/2014/main" id="{AC730F19-0260-6A8F-A53B-B69C5661835A}"/>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pic>
        <p:nvPicPr>
          <p:cNvPr id="10" name="Picture 5" descr="C:\Documents and Settings\Administrator\デスクトップ\keklogo_blue.gif">
            <a:extLst>
              <a:ext uri="{FF2B5EF4-FFF2-40B4-BE49-F238E27FC236}">
                <a16:creationId xmlns:a16="http://schemas.microsoft.com/office/drawing/2014/main" id="{105A8292-5956-F9F8-D671-124C537DFA96}"/>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11" name="Picture 1" descr="C:\Documents and Settings\Administrator\デスクトップ\SuperKEKB_logo.gif">
            <a:extLst>
              <a:ext uri="{FF2B5EF4-FFF2-40B4-BE49-F238E27FC236}">
                <a16:creationId xmlns:a16="http://schemas.microsoft.com/office/drawing/2014/main" id="{C4C4CB60-7603-C015-0AB3-6E4CA066329D}"/>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1962204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FE4A746-BC77-611F-2223-5E32887808E6}"/>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kumimoji="1" lang="en-US" altLang="ja-JP"/>
              <a:t>22nd Juanuary 2025</a:t>
            </a:r>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a:t>Workshop on FCC-ee and Lepton Colliders</a:t>
            </a:r>
            <a:endParaRPr kumimoji="1" lang="ja-JP" altLang="en-US" dirty="0"/>
          </a:p>
        </p:txBody>
      </p:sp>
      <p:sp>
        <p:nvSpPr>
          <p:cNvPr id="6" name="スライド番号プレースホルダー 5"/>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sp>
        <p:nvSpPr>
          <p:cNvPr id="8" name="正方形/長方形 7">
            <a:extLst>
              <a:ext uri="{FF2B5EF4-FFF2-40B4-BE49-F238E27FC236}">
                <a16:creationId xmlns:a16="http://schemas.microsoft.com/office/drawing/2014/main" id="{2912C71B-F187-1E7A-A148-A4403B549ADC}"/>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pic>
        <p:nvPicPr>
          <p:cNvPr id="9" name="Picture 5" descr="C:\Documents and Settings\Administrator\デスクトップ\keklogo_blue.gif">
            <a:extLst>
              <a:ext uri="{FF2B5EF4-FFF2-40B4-BE49-F238E27FC236}">
                <a16:creationId xmlns:a16="http://schemas.microsoft.com/office/drawing/2014/main" id="{736EA9AB-A5C5-AC28-723C-CE1E7F1A229D}"/>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10" name="Picture 1" descr="C:\Documents and Settings\Administrator\デスクトップ\SuperKEKB_logo.gif">
            <a:extLst>
              <a:ext uri="{FF2B5EF4-FFF2-40B4-BE49-F238E27FC236}">
                <a16:creationId xmlns:a16="http://schemas.microsoft.com/office/drawing/2014/main" id="{344D82E8-1695-BAAB-9B11-499F671F1496}"/>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2994849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4550C38-0BC2-3C54-33F3-B73DEF81160A}"/>
              </a:ext>
            </a:extLst>
          </p:cNvPr>
          <p:cNvPicPr>
            <a:picLocks noChangeAspect="1"/>
          </p:cNvPicPr>
          <p:nvPr userDrawn="1"/>
        </p:nvPicPr>
        <p:blipFill>
          <a:blip r:embed="rId2"/>
          <a:stretch>
            <a:fillRect/>
          </a:stretch>
        </p:blipFill>
        <p:spPr>
          <a:xfrm>
            <a:off x="0" y="0"/>
            <a:ext cx="12192000" cy="1122652"/>
          </a:xfrm>
          <a:prstGeom prst="rect">
            <a:avLst/>
          </a:prstGeom>
        </p:spPr>
      </p:pic>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kumimoji="1" lang="en-US" altLang="ja-JP"/>
              <a:t>22nd Juanuary 2025</a:t>
            </a:r>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a:t>Workshop on FCC-ee and Lepton Colliders</a:t>
            </a:r>
            <a:endParaRPr kumimoji="1" lang="ja-JP" altLang="en-US" dirty="0"/>
          </a:p>
        </p:txBody>
      </p:sp>
      <p:sp>
        <p:nvSpPr>
          <p:cNvPr id="6" name="スライド番号プレースホルダー 5"/>
          <p:cNvSpPr>
            <a:spLocks noGrp="1"/>
          </p:cNvSpPr>
          <p:nvPr>
            <p:ph type="sldNum" sz="quarter" idx="12"/>
          </p:nvPr>
        </p:nvSpPr>
        <p:spPr/>
        <p:txBody>
          <a:bodyPr/>
          <a:lstStyle/>
          <a:p>
            <a:fld id="{2703563A-5760-4490-B9C0-0ADE44AA5E72}" type="slidenum">
              <a:rPr kumimoji="1" lang="ja-JP" altLang="en-US" smtClean="0"/>
              <a:t>‹#›</a:t>
            </a:fld>
            <a:endParaRPr kumimoji="1" lang="ja-JP" altLang="en-US"/>
          </a:p>
        </p:txBody>
      </p:sp>
      <p:sp>
        <p:nvSpPr>
          <p:cNvPr id="8" name="正方形/長方形 7">
            <a:extLst>
              <a:ext uri="{FF2B5EF4-FFF2-40B4-BE49-F238E27FC236}">
                <a16:creationId xmlns:a16="http://schemas.microsoft.com/office/drawing/2014/main" id="{29838E3C-F950-E119-2BAC-7C9D04D1D920}"/>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pic>
        <p:nvPicPr>
          <p:cNvPr id="9" name="Picture 5" descr="C:\Documents and Settings\Administrator\デスクトップ\keklogo_blue.gif">
            <a:extLst>
              <a:ext uri="{FF2B5EF4-FFF2-40B4-BE49-F238E27FC236}">
                <a16:creationId xmlns:a16="http://schemas.microsoft.com/office/drawing/2014/main" id="{F28E6487-FE3B-5D93-2A11-F538672D66AA}"/>
              </a:ext>
            </a:extLst>
          </p:cNvPr>
          <p:cNvPicPr>
            <a:picLocks noChangeAspect="1" noChangeArrowheads="1"/>
          </p:cNvPicPr>
          <p:nvPr userDrawn="1"/>
        </p:nvPicPr>
        <p:blipFill>
          <a:blip r:embed="rId3" cstate="print"/>
          <a:srcRect/>
          <a:stretch>
            <a:fillRect/>
          </a:stretch>
        </p:blipFill>
        <p:spPr bwMode="auto">
          <a:xfrm>
            <a:off x="65316" y="6463741"/>
            <a:ext cx="702056" cy="402103"/>
          </a:xfrm>
          <a:prstGeom prst="rect">
            <a:avLst/>
          </a:prstGeom>
          <a:noFill/>
        </p:spPr>
      </p:pic>
      <p:pic>
        <p:nvPicPr>
          <p:cNvPr id="10" name="Picture 1" descr="C:\Documents and Settings\Administrator\デスクトップ\SuperKEKB_logo.gif">
            <a:extLst>
              <a:ext uri="{FF2B5EF4-FFF2-40B4-BE49-F238E27FC236}">
                <a16:creationId xmlns:a16="http://schemas.microsoft.com/office/drawing/2014/main" id="{5352FB9A-2F8E-777D-D5EC-A2BB7969BFCE}"/>
              </a:ext>
            </a:extLst>
          </p:cNvPr>
          <p:cNvPicPr>
            <a:picLocks noChangeAspect="1" noChangeArrowheads="1"/>
          </p:cNvPicPr>
          <p:nvPr userDrawn="1"/>
        </p:nvPicPr>
        <p:blipFill>
          <a:blip r:embed="rId4" cstate="print"/>
          <a:srcRect/>
          <a:stretch>
            <a:fillRect/>
          </a:stretch>
        </p:blipFill>
        <p:spPr bwMode="auto">
          <a:xfrm>
            <a:off x="11432495" y="6449005"/>
            <a:ext cx="759505" cy="408995"/>
          </a:xfrm>
          <a:prstGeom prst="rect">
            <a:avLst/>
          </a:prstGeom>
          <a:noFill/>
        </p:spPr>
      </p:pic>
    </p:spTree>
    <p:extLst>
      <p:ext uri="{BB962C8B-B14F-4D97-AF65-F5344CB8AC3E}">
        <p14:creationId xmlns:p14="http://schemas.microsoft.com/office/powerpoint/2010/main" val="28210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0F24A4F9-367C-15BE-D2D6-F65B7E861D24}"/>
              </a:ext>
            </a:extLst>
          </p:cNvPr>
          <p:cNvPicPr>
            <a:picLocks noChangeAspect="1"/>
          </p:cNvPicPr>
          <p:nvPr userDrawn="1"/>
        </p:nvPicPr>
        <p:blipFill>
          <a:blip r:embed="rId13"/>
          <a:stretch>
            <a:fillRect/>
          </a:stretch>
        </p:blipFill>
        <p:spPr>
          <a:xfrm>
            <a:off x="0" y="0"/>
            <a:ext cx="12192000" cy="1122652"/>
          </a:xfrm>
          <a:prstGeom prst="rect">
            <a:avLst/>
          </a:prstGeom>
        </p:spPr>
      </p:pic>
      <p:sp>
        <p:nvSpPr>
          <p:cNvPr id="8" name="正方形/長方形 7">
            <a:extLst>
              <a:ext uri="{FF2B5EF4-FFF2-40B4-BE49-F238E27FC236}">
                <a16:creationId xmlns:a16="http://schemas.microsoft.com/office/drawing/2014/main" id="{61EAAA89-D5F6-69BB-263A-762A865F1127}"/>
              </a:ext>
            </a:extLst>
          </p:cNvPr>
          <p:cNvSpPr/>
          <p:nvPr userDrawn="1"/>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pic>
        <p:nvPicPr>
          <p:cNvPr id="9" name="Picture 5" descr="C:\Documents and Settings\Administrator\デスクトップ\keklogo_blue.gif">
            <a:extLst>
              <a:ext uri="{FF2B5EF4-FFF2-40B4-BE49-F238E27FC236}">
                <a16:creationId xmlns:a16="http://schemas.microsoft.com/office/drawing/2014/main" id="{0B43AC58-FCB9-1036-B3B6-CC7954E7DA8D}"/>
              </a:ext>
            </a:extLst>
          </p:cNvPr>
          <p:cNvPicPr>
            <a:picLocks noChangeAspect="1" noChangeArrowheads="1"/>
          </p:cNvPicPr>
          <p:nvPr userDrawn="1"/>
        </p:nvPicPr>
        <p:blipFill>
          <a:blip r:embed="rId14" cstate="print"/>
          <a:srcRect/>
          <a:stretch>
            <a:fillRect/>
          </a:stretch>
        </p:blipFill>
        <p:spPr bwMode="auto">
          <a:xfrm>
            <a:off x="65316" y="6463741"/>
            <a:ext cx="702056" cy="402103"/>
          </a:xfrm>
          <a:prstGeom prst="rect">
            <a:avLst/>
          </a:prstGeom>
          <a:noFill/>
        </p:spPr>
      </p:pic>
      <p:pic>
        <p:nvPicPr>
          <p:cNvPr id="10" name="Picture 1" descr="C:\Documents and Settings\Administrator\デスクトップ\SuperKEKB_logo.gif">
            <a:extLst>
              <a:ext uri="{FF2B5EF4-FFF2-40B4-BE49-F238E27FC236}">
                <a16:creationId xmlns:a16="http://schemas.microsoft.com/office/drawing/2014/main" id="{D81B9E0C-1C84-35E6-91BD-067E2A0889B0}"/>
              </a:ext>
            </a:extLst>
          </p:cNvPr>
          <p:cNvPicPr>
            <a:picLocks noChangeAspect="1" noChangeArrowheads="1"/>
          </p:cNvPicPr>
          <p:nvPr userDrawn="1"/>
        </p:nvPicPr>
        <p:blipFill>
          <a:blip r:embed="rId15" cstate="print"/>
          <a:srcRect/>
          <a:stretch>
            <a:fillRect/>
          </a:stretch>
        </p:blipFill>
        <p:spPr bwMode="auto">
          <a:xfrm>
            <a:off x="11432495" y="6449005"/>
            <a:ext cx="759505" cy="408995"/>
          </a:xfrm>
          <a:prstGeom prst="rect">
            <a:avLst/>
          </a:prstGeom>
          <a:noFill/>
        </p:spPr>
      </p:pic>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ja-JP" dirty="0"/>
              <a:t>18th December 2025</a:t>
            </a:r>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ja-JP" dirty="0"/>
              <a:t>Joint Review 2025</a:t>
            </a:r>
            <a:endParaRPr kumimoji="1" lang="ja-JP" altLang="en-US"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03563A-5760-4490-B9C0-0ADE44AA5E72}" type="slidenum">
              <a:rPr kumimoji="1" lang="ja-JP" altLang="en-US" smtClean="0"/>
              <a:t>‹#›</a:t>
            </a:fld>
            <a:endParaRPr kumimoji="1" lang="ja-JP" altLang="en-US"/>
          </a:p>
        </p:txBody>
      </p:sp>
    </p:spTree>
    <p:extLst>
      <p:ext uri="{BB962C8B-B14F-4D97-AF65-F5344CB8AC3E}">
        <p14:creationId xmlns:p14="http://schemas.microsoft.com/office/powerpoint/2010/main" val="815707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503702" y="3937398"/>
            <a:ext cx="9144000" cy="2092811"/>
          </a:xfrm>
        </p:spPr>
        <p:txBody>
          <a:bodyPr>
            <a:normAutofit/>
          </a:bodyPr>
          <a:lstStyle/>
          <a:p>
            <a:endParaRPr lang="en-US" altLang="ja-JP" dirty="0"/>
          </a:p>
          <a:p>
            <a:r>
              <a:rPr lang="en-US" altLang="ja-JP" dirty="0"/>
              <a:t>Makoto Tobiyama</a:t>
            </a:r>
          </a:p>
          <a:p>
            <a:r>
              <a:rPr lang="en-US" altLang="ja-JP" dirty="0"/>
              <a:t>KEK Accelerator Laboratory</a:t>
            </a:r>
          </a:p>
          <a:p>
            <a:r>
              <a:rPr lang="en-US" altLang="ja-JP" dirty="0"/>
              <a:t>(on behalf of SuperKEKB Accelerator Team)</a:t>
            </a:r>
          </a:p>
          <a:p>
            <a:endParaRPr lang="en-US" altLang="ja-JP" dirty="0"/>
          </a:p>
          <a:p>
            <a:endParaRPr lang="en-US" altLang="ja-JP" dirty="0"/>
          </a:p>
        </p:txBody>
      </p:sp>
      <p:pic>
        <p:nvPicPr>
          <p:cNvPr id="4" name="Picture 24" descr="C:\Users\shibata\works_hp3\14KEKB_Review\背景材料\event_jks_full_修正03.gif"/>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24215" t="25998" r="180" b="-99"/>
          <a:stretch/>
        </p:blipFill>
        <p:spPr bwMode="auto">
          <a:xfrm>
            <a:off x="0" y="0"/>
            <a:ext cx="1309448" cy="1285706"/>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グループ化 48"/>
          <p:cNvGrpSpPr/>
          <p:nvPr/>
        </p:nvGrpSpPr>
        <p:grpSpPr>
          <a:xfrm>
            <a:off x="102389" y="229418"/>
            <a:ext cx="12045409" cy="372572"/>
            <a:chOff x="102389" y="229418"/>
            <a:chExt cx="12045409" cy="372572"/>
          </a:xfrm>
        </p:grpSpPr>
        <p:sp>
          <p:nvSpPr>
            <p:cNvPr id="9" name="正方形/長方形 8"/>
            <p:cNvSpPr/>
            <p:nvPr/>
          </p:nvSpPr>
          <p:spPr>
            <a:xfrm rot="10800000">
              <a:off x="11503620" y="365062"/>
              <a:ext cx="388674" cy="98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円弧 9"/>
            <p:cNvSpPr>
              <a:spLocks noChangeAspect="1"/>
            </p:cNvSpPr>
            <p:nvPr/>
          </p:nvSpPr>
          <p:spPr>
            <a:xfrm rot="10800000">
              <a:off x="11405467" y="269212"/>
              <a:ext cx="56340" cy="141493"/>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1" name="円弧 10"/>
            <p:cNvSpPr>
              <a:spLocks noChangeAspect="1"/>
            </p:cNvSpPr>
            <p:nvPr/>
          </p:nvSpPr>
          <p:spPr>
            <a:xfrm rot="10800000">
              <a:off x="11552588" y="251526"/>
              <a:ext cx="70425" cy="176866"/>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2" name="円弧 11"/>
            <p:cNvSpPr>
              <a:spLocks noChangeAspect="1"/>
            </p:cNvSpPr>
            <p:nvPr/>
          </p:nvSpPr>
          <p:spPr>
            <a:xfrm rot="10800000">
              <a:off x="11706110" y="229418"/>
              <a:ext cx="88031" cy="221082"/>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3" name="正方形/長方形 12"/>
            <p:cNvSpPr/>
            <p:nvPr/>
          </p:nvSpPr>
          <p:spPr>
            <a:xfrm rot="10800000">
              <a:off x="1482165" y="304799"/>
              <a:ext cx="10473505" cy="65741"/>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円弧 13"/>
            <p:cNvSpPr>
              <a:spLocks noChangeAspect="1"/>
            </p:cNvSpPr>
            <p:nvPr/>
          </p:nvSpPr>
          <p:spPr>
            <a:xfrm rot="10800000">
              <a:off x="11503620" y="420702"/>
              <a:ext cx="56340" cy="141493"/>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5" name="円弧 14"/>
            <p:cNvSpPr>
              <a:spLocks noChangeAspect="1"/>
            </p:cNvSpPr>
            <p:nvPr/>
          </p:nvSpPr>
          <p:spPr>
            <a:xfrm rot="10800000">
              <a:off x="11650741" y="403016"/>
              <a:ext cx="70425" cy="176866"/>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6" name="円弧 15"/>
            <p:cNvSpPr>
              <a:spLocks noChangeAspect="1"/>
            </p:cNvSpPr>
            <p:nvPr/>
          </p:nvSpPr>
          <p:spPr>
            <a:xfrm rot="10800000">
              <a:off x="11804263" y="380908"/>
              <a:ext cx="88031" cy="221082"/>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7" name="正方形/長方形 16"/>
            <p:cNvSpPr/>
            <p:nvPr/>
          </p:nvSpPr>
          <p:spPr>
            <a:xfrm rot="10800000">
              <a:off x="1503702" y="461377"/>
              <a:ext cx="10644096" cy="65945"/>
            </a:xfrm>
            <a:prstGeom prst="rect">
              <a:avLst/>
            </a:prstGeom>
            <a:solidFill>
              <a:srgbClr val="00006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円弧 17"/>
            <p:cNvSpPr>
              <a:spLocks noChangeAspect="1"/>
            </p:cNvSpPr>
            <p:nvPr/>
          </p:nvSpPr>
          <p:spPr>
            <a:xfrm rot="10800000">
              <a:off x="11706110" y="229418"/>
              <a:ext cx="88031" cy="221082"/>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19" name="円弧 18"/>
            <p:cNvSpPr>
              <a:spLocks noChangeAspect="1"/>
            </p:cNvSpPr>
            <p:nvPr/>
          </p:nvSpPr>
          <p:spPr>
            <a:xfrm rot="10800000">
              <a:off x="11552588" y="251526"/>
              <a:ext cx="70425" cy="176866"/>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0" name="円弧 19"/>
            <p:cNvSpPr>
              <a:spLocks noChangeAspect="1"/>
            </p:cNvSpPr>
            <p:nvPr/>
          </p:nvSpPr>
          <p:spPr>
            <a:xfrm rot="10800000">
              <a:off x="11405467" y="269212"/>
              <a:ext cx="56340" cy="141493"/>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1" name="円弧 20"/>
            <p:cNvSpPr>
              <a:spLocks noChangeAspect="1"/>
            </p:cNvSpPr>
            <p:nvPr/>
          </p:nvSpPr>
          <p:spPr>
            <a:xfrm rot="10800000">
              <a:off x="11804263" y="380908"/>
              <a:ext cx="88031" cy="221082"/>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2" name="円弧 21"/>
            <p:cNvSpPr>
              <a:spLocks noChangeAspect="1"/>
            </p:cNvSpPr>
            <p:nvPr/>
          </p:nvSpPr>
          <p:spPr>
            <a:xfrm rot="10800000">
              <a:off x="11650741" y="403016"/>
              <a:ext cx="70425" cy="176866"/>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23" name="円弧 22"/>
            <p:cNvSpPr>
              <a:spLocks noChangeAspect="1"/>
            </p:cNvSpPr>
            <p:nvPr/>
          </p:nvSpPr>
          <p:spPr>
            <a:xfrm rot="10800000">
              <a:off x="11503620" y="420702"/>
              <a:ext cx="56340" cy="141493"/>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7" name="二等辺三角形 6"/>
            <p:cNvSpPr/>
            <p:nvPr/>
          </p:nvSpPr>
          <p:spPr>
            <a:xfrm rot="15960000">
              <a:off x="775762" y="-315172"/>
              <a:ext cx="54376" cy="1401122"/>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二等辺三角形 7"/>
            <p:cNvSpPr/>
            <p:nvPr/>
          </p:nvSpPr>
          <p:spPr>
            <a:xfrm rot="16440000">
              <a:off x="800838" y="-256932"/>
              <a:ext cx="54376" cy="1401122"/>
            </a:xfrm>
            <a:prstGeom prs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pic>
        <p:nvPicPr>
          <p:cNvPr id="25" name="Picture 24" descr="C:\Users\shibata\works_hp3\14KEKB_Review\背景材料\event_jks_full_修正03.gif"/>
          <p:cNvPicPr>
            <a:picLocks noChangeAspect="1" noChangeArrowheads="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10839" t="-3299" r="25912" b="26170"/>
          <a:stretch/>
        </p:blipFill>
        <p:spPr bwMode="auto">
          <a:xfrm>
            <a:off x="10718514" y="2599162"/>
            <a:ext cx="1470919" cy="1338236"/>
          </a:xfrm>
          <a:prstGeom prst="rect">
            <a:avLst/>
          </a:prstGeom>
          <a:noFill/>
          <a:extLst>
            <a:ext uri="{909E8E84-426E-40DD-AFC4-6F175D3DCCD1}">
              <a14:hiddenFill xmlns:a14="http://schemas.microsoft.com/office/drawing/2010/main">
                <a:solidFill>
                  <a:srgbClr val="FFFFFF"/>
                </a:solidFill>
              </a14:hiddenFill>
            </a:ext>
          </a:extLst>
        </p:spPr>
      </p:pic>
      <p:sp>
        <p:nvSpPr>
          <p:cNvPr id="45" name="正方形/長方形 44"/>
          <p:cNvSpPr/>
          <p:nvPr/>
        </p:nvSpPr>
        <p:spPr>
          <a:xfrm>
            <a:off x="0" y="6434515"/>
            <a:ext cx="12192000" cy="431329"/>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46" name="テキスト ボックス 45"/>
          <p:cNvSpPr txBox="1"/>
          <p:nvPr/>
        </p:nvSpPr>
        <p:spPr>
          <a:xfrm>
            <a:off x="3287689" y="6434516"/>
            <a:ext cx="5745903" cy="430887"/>
          </a:xfrm>
          <a:prstGeom prst="rect">
            <a:avLst/>
          </a:prstGeom>
          <a:noFill/>
        </p:spPr>
        <p:txBody>
          <a:bodyPr wrap="square" rtlCol="0">
            <a:spAutoFit/>
          </a:bodyPr>
          <a:lstStyle/>
          <a:p>
            <a:pPr algn="ctr"/>
            <a:r>
              <a:rPr lang="en-US" altLang="ja-JP" sz="900" dirty="0">
                <a:solidFill>
                  <a:srgbClr val="FFFF00"/>
                </a:solidFill>
              </a:rPr>
              <a:t>Inter-University Research Institute Corporation</a:t>
            </a:r>
            <a:r>
              <a:rPr lang="en-US" altLang="ja-JP" sz="1000" dirty="0">
                <a:solidFill>
                  <a:srgbClr val="FFFF00"/>
                </a:solidFill>
              </a:rPr>
              <a:t> </a:t>
            </a:r>
            <a:r>
              <a:rPr lang="en-US" altLang="ja-JP" sz="1100" b="1" dirty="0">
                <a:solidFill>
                  <a:srgbClr val="FFFF00"/>
                </a:solidFill>
              </a:rPr>
              <a:t>High Energy Accelerator Research Organization (KEK)</a:t>
            </a:r>
            <a:endParaRPr lang="en-US" altLang="ja-JP" sz="1000" b="1" dirty="0">
              <a:solidFill>
                <a:srgbClr val="FFFF00"/>
              </a:solidFill>
            </a:endParaRPr>
          </a:p>
          <a:p>
            <a:pPr algn="ctr"/>
            <a:r>
              <a:rPr lang="ja-JP" altLang="en-US" sz="800" dirty="0">
                <a:solidFill>
                  <a:srgbClr val="FFFF00"/>
                </a:solidFill>
              </a:rPr>
              <a:t>大学共同利用機関法人</a:t>
            </a:r>
            <a:r>
              <a:rPr lang="ja-JP" altLang="en-US" sz="1000" dirty="0">
                <a:solidFill>
                  <a:srgbClr val="FFFF00"/>
                </a:solidFill>
              </a:rPr>
              <a:t> </a:t>
            </a:r>
            <a:r>
              <a:rPr lang="ja-JP" altLang="en-US" sz="1100" b="1" dirty="0">
                <a:solidFill>
                  <a:srgbClr val="FFFF00"/>
                </a:solidFill>
              </a:rPr>
              <a:t>高エネルギー加速器研究機構 </a:t>
            </a:r>
            <a:r>
              <a:rPr lang="en-US" altLang="ja-JP" sz="1100" b="1" dirty="0">
                <a:solidFill>
                  <a:srgbClr val="FFFF00"/>
                </a:solidFill>
              </a:rPr>
              <a:t>(KEK)</a:t>
            </a:r>
            <a:endParaRPr lang="ja-JP" altLang="en-US" sz="1000" b="1" dirty="0">
              <a:solidFill>
                <a:srgbClr val="FFFF00"/>
              </a:solidFill>
            </a:endParaRPr>
          </a:p>
        </p:txBody>
      </p:sp>
      <p:pic>
        <p:nvPicPr>
          <p:cNvPr id="47" name="Picture 5" descr="C:\Documents and Settings\Administrator\デスクトップ\keklogo_blue.gif"/>
          <p:cNvPicPr>
            <a:picLocks noChangeAspect="1" noChangeArrowheads="1"/>
          </p:cNvPicPr>
          <p:nvPr/>
        </p:nvPicPr>
        <p:blipFill>
          <a:blip r:embed="rId4" cstate="print"/>
          <a:srcRect/>
          <a:stretch>
            <a:fillRect/>
          </a:stretch>
        </p:blipFill>
        <p:spPr bwMode="auto">
          <a:xfrm>
            <a:off x="65316" y="6463741"/>
            <a:ext cx="702056" cy="402103"/>
          </a:xfrm>
          <a:prstGeom prst="rect">
            <a:avLst/>
          </a:prstGeom>
          <a:noFill/>
        </p:spPr>
      </p:pic>
      <p:pic>
        <p:nvPicPr>
          <p:cNvPr id="48" name="Picture 1" descr="C:\Documents and Settings\Administrator\デスクトップ\SuperKEKB_logo.gif"/>
          <p:cNvPicPr>
            <a:picLocks noChangeAspect="1" noChangeArrowheads="1"/>
          </p:cNvPicPr>
          <p:nvPr/>
        </p:nvPicPr>
        <p:blipFill>
          <a:blip r:embed="rId5" cstate="print"/>
          <a:srcRect/>
          <a:stretch>
            <a:fillRect/>
          </a:stretch>
        </p:blipFill>
        <p:spPr bwMode="auto">
          <a:xfrm>
            <a:off x="11432495" y="6449005"/>
            <a:ext cx="759505" cy="408995"/>
          </a:xfrm>
          <a:prstGeom prst="rect">
            <a:avLst/>
          </a:prstGeom>
          <a:noFill/>
        </p:spPr>
      </p:pic>
      <p:grpSp>
        <p:nvGrpSpPr>
          <p:cNvPr id="50" name="グループ化 49"/>
          <p:cNvGrpSpPr/>
          <p:nvPr/>
        </p:nvGrpSpPr>
        <p:grpSpPr>
          <a:xfrm rot="10800000">
            <a:off x="53784" y="3347435"/>
            <a:ext cx="12045409" cy="372572"/>
            <a:chOff x="102389" y="229418"/>
            <a:chExt cx="12045409" cy="372572"/>
          </a:xfrm>
        </p:grpSpPr>
        <p:sp>
          <p:nvSpPr>
            <p:cNvPr id="51" name="正方形/長方形 50"/>
            <p:cNvSpPr/>
            <p:nvPr/>
          </p:nvSpPr>
          <p:spPr>
            <a:xfrm rot="10800000">
              <a:off x="11503620" y="365062"/>
              <a:ext cx="388674" cy="98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2" name="円弧 51"/>
            <p:cNvSpPr>
              <a:spLocks noChangeAspect="1"/>
            </p:cNvSpPr>
            <p:nvPr/>
          </p:nvSpPr>
          <p:spPr>
            <a:xfrm rot="10800000">
              <a:off x="11405467" y="269212"/>
              <a:ext cx="56340" cy="141493"/>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53" name="円弧 52"/>
            <p:cNvSpPr>
              <a:spLocks noChangeAspect="1"/>
            </p:cNvSpPr>
            <p:nvPr/>
          </p:nvSpPr>
          <p:spPr>
            <a:xfrm rot="10800000">
              <a:off x="11552588" y="251526"/>
              <a:ext cx="70425" cy="176866"/>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54" name="円弧 53"/>
            <p:cNvSpPr>
              <a:spLocks noChangeAspect="1"/>
            </p:cNvSpPr>
            <p:nvPr/>
          </p:nvSpPr>
          <p:spPr>
            <a:xfrm rot="10800000">
              <a:off x="11706110" y="229418"/>
              <a:ext cx="88031" cy="221082"/>
            </a:xfrm>
            <a:prstGeom prst="arc">
              <a:avLst>
                <a:gd name="adj1" fmla="val 5350398"/>
                <a:gd name="adj2" fmla="val 16335659"/>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55" name="正方形/長方形 54"/>
            <p:cNvSpPr/>
            <p:nvPr/>
          </p:nvSpPr>
          <p:spPr>
            <a:xfrm rot="10800000">
              <a:off x="1482165" y="304799"/>
              <a:ext cx="10473505" cy="65741"/>
            </a:xfrm>
            <a:prstGeom prst="rect">
              <a:avLst/>
            </a:prstGeom>
            <a:solidFill>
              <a:srgbClr val="FFC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6" name="円弧 55"/>
            <p:cNvSpPr>
              <a:spLocks noChangeAspect="1"/>
            </p:cNvSpPr>
            <p:nvPr/>
          </p:nvSpPr>
          <p:spPr>
            <a:xfrm rot="10800000">
              <a:off x="11503620" y="420702"/>
              <a:ext cx="56340" cy="141493"/>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57" name="円弧 56"/>
            <p:cNvSpPr>
              <a:spLocks noChangeAspect="1"/>
            </p:cNvSpPr>
            <p:nvPr/>
          </p:nvSpPr>
          <p:spPr>
            <a:xfrm rot="10800000">
              <a:off x="11650741" y="403016"/>
              <a:ext cx="70425" cy="176866"/>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58" name="円弧 57"/>
            <p:cNvSpPr>
              <a:spLocks noChangeAspect="1"/>
            </p:cNvSpPr>
            <p:nvPr/>
          </p:nvSpPr>
          <p:spPr>
            <a:xfrm rot="10800000">
              <a:off x="11804263" y="380908"/>
              <a:ext cx="88031" cy="221082"/>
            </a:xfrm>
            <a:prstGeom prst="arc">
              <a:avLst>
                <a:gd name="adj1" fmla="val 5350398"/>
                <a:gd name="adj2" fmla="val 16335659"/>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59" name="正方形/長方形 58"/>
            <p:cNvSpPr/>
            <p:nvPr/>
          </p:nvSpPr>
          <p:spPr>
            <a:xfrm rot="10800000">
              <a:off x="1503702" y="460118"/>
              <a:ext cx="10644096" cy="67318"/>
            </a:xfrm>
            <a:prstGeom prst="rect">
              <a:avLst/>
            </a:prstGeom>
            <a:solidFill>
              <a:srgbClr val="00006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0" name="円弧 59"/>
            <p:cNvSpPr>
              <a:spLocks noChangeAspect="1"/>
            </p:cNvSpPr>
            <p:nvPr/>
          </p:nvSpPr>
          <p:spPr>
            <a:xfrm rot="10800000">
              <a:off x="11706110" y="229418"/>
              <a:ext cx="88031" cy="221082"/>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61" name="円弧 60"/>
            <p:cNvSpPr>
              <a:spLocks noChangeAspect="1"/>
            </p:cNvSpPr>
            <p:nvPr/>
          </p:nvSpPr>
          <p:spPr>
            <a:xfrm rot="10800000">
              <a:off x="11552588" y="251526"/>
              <a:ext cx="70425" cy="176866"/>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62" name="円弧 61"/>
            <p:cNvSpPr>
              <a:spLocks noChangeAspect="1"/>
            </p:cNvSpPr>
            <p:nvPr/>
          </p:nvSpPr>
          <p:spPr>
            <a:xfrm rot="10800000">
              <a:off x="11405467" y="269212"/>
              <a:ext cx="56340" cy="141493"/>
            </a:xfrm>
            <a:prstGeom prst="arc">
              <a:avLst>
                <a:gd name="adj1" fmla="val 16137867"/>
                <a:gd name="adj2" fmla="val 5501634"/>
              </a:avLst>
            </a:prstGeom>
            <a:ln w="28575">
              <a:solidFill>
                <a:srgbClr val="FFC000"/>
              </a:solidFill>
            </a:ln>
            <a:effectLst>
              <a:outerShdw blurRad="50800" dist="50800" algn="l" rotWithShape="0">
                <a:srgbClr val="FFC000">
                  <a:alpha val="75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63" name="円弧 62"/>
            <p:cNvSpPr>
              <a:spLocks noChangeAspect="1"/>
            </p:cNvSpPr>
            <p:nvPr/>
          </p:nvSpPr>
          <p:spPr>
            <a:xfrm rot="10800000">
              <a:off x="11804263" y="380908"/>
              <a:ext cx="88031" cy="221082"/>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64" name="円弧 63"/>
            <p:cNvSpPr>
              <a:spLocks noChangeAspect="1"/>
            </p:cNvSpPr>
            <p:nvPr/>
          </p:nvSpPr>
          <p:spPr>
            <a:xfrm rot="10800000">
              <a:off x="11650741" y="403016"/>
              <a:ext cx="70425" cy="176866"/>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65" name="円弧 64"/>
            <p:cNvSpPr>
              <a:spLocks noChangeAspect="1"/>
            </p:cNvSpPr>
            <p:nvPr/>
          </p:nvSpPr>
          <p:spPr>
            <a:xfrm rot="10800000">
              <a:off x="11503620" y="420702"/>
              <a:ext cx="56340" cy="141493"/>
            </a:xfrm>
            <a:prstGeom prst="arc">
              <a:avLst>
                <a:gd name="adj1" fmla="val 16137867"/>
                <a:gd name="adj2" fmla="val 5501634"/>
              </a:avLst>
            </a:prstGeom>
            <a:ln w="28575">
              <a:solidFill>
                <a:srgbClr val="000066"/>
              </a:solidFill>
            </a:ln>
            <a:effectLst>
              <a:outerShdw blurRad="50800" dist="50800" algn="l" rotWithShape="0">
                <a:srgbClr val="000066">
                  <a:alpha val="50000"/>
                </a:srgb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66" name="二等辺三角形 65"/>
            <p:cNvSpPr/>
            <p:nvPr/>
          </p:nvSpPr>
          <p:spPr>
            <a:xfrm rot="15960000">
              <a:off x="775762" y="-315172"/>
              <a:ext cx="54376" cy="1401122"/>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7" name="二等辺三角形 66"/>
            <p:cNvSpPr/>
            <p:nvPr/>
          </p:nvSpPr>
          <p:spPr>
            <a:xfrm rot="16440000">
              <a:off x="800838" y="-256932"/>
              <a:ext cx="54376" cy="1401122"/>
            </a:xfrm>
            <a:prstGeom prs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71" name="タイトル 1"/>
          <p:cNvSpPr>
            <a:spLocks noGrp="1"/>
          </p:cNvSpPr>
          <p:nvPr>
            <p:ph type="ctrTitle"/>
          </p:nvPr>
        </p:nvSpPr>
        <p:spPr>
          <a:xfrm>
            <a:off x="578569" y="755887"/>
            <a:ext cx="11313725" cy="2787325"/>
          </a:xfrm>
        </p:spPr>
        <p:txBody>
          <a:bodyPr>
            <a:noAutofit/>
          </a:bodyPr>
          <a:lstStyle/>
          <a:p>
            <a:r>
              <a:rPr lang="en-US" altLang="ja-JP" b="1" dirty="0">
                <a:solidFill>
                  <a:srgbClr val="002060"/>
                </a:solidFill>
              </a:rPr>
              <a:t>Improvement plan for machine protection</a:t>
            </a:r>
            <a:br>
              <a:rPr lang="en-US" altLang="ja-JP" b="1" dirty="0">
                <a:solidFill>
                  <a:srgbClr val="002060"/>
                </a:solidFill>
              </a:rPr>
            </a:br>
            <a:endParaRPr lang="ja-JP" altLang="en-US" b="1" dirty="0">
              <a:solidFill>
                <a:srgbClr val="002060"/>
              </a:solidFill>
            </a:endParaRPr>
          </a:p>
        </p:txBody>
      </p:sp>
    </p:spTree>
    <p:extLst>
      <p:ext uri="{BB962C8B-B14F-4D97-AF65-F5344CB8AC3E}">
        <p14:creationId xmlns:p14="http://schemas.microsoft.com/office/powerpoint/2010/main" val="3556977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7B9486-AEBB-3B86-A711-69DDA16116BF}"/>
              </a:ext>
            </a:extLst>
          </p:cNvPr>
          <p:cNvSpPr>
            <a:spLocks noGrp="1"/>
          </p:cNvSpPr>
          <p:nvPr>
            <p:ph type="title"/>
          </p:nvPr>
        </p:nvSpPr>
        <p:spPr/>
        <p:txBody>
          <a:bodyPr>
            <a:normAutofit fontScale="90000"/>
          </a:bodyPr>
          <a:lstStyle/>
          <a:p>
            <a:r>
              <a:rPr lang="en-US" altLang="ja-JP" dirty="0"/>
              <a:t>Malfunction of Beam Abort System</a:t>
            </a:r>
            <a:endParaRPr kumimoji="1" lang="ja-JP" altLang="en-US" dirty="0"/>
          </a:p>
        </p:txBody>
      </p:sp>
      <p:sp>
        <p:nvSpPr>
          <p:cNvPr id="3" name="コンテンツ プレースホルダー 2">
            <a:extLst>
              <a:ext uri="{FF2B5EF4-FFF2-40B4-BE49-F238E27FC236}">
                <a16:creationId xmlns:a16="http://schemas.microsoft.com/office/drawing/2014/main" id="{204AC04A-7428-B2C9-39B5-739E340D88C6}"/>
              </a:ext>
            </a:extLst>
          </p:cNvPr>
          <p:cNvSpPr>
            <a:spLocks noGrp="1"/>
          </p:cNvSpPr>
          <p:nvPr>
            <p:ph idx="1"/>
          </p:nvPr>
        </p:nvSpPr>
        <p:spPr/>
        <p:txBody>
          <a:bodyPr/>
          <a:lstStyle/>
          <a:p>
            <a:r>
              <a:rPr kumimoji="1" lang="en-US" altLang="ja-JP" dirty="0"/>
              <a:t>During </a:t>
            </a:r>
            <a:r>
              <a:rPr kumimoji="1" lang="en-US" altLang="ja-JP" dirty="0" err="1"/>
              <a:t>2025c</a:t>
            </a:r>
            <a:r>
              <a:rPr kumimoji="1" lang="en-US" altLang="ja-JP" dirty="0"/>
              <a:t> </a:t>
            </a:r>
            <a:r>
              <a:rPr lang="en-US" altLang="ja-JP" dirty="0"/>
              <a:t>run, </a:t>
            </a:r>
            <a:r>
              <a:rPr lang="en-US" altLang="ja-JP" dirty="0" err="1"/>
              <a:t>HER's</a:t>
            </a:r>
            <a:r>
              <a:rPr lang="en-US" altLang="ja-JP" dirty="0"/>
              <a:t> beam abort system issued a beam abort request via its own interlock.</a:t>
            </a:r>
          </a:p>
          <a:p>
            <a:pPr lvl="1"/>
            <a:r>
              <a:rPr lang="en-US" altLang="ja-JP" dirty="0"/>
              <a:t>A beam abort trigger was issued, but as expected, the HER abort system did not activate, and the safety system executed the backup procedure of turning off the weak bending magnet.</a:t>
            </a:r>
          </a:p>
          <a:p>
            <a:pPr lvl="1"/>
            <a:r>
              <a:rPr lang="en-US" altLang="ja-JP" dirty="0"/>
              <a:t> Due to this weak bending magnet being turned off, a significant portion of the beam was lost in the IR region.</a:t>
            </a:r>
          </a:p>
          <a:p>
            <a:pPr lvl="1"/>
            <a:endParaRPr kumimoji="1" lang="en-US" altLang="ja-JP" dirty="0"/>
          </a:p>
          <a:p>
            <a:pPr lvl="1"/>
            <a:r>
              <a:rPr lang="en-US" altLang="ja-JP" dirty="0"/>
              <a:t>We need to review the backup system for the beam abort system.</a:t>
            </a:r>
            <a:endParaRPr kumimoji="1" lang="ja-JP" altLang="en-US" dirty="0"/>
          </a:p>
        </p:txBody>
      </p:sp>
      <p:sp>
        <p:nvSpPr>
          <p:cNvPr id="4" name="日付プレースホルダー 3">
            <a:extLst>
              <a:ext uri="{FF2B5EF4-FFF2-40B4-BE49-F238E27FC236}">
                <a16:creationId xmlns:a16="http://schemas.microsoft.com/office/drawing/2014/main" id="{9694BC46-F939-8EE6-CCF0-13CB330D4D3C}"/>
              </a:ext>
            </a:extLst>
          </p:cNvPr>
          <p:cNvSpPr>
            <a:spLocks noGrp="1"/>
          </p:cNvSpPr>
          <p:nvPr>
            <p:ph type="dt" sz="half" idx="10"/>
          </p:nvPr>
        </p:nvSpPr>
        <p:spPr/>
        <p:txBody>
          <a:bodyPr/>
          <a:lstStyle/>
          <a:p>
            <a:r>
              <a:rPr lang="en-US" altLang="ja-JP"/>
              <a:t>18</a:t>
            </a:r>
            <a:r>
              <a:rPr lang="en-US" altLang="ja-JP" baseline="30000"/>
              <a:t>th</a:t>
            </a:r>
            <a:r>
              <a:rPr lang="en-US" altLang="ja-JP"/>
              <a:t> December 2025</a:t>
            </a:r>
            <a:endParaRPr lang="ja-JP" altLang="en-US" dirty="0"/>
          </a:p>
        </p:txBody>
      </p:sp>
      <p:sp>
        <p:nvSpPr>
          <p:cNvPr id="5" name="フッター プレースホルダー 4">
            <a:extLst>
              <a:ext uri="{FF2B5EF4-FFF2-40B4-BE49-F238E27FC236}">
                <a16:creationId xmlns:a16="http://schemas.microsoft.com/office/drawing/2014/main" id="{5672D598-C59C-588D-23AE-B803447AECCA}"/>
              </a:ext>
            </a:extLst>
          </p:cNvPr>
          <p:cNvSpPr>
            <a:spLocks noGrp="1"/>
          </p:cNvSpPr>
          <p:nvPr>
            <p:ph type="ftr" sz="quarter" idx="11"/>
          </p:nvPr>
        </p:nvSpPr>
        <p:spPr/>
        <p:txBody>
          <a:bodyPr/>
          <a:lstStyle/>
          <a:p>
            <a:r>
              <a:rPr lang="en-US" altLang="ja-JP"/>
              <a:t>Joint Review 2025</a:t>
            </a:r>
            <a:endParaRPr lang="en-US" altLang="ja-JP" dirty="0"/>
          </a:p>
        </p:txBody>
      </p:sp>
      <p:sp>
        <p:nvSpPr>
          <p:cNvPr id="6" name="スライド番号プレースホルダー 5">
            <a:extLst>
              <a:ext uri="{FF2B5EF4-FFF2-40B4-BE49-F238E27FC236}">
                <a16:creationId xmlns:a16="http://schemas.microsoft.com/office/drawing/2014/main" id="{DAEC115C-29B6-5787-22C6-E9A7BB99FCA1}"/>
              </a:ext>
            </a:extLst>
          </p:cNvPr>
          <p:cNvSpPr>
            <a:spLocks noGrp="1"/>
          </p:cNvSpPr>
          <p:nvPr>
            <p:ph type="sldNum" sz="quarter" idx="12"/>
          </p:nvPr>
        </p:nvSpPr>
        <p:spPr/>
        <p:txBody>
          <a:bodyPr/>
          <a:lstStyle/>
          <a:p>
            <a:fld id="{2703563A-5760-4490-B9C0-0ADE44AA5E72}" type="slidenum">
              <a:rPr kumimoji="1" lang="ja-JP" altLang="en-US" smtClean="0"/>
              <a:t>2</a:t>
            </a:fld>
            <a:endParaRPr kumimoji="1" lang="ja-JP" altLang="en-US"/>
          </a:p>
        </p:txBody>
      </p:sp>
      <p:sp>
        <p:nvSpPr>
          <p:cNvPr id="7" name="コンテンツ プレースホルダー 6">
            <a:extLst>
              <a:ext uri="{FF2B5EF4-FFF2-40B4-BE49-F238E27FC236}">
                <a16:creationId xmlns:a16="http://schemas.microsoft.com/office/drawing/2014/main" id="{AD0EA3DB-D600-86EC-0C96-B55C9D119E83}"/>
              </a:ext>
            </a:extLst>
          </p:cNvPr>
          <p:cNvSpPr>
            <a:spLocks noGrp="1"/>
          </p:cNvSpPr>
          <p:nvPr>
            <p:ph sz="quarter" idx="13"/>
          </p:nvPr>
        </p:nvSpPr>
        <p:spPr/>
        <p:txBody>
          <a:bodyPr/>
          <a:lstStyle/>
          <a:p>
            <a:endParaRPr kumimoji="1" lang="ja-JP" altLang="en-US"/>
          </a:p>
        </p:txBody>
      </p:sp>
      <p:sp>
        <p:nvSpPr>
          <p:cNvPr id="8" name="矢印: 下 7">
            <a:extLst>
              <a:ext uri="{FF2B5EF4-FFF2-40B4-BE49-F238E27FC236}">
                <a16:creationId xmlns:a16="http://schemas.microsoft.com/office/drawing/2014/main" id="{CF54A573-345D-5A0F-4141-3629F054B934}"/>
              </a:ext>
            </a:extLst>
          </p:cNvPr>
          <p:cNvSpPr/>
          <p:nvPr/>
        </p:nvSpPr>
        <p:spPr>
          <a:xfrm>
            <a:off x="5554494" y="3570051"/>
            <a:ext cx="904672" cy="36512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99000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B2053A-425D-650B-17E4-64B89D71878E}"/>
              </a:ext>
            </a:extLst>
          </p:cNvPr>
          <p:cNvSpPr>
            <a:spLocks noGrp="1"/>
          </p:cNvSpPr>
          <p:nvPr>
            <p:ph type="title"/>
          </p:nvPr>
        </p:nvSpPr>
        <p:spPr/>
        <p:txBody>
          <a:bodyPr>
            <a:normAutofit fontScale="90000"/>
          </a:bodyPr>
          <a:lstStyle/>
          <a:p>
            <a:r>
              <a:rPr kumimoji="1" lang="en-US" altLang="ja-JP" dirty="0"/>
              <a:t>HER beam abort kicker malfunctioning</a:t>
            </a:r>
            <a:endParaRPr kumimoji="1" lang="ja-JP" altLang="en-US" dirty="0"/>
          </a:p>
        </p:txBody>
      </p:sp>
      <p:pic>
        <p:nvPicPr>
          <p:cNvPr id="8" name="コンテンツ プレースホルダー 7">
            <a:extLst>
              <a:ext uri="{FF2B5EF4-FFF2-40B4-BE49-F238E27FC236}">
                <a16:creationId xmlns:a16="http://schemas.microsoft.com/office/drawing/2014/main" id="{A73F397D-DCC4-0F0B-2301-612E948B906A}"/>
              </a:ext>
            </a:extLst>
          </p:cNvPr>
          <p:cNvPicPr>
            <a:picLocks noGrp="1" noChangeAspect="1"/>
          </p:cNvPicPr>
          <p:nvPr>
            <p:ph idx="1"/>
          </p:nvPr>
        </p:nvPicPr>
        <p:blipFill>
          <a:blip r:embed="rId2"/>
          <a:stretch>
            <a:fillRect/>
          </a:stretch>
        </p:blipFill>
        <p:spPr>
          <a:xfrm>
            <a:off x="1488602" y="947738"/>
            <a:ext cx="9214795" cy="5229225"/>
          </a:xfrm>
          <a:prstGeom prst="rect">
            <a:avLst/>
          </a:prstGeom>
        </p:spPr>
      </p:pic>
      <p:sp>
        <p:nvSpPr>
          <p:cNvPr id="4" name="日付プレースホルダー 3">
            <a:extLst>
              <a:ext uri="{FF2B5EF4-FFF2-40B4-BE49-F238E27FC236}">
                <a16:creationId xmlns:a16="http://schemas.microsoft.com/office/drawing/2014/main" id="{B9DAE602-EC87-153A-FEBC-9E5BF2E43C69}"/>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5516C5C1-D0E0-D35C-628B-E91A4AA5F9BC}"/>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38E7D5CE-CB5F-E3E1-328D-91BD2DC1DA3E}"/>
              </a:ext>
            </a:extLst>
          </p:cNvPr>
          <p:cNvSpPr>
            <a:spLocks noGrp="1"/>
          </p:cNvSpPr>
          <p:nvPr>
            <p:ph type="sldNum" sz="quarter" idx="12"/>
          </p:nvPr>
        </p:nvSpPr>
        <p:spPr/>
        <p:txBody>
          <a:bodyPr/>
          <a:lstStyle/>
          <a:p>
            <a:fld id="{2703563A-5760-4490-B9C0-0ADE44AA5E72}" type="slidenum">
              <a:rPr kumimoji="1" lang="ja-JP" altLang="en-US" smtClean="0"/>
              <a:t>3</a:t>
            </a:fld>
            <a:endParaRPr kumimoji="1" lang="ja-JP" altLang="en-US"/>
          </a:p>
        </p:txBody>
      </p:sp>
      <p:sp>
        <p:nvSpPr>
          <p:cNvPr id="9" name="テキスト ボックス 8">
            <a:extLst>
              <a:ext uri="{FF2B5EF4-FFF2-40B4-BE49-F238E27FC236}">
                <a16:creationId xmlns:a16="http://schemas.microsoft.com/office/drawing/2014/main" id="{5E3CC2FD-D2D8-0151-136E-8A5D6A997D52}"/>
              </a:ext>
            </a:extLst>
          </p:cNvPr>
          <p:cNvSpPr txBox="1"/>
          <p:nvPr/>
        </p:nvSpPr>
        <p:spPr>
          <a:xfrm>
            <a:off x="539646" y="1154243"/>
            <a:ext cx="3041754" cy="523220"/>
          </a:xfrm>
          <a:prstGeom prst="rect">
            <a:avLst/>
          </a:prstGeom>
          <a:noFill/>
        </p:spPr>
        <p:txBody>
          <a:bodyPr wrap="square" rtlCol="0">
            <a:spAutoFit/>
          </a:bodyPr>
          <a:lstStyle/>
          <a:p>
            <a:r>
              <a:rPr kumimoji="1" lang="en-US" altLang="ja-JP" sz="2800" dirty="0">
                <a:solidFill>
                  <a:srgbClr val="FF0000"/>
                </a:solidFill>
              </a:rPr>
              <a:t>Normal condition</a:t>
            </a:r>
            <a:endParaRPr kumimoji="1" lang="ja-JP" altLang="en-US" sz="2800" dirty="0">
              <a:solidFill>
                <a:srgbClr val="FF0000"/>
              </a:solidFill>
            </a:endParaRPr>
          </a:p>
        </p:txBody>
      </p:sp>
    </p:spTree>
    <p:extLst>
      <p:ext uri="{BB962C8B-B14F-4D97-AF65-F5344CB8AC3E}">
        <p14:creationId xmlns:p14="http://schemas.microsoft.com/office/powerpoint/2010/main" val="4090534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919A9A-4B5C-7003-4871-047802322D5D}"/>
              </a:ext>
            </a:extLst>
          </p:cNvPr>
          <p:cNvSpPr>
            <a:spLocks noGrp="1"/>
          </p:cNvSpPr>
          <p:nvPr>
            <p:ph type="title"/>
          </p:nvPr>
        </p:nvSpPr>
        <p:spPr/>
        <p:txBody>
          <a:bodyPr>
            <a:normAutofit fontScale="90000"/>
          </a:bodyPr>
          <a:lstStyle/>
          <a:p>
            <a:r>
              <a:rPr kumimoji="1" lang="en-US" altLang="ja-JP" dirty="0"/>
              <a:t>Abort kicker </a:t>
            </a:r>
            <a:r>
              <a:rPr kumimoji="1" lang="en-US" altLang="ja-JP" dirty="0" err="1"/>
              <a:t>mulfunctioning</a:t>
            </a:r>
            <a:endParaRPr kumimoji="1" lang="ja-JP" altLang="en-US" dirty="0"/>
          </a:p>
        </p:txBody>
      </p:sp>
      <p:pic>
        <p:nvPicPr>
          <p:cNvPr id="8" name="コンテンツ プレースホルダー 7">
            <a:extLst>
              <a:ext uri="{FF2B5EF4-FFF2-40B4-BE49-F238E27FC236}">
                <a16:creationId xmlns:a16="http://schemas.microsoft.com/office/drawing/2014/main" id="{B5FCFDD1-5E06-2B87-9DD7-DDFBB3560462}"/>
              </a:ext>
            </a:extLst>
          </p:cNvPr>
          <p:cNvPicPr>
            <a:picLocks noGrp="1" noChangeAspect="1"/>
          </p:cNvPicPr>
          <p:nvPr>
            <p:ph idx="1"/>
          </p:nvPr>
        </p:nvPicPr>
        <p:blipFill>
          <a:blip r:embed="rId2"/>
          <a:stretch>
            <a:fillRect/>
          </a:stretch>
        </p:blipFill>
        <p:spPr>
          <a:xfrm>
            <a:off x="1488602" y="947738"/>
            <a:ext cx="9214795" cy="5229225"/>
          </a:xfrm>
          <a:prstGeom prst="rect">
            <a:avLst/>
          </a:prstGeom>
        </p:spPr>
      </p:pic>
      <p:sp>
        <p:nvSpPr>
          <p:cNvPr id="4" name="日付プレースホルダー 3">
            <a:extLst>
              <a:ext uri="{FF2B5EF4-FFF2-40B4-BE49-F238E27FC236}">
                <a16:creationId xmlns:a16="http://schemas.microsoft.com/office/drawing/2014/main" id="{83C89825-6B5C-E6D3-B1D6-27564393CB69}"/>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CBF08412-3240-AC02-A36C-77F87E6CF820}"/>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10176F58-D2D7-C055-5217-ECD5BFEEA00C}"/>
              </a:ext>
            </a:extLst>
          </p:cNvPr>
          <p:cNvSpPr>
            <a:spLocks noGrp="1"/>
          </p:cNvSpPr>
          <p:nvPr>
            <p:ph type="sldNum" sz="quarter" idx="12"/>
          </p:nvPr>
        </p:nvSpPr>
        <p:spPr/>
        <p:txBody>
          <a:bodyPr/>
          <a:lstStyle/>
          <a:p>
            <a:fld id="{2703563A-5760-4490-B9C0-0ADE44AA5E72}" type="slidenum">
              <a:rPr kumimoji="1" lang="ja-JP" altLang="en-US" smtClean="0"/>
              <a:t>4</a:t>
            </a:fld>
            <a:endParaRPr kumimoji="1" lang="ja-JP" altLang="en-US"/>
          </a:p>
        </p:txBody>
      </p:sp>
      <p:sp>
        <p:nvSpPr>
          <p:cNvPr id="7" name="コンテンツ プレースホルダー 6">
            <a:extLst>
              <a:ext uri="{FF2B5EF4-FFF2-40B4-BE49-F238E27FC236}">
                <a16:creationId xmlns:a16="http://schemas.microsoft.com/office/drawing/2014/main" id="{6949BE49-85E0-B04A-7D75-F8207F167D6B}"/>
              </a:ext>
            </a:extLst>
          </p:cNvPr>
          <p:cNvSpPr>
            <a:spLocks noGrp="1"/>
          </p:cNvSpPr>
          <p:nvPr>
            <p:ph sz="quarter" idx="13"/>
          </p:nvPr>
        </p:nvSpPr>
        <p:spPr/>
        <p:txBody>
          <a:bodyPr/>
          <a:lstStyle/>
          <a:p>
            <a:endParaRPr kumimoji="1" lang="ja-JP" altLang="en-US"/>
          </a:p>
        </p:txBody>
      </p:sp>
    </p:spTree>
    <p:extLst>
      <p:ext uri="{BB962C8B-B14F-4D97-AF65-F5344CB8AC3E}">
        <p14:creationId xmlns:p14="http://schemas.microsoft.com/office/powerpoint/2010/main" val="767280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ADA650-532A-24E5-A9F7-1EFAC299C208}"/>
              </a:ext>
            </a:extLst>
          </p:cNvPr>
          <p:cNvSpPr>
            <a:spLocks noGrp="1"/>
          </p:cNvSpPr>
          <p:nvPr>
            <p:ph type="title"/>
          </p:nvPr>
        </p:nvSpPr>
        <p:spPr/>
        <p:txBody>
          <a:bodyPr>
            <a:normAutofit fontScale="90000"/>
          </a:bodyPr>
          <a:lstStyle/>
          <a:p>
            <a:endParaRPr kumimoji="1" lang="ja-JP" altLang="en-US"/>
          </a:p>
        </p:txBody>
      </p:sp>
      <p:sp>
        <p:nvSpPr>
          <p:cNvPr id="3" name="コンテンツ プレースホルダー 2">
            <a:extLst>
              <a:ext uri="{FF2B5EF4-FFF2-40B4-BE49-F238E27FC236}">
                <a16:creationId xmlns:a16="http://schemas.microsoft.com/office/drawing/2014/main" id="{09EF2A3B-3FA2-F6BD-1A48-8F512F3E5E25}"/>
              </a:ext>
            </a:extLst>
          </p:cNvPr>
          <p:cNvSpPr>
            <a:spLocks noGrp="1"/>
          </p:cNvSpPr>
          <p:nvPr>
            <p:ph idx="1"/>
          </p:nvPr>
        </p:nvSpPr>
        <p:spPr>
          <a:xfrm>
            <a:off x="838200" y="947057"/>
            <a:ext cx="6466628" cy="5229906"/>
          </a:xfrm>
        </p:spPr>
        <p:txBody>
          <a:bodyPr/>
          <a:lstStyle/>
          <a:p>
            <a:r>
              <a:rPr lang="en-US" altLang="ja-JP" dirty="0"/>
              <a:t>Due to weak-bends cutoff, a large beam orbit primarily in the horizontal direction emerged with a time constant of 0.1 seconds, resulting in catastrophic beam loss.</a:t>
            </a:r>
          </a:p>
          <a:p>
            <a:r>
              <a:rPr lang="en-US" altLang="ja-JP" dirty="0"/>
              <a:t>Simulation suggests more than 80% beam loss in the IR direction.</a:t>
            </a:r>
          </a:p>
          <a:p>
            <a:pPr lvl="1"/>
            <a:r>
              <a:rPr kumimoji="1" lang="en-US" altLang="ja-JP" dirty="0"/>
              <a:t>Lar</a:t>
            </a:r>
            <a:r>
              <a:rPr lang="en-US" altLang="ja-JP" dirty="0"/>
              <a:t>ge </a:t>
            </a:r>
            <a:r>
              <a:rPr lang="en-US" altLang="ja-JP" dirty="0" err="1"/>
              <a:t>xy</a:t>
            </a:r>
            <a:r>
              <a:rPr lang="en-US" altLang="ja-JP" dirty="0"/>
              <a:t> coupling.</a:t>
            </a:r>
          </a:p>
          <a:p>
            <a:pPr lvl="1"/>
            <a:r>
              <a:rPr lang="en-US" altLang="ja-JP" dirty="0" err="1"/>
              <a:t>Shrinked</a:t>
            </a:r>
            <a:r>
              <a:rPr lang="en-US" altLang="ja-JP" dirty="0"/>
              <a:t> RF separatrix.</a:t>
            </a:r>
          </a:p>
          <a:p>
            <a:r>
              <a:rPr lang="en-US" altLang="ja-JP" dirty="0"/>
              <a:t>The QCS on the L side caused a quench in all magnets, taking about 7 hours to restore the liquid level.</a:t>
            </a:r>
            <a:endParaRPr kumimoji="1" lang="ja-JP" altLang="en-US" dirty="0"/>
          </a:p>
        </p:txBody>
      </p:sp>
      <p:sp>
        <p:nvSpPr>
          <p:cNvPr id="4" name="日付プレースホルダー 3">
            <a:extLst>
              <a:ext uri="{FF2B5EF4-FFF2-40B4-BE49-F238E27FC236}">
                <a16:creationId xmlns:a16="http://schemas.microsoft.com/office/drawing/2014/main" id="{83D408DC-9F9E-93CB-C223-3A279340C347}"/>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2CDE781E-B99D-209D-BFAF-470E25A5A442}"/>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D78F1EF4-3A37-8EC7-8C6A-37A57C6F1A06}"/>
              </a:ext>
            </a:extLst>
          </p:cNvPr>
          <p:cNvSpPr>
            <a:spLocks noGrp="1"/>
          </p:cNvSpPr>
          <p:nvPr>
            <p:ph type="sldNum" sz="quarter" idx="12"/>
          </p:nvPr>
        </p:nvSpPr>
        <p:spPr/>
        <p:txBody>
          <a:bodyPr/>
          <a:lstStyle/>
          <a:p>
            <a:fld id="{2703563A-5760-4490-B9C0-0ADE44AA5E72}" type="slidenum">
              <a:rPr kumimoji="1" lang="ja-JP" altLang="en-US" smtClean="0"/>
              <a:t>5</a:t>
            </a:fld>
            <a:endParaRPr kumimoji="1" lang="ja-JP" altLang="en-US"/>
          </a:p>
        </p:txBody>
      </p:sp>
      <p:sp>
        <p:nvSpPr>
          <p:cNvPr id="7" name="コンテンツ プレースホルダー 6">
            <a:extLst>
              <a:ext uri="{FF2B5EF4-FFF2-40B4-BE49-F238E27FC236}">
                <a16:creationId xmlns:a16="http://schemas.microsoft.com/office/drawing/2014/main" id="{B79B4737-EC61-E1F4-A078-AAF1F59E4EC6}"/>
              </a:ext>
            </a:extLst>
          </p:cNvPr>
          <p:cNvSpPr>
            <a:spLocks noGrp="1"/>
          </p:cNvSpPr>
          <p:nvPr>
            <p:ph sz="quarter" idx="13"/>
          </p:nvPr>
        </p:nvSpPr>
        <p:spPr/>
        <p:txBody>
          <a:bodyPr/>
          <a:lstStyle/>
          <a:p>
            <a:endParaRPr kumimoji="1" lang="ja-JP" altLang="en-US"/>
          </a:p>
        </p:txBody>
      </p:sp>
      <p:pic>
        <p:nvPicPr>
          <p:cNvPr id="8" name="Picture 2">
            <a:extLst>
              <a:ext uri="{FF2B5EF4-FFF2-40B4-BE49-F238E27FC236}">
                <a16:creationId xmlns:a16="http://schemas.microsoft.com/office/drawing/2014/main" id="{D1C784C8-8EA9-8BDD-24E9-8B7BE92B8B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4729" y="2494766"/>
            <a:ext cx="4506172" cy="3379629"/>
          </a:xfrm>
          <a:prstGeom prst="rect">
            <a:avLst/>
          </a:prstGeom>
          <a:noFill/>
          <a:extLst>
            <a:ext uri="{909E8E84-426E-40DD-AFC4-6F175D3DCCD1}">
              <a14:hiddenFill xmlns:a14="http://schemas.microsoft.com/office/drawing/2010/main">
                <a:solidFill>
                  <a:srgbClr val="FFFFFF"/>
                </a:solidFill>
              </a14:hiddenFill>
            </a:ext>
          </a:extLst>
        </p:spPr>
      </p:pic>
      <p:pic>
        <p:nvPicPr>
          <p:cNvPr id="10" name="図 9">
            <a:extLst>
              <a:ext uri="{FF2B5EF4-FFF2-40B4-BE49-F238E27FC236}">
                <a16:creationId xmlns:a16="http://schemas.microsoft.com/office/drawing/2014/main" id="{B674BFEF-3B61-DAC5-0CD3-E736F774D468}"/>
              </a:ext>
            </a:extLst>
          </p:cNvPr>
          <p:cNvPicPr>
            <a:picLocks noChangeAspect="1"/>
          </p:cNvPicPr>
          <p:nvPr/>
        </p:nvPicPr>
        <p:blipFill>
          <a:blip r:embed="rId3"/>
          <a:stretch>
            <a:fillRect/>
          </a:stretch>
        </p:blipFill>
        <p:spPr>
          <a:xfrm>
            <a:off x="7768948" y="1201737"/>
            <a:ext cx="3696929" cy="1052052"/>
          </a:xfrm>
          <a:prstGeom prst="rect">
            <a:avLst/>
          </a:prstGeom>
        </p:spPr>
      </p:pic>
    </p:spTree>
    <p:extLst>
      <p:ext uri="{BB962C8B-B14F-4D97-AF65-F5344CB8AC3E}">
        <p14:creationId xmlns:p14="http://schemas.microsoft.com/office/powerpoint/2010/main" val="320479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220F76-2289-70BF-DEBC-1946D27D18F0}"/>
              </a:ext>
            </a:extLst>
          </p:cNvPr>
          <p:cNvSpPr>
            <a:spLocks noGrp="1"/>
          </p:cNvSpPr>
          <p:nvPr>
            <p:ph type="title"/>
          </p:nvPr>
        </p:nvSpPr>
        <p:spPr/>
        <p:txBody>
          <a:bodyPr>
            <a:normAutofit fontScale="90000"/>
          </a:bodyPr>
          <a:lstStyle/>
          <a:p>
            <a:r>
              <a:rPr kumimoji="1" lang="en-US" altLang="ja-JP" dirty="0"/>
              <a:t>(Temporally) countermeasure fo</a:t>
            </a:r>
            <a:r>
              <a:rPr lang="en-US" altLang="ja-JP" dirty="0"/>
              <a:t>r both rings</a:t>
            </a:r>
            <a:endParaRPr kumimoji="1" lang="ja-JP" altLang="en-US" dirty="0"/>
          </a:p>
        </p:txBody>
      </p:sp>
      <p:sp>
        <p:nvSpPr>
          <p:cNvPr id="3" name="コンテンツ プレースホルダー 2">
            <a:extLst>
              <a:ext uri="{FF2B5EF4-FFF2-40B4-BE49-F238E27FC236}">
                <a16:creationId xmlns:a16="http://schemas.microsoft.com/office/drawing/2014/main" id="{109145E4-B920-946A-B6AC-A179AF0E9C12}"/>
              </a:ext>
            </a:extLst>
          </p:cNvPr>
          <p:cNvSpPr>
            <a:spLocks noGrp="1"/>
          </p:cNvSpPr>
          <p:nvPr>
            <p:ph idx="1"/>
          </p:nvPr>
        </p:nvSpPr>
        <p:spPr/>
        <p:txBody>
          <a:bodyPr>
            <a:normAutofit fontScale="92500" lnSpcReduction="10000"/>
          </a:bodyPr>
          <a:lstStyle/>
          <a:p>
            <a:r>
              <a:rPr lang="en-US" altLang="ja-JP" dirty="0"/>
              <a:t>When an abort kicker power supply malfunctions, do not issue an abort request.</a:t>
            </a:r>
          </a:p>
          <a:p>
            <a:pPr lvl="1"/>
            <a:r>
              <a:rPr lang="en-US" altLang="ja-JP" dirty="0"/>
              <a:t>In principle, it will not be strongly needed to abort the beam due to the malfunctioning of the abort kicker PS.</a:t>
            </a:r>
          </a:p>
          <a:p>
            <a:r>
              <a:rPr lang="en-US" altLang="ja-JP" dirty="0"/>
              <a:t>Simultaneously with the power supply issue, we decided to send an HV shutdown request to Belle II, completed signal verification and operational confirmation at Belle II.</a:t>
            </a:r>
          </a:p>
          <a:p>
            <a:r>
              <a:rPr lang="en-US" altLang="ja-JP" dirty="0"/>
              <a:t>During this period, we will attempt to restore the abort kicker power supply. If restored, use the abort kicker to abort the beam correctly. If restoration fails, wait until the current decays sufficiently, then drop the beam via RF off or weak-bends.</a:t>
            </a:r>
          </a:p>
          <a:p>
            <a:r>
              <a:rPr lang="en-US" altLang="ja-JP" dirty="0"/>
              <a:t>Even if the abort power supply is in an abnormal state, kicking should be possible if the voltage drop is not significant. </a:t>
            </a:r>
          </a:p>
          <a:p>
            <a:pPr lvl="1"/>
            <a:r>
              <a:rPr kumimoji="1" lang="en-US" altLang="ja-JP" dirty="0"/>
              <a:t>Changed the abort logic.</a:t>
            </a:r>
            <a:endParaRPr kumimoji="1" lang="ja-JP" altLang="en-US" dirty="0"/>
          </a:p>
        </p:txBody>
      </p:sp>
      <p:sp>
        <p:nvSpPr>
          <p:cNvPr id="4" name="日付プレースホルダー 3">
            <a:extLst>
              <a:ext uri="{FF2B5EF4-FFF2-40B4-BE49-F238E27FC236}">
                <a16:creationId xmlns:a16="http://schemas.microsoft.com/office/drawing/2014/main" id="{E76C5333-651B-21B7-1CBD-1A1EBFAB86EF}"/>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BE52FAC6-64A8-5171-7CD4-EADAA8873FB4}"/>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5ECA2A43-7946-2C63-1884-BE23E9384136}"/>
              </a:ext>
            </a:extLst>
          </p:cNvPr>
          <p:cNvSpPr>
            <a:spLocks noGrp="1"/>
          </p:cNvSpPr>
          <p:nvPr>
            <p:ph type="sldNum" sz="quarter" idx="12"/>
          </p:nvPr>
        </p:nvSpPr>
        <p:spPr/>
        <p:txBody>
          <a:bodyPr/>
          <a:lstStyle/>
          <a:p>
            <a:fld id="{2703563A-5760-4490-B9C0-0ADE44AA5E72}" type="slidenum">
              <a:rPr kumimoji="1" lang="ja-JP" altLang="en-US" smtClean="0"/>
              <a:t>6</a:t>
            </a:fld>
            <a:endParaRPr kumimoji="1" lang="ja-JP" altLang="en-US"/>
          </a:p>
        </p:txBody>
      </p:sp>
      <p:sp>
        <p:nvSpPr>
          <p:cNvPr id="7" name="コンテンツ プレースホルダー 6">
            <a:extLst>
              <a:ext uri="{FF2B5EF4-FFF2-40B4-BE49-F238E27FC236}">
                <a16:creationId xmlns:a16="http://schemas.microsoft.com/office/drawing/2014/main" id="{B732BAEF-9B0C-19C8-5B49-4B123CD0D41B}"/>
              </a:ext>
            </a:extLst>
          </p:cNvPr>
          <p:cNvSpPr>
            <a:spLocks noGrp="1"/>
          </p:cNvSpPr>
          <p:nvPr>
            <p:ph sz="quarter" idx="13"/>
          </p:nvPr>
        </p:nvSpPr>
        <p:spPr/>
        <p:txBody>
          <a:bodyPr/>
          <a:lstStyle/>
          <a:p>
            <a:endParaRPr kumimoji="1" lang="ja-JP" altLang="en-US"/>
          </a:p>
        </p:txBody>
      </p:sp>
    </p:spTree>
    <p:extLst>
      <p:ext uri="{BB962C8B-B14F-4D97-AF65-F5344CB8AC3E}">
        <p14:creationId xmlns:p14="http://schemas.microsoft.com/office/powerpoint/2010/main" val="4093020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321CAC-9F2D-4D6E-99A0-B09775FC3FB4}"/>
              </a:ext>
            </a:extLst>
          </p:cNvPr>
          <p:cNvSpPr>
            <a:spLocks noGrp="1"/>
          </p:cNvSpPr>
          <p:nvPr>
            <p:ph type="title"/>
          </p:nvPr>
        </p:nvSpPr>
        <p:spPr/>
        <p:txBody>
          <a:bodyPr>
            <a:normAutofit fontScale="90000"/>
          </a:bodyPr>
          <a:lstStyle/>
          <a:p>
            <a:endParaRPr kumimoji="1" lang="ja-JP" altLang="en-US" dirty="0"/>
          </a:p>
        </p:txBody>
      </p:sp>
      <p:sp>
        <p:nvSpPr>
          <p:cNvPr id="3" name="コンテンツ プレースホルダー 2">
            <a:extLst>
              <a:ext uri="{FF2B5EF4-FFF2-40B4-BE49-F238E27FC236}">
                <a16:creationId xmlns:a16="http://schemas.microsoft.com/office/drawing/2014/main" id="{306E374C-4140-177A-15B3-3CE884931FF3}"/>
              </a:ext>
            </a:extLst>
          </p:cNvPr>
          <p:cNvSpPr>
            <a:spLocks noGrp="1"/>
          </p:cNvSpPr>
          <p:nvPr>
            <p:ph idx="1"/>
          </p:nvPr>
        </p:nvSpPr>
        <p:spPr/>
        <p:txBody>
          <a:bodyPr/>
          <a:lstStyle/>
          <a:p>
            <a:r>
              <a:rPr lang="en-US" altLang="ja-JP" dirty="0"/>
              <a:t>Weak bend (</a:t>
            </a:r>
            <a:r>
              <a:rPr lang="en-US" altLang="ja-JP"/>
              <a:t>and maybe RF OFF) </a:t>
            </a:r>
            <a:r>
              <a:rPr lang="en-US" altLang="ja-JP" dirty="0"/>
              <a:t>are extremely dangerous beam abort methods, so we are considering other approaches</a:t>
            </a:r>
          </a:p>
          <a:p>
            <a:pPr lvl="1"/>
            <a:r>
              <a:rPr lang="en-US" altLang="ja-JP" dirty="0"/>
              <a:t>(A) Control weak bend (and horizontal steering magnets) to direct the beam to a radiator that can be damaged</a:t>
            </a:r>
          </a:p>
          <a:p>
            <a:pPr lvl="2"/>
            <a:r>
              <a:rPr lang="en-US" altLang="ja-JP" dirty="0"/>
              <a:t>Simulation shows the beam will be crossing strong resonance lines such as 3</a:t>
            </a:r>
            <a:r>
              <a:rPr lang="en-US" altLang="ja-JP" baseline="30000" dirty="0"/>
              <a:t>rd</a:t>
            </a:r>
            <a:r>
              <a:rPr lang="en-US" altLang="ja-JP" dirty="0"/>
              <a:t> slowly after By&lt;90%. </a:t>
            </a:r>
          </a:p>
          <a:p>
            <a:pPr lvl="2"/>
            <a:r>
              <a:rPr lang="en-US" altLang="ja-JP" dirty="0"/>
              <a:t>For the countermeasure, design a horizontal emergency bump at additional emergency radiators. </a:t>
            </a:r>
          </a:p>
          <a:p>
            <a:pPr lvl="1"/>
            <a:r>
              <a:rPr lang="en-US" altLang="ja-JP" dirty="0"/>
              <a:t>(B) With RF OFF, direct the beam to a radiator located in a safe area</a:t>
            </a:r>
          </a:p>
          <a:p>
            <a:r>
              <a:rPr lang="en-US" altLang="ja-JP" dirty="0"/>
              <a:t>In either case, we are currently studying the beam trajectory with simulation. After confirming the orbit, we will check the orbit with the real beam (with a tiny beam current). </a:t>
            </a:r>
          </a:p>
          <a:p>
            <a:pPr marL="457200" lvl="1" indent="0">
              <a:buNone/>
            </a:pPr>
            <a:endParaRPr kumimoji="1" lang="ja-JP" altLang="en-US" dirty="0"/>
          </a:p>
        </p:txBody>
      </p:sp>
      <p:sp>
        <p:nvSpPr>
          <p:cNvPr id="4" name="日付プレースホルダー 3">
            <a:extLst>
              <a:ext uri="{FF2B5EF4-FFF2-40B4-BE49-F238E27FC236}">
                <a16:creationId xmlns:a16="http://schemas.microsoft.com/office/drawing/2014/main" id="{27B1E738-A3E9-EB2E-20DF-4619D2542883}"/>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C375373D-B8CC-8CF7-4020-12E6822B81AA}"/>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FA2A8732-2E94-6E19-45B5-295E2F51DDF8}"/>
              </a:ext>
            </a:extLst>
          </p:cNvPr>
          <p:cNvSpPr>
            <a:spLocks noGrp="1"/>
          </p:cNvSpPr>
          <p:nvPr>
            <p:ph type="sldNum" sz="quarter" idx="12"/>
          </p:nvPr>
        </p:nvSpPr>
        <p:spPr/>
        <p:txBody>
          <a:bodyPr/>
          <a:lstStyle/>
          <a:p>
            <a:fld id="{2703563A-5760-4490-B9C0-0ADE44AA5E72}" type="slidenum">
              <a:rPr kumimoji="1" lang="ja-JP" altLang="en-US" smtClean="0"/>
              <a:t>7</a:t>
            </a:fld>
            <a:endParaRPr kumimoji="1" lang="ja-JP" altLang="en-US"/>
          </a:p>
        </p:txBody>
      </p:sp>
      <p:sp>
        <p:nvSpPr>
          <p:cNvPr id="7" name="コンテンツ プレースホルダー 6">
            <a:extLst>
              <a:ext uri="{FF2B5EF4-FFF2-40B4-BE49-F238E27FC236}">
                <a16:creationId xmlns:a16="http://schemas.microsoft.com/office/drawing/2014/main" id="{BAEAC3F1-75A8-E2A6-D29D-3CCAB5FE2A91}"/>
              </a:ext>
            </a:extLst>
          </p:cNvPr>
          <p:cNvSpPr>
            <a:spLocks noGrp="1"/>
          </p:cNvSpPr>
          <p:nvPr>
            <p:ph sz="quarter" idx="13"/>
          </p:nvPr>
        </p:nvSpPr>
        <p:spPr/>
        <p:txBody>
          <a:bodyPr/>
          <a:lstStyle/>
          <a:p>
            <a:endParaRPr kumimoji="1" lang="ja-JP" altLang="en-US"/>
          </a:p>
        </p:txBody>
      </p:sp>
    </p:spTree>
    <p:extLst>
      <p:ext uri="{BB962C8B-B14F-4D97-AF65-F5344CB8AC3E}">
        <p14:creationId xmlns:p14="http://schemas.microsoft.com/office/powerpoint/2010/main" val="2789933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0D3C17-96B4-8CCA-8D02-BA868BDB2C9F}"/>
              </a:ext>
            </a:extLst>
          </p:cNvPr>
          <p:cNvSpPr>
            <a:spLocks noGrp="1"/>
          </p:cNvSpPr>
          <p:nvPr>
            <p:ph type="title"/>
          </p:nvPr>
        </p:nvSpPr>
        <p:spPr/>
        <p:txBody>
          <a:bodyPr>
            <a:normAutofit fontScale="90000"/>
          </a:bodyPr>
          <a:lstStyle/>
          <a:p>
            <a:r>
              <a:rPr lang="en-US" altLang="ja-JP" dirty="0"/>
              <a:t>HER RF Off simulation (Yamaguchi Funakoshi)</a:t>
            </a:r>
            <a:endParaRPr kumimoji="1" lang="ja-JP" altLang="en-US" dirty="0"/>
          </a:p>
        </p:txBody>
      </p:sp>
      <p:sp>
        <p:nvSpPr>
          <p:cNvPr id="4" name="日付プレースホルダー 3">
            <a:extLst>
              <a:ext uri="{FF2B5EF4-FFF2-40B4-BE49-F238E27FC236}">
                <a16:creationId xmlns:a16="http://schemas.microsoft.com/office/drawing/2014/main" id="{E67E45CF-D322-A39D-40CA-25E53FFAC1AE}"/>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EDF84EF5-A94E-FD8F-11FE-A42290C3971D}"/>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2D2E1101-3364-51FA-E65F-7E649C7F581B}"/>
              </a:ext>
            </a:extLst>
          </p:cNvPr>
          <p:cNvSpPr>
            <a:spLocks noGrp="1"/>
          </p:cNvSpPr>
          <p:nvPr>
            <p:ph type="sldNum" sz="quarter" idx="12"/>
          </p:nvPr>
        </p:nvSpPr>
        <p:spPr/>
        <p:txBody>
          <a:bodyPr/>
          <a:lstStyle/>
          <a:p>
            <a:fld id="{2703563A-5760-4490-B9C0-0ADE44AA5E72}" type="slidenum">
              <a:rPr kumimoji="1" lang="ja-JP" altLang="en-US" smtClean="0"/>
              <a:t>8</a:t>
            </a:fld>
            <a:endParaRPr kumimoji="1" lang="ja-JP" altLang="en-US"/>
          </a:p>
        </p:txBody>
      </p:sp>
      <p:sp>
        <p:nvSpPr>
          <p:cNvPr id="7" name="コンテンツ プレースホルダー 6">
            <a:extLst>
              <a:ext uri="{FF2B5EF4-FFF2-40B4-BE49-F238E27FC236}">
                <a16:creationId xmlns:a16="http://schemas.microsoft.com/office/drawing/2014/main" id="{D1D43870-B720-BE62-DE32-6757CF1F6649}"/>
              </a:ext>
            </a:extLst>
          </p:cNvPr>
          <p:cNvSpPr>
            <a:spLocks noGrp="1"/>
          </p:cNvSpPr>
          <p:nvPr>
            <p:ph sz="quarter" idx="13"/>
          </p:nvPr>
        </p:nvSpPr>
        <p:spPr/>
        <p:txBody>
          <a:bodyPr/>
          <a:lstStyle/>
          <a:p>
            <a:endParaRPr kumimoji="1" lang="ja-JP" altLang="en-US"/>
          </a:p>
        </p:txBody>
      </p:sp>
      <p:pic>
        <p:nvPicPr>
          <p:cNvPr id="9" name="コンテンツ プレースホルダー 8">
            <a:extLst>
              <a:ext uri="{FF2B5EF4-FFF2-40B4-BE49-F238E27FC236}">
                <a16:creationId xmlns:a16="http://schemas.microsoft.com/office/drawing/2014/main" id="{E9C2BBB3-8FBF-7948-3329-994E8D599CB9}"/>
              </a:ext>
            </a:extLst>
          </p:cNvPr>
          <p:cNvPicPr>
            <a:picLocks noGrp="1" noChangeAspect="1"/>
          </p:cNvPicPr>
          <p:nvPr>
            <p:ph idx="1"/>
          </p:nvPr>
        </p:nvPicPr>
        <p:blipFill>
          <a:blip r:embed="rId2"/>
          <a:stretch>
            <a:fillRect/>
          </a:stretch>
        </p:blipFill>
        <p:spPr>
          <a:xfrm>
            <a:off x="1432436" y="904081"/>
            <a:ext cx="9327127" cy="5229225"/>
          </a:xfrm>
          <a:prstGeom prst="rect">
            <a:avLst/>
          </a:prstGeom>
        </p:spPr>
      </p:pic>
      <p:sp>
        <p:nvSpPr>
          <p:cNvPr id="10" name="テキスト ボックス 9">
            <a:extLst>
              <a:ext uri="{FF2B5EF4-FFF2-40B4-BE49-F238E27FC236}">
                <a16:creationId xmlns:a16="http://schemas.microsoft.com/office/drawing/2014/main" id="{54833294-0B8B-7979-2A47-9B73997ACAB0}"/>
              </a:ext>
            </a:extLst>
          </p:cNvPr>
          <p:cNvSpPr txBox="1"/>
          <p:nvPr/>
        </p:nvSpPr>
        <p:spPr>
          <a:xfrm>
            <a:off x="5496561" y="1046163"/>
            <a:ext cx="1363534" cy="646331"/>
          </a:xfrm>
          <a:prstGeom prst="rect">
            <a:avLst/>
          </a:prstGeom>
          <a:solidFill>
            <a:schemeClr val="bg1"/>
          </a:solidFill>
        </p:spPr>
        <p:txBody>
          <a:bodyPr wrap="square" rtlCol="0">
            <a:spAutoFit/>
          </a:bodyPr>
          <a:lstStyle/>
          <a:p>
            <a:r>
              <a:rPr kumimoji="1" lang="en-US" altLang="ja-JP" dirty="0"/>
              <a:t>ARES cavity</a:t>
            </a:r>
          </a:p>
          <a:p>
            <a:r>
              <a:rPr lang="en-US" altLang="ja-JP" dirty="0"/>
              <a:t>RF voltage</a:t>
            </a:r>
            <a:endParaRPr kumimoji="1" lang="ja-JP" altLang="en-US" dirty="0"/>
          </a:p>
        </p:txBody>
      </p:sp>
      <p:sp>
        <p:nvSpPr>
          <p:cNvPr id="12" name="テキスト ボックス 11">
            <a:extLst>
              <a:ext uri="{FF2B5EF4-FFF2-40B4-BE49-F238E27FC236}">
                <a16:creationId xmlns:a16="http://schemas.microsoft.com/office/drawing/2014/main" id="{B880E4FC-5489-3746-0DFC-C0995CB07DED}"/>
              </a:ext>
            </a:extLst>
          </p:cNvPr>
          <p:cNvSpPr txBox="1"/>
          <p:nvPr/>
        </p:nvSpPr>
        <p:spPr>
          <a:xfrm>
            <a:off x="5641975" y="3429000"/>
            <a:ext cx="1363534" cy="646331"/>
          </a:xfrm>
          <a:prstGeom prst="rect">
            <a:avLst/>
          </a:prstGeom>
          <a:solidFill>
            <a:schemeClr val="bg1"/>
          </a:solidFill>
        </p:spPr>
        <p:txBody>
          <a:bodyPr wrap="square" rtlCol="0">
            <a:spAutoFit/>
          </a:bodyPr>
          <a:lstStyle/>
          <a:p>
            <a:r>
              <a:rPr kumimoji="1" lang="en-US" altLang="ja-JP" dirty="0"/>
              <a:t>SCC cavity</a:t>
            </a:r>
          </a:p>
          <a:p>
            <a:r>
              <a:rPr lang="en-US" altLang="ja-JP" dirty="0"/>
              <a:t>RF voltage</a:t>
            </a:r>
            <a:endParaRPr kumimoji="1" lang="ja-JP" altLang="en-US" dirty="0"/>
          </a:p>
        </p:txBody>
      </p:sp>
      <p:sp>
        <p:nvSpPr>
          <p:cNvPr id="13" name="テキスト ボックス 12">
            <a:extLst>
              <a:ext uri="{FF2B5EF4-FFF2-40B4-BE49-F238E27FC236}">
                <a16:creationId xmlns:a16="http://schemas.microsoft.com/office/drawing/2014/main" id="{1B44081D-976D-9F9E-79AE-367E62B1AFEE}"/>
              </a:ext>
            </a:extLst>
          </p:cNvPr>
          <p:cNvSpPr txBox="1"/>
          <p:nvPr/>
        </p:nvSpPr>
        <p:spPr>
          <a:xfrm>
            <a:off x="1400879" y="1046163"/>
            <a:ext cx="4095682" cy="369332"/>
          </a:xfrm>
          <a:prstGeom prst="rect">
            <a:avLst/>
          </a:prstGeom>
          <a:solidFill>
            <a:schemeClr val="bg1"/>
          </a:solidFill>
        </p:spPr>
        <p:txBody>
          <a:bodyPr wrap="square" rtlCol="0">
            <a:spAutoFit/>
          </a:bodyPr>
          <a:lstStyle/>
          <a:p>
            <a:r>
              <a:rPr kumimoji="1" lang="en-US" altLang="ja-JP" dirty="0"/>
              <a:t>Beam curren</a:t>
            </a:r>
            <a:r>
              <a:rPr lang="en-US" altLang="ja-JP" dirty="0"/>
              <a:t>t </a:t>
            </a:r>
            <a:r>
              <a:rPr lang="en-US" altLang="ja-JP" dirty="0" err="1"/>
              <a:t>1A</a:t>
            </a:r>
            <a:r>
              <a:rPr lang="en-US" altLang="ja-JP" dirty="0"/>
              <a:t>, All cavities off</a:t>
            </a:r>
            <a:endParaRPr kumimoji="1" lang="ja-JP" altLang="en-US" dirty="0"/>
          </a:p>
        </p:txBody>
      </p:sp>
    </p:spTree>
    <p:extLst>
      <p:ext uri="{BB962C8B-B14F-4D97-AF65-F5344CB8AC3E}">
        <p14:creationId xmlns:p14="http://schemas.microsoft.com/office/powerpoint/2010/main" val="3547565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9B063D-8895-6FCD-A483-F9932ED12FE7}"/>
              </a:ext>
            </a:extLst>
          </p:cNvPr>
          <p:cNvSpPr>
            <a:spLocks noGrp="1"/>
          </p:cNvSpPr>
          <p:nvPr>
            <p:ph type="title"/>
          </p:nvPr>
        </p:nvSpPr>
        <p:spPr/>
        <p:txBody>
          <a:bodyPr>
            <a:normAutofit fontScale="90000"/>
          </a:bodyPr>
          <a:lstStyle/>
          <a:p>
            <a:endParaRPr kumimoji="1" lang="ja-JP" altLang="en-US"/>
          </a:p>
        </p:txBody>
      </p:sp>
      <p:sp>
        <p:nvSpPr>
          <p:cNvPr id="4" name="日付プレースホルダー 3">
            <a:extLst>
              <a:ext uri="{FF2B5EF4-FFF2-40B4-BE49-F238E27FC236}">
                <a16:creationId xmlns:a16="http://schemas.microsoft.com/office/drawing/2014/main" id="{BE651B6B-9E93-781D-5454-A8026C9FDAAC}"/>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DE4E4030-7C02-98FA-5472-EEEDB9BA9090}"/>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36397A15-77B9-E183-1E39-369BBE5E16CC}"/>
              </a:ext>
            </a:extLst>
          </p:cNvPr>
          <p:cNvSpPr>
            <a:spLocks noGrp="1"/>
          </p:cNvSpPr>
          <p:nvPr>
            <p:ph type="sldNum" sz="quarter" idx="12"/>
          </p:nvPr>
        </p:nvSpPr>
        <p:spPr/>
        <p:txBody>
          <a:bodyPr/>
          <a:lstStyle/>
          <a:p>
            <a:fld id="{2703563A-5760-4490-B9C0-0ADE44AA5E72}" type="slidenum">
              <a:rPr kumimoji="1" lang="ja-JP" altLang="en-US" smtClean="0"/>
              <a:t>9</a:t>
            </a:fld>
            <a:endParaRPr kumimoji="1" lang="ja-JP" altLang="en-US"/>
          </a:p>
        </p:txBody>
      </p:sp>
      <p:sp>
        <p:nvSpPr>
          <p:cNvPr id="7" name="コンテンツ プレースホルダー 6">
            <a:extLst>
              <a:ext uri="{FF2B5EF4-FFF2-40B4-BE49-F238E27FC236}">
                <a16:creationId xmlns:a16="http://schemas.microsoft.com/office/drawing/2014/main" id="{4C8575E0-BD6F-68DE-D1EA-80CEF33A4F3D}"/>
              </a:ext>
            </a:extLst>
          </p:cNvPr>
          <p:cNvSpPr>
            <a:spLocks noGrp="1"/>
          </p:cNvSpPr>
          <p:nvPr>
            <p:ph sz="quarter" idx="13"/>
          </p:nvPr>
        </p:nvSpPr>
        <p:spPr/>
        <p:txBody>
          <a:bodyPr/>
          <a:lstStyle/>
          <a:p>
            <a:endParaRPr kumimoji="1" lang="ja-JP" altLang="en-US"/>
          </a:p>
        </p:txBody>
      </p:sp>
      <p:pic>
        <p:nvPicPr>
          <p:cNvPr id="9" name="コンテンツ プレースホルダー 8">
            <a:extLst>
              <a:ext uri="{FF2B5EF4-FFF2-40B4-BE49-F238E27FC236}">
                <a16:creationId xmlns:a16="http://schemas.microsoft.com/office/drawing/2014/main" id="{C36615B2-9D27-611F-2B82-37BAC31CC84D}"/>
              </a:ext>
            </a:extLst>
          </p:cNvPr>
          <p:cNvPicPr>
            <a:picLocks noGrp="1" noChangeAspect="1"/>
          </p:cNvPicPr>
          <p:nvPr>
            <p:ph idx="1"/>
          </p:nvPr>
        </p:nvPicPr>
        <p:blipFill>
          <a:blip r:embed="rId2"/>
          <a:stretch>
            <a:fillRect/>
          </a:stretch>
        </p:blipFill>
        <p:spPr>
          <a:xfrm>
            <a:off x="1390715" y="947738"/>
            <a:ext cx="9410570" cy="5229225"/>
          </a:xfrm>
          <a:prstGeom prst="rect">
            <a:avLst/>
          </a:prstGeom>
        </p:spPr>
      </p:pic>
      <p:sp>
        <p:nvSpPr>
          <p:cNvPr id="10" name="テキスト ボックス 9">
            <a:extLst>
              <a:ext uri="{FF2B5EF4-FFF2-40B4-BE49-F238E27FC236}">
                <a16:creationId xmlns:a16="http://schemas.microsoft.com/office/drawing/2014/main" id="{98794190-9CB7-0FC6-CF56-34DB65471A49}"/>
              </a:ext>
            </a:extLst>
          </p:cNvPr>
          <p:cNvSpPr txBox="1"/>
          <p:nvPr/>
        </p:nvSpPr>
        <p:spPr>
          <a:xfrm>
            <a:off x="7665720" y="4135120"/>
            <a:ext cx="3688080" cy="369332"/>
          </a:xfrm>
          <a:prstGeom prst="rect">
            <a:avLst/>
          </a:prstGeom>
          <a:solidFill>
            <a:schemeClr val="bg1"/>
          </a:solidFill>
        </p:spPr>
        <p:txBody>
          <a:bodyPr wrap="square" rtlCol="0">
            <a:spAutoFit/>
          </a:bodyPr>
          <a:lstStyle/>
          <a:p>
            <a:r>
              <a:rPr kumimoji="1" lang="en-US" altLang="ja-JP" dirty="0"/>
              <a:t>1% energy loss with 10 revolutions</a:t>
            </a:r>
            <a:endParaRPr kumimoji="1" lang="ja-JP" altLang="en-US" dirty="0"/>
          </a:p>
        </p:txBody>
      </p:sp>
      <p:sp>
        <p:nvSpPr>
          <p:cNvPr id="3" name="テキスト ボックス 2">
            <a:extLst>
              <a:ext uri="{FF2B5EF4-FFF2-40B4-BE49-F238E27FC236}">
                <a16:creationId xmlns:a16="http://schemas.microsoft.com/office/drawing/2014/main" id="{15B97B65-C58A-D56F-5270-8C5CDDAC834C}"/>
              </a:ext>
            </a:extLst>
          </p:cNvPr>
          <p:cNvSpPr txBox="1"/>
          <p:nvPr/>
        </p:nvSpPr>
        <p:spPr>
          <a:xfrm>
            <a:off x="1355155" y="1046163"/>
            <a:ext cx="4885548" cy="461665"/>
          </a:xfrm>
          <a:prstGeom prst="rect">
            <a:avLst/>
          </a:prstGeom>
          <a:solidFill>
            <a:schemeClr val="bg1"/>
          </a:solidFill>
        </p:spPr>
        <p:txBody>
          <a:bodyPr wrap="square" rtlCol="0">
            <a:spAutoFit/>
          </a:bodyPr>
          <a:lstStyle/>
          <a:p>
            <a:r>
              <a:rPr kumimoji="1" lang="en-US" altLang="ja-JP" sz="2400" dirty="0"/>
              <a:t>Beam current </a:t>
            </a:r>
            <a:r>
              <a:rPr kumimoji="1" lang="en-US" altLang="ja-JP" sz="2400" dirty="0" err="1"/>
              <a:t>1A</a:t>
            </a:r>
            <a:r>
              <a:rPr kumimoji="1" lang="en-US" altLang="ja-JP" sz="2400" dirty="0"/>
              <a:t>, All cavity RF OFF</a:t>
            </a:r>
            <a:endParaRPr kumimoji="1" lang="ja-JP" altLang="en-US" sz="2400" dirty="0"/>
          </a:p>
        </p:txBody>
      </p:sp>
    </p:spTree>
    <p:extLst>
      <p:ext uri="{BB962C8B-B14F-4D97-AF65-F5344CB8AC3E}">
        <p14:creationId xmlns:p14="http://schemas.microsoft.com/office/powerpoint/2010/main" val="829421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826B79-1928-232A-B1A5-426ED3EC3497}"/>
              </a:ext>
            </a:extLst>
          </p:cNvPr>
          <p:cNvSpPr>
            <a:spLocks noGrp="1"/>
          </p:cNvSpPr>
          <p:nvPr>
            <p:ph type="title"/>
          </p:nvPr>
        </p:nvSpPr>
        <p:spPr/>
        <p:txBody>
          <a:bodyPr>
            <a:normAutofit fontScale="90000"/>
          </a:bodyPr>
          <a:lstStyle/>
          <a:p>
            <a:r>
              <a:rPr kumimoji="1" lang="en-US" altLang="ja-JP" dirty="0"/>
              <a:t>Beam </a:t>
            </a:r>
            <a:r>
              <a:rPr lang="en-US" altLang="ja-JP" dirty="0"/>
              <a:t>c</a:t>
            </a:r>
            <a:r>
              <a:rPr kumimoji="1" lang="en-US" altLang="ja-JP" dirty="0"/>
              <a:t>urrent dependences</a:t>
            </a:r>
            <a:endParaRPr kumimoji="1" lang="ja-JP" altLang="en-US" dirty="0"/>
          </a:p>
        </p:txBody>
      </p:sp>
      <p:sp>
        <p:nvSpPr>
          <p:cNvPr id="4" name="日付プレースホルダー 3">
            <a:extLst>
              <a:ext uri="{FF2B5EF4-FFF2-40B4-BE49-F238E27FC236}">
                <a16:creationId xmlns:a16="http://schemas.microsoft.com/office/drawing/2014/main" id="{34C3D230-2CC9-70D9-C4CC-780334821FF9}"/>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05531926-63EC-FDC4-0875-65485BAB904E}"/>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815AFF55-2D18-D37F-9014-513E10DB84BC}"/>
              </a:ext>
            </a:extLst>
          </p:cNvPr>
          <p:cNvSpPr>
            <a:spLocks noGrp="1"/>
          </p:cNvSpPr>
          <p:nvPr>
            <p:ph type="sldNum" sz="quarter" idx="12"/>
          </p:nvPr>
        </p:nvSpPr>
        <p:spPr/>
        <p:txBody>
          <a:bodyPr/>
          <a:lstStyle/>
          <a:p>
            <a:fld id="{2703563A-5760-4490-B9C0-0ADE44AA5E72}" type="slidenum">
              <a:rPr kumimoji="1" lang="ja-JP" altLang="en-US" smtClean="0"/>
              <a:t>10</a:t>
            </a:fld>
            <a:endParaRPr kumimoji="1" lang="ja-JP" altLang="en-US"/>
          </a:p>
        </p:txBody>
      </p:sp>
      <p:sp>
        <p:nvSpPr>
          <p:cNvPr id="7" name="コンテンツ プレースホルダー 6">
            <a:extLst>
              <a:ext uri="{FF2B5EF4-FFF2-40B4-BE49-F238E27FC236}">
                <a16:creationId xmlns:a16="http://schemas.microsoft.com/office/drawing/2014/main" id="{93D0C5DC-5A3A-0EFB-8C2B-54DBD56CBE8E}"/>
              </a:ext>
            </a:extLst>
          </p:cNvPr>
          <p:cNvSpPr>
            <a:spLocks noGrp="1"/>
          </p:cNvSpPr>
          <p:nvPr>
            <p:ph sz="quarter" idx="13"/>
          </p:nvPr>
        </p:nvSpPr>
        <p:spPr/>
        <p:txBody>
          <a:bodyPr/>
          <a:lstStyle/>
          <a:p>
            <a:endParaRPr kumimoji="1" lang="ja-JP" altLang="en-US"/>
          </a:p>
        </p:txBody>
      </p:sp>
      <p:pic>
        <p:nvPicPr>
          <p:cNvPr id="9" name="コンテンツ プレースホルダー 8">
            <a:extLst>
              <a:ext uri="{FF2B5EF4-FFF2-40B4-BE49-F238E27FC236}">
                <a16:creationId xmlns:a16="http://schemas.microsoft.com/office/drawing/2014/main" id="{F291882C-8424-239D-F9C4-D7954B54E7D2}"/>
              </a:ext>
            </a:extLst>
          </p:cNvPr>
          <p:cNvPicPr>
            <a:picLocks noGrp="1" noChangeAspect="1"/>
          </p:cNvPicPr>
          <p:nvPr>
            <p:ph idx="1"/>
          </p:nvPr>
        </p:nvPicPr>
        <p:blipFill>
          <a:blip r:embed="rId2"/>
          <a:stretch>
            <a:fillRect/>
          </a:stretch>
        </p:blipFill>
        <p:spPr>
          <a:xfrm>
            <a:off x="1791985" y="947738"/>
            <a:ext cx="8608029" cy="5229225"/>
          </a:xfrm>
          <a:prstGeom prst="rect">
            <a:avLst/>
          </a:prstGeom>
        </p:spPr>
      </p:pic>
      <p:sp>
        <p:nvSpPr>
          <p:cNvPr id="3" name="テキスト ボックス 2">
            <a:extLst>
              <a:ext uri="{FF2B5EF4-FFF2-40B4-BE49-F238E27FC236}">
                <a16:creationId xmlns:a16="http://schemas.microsoft.com/office/drawing/2014/main" id="{EC902028-3891-49D8-97DE-2113DB51ADF6}"/>
              </a:ext>
            </a:extLst>
          </p:cNvPr>
          <p:cNvSpPr txBox="1"/>
          <p:nvPr/>
        </p:nvSpPr>
        <p:spPr>
          <a:xfrm>
            <a:off x="1452880" y="1046163"/>
            <a:ext cx="7081520" cy="954107"/>
          </a:xfrm>
          <a:prstGeom prst="rect">
            <a:avLst/>
          </a:prstGeom>
          <a:solidFill>
            <a:schemeClr val="bg1"/>
          </a:solidFill>
        </p:spPr>
        <p:txBody>
          <a:bodyPr wrap="square" rtlCol="0">
            <a:spAutoFit/>
          </a:bodyPr>
          <a:lstStyle/>
          <a:p>
            <a:r>
              <a:rPr kumimoji="1" lang="en-US" altLang="ja-JP" sz="2800" dirty="0"/>
              <a:t>Beam current dependence of the beam energy deviation after RF OFF</a:t>
            </a:r>
            <a:endParaRPr kumimoji="1" lang="ja-JP" altLang="en-US" sz="2800" dirty="0"/>
          </a:p>
        </p:txBody>
      </p:sp>
    </p:spTree>
    <p:extLst>
      <p:ext uri="{BB962C8B-B14F-4D97-AF65-F5344CB8AC3E}">
        <p14:creationId xmlns:p14="http://schemas.microsoft.com/office/powerpoint/2010/main" val="533283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BFA62A8-18D3-0DDB-E8FF-538F977C614A}"/>
              </a:ext>
            </a:extLst>
          </p:cNvPr>
          <p:cNvSpPr txBox="1"/>
          <p:nvPr/>
        </p:nvSpPr>
        <p:spPr>
          <a:xfrm>
            <a:off x="9279710" y="4358543"/>
            <a:ext cx="2511798" cy="2031325"/>
          </a:xfrm>
          <a:prstGeom prst="rect">
            <a:avLst/>
          </a:prstGeom>
          <a:noFill/>
        </p:spPr>
        <p:txBody>
          <a:bodyPr wrap="square">
            <a:spAutoFit/>
          </a:bodyPr>
          <a:lstStyle/>
          <a:p>
            <a:r>
              <a:rPr lang="en-US" altLang="ja-JP"/>
              <a:t>Element     Loss [%]</a:t>
            </a:r>
          </a:p>
          <a:p>
            <a:r>
              <a:rPr lang="en-US" altLang="ja-JP"/>
              <a:t>PMD01H3    10.54</a:t>
            </a:r>
          </a:p>
          <a:p>
            <a:r>
              <a:rPr lang="en-US" altLang="ja-JP"/>
              <a:t>PMD09H2    66.28</a:t>
            </a:r>
          </a:p>
          <a:p>
            <a:r>
              <a:rPr lang="en-US" altLang="ja-JP"/>
              <a:t>PMD09H4    .02</a:t>
            </a:r>
          </a:p>
          <a:p>
            <a:r>
              <a:rPr lang="en-US" altLang="ja-JP"/>
              <a:t>PMD09V4    .76</a:t>
            </a:r>
          </a:p>
          <a:p>
            <a:r>
              <a:rPr lang="en-US" altLang="ja-JP"/>
              <a:t>PMD12H3    1.76</a:t>
            </a:r>
          </a:p>
          <a:p>
            <a:r>
              <a:rPr lang="en-US" altLang="ja-JP"/>
              <a:t>PMD12H4    20.64</a:t>
            </a:r>
            <a:endParaRPr lang="en-US"/>
          </a:p>
        </p:txBody>
      </p:sp>
      <p:sp>
        <p:nvSpPr>
          <p:cNvPr id="5" name="テキスト ボックス 4">
            <a:extLst>
              <a:ext uri="{FF2B5EF4-FFF2-40B4-BE49-F238E27FC236}">
                <a16:creationId xmlns:a16="http://schemas.microsoft.com/office/drawing/2014/main" id="{58ABEC9C-BA1A-2921-DF03-43A30FABC3DE}"/>
              </a:ext>
            </a:extLst>
          </p:cNvPr>
          <p:cNvSpPr txBox="1"/>
          <p:nvPr/>
        </p:nvSpPr>
        <p:spPr>
          <a:xfrm>
            <a:off x="7312542" y="116428"/>
            <a:ext cx="4787309" cy="2308324"/>
          </a:xfrm>
          <a:prstGeom prst="rect">
            <a:avLst/>
          </a:prstGeom>
          <a:noFill/>
        </p:spPr>
        <p:txBody>
          <a:bodyPr wrap="square">
            <a:spAutoFit/>
          </a:bodyPr>
          <a:lstStyle/>
          <a:p>
            <a:r>
              <a:rPr lang="en-US" altLang="ja-JP"/>
              <a:t>Element["VOLT",RFname]</a:t>
            </a:r>
          </a:p>
          <a:p>
            <a:r>
              <a:rPr lang="en-US" altLang="ja-JP"/>
              <a:t>Out[119]:= {0,0,0,0,0,0,0,0,0,0,0,0,0,0,0,0}</a:t>
            </a:r>
          </a:p>
          <a:p>
            <a:r>
              <a:rPr lang="en-US" altLang="ja-JP"/>
              <a:t>Rfname</a:t>
            </a:r>
            <a:r>
              <a:rPr lang="ja-JP" altLang="en-US"/>
              <a:t>＝</a:t>
            </a:r>
            <a:endParaRPr lang="en-US" altLang="ja-JP"/>
          </a:p>
          <a:p>
            <a:r>
              <a:rPr lang="en-US" altLang="ja-JP"/>
              <a:t>{"CADNLE","CACNLE","CABNLE","CAANLE","CAANRE","CABNRE","CACNRE","CADNRE","CAHOLE","CAGOLE","CAFOLE","CAEOLE","CADOLE","CACOLE","CABOLE","CAAOLE"}</a:t>
            </a:r>
            <a:endParaRPr lang="en-US"/>
          </a:p>
        </p:txBody>
      </p:sp>
      <p:pic>
        <p:nvPicPr>
          <p:cNvPr id="6" name="図 5">
            <a:extLst>
              <a:ext uri="{FF2B5EF4-FFF2-40B4-BE49-F238E27FC236}">
                <a16:creationId xmlns:a16="http://schemas.microsoft.com/office/drawing/2014/main" id="{B5FEAEE6-8717-62A4-D5D9-AD108D07EB49}"/>
              </a:ext>
            </a:extLst>
          </p:cNvPr>
          <p:cNvPicPr>
            <a:picLocks noChangeAspect="1"/>
          </p:cNvPicPr>
          <p:nvPr/>
        </p:nvPicPr>
        <p:blipFill>
          <a:blip r:embed="rId2"/>
          <a:stretch>
            <a:fillRect/>
          </a:stretch>
        </p:blipFill>
        <p:spPr>
          <a:xfrm>
            <a:off x="4854210" y="3933267"/>
            <a:ext cx="4289499" cy="2803832"/>
          </a:xfrm>
          <a:prstGeom prst="rect">
            <a:avLst/>
          </a:prstGeom>
        </p:spPr>
      </p:pic>
      <p:pic>
        <p:nvPicPr>
          <p:cNvPr id="7" name="図 6">
            <a:extLst>
              <a:ext uri="{FF2B5EF4-FFF2-40B4-BE49-F238E27FC236}">
                <a16:creationId xmlns:a16="http://schemas.microsoft.com/office/drawing/2014/main" id="{7AEC2A98-B597-139C-12BA-730BF85B0371}"/>
              </a:ext>
            </a:extLst>
          </p:cNvPr>
          <p:cNvPicPr>
            <a:picLocks noChangeAspect="1"/>
          </p:cNvPicPr>
          <p:nvPr/>
        </p:nvPicPr>
        <p:blipFill>
          <a:blip r:embed="rId3"/>
          <a:stretch>
            <a:fillRect/>
          </a:stretch>
        </p:blipFill>
        <p:spPr>
          <a:xfrm>
            <a:off x="92149" y="16792"/>
            <a:ext cx="4626061" cy="6858000"/>
          </a:xfrm>
          <a:prstGeom prst="rect">
            <a:avLst/>
          </a:prstGeom>
        </p:spPr>
      </p:pic>
      <p:sp>
        <p:nvSpPr>
          <p:cNvPr id="8" name="テキスト ボックス 7">
            <a:extLst>
              <a:ext uri="{FF2B5EF4-FFF2-40B4-BE49-F238E27FC236}">
                <a16:creationId xmlns:a16="http://schemas.microsoft.com/office/drawing/2014/main" id="{11484501-5879-6B14-436F-345416AA759A}"/>
              </a:ext>
            </a:extLst>
          </p:cNvPr>
          <p:cNvSpPr txBox="1"/>
          <p:nvPr/>
        </p:nvSpPr>
        <p:spPr>
          <a:xfrm>
            <a:off x="2073349" y="531628"/>
            <a:ext cx="3243196" cy="369332"/>
          </a:xfrm>
          <a:prstGeom prst="rect">
            <a:avLst/>
          </a:prstGeom>
          <a:noFill/>
        </p:spPr>
        <p:txBody>
          <a:bodyPr wrap="none" rtlCol="0">
            <a:spAutoFit/>
          </a:bodyPr>
          <a:lstStyle/>
          <a:p>
            <a:r>
              <a:rPr lang="en-US"/>
              <a:t>Average of survived particles</a:t>
            </a:r>
          </a:p>
        </p:txBody>
      </p:sp>
      <p:sp>
        <p:nvSpPr>
          <p:cNvPr id="9" name="テキスト ボックス 8">
            <a:extLst>
              <a:ext uri="{FF2B5EF4-FFF2-40B4-BE49-F238E27FC236}">
                <a16:creationId xmlns:a16="http://schemas.microsoft.com/office/drawing/2014/main" id="{97C38DE3-5D6C-58EB-0A13-8913B9B17356}"/>
              </a:ext>
            </a:extLst>
          </p:cNvPr>
          <p:cNvSpPr txBox="1"/>
          <p:nvPr/>
        </p:nvSpPr>
        <p:spPr>
          <a:xfrm>
            <a:off x="783581" y="4173877"/>
            <a:ext cx="3243196" cy="369332"/>
          </a:xfrm>
          <a:prstGeom prst="rect">
            <a:avLst/>
          </a:prstGeom>
          <a:noFill/>
        </p:spPr>
        <p:txBody>
          <a:bodyPr wrap="none" rtlCol="0">
            <a:spAutoFit/>
          </a:bodyPr>
          <a:lstStyle/>
          <a:p>
            <a:r>
              <a:rPr lang="en-US"/>
              <a:t>Average of survived particles</a:t>
            </a:r>
          </a:p>
        </p:txBody>
      </p:sp>
      <p:sp>
        <p:nvSpPr>
          <p:cNvPr id="4" name="テキスト ボックス 3">
            <a:extLst>
              <a:ext uri="{FF2B5EF4-FFF2-40B4-BE49-F238E27FC236}">
                <a16:creationId xmlns:a16="http://schemas.microsoft.com/office/drawing/2014/main" id="{391BD2A1-6D55-E578-0578-7DB7AACD6338}"/>
              </a:ext>
            </a:extLst>
          </p:cNvPr>
          <p:cNvSpPr txBox="1"/>
          <p:nvPr/>
        </p:nvSpPr>
        <p:spPr>
          <a:xfrm>
            <a:off x="5486400" y="3026979"/>
            <a:ext cx="3560590" cy="369332"/>
          </a:xfrm>
          <a:prstGeom prst="rect">
            <a:avLst/>
          </a:prstGeom>
          <a:noFill/>
        </p:spPr>
        <p:txBody>
          <a:bodyPr wrap="none" rtlCol="0">
            <a:spAutoFit/>
          </a:bodyPr>
          <a:lstStyle/>
          <a:p>
            <a:r>
              <a:rPr lang="en-US"/>
              <a:t>RF RF off without beam loading</a:t>
            </a:r>
          </a:p>
        </p:txBody>
      </p:sp>
      <p:sp>
        <p:nvSpPr>
          <p:cNvPr id="11" name="テキスト ボックス 10">
            <a:extLst>
              <a:ext uri="{FF2B5EF4-FFF2-40B4-BE49-F238E27FC236}">
                <a16:creationId xmlns:a16="http://schemas.microsoft.com/office/drawing/2014/main" id="{684443E2-DC06-50AF-8FDF-4AED451D5725}"/>
              </a:ext>
            </a:extLst>
          </p:cNvPr>
          <p:cNvSpPr txBox="1"/>
          <p:nvPr/>
        </p:nvSpPr>
        <p:spPr>
          <a:xfrm>
            <a:off x="9868923" y="6367767"/>
            <a:ext cx="1922585" cy="369332"/>
          </a:xfrm>
          <a:prstGeom prst="rect">
            <a:avLst/>
          </a:prstGeom>
          <a:noFill/>
        </p:spPr>
        <p:txBody>
          <a:bodyPr wrap="square">
            <a:spAutoFit/>
          </a:bodyPr>
          <a:lstStyle/>
          <a:p>
            <a:r>
              <a:rPr lang="en-US" altLang="ja-JP"/>
              <a:t>2024.12/27 </a:t>
            </a:r>
            <a:endParaRPr lang="en-US"/>
          </a:p>
        </p:txBody>
      </p:sp>
    </p:spTree>
    <p:extLst>
      <p:ext uri="{BB962C8B-B14F-4D97-AF65-F5344CB8AC3E}">
        <p14:creationId xmlns:p14="http://schemas.microsoft.com/office/powerpoint/2010/main" val="391844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9587CC-40A3-FABE-CC48-84E11C2E8E80}"/>
              </a:ext>
            </a:extLst>
          </p:cNvPr>
          <p:cNvSpPr>
            <a:spLocks noGrp="1"/>
          </p:cNvSpPr>
          <p:nvPr>
            <p:ph type="title"/>
          </p:nvPr>
        </p:nvSpPr>
        <p:spPr/>
        <p:txBody>
          <a:bodyPr>
            <a:normAutofit fontScale="90000"/>
          </a:bodyPr>
          <a:lstStyle/>
          <a:p>
            <a:r>
              <a:rPr kumimoji="1" lang="en-US" altLang="ja-JP" dirty="0"/>
              <a:t>Tracking simulation results</a:t>
            </a:r>
            <a:endParaRPr kumimoji="1" lang="ja-JP" altLang="en-US" dirty="0"/>
          </a:p>
        </p:txBody>
      </p:sp>
      <p:sp>
        <p:nvSpPr>
          <p:cNvPr id="3" name="コンテンツ プレースホルダー 2">
            <a:extLst>
              <a:ext uri="{FF2B5EF4-FFF2-40B4-BE49-F238E27FC236}">
                <a16:creationId xmlns:a16="http://schemas.microsoft.com/office/drawing/2014/main" id="{004A6699-4D31-566D-A4C2-03E7611B7AB2}"/>
              </a:ext>
            </a:extLst>
          </p:cNvPr>
          <p:cNvSpPr>
            <a:spLocks noGrp="1"/>
          </p:cNvSpPr>
          <p:nvPr>
            <p:ph idx="1"/>
          </p:nvPr>
        </p:nvSpPr>
        <p:spPr/>
        <p:txBody>
          <a:bodyPr/>
          <a:lstStyle/>
          <a:p>
            <a:r>
              <a:rPr lang="en-US" altLang="ja-JP" dirty="0"/>
              <a:t>If the RF is turned off, the beam energy drops sharply and is almost entirely lost in the horizontal collimator, which has high dispersion.</a:t>
            </a:r>
          </a:p>
          <a:p>
            <a:r>
              <a:rPr lang="en-US" altLang="ja-JP" dirty="0"/>
              <a:t>Since the beam energy does not drop immediately even when the RF is turned off, the change in beam energy is likely to be much slower.</a:t>
            </a:r>
          </a:p>
          <a:p>
            <a:r>
              <a:rPr lang="en-US" altLang="ja-JP" dirty="0"/>
              <a:t>If the energy decreases slowly, feedback may become ineffective due to changes in beam phase, potentially leading to beam loss caused by beam instability</a:t>
            </a:r>
            <a:endParaRPr kumimoji="1" lang="ja-JP" altLang="en-US" dirty="0"/>
          </a:p>
        </p:txBody>
      </p:sp>
      <p:sp>
        <p:nvSpPr>
          <p:cNvPr id="4" name="日付プレースホルダー 3">
            <a:extLst>
              <a:ext uri="{FF2B5EF4-FFF2-40B4-BE49-F238E27FC236}">
                <a16:creationId xmlns:a16="http://schemas.microsoft.com/office/drawing/2014/main" id="{4308367C-DF6B-AB2A-022C-E069CCD95372}"/>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5B55C05F-0B70-2E12-248A-E1F95F7B275F}"/>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E3BFC822-5CD1-C6F0-D3CE-B40E471317B0}"/>
              </a:ext>
            </a:extLst>
          </p:cNvPr>
          <p:cNvSpPr>
            <a:spLocks noGrp="1"/>
          </p:cNvSpPr>
          <p:nvPr>
            <p:ph type="sldNum" sz="quarter" idx="12"/>
          </p:nvPr>
        </p:nvSpPr>
        <p:spPr/>
        <p:txBody>
          <a:bodyPr/>
          <a:lstStyle/>
          <a:p>
            <a:fld id="{2703563A-5760-4490-B9C0-0ADE44AA5E72}" type="slidenum">
              <a:rPr kumimoji="1" lang="ja-JP" altLang="en-US" smtClean="0"/>
              <a:t>12</a:t>
            </a:fld>
            <a:endParaRPr kumimoji="1" lang="ja-JP" altLang="en-US"/>
          </a:p>
        </p:txBody>
      </p:sp>
      <p:sp>
        <p:nvSpPr>
          <p:cNvPr id="7" name="コンテンツ プレースホルダー 6">
            <a:extLst>
              <a:ext uri="{FF2B5EF4-FFF2-40B4-BE49-F238E27FC236}">
                <a16:creationId xmlns:a16="http://schemas.microsoft.com/office/drawing/2014/main" id="{DE184378-24E9-9AC3-1772-6528B5C71DC0}"/>
              </a:ext>
            </a:extLst>
          </p:cNvPr>
          <p:cNvSpPr>
            <a:spLocks noGrp="1"/>
          </p:cNvSpPr>
          <p:nvPr>
            <p:ph sz="quarter" idx="13"/>
          </p:nvPr>
        </p:nvSpPr>
        <p:spPr/>
        <p:txBody>
          <a:bodyPr/>
          <a:lstStyle/>
          <a:p>
            <a:endParaRPr kumimoji="1" lang="ja-JP" altLang="en-US"/>
          </a:p>
        </p:txBody>
      </p:sp>
    </p:spTree>
    <p:extLst>
      <p:ext uri="{BB962C8B-B14F-4D97-AF65-F5344CB8AC3E}">
        <p14:creationId xmlns:p14="http://schemas.microsoft.com/office/powerpoint/2010/main" val="24588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2EAB7B-4FBE-7F0F-F64D-BEACE00B62F8}"/>
              </a:ext>
            </a:extLst>
          </p:cNvPr>
          <p:cNvSpPr>
            <a:spLocks noGrp="1"/>
          </p:cNvSpPr>
          <p:nvPr>
            <p:ph type="title"/>
          </p:nvPr>
        </p:nvSpPr>
        <p:spPr/>
        <p:txBody>
          <a:bodyPr>
            <a:normAutofit fontScale="90000"/>
          </a:bodyPr>
          <a:lstStyle/>
          <a:p>
            <a:r>
              <a:rPr lang="en-US" altLang="ja-JP" dirty="0"/>
              <a:t>Candidate</a:t>
            </a:r>
            <a:r>
              <a:rPr kumimoji="1" lang="en-US" altLang="ja-JP" dirty="0"/>
              <a:t> of emergency dump</a:t>
            </a:r>
            <a:endParaRPr kumimoji="1" lang="ja-JP" altLang="en-US" dirty="0"/>
          </a:p>
        </p:txBody>
      </p:sp>
      <p:sp>
        <p:nvSpPr>
          <p:cNvPr id="3" name="コンテンツ プレースホルダー 2">
            <a:extLst>
              <a:ext uri="{FF2B5EF4-FFF2-40B4-BE49-F238E27FC236}">
                <a16:creationId xmlns:a16="http://schemas.microsoft.com/office/drawing/2014/main" id="{B6C2100F-9A0D-C809-C87F-0C12AF4E566F}"/>
              </a:ext>
            </a:extLst>
          </p:cNvPr>
          <p:cNvSpPr>
            <a:spLocks noGrp="1"/>
          </p:cNvSpPr>
          <p:nvPr>
            <p:ph idx="1"/>
          </p:nvPr>
        </p:nvSpPr>
        <p:spPr/>
        <p:txBody>
          <a:bodyPr/>
          <a:lstStyle/>
          <a:p>
            <a:r>
              <a:rPr lang="en-US" altLang="ja-JP" dirty="0"/>
              <a:t>Downstream of IR, far from superconducting cavities </a:t>
            </a:r>
          </a:p>
          <a:p>
            <a:pPr lvl="1"/>
            <a:r>
              <a:rPr lang="en-US" altLang="ja-JP" dirty="0" err="1"/>
              <a:t>D9</a:t>
            </a:r>
            <a:r>
              <a:rPr lang="en-US" altLang="ja-JP" dirty="0"/>
              <a:t> symmetry point for LER (</a:t>
            </a:r>
            <a:r>
              <a:rPr lang="en-US" altLang="ja-JP" dirty="0" err="1"/>
              <a:t>SF8NFP</a:t>
            </a:r>
            <a:r>
              <a:rPr lang="en-US" altLang="ja-JP" dirty="0"/>
              <a:t> pairs), </a:t>
            </a:r>
            <a:r>
              <a:rPr lang="en-US" altLang="ja-JP" dirty="0" err="1"/>
              <a:t>D3</a:t>
            </a:r>
            <a:r>
              <a:rPr lang="en-US" altLang="ja-JP" dirty="0"/>
              <a:t> or </a:t>
            </a:r>
            <a:r>
              <a:rPr lang="en-US" altLang="ja-JP" dirty="0" err="1"/>
              <a:t>D9</a:t>
            </a:r>
            <a:r>
              <a:rPr lang="en-US" altLang="ja-JP" dirty="0"/>
              <a:t> symmetry point for HER</a:t>
            </a:r>
          </a:p>
          <a:p>
            <a:pPr lvl="1"/>
            <a:r>
              <a:rPr lang="en-US" altLang="ja-JP" dirty="0"/>
              <a:t>&gt;1 </a:t>
            </a:r>
            <a:r>
              <a:rPr lang="en-US" altLang="ja-JP" dirty="0" err="1"/>
              <a:t>mrad</a:t>
            </a:r>
            <a:r>
              <a:rPr lang="en-US" altLang="ja-JP" dirty="0"/>
              <a:t> horizontal steering kick to make </a:t>
            </a:r>
            <a:r>
              <a:rPr lang="en-US" altLang="ja-JP" dirty="0">
                <a:latin typeface="Symbol" panose="05050102010706020507" pitchFamily="18" charset="2"/>
              </a:rPr>
              <a:t>p-</a:t>
            </a:r>
            <a:r>
              <a:rPr lang="en-US" altLang="ja-JP" dirty="0"/>
              <a:t>bump larger than </a:t>
            </a:r>
            <a:r>
              <a:rPr lang="en-US" altLang="ja-JP" dirty="0" err="1"/>
              <a:t>50</a:t>
            </a:r>
            <a:r>
              <a:rPr lang="en-US" altLang="ja-JP" dirty="0" err="1">
                <a:latin typeface="Symbol" panose="05050102010706020507" pitchFamily="18" charset="2"/>
              </a:rPr>
              <a:t>s</a:t>
            </a:r>
            <a:r>
              <a:rPr lang="en-US" altLang="ja-JP" dirty="0" err="1"/>
              <a:t>x</a:t>
            </a:r>
            <a:r>
              <a:rPr lang="en-US" altLang="ja-JP" dirty="0"/>
              <a:t>.</a:t>
            </a:r>
          </a:p>
          <a:p>
            <a:r>
              <a:rPr lang="en-US" altLang="ja-JP" dirty="0"/>
              <a:t>Example of </a:t>
            </a:r>
            <a:r>
              <a:rPr lang="en-US" altLang="ja-JP" dirty="0" err="1"/>
              <a:t>D9</a:t>
            </a:r>
            <a:r>
              <a:rPr lang="en-US" altLang="ja-JP" dirty="0"/>
              <a:t> symmetric point</a:t>
            </a:r>
          </a:p>
          <a:p>
            <a:pPr lvl="1"/>
            <a:r>
              <a:rPr lang="en-US" altLang="ja-JP" dirty="0" err="1"/>
              <a:t>3.3m</a:t>
            </a:r>
            <a:r>
              <a:rPr lang="en-US" altLang="ja-JP" dirty="0"/>
              <a:t> drift space inside </a:t>
            </a:r>
            <a:r>
              <a:rPr lang="en-US" altLang="ja-JP" dirty="0" err="1"/>
              <a:t>SF8NFP</a:t>
            </a:r>
            <a:r>
              <a:rPr lang="en-US" altLang="ja-JP" dirty="0"/>
              <a:t> pairs, </a:t>
            </a:r>
            <a:r>
              <a:rPr lang="en-US" altLang="ja-JP" dirty="0" err="1">
                <a:latin typeface="Symbol" panose="05050102010706020507" pitchFamily="18" charset="2"/>
              </a:rPr>
              <a:t>b</a:t>
            </a:r>
            <a:r>
              <a:rPr lang="en-US" altLang="ja-JP" dirty="0" err="1"/>
              <a:t>x~29m</a:t>
            </a:r>
            <a:r>
              <a:rPr lang="en-US" altLang="ja-JP" dirty="0"/>
              <a:t>.</a:t>
            </a:r>
          </a:p>
          <a:p>
            <a:pPr lvl="1"/>
            <a:r>
              <a:rPr lang="en-US" altLang="ja-JP" dirty="0" err="1"/>
              <a:t>5.3m</a:t>
            </a:r>
            <a:r>
              <a:rPr lang="en-US" altLang="ja-JP" dirty="0"/>
              <a:t> drift space around both side of </a:t>
            </a:r>
            <a:r>
              <a:rPr lang="en-US" altLang="ja-JP" dirty="0" err="1"/>
              <a:t>QT5NFP</a:t>
            </a:r>
            <a:r>
              <a:rPr lang="en-US" altLang="ja-JP" dirty="0"/>
              <a:t>, </a:t>
            </a:r>
            <a:r>
              <a:rPr lang="en-US" altLang="ja-JP" dirty="0" err="1">
                <a:latin typeface="Symbol" panose="05050102010706020507" pitchFamily="18" charset="2"/>
              </a:rPr>
              <a:t>b</a:t>
            </a:r>
            <a:r>
              <a:rPr lang="en-US" altLang="ja-JP" dirty="0" err="1"/>
              <a:t>x~13m</a:t>
            </a:r>
            <a:r>
              <a:rPr lang="en-US" altLang="ja-JP" dirty="0"/>
              <a:t>, </a:t>
            </a:r>
            <a:r>
              <a:rPr lang="en-US" altLang="ja-JP" dirty="0" err="1">
                <a:latin typeface="Symbol" panose="05050102010706020507" pitchFamily="18" charset="2"/>
              </a:rPr>
              <a:t>h</a:t>
            </a:r>
            <a:r>
              <a:rPr lang="en-US" altLang="ja-JP" dirty="0" err="1"/>
              <a:t>x~0.49m</a:t>
            </a:r>
            <a:endParaRPr lang="en-US" altLang="ja-JP" dirty="0"/>
          </a:p>
          <a:p>
            <a:pPr lvl="1"/>
            <a:r>
              <a:rPr lang="en-US" altLang="ja-JP" dirty="0" err="1"/>
              <a:t>50</a:t>
            </a:r>
            <a:r>
              <a:rPr lang="en-US" altLang="ja-JP" dirty="0" err="1">
                <a:latin typeface="Symbol" panose="05050102010706020507" pitchFamily="18" charset="2"/>
              </a:rPr>
              <a:t>s</a:t>
            </a:r>
            <a:r>
              <a:rPr lang="en-US" altLang="ja-JP" dirty="0" err="1"/>
              <a:t>x</a:t>
            </a:r>
            <a:r>
              <a:rPr lang="en-US" altLang="ja-JP" dirty="0"/>
              <a:t>-&gt;</a:t>
            </a:r>
            <a:r>
              <a:rPr lang="en-US" altLang="ja-JP" dirty="0" err="1"/>
              <a:t>10.2mm</a:t>
            </a:r>
            <a:r>
              <a:rPr lang="en-US" altLang="ja-JP" dirty="0"/>
              <a:t> bump + energy </a:t>
            </a:r>
            <a:r>
              <a:rPr lang="en-US" altLang="ja-JP" dirty="0" err="1"/>
              <a:t>diviation</a:t>
            </a:r>
            <a:r>
              <a:rPr lang="en-US" altLang="ja-JP" dirty="0"/>
              <a:t> </a:t>
            </a:r>
            <a:r>
              <a:rPr lang="en-US" altLang="ja-JP" dirty="0" err="1"/>
              <a:t>0.3mm</a:t>
            </a:r>
            <a:endParaRPr lang="en-US" altLang="ja-JP" dirty="0"/>
          </a:p>
          <a:p>
            <a:r>
              <a:rPr lang="en-US" altLang="ja-JP" dirty="0"/>
              <a:t>Plan to use KEKB HER-type horizontal collimator </a:t>
            </a:r>
          </a:p>
          <a:p>
            <a:pPr lvl="1"/>
            <a:r>
              <a:rPr lang="en-US" altLang="ja-JP" dirty="0"/>
              <a:t>Production costs have turned out to be unexpectedly high, and the manufacturing process is taking a long time.</a:t>
            </a:r>
          </a:p>
          <a:p>
            <a:pPr lvl="2"/>
            <a:r>
              <a:rPr lang="en-US" altLang="ja-JP" dirty="0"/>
              <a:t>Re-optimize the structure will be needed.</a:t>
            </a:r>
          </a:p>
          <a:p>
            <a:pPr lvl="2"/>
            <a:endParaRPr lang="en-US" altLang="ja-JP" dirty="0"/>
          </a:p>
          <a:p>
            <a:pPr lvl="1"/>
            <a:endParaRPr kumimoji="1" lang="ja-JP" altLang="en-US" dirty="0"/>
          </a:p>
        </p:txBody>
      </p:sp>
      <p:sp>
        <p:nvSpPr>
          <p:cNvPr id="4" name="日付プレースホルダー 3">
            <a:extLst>
              <a:ext uri="{FF2B5EF4-FFF2-40B4-BE49-F238E27FC236}">
                <a16:creationId xmlns:a16="http://schemas.microsoft.com/office/drawing/2014/main" id="{278E23F0-12DA-0321-77C4-B9D89A3641BC}"/>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F6ABAA27-0821-75AE-24B2-569C15318E28}"/>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EB573E70-61D4-C23C-EA1E-6900941F3DE2}"/>
              </a:ext>
            </a:extLst>
          </p:cNvPr>
          <p:cNvSpPr>
            <a:spLocks noGrp="1"/>
          </p:cNvSpPr>
          <p:nvPr>
            <p:ph type="sldNum" sz="quarter" idx="12"/>
          </p:nvPr>
        </p:nvSpPr>
        <p:spPr/>
        <p:txBody>
          <a:bodyPr/>
          <a:lstStyle/>
          <a:p>
            <a:fld id="{2703563A-5760-4490-B9C0-0ADE44AA5E72}" type="slidenum">
              <a:rPr kumimoji="1" lang="ja-JP" altLang="en-US" smtClean="0"/>
              <a:t>13</a:t>
            </a:fld>
            <a:endParaRPr kumimoji="1" lang="ja-JP" altLang="en-US"/>
          </a:p>
        </p:txBody>
      </p:sp>
      <p:sp>
        <p:nvSpPr>
          <p:cNvPr id="7" name="コンテンツ プレースホルダー 6">
            <a:extLst>
              <a:ext uri="{FF2B5EF4-FFF2-40B4-BE49-F238E27FC236}">
                <a16:creationId xmlns:a16="http://schemas.microsoft.com/office/drawing/2014/main" id="{A0D1D1B0-705C-5DC4-E88F-7A71982DFB9B}"/>
              </a:ext>
            </a:extLst>
          </p:cNvPr>
          <p:cNvSpPr>
            <a:spLocks noGrp="1"/>
          </p:cNvSpPr>
          <p:nvPr>
            <p:ph sz="quarter" idx="13"/>
          </p:nvPr>
        </p:nvSpPr>
        <p:spPr/>
        <p:txBody>
          <a:bodyPr/>
          <a:lstStyle/>
          <a:p>
            <a:endParaRPr kumimoji="1" lang="ja-JP" altLang="en-US"/>
          </a:p>
        </p:txBody>
      </p:sp>
      <p:pic>
        <p:nvPicPr>
          <p:cNvPr id="9" name="図 8">
            <a:extLst>
              <a:ext uri="{FF2B5EF4-FFF2-40B4-BE49-F238E27FC236}">
                <a16:creationId xmlns:a16="http://schemas.microsoft.com/office/drawing/2014/main" id="{A4DF54B1-9B6E-6DDD-E52C-C24BE72A3210}"/>
              </a:ext>
            </a:extLst>
          </p:cNvPr>
          <p:cNvPicPr>
            <a:picLocks noChangeAspect="1"/>
          </p:cNvPicPr>
          <p:nvPr/>
        </p:nvPicPr>
        <p:blipFill>
          <a:blip r:embed="rId2"/>
          <a:stretch>
            <a:fillRect/>
          </a:stretch>
        </p:blipFill>
        <p:spPr>
          <a:xfrm>
            <a:off x="8610600" y="4795196"/>
            <a:ext cx="2619375" cy="1819275"/>
          </a:xfrm>
          <a:prstGeom prst="rect">
            <a:avLst/>
          </a:prstGeom>
        </p:spPr>
      </p:pic>
    </p:spTree>
    <p:extLst>
      <p:ext uri="{BB962C8B-B14F-4D97-AF65-F5344CB8AC3E}">
        <p14:creationId xmlns:p14="http://schemas.microsoft.com/office/powerpoint/2010/main" val="3778562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735B16-9359-C332-02FA-695B33B5754D}"/>
              </a:ext>
            </a:extLst>
          </p:cNvPr>
          <p:cNvSpPr>
            <a:spLocks noGrp="1"/>
          </p:cNvSpPr>
          <p:nvPr>
            <p:ph type="title"/>
          </p:nvPr>
        </p:nvSpPr>
        <p:spPr/>
        <p:txBody>
          <a:bodyPr>
            <a:normAutofit fontScale="90000"/>
          </a:bodyPr>
          <a:lstStyle/>
          <a:p>
            <a:r>
              <a:rPr kumimoji="1" lang="en-US" altLang="ja-JP" dirty="0"/>
              <a:t>Immediate improvement plan</a:t>
            </a:r>
            <a:r>
              <a:rPr lang="ja-JP" altLang="en-US" dirty="0"/>
              <a:t> </a:t>
            </a:r>
            <a:r>
              <a:rPr lang="en-US" altLang="ja-JP" dirty="0"/>
              <a:t>for</a:t>
            </a:r>
            <a:r>
              <a:rPr lang="ja-JP" altLang="en-US" dirty="0"/>
              <a:t> </a:t>
            </a:r>
            <a:r>
              <a:rPr lang="en-US" altLang="ja-JP" dirty="0" err="1"/>
              <a:t>2027a</a:t>
            </a:r>
            <a:r>
              <a:rPr lang="ja-JP" altLang="en-US" dirty="0"/>
              <a:t> </a:t>
            </a:r>
            <a:r>
              <a:rPr lang="en-US" altLang="ja-JP" dirty="0"/>
              <a:t>run</a:t>
            </a:r>
            <a:endParaRPr kumimoji="1" lang="ja-JP" altLang="en-US" dirty="0"/>
          </a:p>
        </p:txBody>
      </p:sp>
      <p:sp>
        <p:nvSpPr>
          <p:cNvPr id="3" name="コンテンツ プレースホルダー 2">
            <a:extLst>
              <a:ext uri="{FF2B5EF4-FFF2-40B4-BE49-F238E27FC236}">
                <a16:creationId xmlns:a16="http://schemas.microsoft.com/office/drawing/2014/main" id="{3560B100-1471-72E0-EF89-7A45B3513D6C}"/>
              </a:ext>
            </a:extLst>
          </p:cNvPr>
          <p:cNvSpPr>
            <a:spLocks noGrp="1"/>
          </p:cNvSpPr>
          <p:nvPr>
            <p:ph idx="1"/>
          </p:nvPr>
        </p:nvSpPr>
        <p:spPr/>
        <p:txBody>
          <a:bodyPr>
            <a:normAutofit lnSpcReduction="10000"/>
          </a:bodyPr>
          <a:lstStyle/>
          <a:p>
            <a:r>
              <a:rPr kumimoji="1" lang="en-US" altLang="ja-JP" dirty="0"/>
              <a:t>Enable the automatic beam abort function when the pulse power supply of the abort kicker (charging circuit) has failed.</a:t>
            </a:r>
          </a:p>
          <a:p>
            <a:r>
              <a:rPr lang="en-US" altLang="ja-JP" dirty="0"/>
              <a:t>If the kicker cannot fire, reduce the current while maintaining the beam and try to recover the abort kicker.</a:t>
            </a:r>
          </a:p>
          <a:p>
            <a:r>
              <a:rPr lang="en-US" altLang="ja-JP" dirty="0"/>
              <a:t>Prepare the software logic for “RF off.” This should essentially correspond to the horizontal collimator in the arc section, and we expect the impact to be less severe than when the weak bending magnet is turned off.</a:t>
            </a:r>
          </a:p>
          <a:p>
            <a:r>
              <a:rPr lang="en-US" altLang="ja-JP" dirty="0"/>
              <a:t>Continue design and fabrication of emergency beam dump systems using horizontal </a:t>
            </a:r>
            <a:r>
              <a:rPr lang="en-US" altLang="ja-JP" dirty="0" err="1"/>
              <a:t>bump+collimator</a:t>
            </a:r>
            <a:r>
              <a:rPr lang="en-US" altLang="ja-JP" dirty="0"/>
              <a:t> on both rings by the end of the 2027 summer maintenance period.</a:t>
            </a:r>
          </a:p>
          <a:p>
            <a:endParaRPr kumimoji="1" lang="en-US" altLang="ja-JP" dirty="0"/>
          </a:p>
          <a:p>
            <a:r>
              <a:rPr lang="en-US" altLang="ja-JP" dirty="0">
                <a:solidFill>
                  <a:srgbClr val="FF0000"/>
                </a:solidFill>
              </a:rPr>
              <a:t>We would appreciate any good ideas you may have.</a:t>
            </a:r>
            <a:endParaRPr kumimoji="1" lang="en-US" altLang="ja-JP" dirty="0">
              <a:solidFill>
                <a:srgbClr val="FF0000"/>
              </a:solidFill>
            </a:endParaRPr>
          </a:p>
        </p:txBody>
      </p:sp>
      <p:sp>
        <p:nvSpPr>
          <p:cNvPr id="4" name="日付プレースホルダー 3">
            <a:extLst>
              <a:ext uri="{FF2B5EF4-FFF2-40B4-BE49-F238E27FC236}">
                <a16:creationId xmlns:a16="http://schemas.microsoft.com/office/drawing/2014/main" id="{740D41DF-38F4-BC15-B8F9-D4D57407315F}"/>
              </a:ext>
            </a:extLst>
          </p:cNvPr>
          <p:cNvSpPr>
            <a:spLocks noGrp="1"/>
          </p:cNvSpPr>
          <p:nvPr>
            <p:ph type="dt" sz="half" idx="10"/>
          </p:nvPr>
        </p:nvSpPr>
        <p:spPr/>
        <p:txBody>
          <a:bodyPr/>
          <a:lstStyle/>
          <a:p>
            <a:endParaRPr lang="ja-JP" altLang="en-US" dirty="0"/>
          </a:p>
        </p:txBody>
      </p:sp>
      <p:sp>
        <p:nvSpPr>
          <p:cNvPr id="5" name="フッター プレースホルダー 4">
            <a:extLst>
              <a:ext uri="{FF2B5EF4-FFF2-40B4-BE49-F238E27FC236}">
                <a16:creationId xmlns:a16="http://schemas.microsoft.com/office/drawing/2014/main" id="{FBA40EF7-20E0-D217-C2A4-E37FA808E81D}"/>
              </a:ext>
            </a:extLst>
          </p:cNvPr>
          <p:cNvSpPr>
            <a:spLocks noGrp="1"/>
          </p:cNvSpPr>
          <p:nvPr>
            <p:ph type="ftr" sz="quarter" idx="11"/>
          </p:nvPr>
        </p:nvSpPr>
        <p:spPr/>
        <p:txBody>
          <a:bodyPr/>
          <a:lstStyle/>
          <a:p>
            <a:r>
              <a:rPr lang="en-US" altLang="ja-JP" dirty="0"/>
              <a:t>KEKB Accelerator Review</a:t>
            </a:r>
          </a:p>
        </p:txBody>
      </p:sp>
      <p:sp>
        <p:nvSpPr>
          <p:cNvPr id="6" name="スライド番号プレースホルダー 5">
            <a:extLst>
              <a:ext uri="{FF2B5EF4-FFF2-40B4-BE49-F238E27FC236}">
                <a16:creationId xmlns:a16="http://schemas.microsoft.com/office/drawing/2014/main" id="{99DAEE38-B7D5-DA5F-75EF-29C42A948182}"/>
              </a:ext>
            </a:extLst>
          </p:cNvPr>
          <p:cNvSpPr>
            <a:spLocks noGrp="1"/>
          </p:cNvSpPr>
          <p:nvPr>
            <p:ph type="sldNum" sz="quarter" idx="12"/>
          </p:nvPr>
        </p:nvSpPr>
        <p:spPr/>
        <p:txBody>
          <a:bodyPr/>
          <a:lstStyle/>
          <a:p>
            <a:fld id="{2703563A-5760-4490-B9C0-0ADE44AA5E72}" type="slidenum">
              <a:rPr kumimoji="1" lang="ja-JP" altLang="en-US" smtClean="0"/>
              <a:t>14</a:t>
            </a:fld>
            <a:endParaRPr kumimoji="1" lang="ja-JP" altLang="en-US"/>
          </a:p>
        </p:txBody>
      </p:sp>
      <p:sp>
        <p:nvSpPr>
          <p:cNvPr id="7" name="コンテンツ プレースホルダー 6">
            <a:extLst>
              <a:ext uri="{FF2B5EF4-FFF2-40B4-BE49-F238E27FC236}">
                <a16:creationId xmlns:a16="http://schemas.microsoft.com/office/drawing/2014/main" id="{6BCA801E-D05D-E398-9C91-7BAEC71160D6}"/>
              </a:ext>
            </a:extLst>
          </p:cNvPr>
          <p:cNvSpPr>
            <a:spLocks noGrp="1"/>
          </p:cNvSpPr>
          <p:nvPr>
            <p:ph sz="quarter" idx="13"/>
          </p:nvPr>
        </p:nvSpPr>
        <p:spPr/>
        <p:txBody>
          <a:bodyPr/>
          <a:lstStyle/>
          <a:p>
            <a:endParaRPr kumimoji="1" lang="ja-JP" altLang="en-US"/>
          </a:p>
        </p:txBody>
      </p:sp>
    </p:spTree>
    <p:extLst>
      <p:ext uri="{BB962C8B-B14F-4D97-AF65-F5344CB8AC3E}">
        <p14:creationId xmlns:p14="http://schemas.microsoft.com/office/powerpoint/2010/main" val="809684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EAEC69-63FC-A032-ACF2-1721DDADB704}"/>
              </a:ext>
            </a:extLst>
          </p:cNvPr>
          <p:cNvSpPr>
            <a:spLocks noGrp="1"/>
          </p:cNvSpPr>
          <p:nvPr>
            <p:ph type="title"/>
          </p:nvPr>
        </p:nvSpPr>
        <p:spPr/>
        <p:txBody>
          <a:bodyPr>
            <a:normAutofit fontScale="90000"/>
          </a:bodyPr>
          <a:lstStyle/>
          <a:p>
            <a:r>
              <a:rPr kumimoji="1" lang="en-US" altLang="ja-JP" dirty="0"/>
              <a:t>Backup</a:t>
            </a:r>
            <a:endParaRPr kumimoji="1" lang="ja-JP" altLang="en-US" dirty="0"/>
          </a:p>
        </p:txBody>
      </p:sp>
      <p:sp>
        <p:nvSpPr>
          <p:cNvPr id="3" name="コンテンツ プレースホルダー 2">
            <a:extLst>
              <a:ext uri="{FF2B5EF4-FFF2-40B4-BE49-F238E27FC236}">
                <a16:creationId xmlns:a16="http://schemas.microsoft.com/office/drawing/2014/main" id="{3DBF8AD4-6378-B9D5-D6B7-C3ED5918A797}"/>
              </a:ext>
            </a:extLst>
          </p:cNvPr>
          <p:cNvSpPr>
            <a:spLocks noGrp="1"/>
          </p:cNvSpPr>
          <p:nvPr>
            <p:ph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D779675F-D037-3ABC-590C-0F194DF5FF9B}"/>
              </a:ext>
            </a:extLst>
          </p:cNvPr>
          <p:cNvSpPr>
            <a:spLocks noGrp="1"/>
          </p:cNvSpPr>
          <p:nvPr>
            <p:ph type="dt" sz="half" idx="10"/>
          </p:nvPr>
        </p:nvSpPr>
        <p:spPr/>
        <p:txBody>
          <a:bodyPr/>
          <a:lstStyle/>
          <a:p>
            <a:r>
              <a:rPr lang="en-US" altLang="ja-JP"/>
              <a:t>18</a:t>
            </a:r>
            <a:r>
              <a:rPr lang="en-US" altLang="ja-JP" baseline="30000"/>
              <a:t>th</a:t>
            </a:r>
            <a:r>
              <a:rPr lang="en-US" altLang="ja-JP"/>
              <a:t> December 2025</a:t>
            </a:r>
            <a:endParaRPr lang="ja-JP" altLang="en-US" dirty="0"/>
          </a:p>
        </p:txBody>
      </p:sp>
      <p:sp>
        <p:nvSpPr>
          <p:cNvPr id="5" name="フッター プレースホルダー 4">
            <a:extLst>
              <a:ext uri="{FF2B5EF4-FFF2-40B4-BE49-F238E27FC236}">
                <a16:creationId xmlns:a16="http://schemas.microsoft.com/office/drawing/2014/main" id="{721DB084-78BC-0771-A71C-AF1C8B68A1F8}"/>
              </a:ext>
            </a:extLst>
          </p:cNvPr>
          <p:cNvSpPr>
            <a:spLocks noGrp="1"/>
          </p:cNvSpPr>
          <p:nvPr>
            <p:ph type="ftr" sz="quarter" idx="11"/>
          </p:nvPr>
        </p:nvSpPr>
        <p:spPr/>
        <p:txBody>
          <a:bodyPr/>
          <a:lstStyle/>
          <a:p>
            <a:r>
              <a:rPr lang="en-US" altLang="ja-JP"/>
              <a:t>Joint Review 2025</a:t>
            </a:r>
            <a:endParaRPr lang="en-US" altLang="ja-JP" dirty="0"/>
          </a:p>
        </p:txBody>
      </p:sp>
      <p:sp>
        <p:nvSpPr>
          <p:cNvPr id="6" name="スライド番号プレースホルダー 5">
            <a:extLst>
              <a:ext uri="{FF2B5EF4-FFF2-40B4-BE49-F238E27FC236}">
                <a16:creationId xmlns:a16="http://schemas.microsoft.com/office/drawing/2014/main" id="{9D4A9038-47CA-E857-BF43-01D2E243FB2A}"/>
              </a:ext>
            </a:extLst>
          </p:cNvPr>
          <p:cNvSpPr>
            <a:spLocks noGrp="1"/>
          </p:cNvSpPr>
          <p:nvPr>
            <p:ph type="sldNum" sz="quarter" idx="12"/>
          </p:nvPr>
        </p:nvSpPr>
        <p:spPr/>
        <p:txBody>
          <a:bodyPr/>
          <a:lstStyle/>
          <a:p>
            <a:fld id="{2703563A-5760-4490-B9C0-0ADE44AA5E72}" type="slidenum">
              <a:rPr kumimoji="1" lang="ja-JP" altLang="en-US" smtClean="0"/>
              <a:t>15</a:t>
            </a:fld>
            <a:endParaRPr kumimoji="1" lang="ja-JP" altLang="en-US"/>
          </a:p>
        </p:txBody>
      </p:sp>
      <p:sp>
        <p:nvSpPr>
          <p:cNvPr id="7" name="コンテンツ プレースホルダー 6">
            <a:extLst>
              <a:ext uri="{FF2B5EF4-FFF2-40B4-BE49-F238E27FC236}">
                <a16:creationId xmlns:a16="http://schemas.microsoft.com/office/drawing/2014/main" id="{9BBA8A77-5622-A5FB-6E8E-676E4D733D74}"/>
              </a:ext>
            </a:extLst>
          </p:cNvPr>
          <p:cNvSpPr>
            <a:spLocks noGrp="1"/>
          </p:cNvSpPr>
          <p:nvPr>
            <p:ph sz="quarter" idx="13"/>
          </p:nvPr>
        </p:nvSpPr>
        <p:spPr/>
        <p:txBody>
          <a:bodyPr/>
          <a:lstStyle/>
          <a:p>
            <a:endParaRPr kumimoji="1" lang="ja-JP" altLang="en-US"/>
          </a:p>
        </p:txBody>
      </p:sp>
    </p:spTree>
    <p:extLst>
      <p:ext uri="{BB962C8B-B14F-4D97-AF65-F5344CB8AC3E}">
        <p14:creationId xmlns:p14="http://schemas.microsoft.com/office/powerpoint/2010/main" val="411702531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perKEKB_SAC20250226.pptx" id="{25B75C34-58F2-434E-BACC-E79773969231}" vid="{3F596FBE-29D8-4AA0-B9F4-2405B994216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95309</TotalTime>
  <Words>1021</Words>
  <Application>Microsoft Office PowerPoint</Application>
  <PresentationFormat>ワイド画面</PresentationFormat>
  <Paragraphs>111</Paragraphs>
  <Slides>15</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15</vt:i4>
      </vt:variant>
    </vt:vector>
  </HeadingPairs>
  <TitlesOfParts>
    <vt:vector size="20" baseType="lpstr">
      <vt:lpstr>Arial</vt:lpstr>
      <vt:lpstr>Calibri</vt:lpstr>
      <vt:lpstr>Calibri Light</vt:lpstr>
      <vt:lpstr>Symbol</vt:lpstr>
      <vt:lpstr>Office テーマ</vt:lpstr>
      <vt:lpstr>Improvement plan for machine protection </vt:lpstr>
      <vt:lpstr>Malfunction of Beam Abort System</vt:lpstr>
      <vt:lpstr>HER beam abort kicker malfunctioning</vt:lpstr>
      <vt:lpstr>Abort kicker mulfunctioning</vt:lpstr>
      <vt:lpstr>PowerPoint プレゼンテーション</vt:lpstr>
      <vt:lpstr>(Temporally) countermeasure for both rings</vt:lpstr>
      <vt:lpstr>PowerPoint プレゼンテーション</vt:lpstr>
      <vt:lpstr>HER RF Off simulation (Yamaguchi Funakoshi)</vt:lpstr>
      <vt:lpstr>PowerPoint プレゼンテーション</vt:lpstr>
      <vt:lpstr>Beam current dependences</vt:lpstr>
      <vt:lpstr>PowerPoint プレゼンテーション</vt:lpstr>
      <vt:lpstr>Tracking simulation results</vt:lpstr>
      <vt:lpstr>Candidate of emergency dump</vt:lpstr>
      <vt:lpstr>Immediate improvement plan for 2027a run</vt:lpstr>
      <vt:lpstr>Backup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ARC2022_vacuum</dc:title>
  <dc:creator>shibata kyo</dc:creator>
  <cp:lastModifiedBy>TOBIYAMA Makoto</cp:lastModifiedBy>
  <cp:revision>1477</cp:revision>
  <cp:lastPrinted>2026-10-24T23:28:33Z</cp:lastPrinted>
  <dcterms:created xsi:type="dcterms:W3CDTF">2018-08-10T01:02:51Z</dcterms:created>
  <dcterms:modified xsi:type="dcterms:W3CDTF">2026-10-24T23:28:55Z</dcterms:modified>
</cp:coreProperties>
</file>