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0" r:id="rId1"/>
  </p:sldMasterIdLst>
  <p:notesMasterIdLst>
    <p:notesMasterId r:id="rId35"/>
  </p:notesMasterIdLst>
  <p:sldIdLst>
    <p:sldId id="276" r:id="rId2"/>
    <p:sldId id="288" r:id="rId3"/>
    <p:sldId id="278" r:id="rId4"/>
    <p:sldId id="304" r:id="rId5"/>
    <p:sldId id="281" r:id="rId6"/>
    <p:sldId id="286" r:id="rId7"/>
    <p:sldId id="275" r:id="rId8"/>
    <p:sldId id="289" r:id="rId9"/>
    <p:sldId id="290" r:id="rId10"/>
    <p:sldId id="293" r:id="rId11"/>
    <p:sldId id="277" r:id="rId12"/>
    <p:sldId id="264" r:id="rId13"/>
    <p:sldId id="291" r:id="rId14"/>
    <p:sldId id="259" r:id="rId15"/>
    <p:sldId id="299" r:id="rId16"/>
    <p:sldId id="270" r:id="rId17"/>
    <p:sldId id="266" r:id="rId18"/>
    <p:sldId id="292" r:id="rId19"/>
    <p:sldId id="268" r:id="rId20"/>
    <p:sldId id="271" r:id="rId21"/>
    <p:sldId id="295" r:id="rId22"/>
    <p:sldId id="296" r:id="rId23"/>
    <p:sldId id="297" r:id="rId24"/>
    <p:sldId id="298" r:id="rId25"/>
    <p:sldId id="301" r:id="rId26"/>
    <p:sldId id="311" r:id="rId27"/>
    <p:sldId id="302" r:id="rId28"/>
    <p:sldId id="265" r:id="rId29"/>
    <p:sldId id="262" r:id="rId30"/>
    <p:sldId id="310" r:id="rId31"/>
    <p:sldId id="303" r:id="rId32"/>
    <p:sldId id="305" r:id="rId33"/>
    <p:sldId id="307" r:id="rId3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FDFF"/>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78"/>
    <p:restoredTop sz="95205"/>
  </p:normalViewPr>
  <p:slideViewPr>
    <p:cSldViewPr snapToGrid="0" snapToObjects="1">
      <p:cViewPr varScale="1">
        <p:scale>
          <a:sx n="116" d="100"/>
          <a:sy n="116" d="100"/>
        </p:scale>
        <p:origin x="10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001E82-51E0-034C-A86B-E69F05AF99EC}" type="datetimeFigureOut">
              <a:rPr kumimoji="1" lang="ja-JP" altLang="en-US" smtClean="0"/>
              <a:t>2026/10/26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B815F3-D7F3-8647-8B9B-F83A5C1CC018}" type="slidenum">
              <a:rPr kumimoji="1" lang="ja-JP" altLang="en-US" smtClean="0"/>
              <a:t>‹#›</a:t>
            </a:fld>
            <a:endParaRPr kumimoji="1" lang="ja-JP" altLang="en-US"/>
          </a:p>
        </p:txBody>
      </p:sp>
    </p:spTree>
    <p:extLst>
      <p:ext uri="{BB962C8B-B14F-4D97-AF65-F5344CB8AC3E}">
        <p14:creationId xmlns:p14="http://schemas.microsoft.com/office/powerpoint/2010/main" val="41556914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7</a:t>
            </a:fld>
            <a:endParaRPr kumimoji="1" lang="ja-JP" altLang="en-US"/>
          </a:p>
        </p:txBody>
      </p:sp>
    </p:spTree>
    <p:extLst>
      <p:ext uri="{BB962C8B-B14F-4D97-AF65-F5344CB8AC3E}">
        <p14:creationId xmlns:p14="http://schemas.microsoft.com/office/powerpoint/2010/main" val="4086508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8</a:t>
            </a:fld>
            <a:endParaRPr kumimoji="1" lang="ja-JP" altLang="en-US"/>
          </a:p>
        </p:txBody>
      </p:sp>
    </p:spTree>
    <p:extLst>
      <p:ext uri="{BB962C8B-B14F-4D97-AF65-F5344CB8AC3E}">
        <p14:creationId xmlns:p14="http://schemas.microsoft.com/office/powerpoint/2010/main" val="1927510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10</a:t>
            </a:fld>
            <a:endParaRPr kumimoji="1" lang="ja-JP" altLang="en-US"/>
          </a:p>
        </p:txBody>
      </p:sp>
    </p:spTree>
    <p:extLst>
      <p:ext uri="{BB962C8B-B14F-4D97-AF65-F5344CB8AC3E}">
        <p14:creationId xmlns:p14="http://schemas.microsoft.com/office/powerpoint/2010/main" val="241104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16</a:t>
            </a:fld>
            <a:endParaRPr kumimoji="1" lang="ja-JP" altLang="en-US"/>
          </a:p>
        </p:txBody>
      </p:sp>
    </p:spTree>
    <p:extLst>
      <p:ext uri="{BB962C8B-B14F-4D97-AF65-F5344CB8AC3E}">
        <p14:creationId xmlns:p14="http://schemas.microsoft.com/office/powerpoint/2010/main" val="1483546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19</a:t>
            </a:fld>
            <a:endParaRPr kumimoji="1" lang="ja-JP" altLang="en-US"/>
          </a:p>
        </p:txBody>
      </p:sp>
    </p:spTree>
    <p:extLst>
      <p:ext uri="{BB962C8B-B14F-4D97-AF65-F5344CB8AC3E}">
        <p14:creationId xmlns:p14="http://schemas.microsoft.com/office/powerpoint/2010/main" val="3597851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21</a:t>
            </a:fld>
            <a:endParaRPr kumimoji="1" lang="ja-JP" altLang="en-US"/>
          </a:p>
        </p:txBody>
      </p:sp>
    </p:spTree>
    <p:extLst>
      <p:ext uri="{BB962C8B-B14F-4D97-AF65-F5344CB8AC3E}">
        <p14:creationId xmlns:p14="http://schemas.microsoft.com/office/powerpoint/2010/main" val="3080450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27</a:t>
            </a:fld>
            <a:endParaRPr kumimoji="1" lang="ja-JP" altLang="en-US"/>
          </a:p>
        </p:txBody>
      </p:sp>
    </p:spTree>
    <p:extLst>
      <p:ext uri="{BB962C8B-B14F-4D97-AF65-F5344CB8AC3E}">
        <p14:creationId xmlns:p14="http://schemas.microsoft.com/office/powerpoint/2010/main" val="2193988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13B815F3-D7F3-8647-8B9B-F83A5C1CC018}" type="slidenum">
              <a:rPr kumimoji="1" lang="ja-JP" altLang="en-US" smtClean="0"/>
              <a:t>29</a:t>
            </a:fld>
            <a:endParaRPr kumimoji="1" lang="ja-JP" altLang="en-US"/>
          </a:p>
        </p:txBody>
      </p:sp>
    </p:spTree>
    <p:extLst>
      <p:ext uri="{BB962C8B-B14F-4D97-AF65-F5344CB8AC3E}">
        <p14:creationId xmlns:p14="http://schemas.microsoft.com/office/powerpoint/2010/main" val="2281655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D1CC61-CF77-2F4E-A734-AEBD59C317A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3F736D66-4063-8740-99D9-005307A3BF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2D6C4CE-7EA6-4E44-A82A-5C87392DB815}"/>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AA818678-AC04-C040-9D6D-5A1A7031700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1F43A7E-6156-E447-84DC-8A4887ADA146}"/>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2785250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2B5CF8-71FE-4D49-81E8-625B0C213CD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5F75628-CD8D-7043-9103-D23C8DD0E5E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971D8C4-3E5E-814D-A12C-89FBCB03B172}"/>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3ADBFABA-F4B5-1D46-AACB-1EA16A791FC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E6F324-9714-C548-8BD7-61F9544F3C29}"/>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103295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B0CC60-10CA-7D4D-A37B-C68BEC594E2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62E5380-AABE-8C44-AF9D-03EC23B23C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31EDCB2-3738-9B43-8646-9E70C7998300}"/>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E7BA822A-7616-6F43-9081-CB5EF814661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BB620D6-76D2-024E-AAB3-C1CEFB4C2929}"/>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114577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6F6CBC-06EF-A249-BE5D-23B915FEC87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553EE51-0571-2949-BD7F-B96C3DFBE67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4050B03-59EB-5241-A644-1C101CC88FF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4DF1954-6E4D-1545-8C1C-30E773A67ADD}"/>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B6A921E9-802B-1B48-AABE-816DE03D27A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6933B3C-A4E7-6E48-81BB-6DBE2F87091F}"/>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2443905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C2085E-34DD-EB4B-B866-F93B8A1BCCC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472303-2691-7349-B2DB-15AF55E3CA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14711F9-E962-E847-9D32-8C539ED2B95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7E76F89-9684-CD42-BA22-F4531A459A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F024E3D-085F-5341-ACC2-D3DCBDC6BAF1}"/>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8F54206-8168-E042-95B5-BF4B7A5CB428}"/>
              </a:ext>
            </a:extLst>
          </p:cNvPr>
          <p:cNvSpPr>
            <a:spLocks noGrp="1"/>
          </p:cNvSpPr>
          <p:nvPr>
            <p:ph type="dt" sz="half" idx="10"/>
          </p:nvPr>
        </p:nvSpPr>
        <p:spPr/>
        <p:txBody>
          <a:bodyPr/>
          <a:lstStyle/>
          <a:p>
            <a:endParaRPr kumimoji="1" lang="ja-JP" altLang="en-US"/>
          </a:p>
        </p:txBody>
      </p:sp>
      <p:sp>
        <p:nvSpPr>
          <p:cNvPr id="8" name="フッター プレースホルダー 7">
            <a:extLst>
              <a:ext uri="{FF2B5EF4-FFF2-40B4-BE49-F238E27FC236}">
                <a16:creationId xmlns:a16="http://schemas.microsoft.com/office/drawing/2014/main" id="{C19DE0D0-3575-CF48-BF16-4641B354F9D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A4F2336-E11A-C145-8662-32BEF0C99C04}"/>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2124229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32F170-8B15-AC46-A665-5EE111A7AA3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753B349-F23B-A34C-81E3-A24C79D59B52}"/>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E3414B95-ABCA-394F-87D2-1479F4369053}"/>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2E7C6FB-061A-E04D-B682-D808782B21F5}"/>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3795222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A7788E2-9CC0-7D47-A073-C8CE358FBCFC}"/>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617BBF29-EA70-354E-BD4E-1C96F976CADC}"/>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20CBCF3-602E-AC43-BEFA-19440F55E4B6}"/>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183015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7811E0-4E67-0141-B35B-D759D6BBA81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542EB89-7135-8344-872D-684B859042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DEE97A55-F64B-9345-82EA-5B6F671742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3DEC950-9B16-8A46-84B4-AC0185FD4E2E}"/>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0F331AC0-34A9-1A40-9937-D0616D23B8C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31A717C-D23C-F243-B93F-CD0ECBA7FEA2}"/>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221784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FC391E-5910-C543-8F34-0CAF011C635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327BA3E-CDA6-9449-BD5F-CDF90436A5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6FF0367C-DB62-F645-988E-9AF2FF556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3CC826C-92A3-344A-99DF-59196845B624}"/>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E12598DE-B1B6-8840-9FE6-AF246CE62BB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4074A87-0935-AD4C-BCFB-A33DC3018174}"/>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420640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29ACB0-E8F4-BA4A-83FF-EF488B7D28C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00FB2CB-8B49-E94D-AE88-13746AFA23BC}"/>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1FAE4F-8118-1145-884E-C7D7CE494BCC}"/>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7541CB66-CF8C-0641-9586-CC2802EC7B4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42A7F52-78E1-5649-84E8-39D1A9585FB1}"/>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2046907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3DA30DA-50B5-004A-BA38-7AF8315FC9C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506AA0E-36C7-A84F-9B1C-BD30CBB0412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C6883BF-E729-944F-9826-0752EB559FCB}"/>
              </a:ext>
            </a:extLst>
          </p:cNvPr>
          <p:cNvSpPr>
            <a:spLocks noGrp="1"/>
          </p:cNvSpPr>
          <p:nvPr>
            <p:ph type="dt" sz="half" idx="10"/>
          </p:nvPr>
        </p:nvSpPr>
        <p:spPr/>
        <p:txBody>
          <a:bodyPr/>
          <a:lstStyle/>
          <a:p>
            <a:endParaRPr kumimoji="1" lang="ja-JP" altLang="en-US"/>
          </a:p>
        </p:txBody>
      </p:sp>
      <p:sp>
        <p:nvSpPr>
          <p:cNvPr id="5" name="フッター プレースホルダー 4">
            <a:extLst>
              <a:ext uri="{FF2B5EF4-FFF2-40B4-BE49-F238E27FC236}">
                <a16:creationId xmlns:a16="http://schemas.microsoft.com/office/drawing/2014/main" id="{7EF19EF2-E055-4746-8796-6945852DC4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DEB76AE-F23C-DE4D-BCAF-EB8DB2C77DE5}"/>
              </a:ext>
            </a:extLst>
          </p:cNvPr>
          <p:cNvSpPr>
            <a:spLocks noGrp="1"/>
          </p:cNvSpPr>
          <p:nvPr>
            <p:ph type="sldNum" sz="quarter" idx="12"/>
          </p:nvPr>
        </p:nvSpPr>
        <p:spPr/>
        <p:txBody>
          <a:bodyPr/>
          <a:lstStyle/>
          <a:p>
            <a:fld id="{5102F646-5A1F-1245-A291-ABBCB6BB9B1A}" type="slidenum">
              <a:rPr kumimoji="1" lang="ja-JP" altLang="en-US" smtClean="0"/>
              <a:t>‹#›</a:t>
            </a:fld>
            <a:endParaRPr kumimoji="1" lang="ja-JP" altLang="en-US"/>
          </a:p>
        </p:txBody>
      </p:sp>
    </p:spTree>
    <p:extLst>
      <p:ext uri="{BB962C8B-B14F-4D97-AF65-F5344CB8AC3E}">
        <p14:creationId xmlns:p14="http://schemas.microsoft.com/office/powerpoint/2010/main" val="15878577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タイトル&amp;箇条書き">
    <p:spTree>
      <p:nvGrpSpPr>
        <p:cNvPr id="1" name=""/>
        <p:cNvGrpSpPr/>
        <p:nvPr/>
      </p:nvGrpSpPr>
      <p:grpSpPr>
        <a:xfrm>
          <a:off x="0" y="0"/>
          <a:ext cx="0" cy="0"/>
          <a:chOff x="0" y="0"/>
          <a:chExt cx="0" cy="0"/>
        </a:xfrm>
      </p:grpSpPr>
      <p:sp>
        <p:nvSpPr>
          <p:cNvPr id="156" name="タイトルテキスト"/>
          <p:cNvSpPr txBox="1">
            <a:spLocks noGrp="1"/>
          </p:cNvSpPr>
          <p:nvPr>
            <p:ph type="title"/>
          </p:nvPr>
        </p:nvSpPr>
        <p:spPr>
          <a:prstGeom prst="rect">
            <a:avLst/>
          </a:prstGeom>
        </p:spPr>
        <p:txBody>
          <a:bodyPr/>
          <a:lstStyle/>
          <a:p>
            <a:r>
              <a:t>タイトルテキスト</a:t>
            </a:r>
          </a:p>
        </p:txBody>
      </p:sp>
      <p:sp>
        <p:nvSpPr>
          <p:cNvPr id="157" name="本文レベル1…"/>
          <p:cNvSpPr txBox="1">
            <a:spLocks noGrp="1"/>
          </p:cNvSpPr>
          <p:nvPr>
            <p:ph type="body" idx="1"/>
          </p:nvPr>
        </p:nvSpPr>
        <p:spPr>
          <a:prstGeom prst="rect">
            <a:avLst/>
          </a:prstGeom>
        </p:spPr>
        <p:txBody>
          <a:bodyPr/>
          <a:lstStyle>
            <a:lvl1pPr>
              <a:spcBef>
                <a:spcPts val="1000"/>
              </a:spcBef>
              <a:defRPr>
                <a:solidFill>
                  <a:srgbClr val="000000"/>
                </a:solidFill>
              </a:defRPr>
            </a:lvl1pPr>
            <a:lvl2pPr>
              <a:spcBef>
                <a:spcPts val="1000"/>
              </a:spcBef>
              <a:defRPr>
                <a:solidFill>
                  <a:srgbClr val="000000"/>
                </a:solidFill>
              </a:defRPr>
            </a:lvl2pPr>
            <a:lvl3pPr>
              <a:spcBef>
                <a:spcPts val="1000"/>
              </a:spcBef>
              <a:defRPr>
                <a:solidFill>
                  <a:srgbClr val="000000"/>
                </a:solidFill>
              </a:defRPr>
            </a:lvl3pPr>
            <a:lvl4pPr>
              <a:spcBef>
                <a:spcPts val="1000"/>
              </a:spcBef>
              <a:defRPr>
                <a:solidFill>
                  <a:srgbClr val="000000"/>
                </a:solidFill>
              </a:defRPr>
            </a:lvl4pPr>
            <a:lvl5pPr>
              <a:spcBef>
                <a:spcPts val="1000"/>
              </a:spcBef>
              <a:defRPr>
                <a:solidFill>
                  <a:srgbClr val="000000"/>
                </a:solidFill>
              </a:defRPr>
            </a:lvl5pPr>
          </a:lstStyle>
          <a:p>
            <a:r>
              <a:t>本文レベル1</a:t>
            </a:r>
          </a:p>
          <a:p>
            <a:pPr lvl="1"/>
            <a:r>
              <a:t>本文レベル2</a:t>
            </a:r>
          </a:p>
          <a:p>
            <a:pPr lvl="2"/>
            <a:r>
              <a:t>本文レベル3</a:t>
            </a:r>
          </a:p>
          <a:p>
            <a:pPr lvl="3"/>
            <a:r>
              <a:t>本文レベル4</a:t>
            </a:r>
          </a:p>
          <a:p>
            <a:pPr lvl="4"/>
            <a:r>
              <a:t>本文レベル5</a:t>
            </a:r>
          </a:p>
        </p:txBody>
      </p:sp>
      <p:sp>
        <p:nvSpPr>
          <p:cNvPr id="158"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6828556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5558943-D33C-1246-8B50-ED26261216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D94A32C-16F6-F24C-B429-3CB18B2267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4054A05-528C-CA42-BB67-0E17B2C568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ja-JP" altLang="en-US"/>
          </a:p>
        </p:txBody>
      </p:sp>
      <p:sp>
        <p:nvSpPr>
          <p:cNvPr id="5" name="フッター プレースホルダー 4">
            <a:extLst>
              <a:ext uri="{FF2B5EF4-FFF2-40B4-BE49-F238E27FC236}">
                <a16:creationId xmlns:a16="http://schemas.microsoft.com/office/drawing/2014/main" id="{4BCCB07B-9F7C-1849-9649-E147D639C7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ja-JP" altLang="en-US"/>
          </a:p>
        </p:txBody>
      </p:sp>
      <p:sp>
        <p:nvSpPr>
          <p:cNvPr id="6" name="スライド番号プレースホルダー 5">
            <a:extLst>
              <a:ext uri="{FF2B5EF4-FFF2-40B4-BE49-F238E27FC236}">
                <a16:creationId xmlns:a16="http://schemas.microsoft.com/office/drawing/2014/main" id="{A2018DD3-6CF8-1049-B924-EF31ADE862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102F646-5A1F-1245-A291-ABBCB6BB9B1A}" type="slidenum">
              <a:rPr lang="ja-JP" altLang="en-US" smtClean="0"/>
              <a:pPr/>
              <a:t>‹#›</a:t>
            </a:fld>
            <a:endParaRPr lang="ja-JP" altLang="en-US"/>
          </a:p>
        </p:txBody>
      </p:sp>
    </p:spTree>
    <p:extLst>
      <p:ext uri="{BB962C8B-B14F-4D97-AF65-F5344CB8AC3E}">
        <p14:creationId xmlns:p14="http://schemas.microsoft.com/office/powerpoint/2010/main" val="11174877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emf"/><Relationship Id="rId4" Type="http://schemas.openxmlformats.org/officeDocument/2006/relationships/image" Target="../media/image4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emf"/><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emf"/><Relationship Id="rId4" Type="http://schemas.openxmlformats.org/officeDocument/2006/relationships/image" Target="../media/image52.emf"/></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emf"/><Relationship Id="rId1" Type="http://schemas.openxmlformats.org/officeDocument/2006/relationships/slideLayout" Target="../slideLayouts/slideLayout2.xml"/><Relationship Id="rId4" Type="http://schemas.openxmlformats.org/officeDocument/2006/relationships/image" Target="../media/image62.emf"/></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417C25A8-AEED-F54B-1974-59B6364FD803}"/>
              </a:ext>
            </a:extLst>
          </p:cNvPr>
          <p:cNvSpPr txBox="1"/>
          <p:nvPr/>
        </p:nvSpPr>
        <p:spPr>
          <a:xfrm>
            <a:off x="2972018" y="2782669"/>
            <a:ext cx="6981398" cy="646331"/>
          </a:xfrm>
          <a:prstGeom prst="rect">
            <a:avLst/>
          </a:prstGeom>
          <a:noFill/>
        </p:spPr>
        <p:txBody>
          <a:bodyPr wrap="none" rtlCol="0">
            <a:spAutoFit/>
          </a:bodyPr>
          <a:lstStyle/>
          <a:p>
            <a:r>
              <a:rPr kumimoji="1" lang="en-US" altLang="ja-JP" sz="3600" b="1" dirty="0"/>
              <a:t>Current status of QCS upgrade</a:t>
            </a:r>
            <a:endParaRPr kumimoji="1" lang="ja-JP" altLang="en-US" sz="3600" b="1"/>
          </a:p>
        </p:txBody>
      </p:sp>
      <p:sp>
        <p:nvSpPr>
          <p:cNvPr id="7" name="テキスト ボックス 6">
            <a:extLst>
              <a:ext uri="{FF2B5EF4-FFF2-40B4-BE49-F238E27FC236}">
                <a16:creationId xmlns:a16="http://schemas.microsoft.com/office/drawing/2014/main" id="{5F4753E7-5555-13AA-A79B-18D5AB5D8A3C}"/>
              </a:ext>
            </a:extLst>
          </p:cNvPr>
          <p:cNvSpPr txBox="1"/>
          <p:nvPr/>
        </p:nvSpPr>
        <p:spPr>
          <a:xfrm>
            <a:off x="4296469" y="4514248"/>
            <a:ext cx="3599062" cy="523220"/>
          </a:xfrm>
          <a:prstGeom prst="rect">
            <a:avLst/>
          </a:prstGeom>
          <a:noFill/>
        </p:spPr>
        <p:txBody>
          <a:bodyPr wrap="none" rtlCol="0">
            <a:spAutoFit/>
          </a:bodyPr>
          <a:lstStyle/>
          <a:p>
            <a:r>
              <a:rPr kumimoji="1" lang="en-US" altLang="ja-JP" sz="2800" b="1" dirty="0"/>
              <a:t>Michinaka SUGANO</a:t>
            </a:r>
            <a:endParaRPr kumimoji="1" lang="ja-JP" altLang="en-US" sz="2800" b="1"/>
          </a:p>
        </p:txBody>
      </p:sp>
      <p:sp>
        <p:nvSpPr>
          <p:cNvPr id="8" name="テキスト ボックス 7">
            <a:extLst>
              <a:ext uri="{FF2B5EF4-FFF2-40B4-BE49-F238E27FC236}">
                <a16:creationId xmlns:a16="http://schemas.microsoft.com/office/drawing/2014/main" id="{09B63B7F-FA8A-CEDC-3043-5B27A97BB8DC}"/>
              </a:ext>
            </a:extLst>
          </p:cNvPr>
          <p:cNvSpPr txBox="1"/>
          <p:nvPr/>
        </p:nvSpPr>
        <p:spPr>
          <a:xfrm>
            <a:off x="3376634" y="5037468"/>
            <a:ext cx="5438733" cy="523220"/>
          </a:xfrm>
          <a:prstGeom prst="rect">
            <a:avLst/>
          </a:prstGeom>
          <a:noFill/>
        </p:spPr>
        <p:txBody>
          <a:bodyPr wrap="none" rtlCol="0">
            <a:spAutoFit/>
          </a:bodyPr>
          <a:lstStyle/>
          <a:p>
            <a:r>
              <a:rPr kumimoji="1" lang="en-US" altLang="ja-JP" sz="2800" dirty="0"/>
              <a:t>Cryogenics Science Center, KEK</a:t>
            </a:r>
            <a:endParaRPr kumimoji="1" lang="ja-JP" altLang="en-US" sz="2800"/>
          </a:p>
        </p:txBody>
      </p:sp>
      <p:sp>
        <p:nvSpPr>
          <p:cNvPr id="2" name="テキスト ボックス 1">
            <a:extLst>
              <a:ext uri="{FF2B5EF4-FFF2-40B4-BE49-F238E27FC236}">
                <a16:creationId xmlns:a16="http://schemas.microsoft.com/office/drawing/2014/main" id="{266308A0-43B3-EC14-6578-D37BCEBACFFD}"/>
              </a:ext>
            </a:extLst>
          </p:cNvPr>
          <p:cNvSpPr txBox="1"/>
          <p:nvPr/>
        </p:nvSpPr>
        <p:spPr>
          <a:xfrm>
            <a:off x="4416694" y="5722606"/>
            <a:ext cx="3358612" cy="400110"/>
          </a:xfrm>
          <a:prstGeom prst="rect">
            <a:avLst/>
          </a:prstGeom>
          <a:noFill/>
        </p:spPr>
        <p:txBody>
          <a:bodyPr wrap="none" rtlCol="0">
            <a:spAutoFit/>
          </a:bodyPr>
          <a:lstStyle/>
          <a:p>
            <a:r>
              <a:rPr kumimoji="1" lang="en-US" altLang="ja-JP" sz="2000" dirty="0"/>
              <a:t>On behalf </a:t>
            </a:r>
            <a:r>
              <a:rPr lang="en-US" altLang="ja-JP" sz="2000" dirty="0"/>
              <a:t>of the QCS </a:t>
            </a:r>
            <a:r>
              <a:rPr kumimoji="1" lang="en-US" altLang="ja-JP" sz="2000" dirty="0"/>
              <a:t>group</a:t>
            </a:r>
            <a:endParaRPr kumimoji="1" lang="ja-JP" altLang="en-US" sz="2000"/>
          </a:p>
        </p:txBody>
      </p:sp>
      <p:sp>
        <p:nvSpPr>
          <p:cNvPr id="3" name="テキスト ボックス 2">
            <a:extLst>
              <a:ext uri="{FF2B5EF4-FFF2-40B4-BE49-F238E27FC236}">
                <a16:creationId xmlns:a16="http://schemas.microsoft.com/office/drawing/2014/main" id="{47B1EDAC-3D15-D7CC-D599-69DDBE400653}"/>
              </a:ext>
            </a:extLst>
          </p:cNvPr>
          <p:cNvSpPr txBox="1"/>
          <p:nvPr/>
        </p:nvSpPr>
        <p:spPr>
          <a:xfrm>
            <a:off x="9567412" y="346349"/>
            <a:ext cx="1967205" cy="646331"/>
          </a:xfrm>
          <a:prstGeom prst="rect">
            <a:avLst/>
          </a:prstGeom>
          <a:noFill/>
        </p:spPr>
        <p:txBody>
          <a:bodyPr wrap="none" rtlCol="0">
            <a:spAutoFit/>
          </a:bodyPr>
          <a:lstStyle/>
          <a:p>
            <a:r>
              <a:rPr kumimoji="1" lang="en-US" altLang="ja-JP" dirty="0"/>
              <a:t>October </a:t>
            </a:r>
            <a:r>
              <a:rPr lang="en-US" altLang="ja-JP" dirty="0"/>
              <a:t>26</a:t>
            </a:r>
            <a:r>
              <a:rPr kumimoji="1" lang="en-US" altLang="ja-JP" dirty="0"/>
              <a:t>, 2026</a:t>
            </a:r>
            <a:endParaRPr lang="en-US" altLang="ja-JP" dirty="0"/>
          </a:p>
          <a:p>
            <a:r>
              <a:rPr kumimoji="1" lang="en-US" altLang="ja-JP" dirty="0"/>
              <a:t>ARC</a:t>
            </a:r>
          </a:p>
        </p:txBody>
      </p:sp>
      <p:sp>
        <p:nvSpPr>
          <p:cNvPr id="4" name="スライド番号プレースホルダー 3">
            <a:extLst>
              <a:ext uri="{FF2B5EF4-FFF2-40B4-BE49-F238E27FC236}">
                <a16:creationId xmlns:a16="http://schemas.microsoft.com/office/drawing/2014/main" id="{63741B0E-6D83-D333-4AB1-E9E8CA4FE2E8}"/>
              </a:ext>
            </a:extLst>
          </p:cNvPr>
          <p:cNvSpPr>
            <a:spLocks noGrp="1"/>
          </p:cNvSpPr>
          <p:nvPr>
            <p:ph type="sldNum" sz="quarter" idx="12"/>
          </p:nvPr>
        </p:nvSpPr>
        <p:spPr/>
        <p:txBody>
          <a:bodyPr/>
          <a:lstStyle/>
          <a:p>
            <a:fld id="{5102F646-5A1F-1245-A291-ABBCB6BB9B1A}" type="slidenum">
              <a:rPr kumimoji="1" lang="ja-JP" altLang="en-US" smtClean="0"/>
              <a:t>0</a:t>
            </a:fld>
            <a:endParaRPr kumimoji="1" lang="ja-JP" altLang="en-US"/>
          </a:p>
        </p:txBody>
      </p:sp>
    </p:spTree>
    <p:extLst>
      <p:ext uri="{BB962C8B-B14F-4D97-AF65-F5344CB8AC3E}">
        <p14:creationId xmlns:p14="http://schemas.microsoft.com/office/powerpoint/2010/main" val="733591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3C324F0-5B27-066D-E678-9E69D240A078}"/>
              </a:ext>
            </a:extLst>
          </p:cNvPr>
          <p:cNvSpPr>
            <a:spLocks noGrp="1"/>
          </p:cNvSpPr>
          <p:nvPr>
            <p:ph type="sldNum" sz="quarter" idx="12"/>
          </p:nvPr>
        </p:nvSpPr>
        <p:spPr/>
        <p:txBody>
          <a:bodyPr/>
          <a:lstStyle/>
          <a:p>
            <a:fld id="{5102F646-5A1F-1245-A291-ABBCB6BB9B1A}"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FBE84691-1FC4-8776-BA3D-BE957A9D4B2F}"/>
              </a:ext>
            </a:extLst>
          </p:cNvPr>
          <p:cNvSpPr txBox="1"/>
          <p:nvPr/>
        </p:nvSpPr>
        <p:spPr>
          <a:xfrm>
            <a:off x="286439" y="165254"/>
            <a:ext cx="2903359" cy="461665"/>
          </a:xfrm>
          <a:prstGeom prst="rect">
            <a:avLst/>
          </a:prstGeom>
          <a:noFill/>
        </p:spPr>
        <p:txBody>
          <a:bodyPr wrap="none" rtlCol="0">
            <a:spAutoFit/>
          </a:bodyPr>
          <a:lstStyle/>
          <a:p>
            <a:r>
              <a:rPr kumimoji="1" lang="en-US" altLang="ja-JP" sz="2400" b="1" dirty="0"/>
              <a:t>Acknowledgement</a:t>
            </a:r>
            <a:endParaRPr kumimoji="1" lang="ja-JP" altLang="en-US" sz="2400" b="1"/>
          </a:p>
        </p:txBody>
      </p:sp>
      <p:sp>
        <p:nvSpPr>
          <p:cNvPr id="6" name="テキスト ボックス 5">
            <a:extLst>
              <a:ext uri="{FF2B5EF4-FFF2-40B4-BE49-F238E27FC236}">
                <a16:creationId xmlns:a16="http://schemas.microsoft.com/office/drawing/2014/main" id="{FAF7A901-6E88-D94E-013A-DE399E3BB5A4}"/>
              </a:ext>
            </a:extLst>
          </p:cNvPr>
          <p:cNvSpPr txBox="1"/>
          <p:nvPr/>
        </p:nvSpPr>
        <p:spPr>
          <a:xfrm>
            <a:off x="517793" y="991517"/>
            <a:ext cx="10996280" cy="3970318"/>
          </a:xfrm>
          <a:prstGeom prst="rect">
            <a:avLst/>
          </a:prstGeom>
          <a:noFill/>
        </p:spPr>
        <p:txBody>
          <a:bodyPr wrap="none" rtlCol="0">
            <a:spAutoFit/>
          </a:bodyPr>
          <a:lstStyle/>
          <a:p>
            <a:r>
              <a:rPr kumimoji="1" lang="en-US" altLang="ja-JP" b="1" dirty="0">
                <a:solidFill>
                  <a:srgbClr val="0432FF"/>
                </a:solidFill>
              </a:rPr>
              <a:t>• KEK (in particular)</a:t>
            </a:r>
          </a:p>
          <a:p>
            <a:r>
              <a:rPr lang="en-US" altLang="ja-JP" dirty="0"/>
              <a:t>N. Ohuchi,  Y. Arimoto, K. Aoki, K. Suzuki, H. Yamaoka, X. Wang, T. Oki, T. Nakamoto, T. </a:t>
            </a:r>
            <a:r>
              <a:rPr lang="en-US" altLang="ja-JP" dirty="0" err="1"/>
              <a:t>Ogitsu</a:t>
            </a:r>
            <a:r>
              <a:rPr lang="en-US" altLang="ja-JP" dirty="0"/>
              <a:t>, R. Bajpai</a:t>
            </a:r>
          </a:p>
          <a:p>
            <a:endParaRPr kumimoji="1" lang="en-US" altLang="ja-JP" dirty="0"/>
          </a:p>
          <a:p>
            <a:r>
              <a:rPr lang="en-US" altLang="ja-JP" b="1" dirty="0">
                <a:solidFill>
                  <a:srgbClr val="0432FF"/>
                </a:solidFill>
              </a:rPr>
              <a:t>• Sophia University: Characterization of Nb</a:t>
            </a:r>
            <a:r>
              <a:rPr lang="en-US" altLang="ja-JP" b="1" baseline="-25000" dirty="0">
                <a:solidFill>
                  <a:srgbClr val="0432FF"/>
                </a:solidFill>
              </a:rPr>
              <a:t>3</a:t>
            </a:r>
            <a:r>
              <a:rPr lang="en-US" altLang="ja-JP" b="1" dirty="0">
                <a:solidFill>
                  <a:srgbClr val="0432FF"/>
                </a:solidFill>
              </a:rPr>
              <a:t>Sn wires, simulation of magnetic field decay</a:t>
            </a:r>
          </a:p>
          <a:p>
            <a:r>
              <a:rPr kumimoji="1" lang="en-US" altLang="ja-JP" dirty="0"/>
              <a:t>S. Hoshino, K. Kaneko, T. </a:t>
            </a:r>
            <a:r>
              <a:rPr kumimoji="1" lang="en-US" altLang="ja-JP" dirty="0" err="1"/>
              <a:t>Yagai</a:t>
            </a:r>
            <a:endParaRPr kumimoji="1" lang="en-US" altLang="ja-JP" dirty="0"/>
          </a:p>
          <a:p>
            <a:endParaRPr lang="en-US" altLang="ja-JP" dirty="0"/>
          </a:p>
          <a:p>
            <a:r>
              <a:rPr kumimoji="1" lang="en-US" altLang="ja-JP" b="1" dirty="0">
                <a:solidFill>
                  <a:srgbClr val="0432FF"/>
                </a:solidFill>
              </a:rPr>
              <a:t>• Furukawa Electric: </a:t>
            </a:r>
            <a:r>
              <a:rPr lang="en-US" altLang="ja-JP" b="1" dirty="0">
                <a:solidFill>
                  <a:srgbClr val="0432FF"/>
                </a:solidFill>
              </a:rPr>
              <a:t>R&amp;D of Nb</a:t>
            </a:r>
            <a:r>
              <a:rPr lang="en-US" altLang="ja-JP" b="1" baseline="-25000" dirty="0">
                <a:solidFill>
                  <a:srgbClr val="0432FF"/>
                </a:solidFill>
              </a:rPr>
              <a:t>3</a:t>
            </a:r>
            <a:r>
              <a:rPr lang="en-US" altLang="ja-JP" b="1" dirty="0">
                <a:solidFill>
                  <a:srgbClr val="0432FF"/>
                </a:solidFill>
              </a:rPr>
              <a:t>Sn wires</a:t>
            </a:r>
            <a:endParaRPr kumimoji="1" lang="en-US" altLang="ja-JP" b="1" dirty="0">
              <a:solidFill>
                <a:srgbClr val="0432FF"/>
              </a:solidFill>
            </a:endParaRPr>
          </a:p>
          <a:p>
            <a:r>
              <a:rPr lang="en-US" altLang="ja-JP" dirty="0"/>
              <a:t>K. Mun, R. Taniguchi</a:t>
            </a:r>
            <a:endParaRPr kumimoji="1" lang="en-US" altLang="ja-JP" dirty="0"/>
          </a:p>
          <a:p>
            <a:endParaRPr lang="en-US" altLang="ja-JP" dirty="0"/>
          </a:p>
          <a:p>
            <a:r>
              <a:rPr kumimoji="1" lang="en-US" altLang="ja-JP" b="1" dirty="0">
                <a:solidFill>
                  <a:srgbClr val="0432FF"/>
                </a:solidFill>
              </a:rPr>
              <a:t>• FNAL: Technical support for the Nb</a:t>
            </a:r>
            <a:r>
              <a:rPr kumimoji="1" lang="en-US" altLang="ja-JP" b="1" baseline="-25000" dirty="0">
                <a:solidFill>
                  <a:srgbClr val="0432FF"/>
                </a:solidFill>
              </a:rPr>
              <a:t>3</a:t>
            </a:r>
            <a:r>
              <a:rPr kumimoji="1" lang="en-US" altLang="ja-JP" b="1" dirty="0">
                <a:solidFill>
                  <a:srgbClr val="0432FF"/>
                </a:solidFill>
              </a:rPr>
              <a:t>Sn QC1P development</a:t>
            </a:r>
          </a:p>
          <a:p>
            <a:r>
              <a:rPr lang="en-US" altLang="ja-JP" dirty="0"/>
              <a:t>S. </a:t>
            </a:r>
            <a:r>
              <a:rPr lang="en-US" altLang="ja-JP" dirty="0" err="1"/>
              <a:t>Stoynev</a:t>
            </a:r>
            <a:r>
              <a:rPr lang="en-US" altLang="ja-JP" dirty="0"/>
              <a:t>, V. </a:t>
            </a:r>
            <a:r>
              <a:rPr lang="en-US" altLang="ja-JP" dirty="0" err="1"/>
              <a:t>Kashikhin</a:t>
            </a:r>
            <a:r>
              <a:rPr lang="en-US" altLang="ja-JP" dirty="0"/>
              <a:t>, G. Ambrosio, M. You, S. Krave, X. Xu, G. Velev, S. Gourlay</a:t>
            </a:r>
          </a:p>
          <a:p>
            <a:endParaRPr kumimoji="1" lang="en-US" altLang="ja-JP" dirty="0"/>
          </a:p>
          <a:p>
            <a:r>
              <a:rPr lang="en-US" altLang="ja-JP" b="1" dirty="0">
                <a:solidFill>
                  <a:srgbClr val="0432FF"/>
                </a:solidFill>
              </a:rPr>
              <a:t>• BNL: Design for corrector magnets</a:t>
            </a:r>
          </a:p>
          <a:p>
            <a:r>
              <a:rPr kumimoji="1" lang="en-US" altLang="ja-JP" dirty="0"/>
              <a:t>V. </a:t>
            </a:r>
            <a:r>
              <a:rPr lang="en-US" altLang="ja-JP" dirty="0" err="1"/>
              <a:t>Teotia</a:t>
            </a:r>
            <a:r>
              <a:rPr lang="en-US" altLang="ja-JP" dirty="0"/>
              <a:t>, B. Parker</a:t>
            </a:r>
            <a:endParaRPr kumimoji="1" lang="ja-JP" altLang="en-US"/>
          </a:p>
        </p:txBody>
      </p:sp>
    </p:spTree>
    <p:extLst>
      <p:ext uri="{BB962C8B-B14F-4D97-AF65-F5344CB8AC3E}">
        <p14:creationId xmlns:p14="http://schemas.microsoft.com/office/powerpoint/2010/main" val="1256684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BA591D2-95F1-7A77-FF09-BEA15FB22086}"/>
              </a:ext>
            </a:extLst>
          </p:cNvPr>
          <p:cNvSpPr>
            <a:spLocks noGrp="1"/>
          </p:cNvSpPr>
          <p:nvPr>
            <p:ph type="sldNum" sz="quarter" idx="12"/>
          </p:nvPr>
        </p:nvSpPr>
        <p:spPr/>
        <p:txBody>
          <a:bodyPr/>
          <a:lstStyle/>
          <a:p>
            <a:fld id="{5102F646-5A1F-1245-A291-ABBCB6BB9B1A}" type="slidenum">
              <a:rPr kumimoji="1" lang="ja-JP" altLang="en-US" smtClean="0"/>
              <a:t>2</a:t>
            </a:fld>
            <a:endParaRPr kumimoji="1" lang="ja-JP" altLang="en-US"/>
          </a:p>
        </p:txBody>
      </p:sp>
      <p:sp>
        <p:nvSpPr>
          <p:cNvPr id="5" name="テキスト ボックス 4">
            <a:extLst>
              <a:ext uri="{FF2B5EF4-FFF2-40B4-BE49-F238E27FC236}">
                <a16:creationId xmlns:a16="http://schemas.microsoft.com/office/drawing/2014/main" id="{3430AD1F-E8AD-386A-6830-B33E0A50EBF8}"/>
              </a:ext>
            </a:extLst>
          </p:cNvPr>
          <p:cNvSpPr txBox="1"/>
          <p:nvPr/>
        </p:nvSpPr>
        <p:spPr>
          <a:xfrm>
            <a:off x="298383" y="192506"/>
            <a:ext cx="1518364" cy="461665"/>
          </a:xfrm>
          <a:prstGeom prst="rect">
            <a:avLst/>
          </a:prstGeom>
          <a:noFill/>
        </p:spPr>
        <p:txBody>
          <a:bodyPr wrap="none" rtlCol="0">
            <a:spAutoFit/>
          </a:bodyPr>
          <a:lstStyle/>
          <a:p>
            <a:r>
              <a:rPr kumimoji="1" lang="en-US" altLang="ja-JP" sz="2400" b="1" dirty="0"/>
              <a:t>Contents</a:t>
            </a:r>
            <a:endParaRPr kumimoji="1" lang="ja-JP" altLang="en-US" sz="2400" b="1"/>
          </a:p>
        </p:txBody>
      </p:sp>
      <p:sp>
        <p:nvSpPr>
          <p:cNvPr id="6" name="テキスト ボックス 5">
            <a:extLst>
              <a:ext uri="{FF2B5EF4-FFF2-40B4-BE49-F238E27FC236}">
                <a16:creationId xmlns:a16="http://schemas.microsoft.com/office/drawing/2014/main" id="{10B443DD-5B7D-4627-5C01-EFDD0663DC07}"/>
              </a:ext>
            </a:extLst>
          </p:cNvPr>
          <p:cNvSpPr txBox="1"/>
          <p:nvPr/>
        </p:nvSpPr>
        <p:spPr>
          <a:xfrm>
            <a:off x="788241" y="868445"/>
            <a:ext cx="9087424" cy="2239844"/>
          </a:xfrm>
          <a:prstGeom prst="rect">
            <a:avLst/>
          </a:prstGeom>
          <a:noFill/>
        </p:spPr>
        <p:txBody>
          <a:bodyPr wrap="none" rtlCol="0">
            <a:spAutoFit/>
          </a:bodyPr>
          <a:lstStyle/>
          <a:p>
            <a:pPr>
              <a:lnSpc>
                <a:spcPct val="150000"/>
              </a:lnSpc>
            </a:pPr>
            <a:r>
              <a:rPr lang="en-US" altLang="ja-JP" sz="2400" dirty="0"/>
              <a:t>• Answers to recommendations from the reviewers at the last ARC</a:t>
            </a:r>
          </a:p>
          <a:p>
            <a:pPr>
              <a:lnSpc>
                <a:spcPct val="150000"/>
              </a:lnSpc>
            </a:pPr>
            <a:r>
              <a:rPr lang="en-US" altLang="ja-JP" sz="2400" dirty="0"/>
              <a:t>• Overview of the QCS upgrade</a:t>
            </a:r>
          </a:p>
          <a:p>
            <a:pPr>
              <a:lnSpc>
                <a:spcPct val="150000"/>
              </a:lnSpc>
            </a:pPr>
            <a:r>
              <a:rPr lang="en-US" altLang="ja-JP" sz="2400" dirty="0"/>
              <a:t>• Nb</a:t>
            </a:r>
            <a:r>
              <a:rPr lang="en-US" altLang="ja-JP" sz="2400" baseline="-25000" dirty="0"/>
              <a:t>3</a:t>
            </a:r>
            <a:r>
              <a:rPr lang="en-US" altLang="ja-JP" sz="2400" dirty="0"/>
              <a:t>Sn QC1P development</a:t>
            </a:r>
          </a:p>
          <a:p>
            <a:pPr>
              <a:lnSpc>
                <a:spcPct val="150000"/>
              </a:lnSpc>
            </a:pPr>
            <a:r>
              <a:rPr lang="en-US" altLang="ja-JP" sz="2400" dirty="0"/>
              <a:t>• Corrector magnets and compensation solenoid</a:t>
            </a:r>
          </a:p>
        </p:txBody>
      </p:sp>
    </p:spTree>
    <p:extLst>
      <p:ext uri="{BB962C8B-B14F-4D97-AF65-F5344CB8AC3E}">
        <p14:creationId xmlns:p14="http://schemas.microsoft.com/office/powerpoint/2010/main" val="2485928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58402F2-68B6-EA76-C162-E6C38242683F}"/>
              </a:ext>
            </a:extLst>
          </p:cNvPr>
          <p:cNvSpPr>
            <a:spLocks noGrp="1"/>
          </p:cNvSpPr>
          <p:nvPr>
            <p:ph type="sldNum" sz="quarter" idx="12"/>
          </p:nvPr>
        </p:nvSpPr>
        <p:spPr/>
        <p:txBody>
          <a:bodyPr/>
          <a:lstStyle/>
          <a:p>
            <a:fld id="{5102F646-5A1F-1245-A291-ABBCB6BB9B1A}" type="slidenum">
              <a:rPr kumimoji="1" lang="ja-JP" altLang="en-US" smtClean="0"/>
              <a:t>3</a:t>
            </a:fld>
            <a:endParaRPr kumimoji="1" lang="ja-JP" altLang="en-US"/>
          </a:p>
        </p:txBody>
      </p:sp>
      <p:sp>
        <p:nvSpPr>
          <p:cNvPr id="5" name="テキスト ボックス 4">
            <a:extLst>
              <a:ext uri="{FF2B5EF4-FFF2-40B4-BE49-F238E27FC236}">
                <a16:creationId xmlns:a16="http://schemas.microsoft.com/office/drawing/2014/main" id="{516FE0D9-29CA-C644-A37D-39933FEE6919}"/>
              </a:ext>
            </a:extLst>
          </p:cNvPr>
          <p:cNvSpPr txBox="1"/>
          <p:nvPr/>
        </p:nvSpPr>
        <p:spPr>
          <a:xfrm>
            <a:off x="264405" y="110169"/>
            <a:ext cx="9683869" cy="461665"/>
          </a:xfrm>
          <a:prstGeom prst="rect">
            <a:avLst/>
          </a:prstGeom>
          <a:noFill/>
        </p:spPr>
        <p:txBody>
          <a:bodyPr wrap="none" rtlCol="0">
            <a:spAutoFit/>
          </a:bodyPr>
          <a:lstStyle/>
          <a:p>
            <a:r>
              <a:rPr lang="en-US" altLang="ja-JP" sz="2400" b="1" dirty="0"/>
              <a:t>Answers to recommendations from the reviewers at the last ARC</a:t>
            </a:r>
            <a:endParaRPr kumimoji="1" lang="ja-JP" altLang="en-US" sz="2400" b="1"/>
          </a:p>
        </p:txBody>
      </p:sp>
      <p:sp>
        <p:nvSpPr>
          <p:cNvPr id="7" name="テキスト ボックス 6">
            <a:extLst>
              <a:ext uri="{FF2B5EF4-FFF2-40B4-BE49-F238E27FC236}">
                <a16:creationId xmlns:a16="http://schemas.microsoft.com/office/drawing/2014/main" id="{FE0E0F70-FBDE-D576-62F9-C7ECAC84331F}"/>
              </a:ext>
            </a:extLst>
          </p:cNvPr>
          <p:cNvSpPr txBox="1"/>
          <p:nvPr/>
        </p:nvSpPr>
        <p:spPr>
          <a:xfrm>
            <a:off x="407625" y="1002536"/>
            <a:ext cx="11433856" cy="646331"/>
          </a:xfrm>
          <a:prstGeom prst="rect">
            <a:avLst/>
          </a:prstGeom>
          <a:noFill/>
        </p:spPr>
        <p:txBody>
          <a:bodyPr wrap="square" rtlCol="0">
            <a:spAutoFit/>
          </a:bodyPr>
          <a:lstStyle/>
          <a:p>
            <a:pPr algn="just"/>
            <a:r>
              <a:rPr kumimoji="1" lang="en-US" altLang="ja-JP" dirty="0">
                <a:solidFill>
                  <a:srgbClr val="0432FF"/>
                </a:solidFill>
              </a:rPr>
              <a:t>R15.2: Complete the study of whether the radiation doses to the SC magnet coils due to SBLs, other beam aborts, and accumulated backgrounds will ultimately degrade the integrity of the SC magnet.</a:t>
            </a:r>
            <a:endParaRPr kumimoji="1" lang="ja-JP" altLang="en-US">
              <a:solidFill>
                <a:srgbClr val="0432FF"/>
              </a:solidFill>
            </a:endParaRPr>
          </a:p>
        </p:txBody>
      </p:sp>
      <p:sp>
        <p:nvSpPr>
          <p:cNvPr id="8" name="テキスト ボックス 7">
            <a:extLst>
              <a:ext uri="{FF2B5EF4-FFF2-40B4-BE49-F238E27FC236}">
                <a16:creationId xmlns:a16="http://schemas.microsoft.com/office/drawing/2014/main" id="{C0819253-785D-61A1-7743-F2CC86EC2923}"/>
              </a:ext>
            </a:extLst>
          </p:cNvPr>
          <p:cNvSpPr txBox="1"/>
          <p:nvPr/>
        </p:nvSpPr>
        <p:spPr>
          <a:xfrm>
            <a:off x="407624" y="2931594"/>
            <a:ext cx="11433856" cy="923330"/>
          </a:xfrm>
          <a:prstGeom prst="rect">
            <a:avLst/>
          </a:prstGeom>
          <a:noFill/>
        </p:spPr>
        <p:txBody>
          <a:bodyPr wrap="square" rtlCol="0">
            <a:spAutoFit/>
          </a:bodyPr>
          <a:lstStyle/>
          <a:p>
            <a:pPr algn="just"/>
            <a:r>
              <a:rPr kumimoji="1" lang="en-US" altLang="ja-JP" dirty="0">
                <a:solidFill>
                  <a:srgbClr val="0432FF"/>
                </a:solidFill>
              </a:rPr>
              <a:t>R22.2: Before embarking on the manufacture of tooling, study the possibility and implications of using a two-layer coil, and compare manufacturing</a:t>
            </a:r>
            <a:r>
              <a:rPr lang="en-US" altLang="ja-JP" dirty="0">
                <a:solidFill>
                  <a:srgbClr val="0432FF"/>
                </a:solidFill>
              </a:rPr>
              <a:t>, cost and performance issues with those associated with the single layer coil design shown in the presentation.</a:t>
            </a:r>
            <a:endParaRPr kumimoji="1" lang="ja-JP" altLang="en-US">
              <a:solidFill>
                <a:srgbClr val="0432FF"/>
              </a:solidFill>
            </a:endParaRPr>
          </a:p>
        </p:txBody>
      </p:sp>
      <p:sp>
        <p:nvSpPr>
          <p:cNvPr id="9" name="テキスト ボックス 8">
            <a:extLst>
              <a:ext uri="{FF2B5EF4-FFF2-40B4-BE49-F238E27FC236}">
                <a16:creationId xmlns:a16="http://schemas.microsoft.com/office/drawing/2014/main" id="{982EB2AD-8EC5-40EB-FE0E-2276DCCE97F6}"/>
              </a:ext>
            </a:extLst>
          </p:cNvPr>
          <p:cNvSpPr txBox="1"/>
          <p:nvPr/>
        </p:nvSpPr>
        <p:spPr>
          <a:xfrm>
            <a:off x="415087" y="4095110"/>
            <a:ext cx="11274405" cy="1754326"/>
          </a:xfrm>
          <a:prstGeom prst="rect">
            <a:avLst/>
          </a:prstGeom>
          <a:noFill/>
        </p:spPr>
        <p:txBody>
          <a:bodyPr wrap="square" rtlCol="0">
            <a:spAutoFit/>
          </a:bodyPr>
          <a:lstStyle/>
          <a:p>
            <a:pPr algn="just"/>
            <a:r>
              <a:rPr kumimoji="1" lang="en-US" altLang="ja-JP" dirty="0"/>
              <a:t>After the last ARC, we discussed which coil design option to choose within our group and FNAL. Then, we concluded </a:t>
            </a:r>
            <a:r>
              <a:rPr lang="en-US" altLang="ja-JP" dirty="0"/>
              <a:t>that, in such a small coil, there will be a risk of mispositioning of the Nb</a:t>
            </a:r>
            <a:r>
              <a:rPr lang="en-US" altLang="ja-JP" baseline="-25000" dirty="0"/>
              <a:t>3</a:t>
            </a:r>
            <a:r>
              <a:rPr lang="en-US" altLang="ja-JP" dirty="0"/>
              <a:t>Sn wire and insulation damage in a two-layer coil. Thus, we prioritized R&amp;D for single-layer coils. We are repeating the fabrication of practice single-layer coils, but we have recognized some difficulties such as mispositioning of the ramp lead. In parallel with developing the single-layer coils, we have started R&amp;D for two-layer coils. We will report on the results of the first practice winding for a two-layer coil in this presentation.</a:t>
            </a:r>
          </a:p>
        </p:txBody>
      </p:sp>
      <p:sp>
        <p:nvSpPr>
          <p:cNvPr id="10" name="テキスト ボックス 9">
            <a:extLst>
              <a:ext uri="{FF2B5EF4-FFF2-40B4-BE49-F238E27FC236}">
                <a16:creationId xmlns:a16="http://schemas.microsoft.com/office/drawing/2014/main" id="{E66A130A-106C-4062-F620-C7E79CA433A3}"/>
              </a:ext>
            </a:extLst>
          </p:cNvPr>
          <p:cNvSpPr txBox="1"/>
          <p:nvPr/>
        </p:nvSpPr>
        <p:spPr>
          <a:xfrm>
            <a:off x="-494270" y="2730843"/>
            <a:ext cx="184731" cy="369332"/>
          </a:xfrm>
          <a:prstGeom prst="rect">
            <a:avLst/>
          </a:prstGeom>
          <a:noFill/>
        </p:spPr>
        <p:txBody>
          <a:bodyPr wrap="none" rtlCol="0">
            <a:spAutoFit/>
          </a:bodyPr>
          <a:lstStyle/>
          <a:p>
            <a:endParaRPr kumimoji="1" lang="ja-JP" altLang="en-US"/>
          </a:p>
        </p:txBody>
      </p:sp>
      <p:sp>
        <p:nvSpPr>
          <p:cNvPr id="2" name="テキスト ボックス 1">
            <a:extLst>
              <a:ext uri="{FF2B5EF4-FFF2-40B4-BE49-F238E27FC236}">
                <a16:creationId xmlns:a16="http://schemas.microsoft.com/office/drawing/2014/main" id="{DAE201D7-3B26-BC69-C9C9-59CC6C7201C4}"/>
              </a:ext>
            </a:extLst>
          </p:cNvPr>
          <p:cNvSpPr txBox="1"/>
          <p:nvPr/>
        </p:nvSpPr>
        <p:spPr>
          <a:xfrm>
            <a:off x="449672" y="1793150"/>
            <a:ext cx="11274405" cy="369332"/>
          </a:xfrm>
          <a:prstGeom prst="rect">
            <a:avLst/>
          </a:prstGeom>
          <a:noFill/>
        </p:spPr>
        <p:txBody>
          <a:bodyPr wrap="square" rtlCol="0">
            <a:spAutoFit/>
          </a:bodyPr>
          <a:lstStyle/>
          <a:p>
            <a:pPr algn="just"/>
            <a:r>
              <a:rPr kumimoji="1" lang="en-US" altLang="ja-JP" dirty="0"/>
              <a:t>We have answered this comment in the previous talk given by Arimoto. </a:t>
            </a:r>
            <a:endParaRPr lang="en-US" altLang="ja-JP" dirty="0"/>
          </a:p>
        </p:txBody>
      </p:sp>
    </p:spTree>
    <p:extLst>
      <p:ext uri="{BB962C8B-B14F-4D97-AF65-F5344CB8AC3E}">
        <p14:creationId xmlns:p14="http://schemas.microsoft.com/office/powerpoint/2010/main" val="2055270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7E782-5E31-08A6-3F5C-73B019F1DEDD}"/>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7E13E4-0710-BEAA-DDF3-6A8CBB860100}"/>
              </a:ext>
            </a:extLst>
          </p:cNvPr>
          <p:cNvSpPr>
            <a:spLocks noGrp="1"/>
          </p:cNvSpPr>
          <p:nvPr>
            <p:ph type="sldNum" sz="quarter" idx="12"/>
          </p:nvPr>
        </p:nvSpPr>
        <p:spPr/>
        <p:txBody>
          <a:bodyPr/>
          <a:lstStyle/>
          <a:p>
            <a:fld id="{5102F646-5A1F-1245-A291-ABBCB6BB9B1A}" type="slidenum">
              <a:rPr kumimoji="1" lang="ja-JP" altLang="en-US" smtClean="0"/>
              <a:t>4</a:t>
            </a:fld>
            <a:endParaRPr kumimoji="1" lang="ja-JP" altLang="en-US"/>
          </a:p>
        </p:txBody>
      </p:sp>
      <p:sp>
        <p:nvSpPr>
          <p:cNvPr id="5" name="テキスト ボックス 4">
            <a:extLst>
              <a:ext uri="{FF2B5EF4-FFF2-40B4-BE49-F238E27FC236}">
                <a16:creationId xmlns:a16="http://schemas.microsoft.com/office/drawing/2014/main" id="{B8F9FD60-3AE4-20DA-B376-743201DD5590}"/>
              </a:ext>
            </a:extLst>
          </p:cNvPr>
          <p:cNvSpPr txBox="1"/>
          <p:nvPr/>
        </p:nvSpPr>
        <p:spPr>
          <a:xfrm>
            <a:off x="2746365" y="3105834"/>
            <a:ext cx="6699270" cy="646331"/>
          </a:xfrm>
          <a:prstGeom prst="rect">
            <a:avLst/>
          </a:prstGeom>
          <a:noFill/>
        </p:spPr>
        <p:txBody>
          <a:bodyPr wrap="none" rtlCol="0">
            <a:spAutoFit/>
          </a:bodyPr>
          <a:lstStyle/>
          <a:p>
            <a:r>
              <a:rPr lang="en-US" altLang="ja-JP" sz="3600" b="1" dirty="0"/>
              <a:t>Overview of the QCS upgrade</a:t>
            </a:r>
            <a:endParaRPr kumimoji="1" lang="ja-JP" altLang="en-US" sz="3600" b="1"/>
          </a:p>
        </p:txBody>
      </p:sp>
    </p:spTree>
    <p:extLst>
      <p:ext uri="{BB962C8B-B14F-4D97-AF65-F5344CB8AC3E}">
        <p14:creationId xmlns:p14="http://schemas.microsoft.com/office/powerpoint/2010/main" val="3700063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4192598-1243-87A1-33B9-ED11C87046E9}"/>
              </a:ext>
            </a:extLst>
          </p:cNvPr>
          <p:cNvSpPr>
            <a:spLocks noGrp="1"/>
          </p:cNvSpPr>
          <p:nvPr>
            <p:ph type="sldNum" sz="quarter" idx="12"/>
          </p:nvPr>
        </p:nvSpPr>
        <p:spPr/>
        <p:txBody>
          <a:bodyPr/>
          <a:lstStyle/>
          <a:p>
            <a:fld id="{5102F646-5A1F-1245-A291-ABBCB6BB9B1A}" type="slidenum">
              <a:rPr kumimoji="1" lang="ja-JP" altLang="en-US" smtClean="0"/>
              <a:t>5</a:t>
            </a:fld>
            <a:endParaRPr kumimoji="1" lang="ja-JP" altLang="en-US"/>
          </a:p>
        </p:txBody>
      </p:sp>
      <p:sp>
        <p:nvSpPr>
          <p:cNvPr id="21" name="テキスト ボックス 20">
            <a:extLst>
              <a:ext uri="{FF2B5EF4-FFF2-40B4-BE49-F238E27FC236}">
                <a16:creationId xmlns:a16="http://schemas.microsoft.com/office/drawing/2014/main" id="{CCC0ED29-45B4-A277-6113-D76B242E43BD}"/>
              </a:ext>
            </a:extLst>
          </p:cNvPr>
          <p:cNvSpPr txBox="1"/>
          <p:nvPr/>
        </p:nvSpPr>
        <p:spPr>
          <a:xfrm>
            <a:off x="156934" y="0"/>
            <a:ext cx="5121915" cy="461665"/>
          </a:xfrm>
          <a:prstGeom prst="rect">
            <a:avLst/>
          </a:prstGeom>
          <a:noFill/>
        </p:spPr>
        <p:txBody>
          <a:bodyPr wrap="none" rtlCol="0">
            <a:spAutoFit/>
          </a:bodyPr>
          <a:lstStyle/>
          <a:p>
            <a:r>
              <a:rPr lang="en-US" altLang="ja-JP" sz="2400" b="1" dirty="0"/>
              <a:t>Why is the QCS upgrade needed?</a:t>
            </a:r>
            <a:endParaRPr kumimoji="1" lang="ja-JP" altLang="en-US" sz="2400" b="1"/>
          </a:p>
        </p:txBody>
      </p:sp>
      <p:sp>
        <p:nvSpPr>
          <p:cNvPr id="6" name="テキスト ボックス 5">
            <a:extLst>
              <a:ext uri="{FF2B5EF4-FFF2-40B4-BE49-F238E27FC236}">
                <a16:creationId xmlns:a16="http://schemas.microsoft.com/office/drawing/2014/main" id="{087AE1D8-E631-20EA-2AA5-F0EADD3C958C}"/>
              </a:ext>
            </a:extLst>
          </p:cNvPr>
          <p:cNvSpPr txBox="1"/>
          <p:nvPr/>
        </p:nvSpPr>
        <p:spPr>
          <a:xfrm>
            <a:off x="325333" y="3486609"/>
            <a:ext cx="8533105" cy="369332"/>
          </a:xfrm>
          <a:prstGeom prst="rect">
            <a:avLst/>
          </a:prstGeom>
          <a:noFill/>
        </p:spPr>
        <p:txBody>
          <a:bodyPr wrap="none" rtlCol="0">
            <a:spAutoFit/>
          </a:bodyPr>
          <a:lstStyle/>
          <a:p>
            <a:r>
              <a:rPr lang="en-US" altLang="ja-JP" dirty="0"/>
              <a:t>– Main quadrupoles are exposed to the detector solenoid field in the current QCS </a:t>
            </a:r>
          </a:p>
        </p:txBody>
      </p:sp>
      <p:pic>
        <p:nvPicPr>
          <p:cNvPr id="7" name="図 6">
            <a:extLst>
              <a:ext uri="{FF2B5EF4-FFF2-40B4-BE49-F238E27FC236}">
                <a16:creationId xmlns:a16="http://schemas.microsoft.com/office/drawing/2014/main" id="{6977C022-BC45-CBB6-5861-05E871537981}"/>
              </a:ext>
            </a:extLst>
          </p:cNvPr>
          <p:cNvPicPr>
            <a:picLocks noChangeAspect="1"/>
          </p:cNvPicPr>
          <p:nvPr/>
        </p:nvPicPr>
        <p:blipFill>
          <a:blip r:embed="rId2"/>
          <a:srcRect t="34174" b="34915"/>
          <a:stretch>
            <a:fillRect/>
          </a:stretch>
        </p:blipFill>
        <p:spPr>
          <a:xfrm>
            <a:off x="1957545" y="874962"/>
            <a:ext cx="7594895" cy="1660808"/>
          </a:xfrm>
          <a:prstGeom prst="rect">
            <a:avLst/>
          </a:prstGeom>
        </p:spPr>
      </p:pic>
      <p:sp>
        <p:nvSpPr>
          <p:cNvPr id="8" name="テキスト ボックス 7">
            <a:extLst>
              <a:ext uri="{FF2B5EF4-FFF2-40B4-BE49-F238E27FC236}">
                <a16:creationId xmlns:a16="http://schemas.microsoft.com/office/drawing/2014/main" id="{A1CC9BA0-E6C2-5651-D577-3119620444D6}"/>
              </a:ext>
            </a:extLst>
          </p:cNvPr>
          <p:cNvSpPr txBox="1"/>
          <p:nvPr/>
        </p:nvSpPr>
        <p:spPr>
          <a:xfrm>
            <a:off x="5611085" y="2068159"/>
            <a:ext cx="889987" cy="338554"/>
          </a:xfrm>
          <a:prstGeom prst="rect">
            <a:avLst/>
          </a:prstGeom>
          <a:noFill/>
          <a:ln w="19050">
            <a:solidFill>
              <a:schemeClr val="tx1"/>
            </a:solidFill>
          </a:ln>
        </p:spPr>
        <p:txBody>
          <a:bodyPr wrap="none" rtlCol="0">
            <a:spAutoFit/>
          </a:bodyPr>
          <a:lstStyle/>
          <a:p>
            <a:r>
              <a:rPr kumimoji="1" lang="en-US" altLang="ja-JP" sz="1600" dirty="0">
                <a:solidFill>
                  <a:srgbClr val="FF0000"/>
                </a:solidFill>
              </a:rPr>
              <a:t>QC1RP</a:t>
            </a:r>
            <a:endParaRPr kumimoji="1" lang="ja-JP" altLang="en-US" sz="1600">
              <a:solidFill>
                <a:srgbClr val="FF0000"/>
              </a:solidFill>
            </a:endParaRPr>
          </a:p>
        </p:txBody>
      </p:sp>
      <p:cxnSp>
        <p:nvCxnSpPr>
          <p:cNvPr id="10" name="直線矢印コネクタ 9">
            <a:extLst>
              <a:ext uri="{FF2B5EF4-FFF2-40B4-BE49-F238E27FC236}">
                <a16:creationId xmlns:a16="http://schemas.microsoft.com/office/drawing/2014/main" id="{0B9F2BF6-D195-E424-4F60-7FC57100E74E}"/>
              </a:ext>
            </a:extLst>
          </p:cNvPr>
          <p:cNvCxnSpPr>
            <a:cxnSpLocks/>
            <a:stCxn id="8" idx="0"/>
          </p:cNvCxnSpPr>
          <p:nvPr/>
        </p:nvCxnSpPr>
        <p:spPr>
          <a:xfrm flipV="1">
            <a:off x="6056079" y="1761255"/>
            <a:ext cx="112188" cy="306904"/>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03D66C98-D4F3-1F4A-40E3-5A5EF7817C06}"/>
              </a:ext>
            </a:extLst>
          </p:cNvPr>
          <p:cNvCxnSpPr>
            <a:cxnSpLocks/>
          </p:cNvCxnSpPr>
          <p:nvPr/>
        </p:nvCxnSpPr>
        <p:spPr>
          <a:xfrm>
            <a:off x="4277176" y="1167590"/>
            <a:ext cx="267605" cy="485311"/>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D1B4C62C-B76D-C143-6A08-FD6681AD193D}"/>
              </a:ext>
            </a:extLst>
          </p:cNvPr>
          <p:cNvSpPr txBox="1"/>
          <p:nvPr/>
        </p:nvSpPr>
        <p:spPr>
          <a:xfrm>
            <a:off x="3858254" y="573731"/>
            <a:ext cx="856325" cy="338554"/>
          </a:xfrm>
          <a:prstGeom prst="rect">
            <a:avLst/>
          </a:prstGeom>
          <a:solidFill>
            <a:schemeClr val="bg1"/>
          </a:solidFill>
          <a:ln w="19050">
            <a:solidFill>
              <a:schemeClr val="tx1"/>
            </a:solidFill>
          </a:ln>
        </p:spPr>
        <p:txBody>
          <a:bodyPr wrap="none" rtlCol="0">
            <a:spAutoFit/>
          </a:bodyPr>
          <a:lstStyle/>
          <a:p>
            <a:r>
              <a:rPr kumimoji="1" lang="en-US" altLang="ja-JP" sz="1600" dirty="0">
                <a:solidFill>
                  <a:srgbClr val="FF0000"/>
                </a:solidFill>
              </a:rPr>
              <a:t>QC1LP</a:t>
            </a:r>
            <a:endParaRPr kumimoji="1" lang="ja-JP" altLang="en-US" sz="1600">
              <a:solidFill>
                <a:srgbClr val="FF0000"/>
              </a:solidFill>
            </a:endParaRPr>
          </a:p>
        </p:txBody>
      </p:sp>
      <p:sp>
        <p:nvSpPr>
          <p:cNvPr id="14" name="テキスト ボックス 13">
            <a:extLst>
              <a:ext uri="{FF2B5EF4-FFF2-40B4-BE49-F238E27FC236}">
                <a16:creationId xmlns:a16="http://schemas.microsoft.com/office/drawing/2014/main" id="{23D32CF5-CF63-6DC7-D293-4866A260FBA7}"/>
              </a:ext>
            </a:extLst>
          </p:cNvPr>
          <p:cNvSpPr txBox="1"/>
          <p:nvPr/>
        </p:nvSpPr>
        <p:spPr>
          <a:xfrm>
            <a:off x="4809860" y="1037437"/>
            <a:ext cx="1890261" cy="338554"/>
          </a:xfrm>
          <a:prstGeom prst="rect">
            <a:avLst/>
          </a:prstGeom>
          <a:noFill/>
        </p:spPr>
        <p:txBody>
          <a:bodyPr wrap="none" rtlCol="0">
            <a:spAutoFit/>
          </a:bodyPr>
          <a:lstStyle/>
          <a:p>
            <a:r>
              <a:rPr kumimoji="1" lang="en-US" altLang="ja-JP" sz="1600" dirty="0">
                <a:solidFill>
                  <a:srgbClr val="00B050"/>
                </a:solidFill>
              </a:rPr>
              <a:t>Belle solenoid field</a:t>
            </a:r>
            <a:endParaRPr kumimoji="1" lang="ja-JP" altLang="en-US" sz="1600">
              <a:solidFill>
                <a:srgbClr val="00B050"/>
              </a:solidFill>
            </a:endParaRPr>
          </a:p>
        </p:txBody>
      </p:sp>
      <p:cxnSp>
        <p:nvCxnSpPr>
          <p:cNvPr id="16" name="直線矢印コネクタ 15">
            <a:extLst>
              <a:ext uri="{FF2B5EF4-FFF2-40B4-BE49-F238E27FC236}">
                <a16:creationId xmlns:a16="http://schemas.microsoft.com/office/drawing/2014/main" id="{D7FCFEA5-0CEC-FA8D-B5F7-1307842F22B7}"/>
              </a:ext>
            </a:extLst>
          </p:cNvPr>
          <p:cNvCxnSpPr/>
          <p:nvPr/>
        </p:nvCxnSpPr>
        <p:spPr>
          <a:xfrm>
            <a:off x="5275300" y="1385549"/>
            <a:ext cx="302013"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7" name="円/楕円 16">
            <a:extLst>
              <a:ext uri="{FF2B5EF4-FFF2-40B4-BE49-F238E27FC236}">
                <a16:creationId xmlns:a16="http://schemas.microsoft.com/office/drawing/2014/main" id="{F3E76DCD-A39E-1450-E76F-1910C8D5B91C}"/>
              </a:ext>
            </a:extLst>
          </p:cNvPr>
          <p:cNvSpPr/>
          <p:nvPr/>
        </p:nvSpPr>
        <p:spPr>
          <a:xfrm>
            <a:off x="5403448" y="1701647"/>
            <a:ext cx="45719" cy="45719"/>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EE22FA84-2CF1-5064-2AD8-CC911F49A16D}"/>
              </a:ext>
            </a:extLst>
          </p:cNvPr>
          <p:cNvSpPr txBox="1"/>
          <p:nvPr/>
        </p:nvSpPr>
        <p:spPr>
          <a:xfrm>
            <a:off x="5259287" y="1714545"/>
            <a:ext cx="402674" cy="369332"/>
          </a:xfrm>
          <a:prstGeom prst="rect">
            <a:avLst/>
          </a:prstGeom>
          <a:noFill/>
        </p:spPr>
        <p:txBody>
          <a:bodyPr wrap="none" rtlCol="0">
            <a:spAutoFit/>
          </a:bodyPr>
          <a:lstStyle/>
          <a:p>
            <a:r>
              <a:rPr kumimoji="1" lang="en-US" altLang="ja-JP" dirty="0">
                <a:solidFill>
                  <a:srgbClr val="FF0000"/>
                </a:solidFill>
              </a:rPr>
              <a:t>IP</a:t>
            </a:r>
            <a:endParaRPr kumimoji="1" lang="ja-JP" altLang="en-US">
              <a:solidFill>
                <a:srgbClr val="FF0000"/>
              </a:solidFill>
            </a:endParaRPr>
          </a:p>
        </p:txBody>
      </p:sp>
      <p:sp>
        <p:nvSpPr>
          <p:cNvPr id="19" name="テキスト ボックス 18">
            <a:extLst>
              <a:ext uri="{FF2B5EF4-FFF2-40B4-BE49-F238E27FC236}">
                <a16:creationId xmlns:a16="http://schemas.microsoft.com/office/drawing/2014/main" id="{7A6A9E96-8C4C-E811-A906-1544F55696AA}"/>
              </a:ext>
            </a:extLst>
          </p:cNvPr>
          <p:cNvSpPr txBox="1"/>
          <p:nvPr/>
        </p:nvSpPr>
        <p:spPr>
          <a:xfrm>
            <a:off x="9098086" y="1750297"/>
            <a:ext cx="582211" cy="338554"/>
          </a:xfrm>
          <a:prstGeom prst="rect">
            <a:avLst/>
          </a:prstGeom>
          <a:noFill/>
        </p:spPr>
        <p:txBody>
          <a:bodyPr wrap="none" rtlCol="0">
            <a:spAutoFit/>
          </a:bodyPr>
          <a:lstStyle/>
          <a:p>
            <a:r>
              <a:rPr kumimoji="1" lang="en-US" altLang="ja-JP" sz="1600" dirty="0"/>
              <a:t>LER</a:t>
            </a:r>
            <a:endParaRPr kumimoji="1" lang="ja-JP" altLang="en-US" sz="1600"/>
          </a:p>
        </p:txBody>
      </p:sp>
      <p:sp>
        <p:nvSpPr>
          <p:cNvPr id="20" name="テキスト ボックス 19">
            <a:extLst>
              <a:ext uri="{FF2B5EF4-FFF2-40B4-BE49-F238E27FC236}">
                <a16:creationId xmlns:a16="http://schemas.microsoft.com/office/drawing/2014/main" id="{14791F67-B457-9731-0F91-0F7B677A3B1B}"/>
              </a:ext>
            </a:extLst>
          </p:cNvPr>
          <p:cNvSpPr txBox="1"/>
          <p:nvPr/>
        </p:nvSpPr>
        <p:spPr>
          <a:xfrm>
            <a:off x="9098086" y="1332280"/>
            <a:ext cx="615874" cy="338554"/>
          </a:xfrm>
          <a:prstGeom prst="rect">
            <a:avLst/>
          </a:prstGeom>
          <a:noFill/>
        </p:spPr>
        <p:txBody>
          <a:bodyPr wrap="none" rtlCol="0">
            <a:spAutoFit/>
          </a:bodyPr>
          <a:lstStyle/>
          <a:p>
            <a:r>
              <a:rPr kumimoji="1" lang="en-US" altLang="ja-JP" sz="1600" dirty="0"/>
              <a:t>HER</a:t>
            </a:r>
            <a:endParaRPr kumimoji="1" lang="ja-JP" altLang="en-US" sz="1600"/>
          </a:p>
        </p:txBody>
      </p:sp>
      <p:cxnSp>
        <p:nvCxnSpPr>
          <p:cNvPr id="22" name="直線矢印コネクタ 21">
            <a:extLst>
              <a:ext uri="{FF2B5EF4-FFF2-40B4-BE49-F238E27FC236}">
                <a16:creationId xmlns:a16="http://schemas.microsoft.com/office/drawing/2014/main" id="{057CF1F6-F901-C6D9-35DC-E944842844A6}"/>
              </a:ext>
            </a:extLst>
          </p:cNvPr>
          <p:cNvCxnSpPr/>
          <p:nvPr/>
        </p:nvCxnSpPr>
        <p:spPr>
          <a:xfrm flipV="1">
            <a:off x="7216147" y="1893482"/>
            <a:ext cx="109251" cy="380082"/>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1DBCB23F-68BB-BC74-2AE5-EE51E34F3346}"/>
              </a:ext>
            </a:extLst>
          </p:cNvPr>
          <p:cNvSpPr txBox="1"/>
          <p:nvPr/>
        </p:nvSpPr>
        <p:spPr>
          <a:xfrm>
            <a:off x="6688026" y="2189659"/>
            <a:ext cx="1143262" cy="584775"/>
          </a:xfrm>
          <a:prstGeom prst="rect">
            <a:avLst/>
          </a:prstGeom>
          <a:noFill/>
        </p:spPr>
        <p:txBody>
          <a:bodyPr wrap="none" rtlCol="0">
            <a:spAutoFit/>
          </a:bodyPr>
          <a:lstStyle/>
          <a:p>
            <a:pPr algn="ctr"/>
            <a:r>
              <a:rPr kumimoji="1" lang="en-US" altLang="ja-JP" sz="1600" dirty="0">
                <a:solidFill>
                  <a:srgbClr val="FF0000"/>
                </a:solidFill>
              </a:rPr>
              <a:t>QC2RP</a:t>
            </a:r>
          </a:p>
          <a:p>
            <a:pPr algn="ctr"/>
            <a:r>
              <a:rPr lang="en-US" altLang="ja-JP" sz="1600" dirty="0">
                <a:solidFill>
                  <a:schemeClr val="accent4"/>
                </a:solidFill>
              </a:rPr>
              <a:t>Correctors</a:t>
            </a:r>
            <a:endParaRPr kumimoji="1" lang="ja-JP" altLang="en-US" sz="1600">
              <a:solidFill>
                <a:schemeClr val="accent4"/>
              </a:solidFill>
            </a:endParaRPr>
          </a:p>
        </p:txBody>
      </p:sp>
      <p:cxnSp>
        <p:nvCxnSpPr>
          <p:cNvPr id="24" name="直線矢印コネクタ 23">
            <a:extLst>
              <a:ext uri="{FF2B5EF4-FFF2-40B4-BE49-F238E27FC236}">
                <a16:creationId xmlns:a16="http://schemas.microsoft.com/office/drawing/2014/main" id="{81B3319C-BEA9-CEBF-7A23-330E1913DD3E}"/>
              </a:ext>
            </a:extLst>
          </p:cNvPr>
          <p:cNvCxnSpPr>
            <a:cxnSpLocks/>
          </p:cNvCxnSpPr>
          <p:nvPr/>
        </p:nvCxnSpPr>
        <p:spPr>
          <a:xfrm flipH="1">
            <a:off x="6830107" y="1160788"/>
            <a:ext cx="190641" cy="453115"/>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EF9148DA-EFA9-FE07-F5AC-588FC732724B}"/>
              </a:ext>
            </a:extLst>
          </p:cNvPr>
          <p:cNvSpPr txBox="1"/>
          <p:nvPr/>
        </p:nvSpPr>
        <p:spPr>
          <a:xfrm>
            <a:off x="6621121" y="629932"/>
            <a:ext cx="1143262" cy="584775"/>
          </a:xfrm>
          <a:prstGeom prst="rect">
            <a:avLst/>
          </a:prstGeom>
          <a:solidFill>
            <a:schemeClr val="bg1"/>
          </a:solidFill>
        </p:spPr>
        <p:txBody>
          <a:bodyPr wrap="none" rtlCol="0">
            <a:spAutoFit/>
          </a:bodyPr>
          <a:lstStyle/>
          <a:p>
            <a:pPr algn="ctr"/>
            <a:r>
              <a:rPr kumimoji="1" lang="en-US" altLang="ja-JP" sz="1600" dirty="0">
                <a:solidFill>
                  <a:srgbClr val="FF0000"/>
                </a:solidFill>
              </a:rPr>
              <a:t>QC1RE</a:t>
            </a:r>
          </a:p>
          <a:p>
            <a:pPr algn="ctr"/>
            <a:r>
              <a:rPr lang="en-US" altLang="ja-JP" sz="1600" dirty="0">
                <a:solidFill>
                  <a:schemeClr val="accent4"/>
                </a:solidFill>
              </a:rPr>
              <a:t>Correctors</a:t>
            </a:r>
            <a:endParaRPr kumimoji="1" lang="ja-JP" altLang="en-US" sz="1600">
              <a:solidFill>
                <a:schemeClr val="accent4"/>
              </a:solidFill>
            </a:endParaRPr>
          </a:p>
        </p:txBody>
      </p:sp>
      <p:cxnSp>
        <p:nvCxnSpPr>
          <p:cNvPr id="27" name="直線矢印コネクタ 26">
            <a:extLst>
              <a:ext uri="{FF2B5EF4-FFF2-40B4-BE49-F238E27FC236}">
                <a16:creationId xmlns:a16="http://schemas.microsoft.com/office/drawing/2014/main" id="{EC8CE806-9E1A-38D8-FD71-4A973FEFCE9A}"/>
              </a:ext>
            </a:extLst>
          </p:cNvPr>
          <p:cNvCxnSpPr>
            <a:cxnSpLocks/>
          </p:cNvCxnSpPr>
          <p:nvPr/>
        </p:nvCxnSpPr>
        <p:spPr>
          <a:xfrm flipH="1">
            <a:off x="8307633" y="1076047"/>
            <a:ext cx="190641" cy="453115"/>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A6F02CD3-65B9-4EC9-44D0-FAB5BAB22924}"/>
              </a:ext>
            </a:extLst>
          </p:cNvPr>
          <p:cNvSpPr txBox="1"/>
          <p:nvPr/>
        </p:nvSpPr>
        <p:spPr>
          <a:xfrm>
            <a:off x="8068786" y="546672"/>
            <a:ext cx="1143262" cy="584775"/>
          </a:xfrm>
          <a:prstGeom prst="rect">
            <a:avLst/>
          </a:prstGeom>
          <a:noFill/>
        </p:spPr>
        <p:txBody>
          <a:bodyPr wrap="none" rtlCol="0">
            <a:spAutoFit/>
          </a:bodyPr>
          <a:lstStyle/>
          <a:p>
            <a:pPr algn="ctr"/>
            <a:r>
              <a:rPr kumimoji="1" lang="en-US" altLang="ja-JP" sz="1600" dirty="0">
                <a:solidFill>
                  <a:srgbClr val="FF0000"/>
                </a:solidFill>
              </a:rPr>
              <a:t>QC2RE</a:t>
            </a:r>
          </a:p>
          <a:p>
            <a:pPr algn="ctr"/>
            <a:r>
              <a:rPr lang="en-US" altLang="ja-JP" sz="1600" dirty="0">
                <a:solidFill>
                  <a:schemeClr val="accent4"/>
                </a:solidFill>
              </a:rPr>
              <a:t>Correctors</a:t>
            </a:r>
            <a:endParaRPr kumimoji="1" lang="ja-JP" altLang="en-US" sz="1600">
              <a:solidFill>
                <a:schemeClr val="accent4"/>
              </a:solidFill>
            </a:endParaRPr>
          </a:p>
        </p:txBody>
      </p:sp>
      <p:sp>
        <p:nvSpPr>
          <p:cNvPr id="29" name="テキスト ボックス 28">
            <a:extLst>
              <a:ext uri="{FF2B5EF4-FFF2-40B4-BE49-F238E27FC236}">
                <a16:creationId xmlns:a16="http://schemas.microsoft.com/office/drawing/2014/main" id="{AAC31560-DE73-F9E6-FC9D-82A1FF2E3BED}"/>
              </a:ext>
            </a:extLst>
          </p:cNvPr>
          <p:cNvSpPr txBox="1"/>
          <p:nvPr/>
        </p:nvSpPr>
        <p:spPr>
          <a:xfrm>
            <a:off x="2431908" y="616972"/>
            <a:ext cx="1143262" cy="584775"/>
          </a:xfrm>
          <a:prstGeom prst="rect">
            <a:avLst/>
          </a:prstGeom>
          <a:noFill/>
        </p:spPr>
        <p:txBody>
          <a:bodyPr wrap="none" rtlCol="0">
            <a:spAutoFit/>
          </a:bodyPr>
          <a:lstStyle/>
          <a:p>
            <a:pPr algn="ctr"/>
            <a:r>
              <a:rPr kumimoji="1" lang="en-US" altLang="ja-JP" sz="1600" dirty="0">
                <a:solidFill>
                  <a:srgbClr val="FF0000"/>
                </a:solidFill>
              </a:rPr>
              <a:t>QC2LP</a:t>
            </a:r>
          </a:p>
          <a:p>
            <a:pPr algn="ctr"/>
            <a:r>
              <a:rPr lang="en-US" altLang="ja-JP" sz="1600" dirty="0">
                <a:solidFill>
                  <a:schemeClr val="accent4"/>
                </a:solidFill>
              </a:rPr>
              <a:t>Correctors</a:t>
            </a:r>
            <a:endParaRPr kumimoji="1" lang="ja-JP" altLang="en-US" sz="1600">
              <a:solidFill>
                <a:schemeClr val="accent4"/>
              </a:solidFill>
            </a:endParaRPr>
          </a:p>
        </p:txBody>
      </p:sp>
      <p:cxnSp>
        <p:nvCxnSpPr>
          <p:cNvPr id="30" name="直線矢印コネクタ 29">
            <a:extLst>
              <a:ext uri="{FF2B5EF4-FFF2-40B4-BE49-F238E27FC236}">
                <a16:creationId xmlns:a16="http://schemas.microsoft.com/office/drawing/2014/main" id="{8B11C816-47C2-236B-A3AC-6E8105159A0E}"/>
              </a:ext>
            </a:extLst>
          </p:cNvPr>
          <p:cNvCxnSpPr>
            <a:cxnSpLocks/>
          </p:cNvCxnSpPr>
          <p:nvPr/>
        </p:nvCxnSpPr>
        <p:spPr>
          <a:xfrm>
            <a:off x="3405191" y="1155581"/>
            <a:ext cx="85046" cy="373581"/>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6F737B6A-7789-7C50-78B4-3B38C1B804D8}"/>
              </a:ext>
            </a:extLst>
          </p:cNvPr>
          <p:cNvSpPr txBox="1"/>
          <p:nvPr/>
        </p:nvSpPr>
        <p:spPr>
          <a:xfrm>
            <a:off x="3366916" y="2104287"/>
            <a:ext cx="1143262" cy="584775"/>
          </a:xfrm>
          <a:prstGeom prst="rect">
            <a:avLst/>
          </a:prstGeom>
          <a:noFill/>
        </p:spPr>
        <p:txBody>
          <a:bodyPr wrap="none" rtlCol="0">
            <a:spAutoFit/>
          </a:bodyPr>
          <a:lstStyle/>
          <a:p>
            <a:pPr algn="ctr"/>
            <a:r>
              <a:rPr kumimoji="1" lang="en-US" altLang="ja-JP" sz="1600" dirty="0">
                <a:solidFill>
                  <a:srgbClr val="FF0000"/>
                </a:solidFill>
              </a:rPr>
              <a:t>QC1LE</a:t>
            </a:r>
          </a:p>
          <a:p>
            <a:pPr algn="ctr"/>
            <a:r>
              <a:rPr lang="en-US" altLang="ja-JP" sz="1600" dirty="0">
                <a:solidFill>
                  <a:schemeClr val="accent4"/>
                </a:solidFill>
              </a:rPr>
              <a:t>Correctors</a:t>
            </a:r>
            <a:endParaRPr kumimoji="1" lang="ja-JP" altLang="en-US" sz="1600">
              <a:solidFill>
                <a:schemeClr val="accent4"/>
              </a:solidFill>
            </a:endParaRPr>
          </a:p>
        </p:txBody>
      </p:sp>
      <p:sp>
        <p:nvSpPr>
          <p:cNvPr id="33" name="テキスト ボックス 32">
            <a:extLst>
              <a:ext uri="{FF2B5EF4-FFF2-40B4-BE49-F238E27FC236}">
                <a16:creationId xmlns:a16="http://schemas.microsoft.com/office/drawing/2014/main" id="{18CDC748-B0C1-48FF-8912-90D46515EBCB}"/>
              </a:ext>
            </a:extLst>
          </p:cNvPr>
          <p:cNvSpPr txBox="1"/>
          <p:nvPr/>
        </p:nvSpPr>
        <p:spPr>
          <a:xfrm>
            <a:off x="2226766" y="2068159"/>
            <a:ext cx="1143262" cy="584775"/>
          </a:xfrm>
          <a:prstGeom prst="rect">
            <a:avLst/>
          </a:prstGeom>
          <a:noFill/>
        </p:spPr>
        <p:txBody>
          <a:bodyPr wrap="none" rtlCol="0">
            <a:spAutoFit/>
          </a:bodyPr>
          <a:lstStyle/>
          <a:p>
            <a:pPr algn="ctr"/>
            <a:r>
              <a:rPr kumimoji="1" lang="en-US" altLang="ja-JP" sz="1600" dirty="0">
                <a:solidFill>
                  <a:srgbClr val="FF0000"/>
                </a:solidFill>
              </a:rPr>
              <a:t>QC2LE</a:t>
            </a:r>
          </a:p>
          <a:p>
            <a:pPr algn="ctr"/>
            <a:r>
              <a:rPr lang="en-US" altLang="ja-JP" sz="1600" dirty="0">
                <a:solidFill>
                  <a:schemeClr val="accent4"/>
                </a:solidFill>
              </a:rPr>
              <a:t>Correctors</a:t>
            </a:r>
            <a:endParaRPr kumimoji="1" lang="ja-JP" altLang="en-US" sz="1600">
              <a:solidFill>
                <a:schemeClr val="accent4"/>
              </a:solidFill>
            </a:endParaRPr>
          </a:p>
        </p:txBody>
      </p:sp>
      <p:cxnSp>
        <p:nvCxnSpPr>
          <p:cNvPr id="34" name="直線矢印コネクタ 33">
            <a:extLst>
              <a:ext uri="{FF2B5EF4-FFF2-40B4-BE49-F238E27FC236}">
                <a16:creationId xmlns:a16="http://schemas.microsoft.com/office/drawing/2014/main" id="{784048DC-969D-0895-D1F0-91458337F6A6}"/>
              </a:ext>
            </a:extLst>
          </p:cNvPr>
          <p:cNvCxnSpPr>
            <a:cxnSpLocks/>
          </p:cNvCxnSpPr>
          <p:nvPr/>
        </p:nvCxnSpPr>
        <p:spPr>
          <a:xfrm flipV="1">
            <a:off x="2761654" y="1939102"/>
            <a:ext cx="54626" cy="206653"/>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8F590FD1-B08A-ABBB-2815-66B4FC4A17F4}"/>
              </a:ext>
            </a:extLst>
          </p:cNvPr>
          <p:cNvCxnSpPr>
            <a:cxnSpLocks/>
          </p:cNvCxnSpPr>
          <p:nvPr/>
        </p:nvCxnSpPr>
        <p:spPr>
          <a:xfrm flipV="1">
            <a:off x="3870172" y="1837567"/>
            <a:ext cx="167611" cy="30818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CD941F30-01FE-90EE-8679-DD1852218D50}"/>
              </a:ext>
            </a:extLst>
          </p:cNvPr>
          <p:cNvSpPr txBox="1"/>
          <p:nvPr/>
        </p:nvSpPr>
        <p:spPr>
          <a:xfrm>
            <a:off x="4890375" y="2586610"/>
            <a:ext cx="2324675" cy="338554"/>
          </a:xfrm>
          <a:prstGeom prst="rect">
            <a:avLst/>
          </a:prstGeom>
          <a:noFill/>
        </p:spPr>
        <p:txBody>
          <a:bodyPr wrap="none" rtlCol="0">
            <a:spAutoFit/>
          </a:bodyPr>
          <a:lstStyle/>
          <a:p>
            <a:r>
              <a:rPr kumimoji="1" lang="en-US" altLang="ja-JP" sz="1600" dirty="0">
                <a:solidFill>
                  <a:srgbClr val="0432FF"/>
                </a:solidFill>
              </a:rPr>
              <a:t>Compensation solenoid</a:t>
            </a:r>
            <a:endParaRPr kumimoji="1" lang="ja-JP" altLang="en-US" sz="1600">
              <a:solidFill>
                <a:srgbClr val="0432FF"/>
              </a:solidFill>
            </a:endParaRPr>
          </a:p>
        </p:txBody>
      </p:sp>
      <p:cxnSp>
        <p:nvCxnSpPr>
          <p:cNvPr id="42" name="直線矢印コネクタ 41">
            <a:extLst>
              <a:ext uri="{FF2B5EF4-FFF2-40B4-BE49-F238E27FC236}">
                <a16:creationId xmlns:a16="http://schemas.microsoft.com/office/drawing/2014/main" id="{4AADE0CF-47F4-9B29-DE3E-72B8AF06175A}"/>
              </a:ext>
            </a:extLst>
          </p:cNvPr>
          <p:cNvCxnSpPr>
            <a:cxnSpLocks/>
          </p:cNvCxnSpPr>
          <p:nvPr/>
        </p:nvCxnSpPr>
        <p:spPr>
          <a:xfrm flipV="1">
            <a:off x="6588644" y="1876591"/>
            <a:ext cx="75753" cy="756889"/>
          </a:xfrm>
          <a:prstGeom prst="straightConnector1">
            <a:avLst/>
          </a:prstGeom>
          <a:ln w="1270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8E9A8DF4-94C3-33EC-019C-FC778F8D9BA4}"/>
              </a:ext>
            </a:extLst>
          </p:cNvPr>
          <p:cNvCxnSpPr>
            <a:cxnSpLocks/>
          </p:cNvCxnSpPr>
          <p:nvPr/>
        </p:nvCxnSpPr>
        <p:spPr>
          <a:xfrm flipH="1" flipV="1">
            <a:off x="4671193" y="1844783"/>
            <a:ext cx="845587" cy="809736"/>
          </a:xfrm>
          <a:prstGeom prst="straightConnector1">
            <a:avLst/>
          </a:prstGeom>
          <a:ln w="1270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A3920AC0-7AF9-F507-7AA5-5D78F1F21262}"/>
              </a:ext>
            </a:extLst>
          </p:cNvPr>
          <p:cNvSpPr txBox="1"/>
          <p:nvPr/>
        </p:nvSpPr>
        <p:spPr>
          <a:xfrm>
            <a:off x="495978" y="3811887"/>
            <a:ext cx="6088780" cy="646331"/>
          </a:xfrm>
          <a:prstGeom prst="rect">
            <a:avLst/>
          </a:prstGeom>
          <a:noFill/>
        </p:spPr>
        <p:txBody>
          <a:bodyPr wrap="square">
            <a:spAutoFit/>
          </a:bodyPr>
          <a:lstStyle/>
          <a:p>
            <a:r>
              <a:rPr lang="en-US" altLang="ja-JP" dirty="0"/>
              <a:t>Install the main quadrupoles with rotation and offset</a:t>
            </a:r>
          </a:p>
          <a:p>
            <a:r>
              <a:rPr lang="en-US" altLang="ja-JP" dirty="0"/>
              <a:t>Large chromatic x-y coupling</a:t>
            </a:r>
            <a:endParaRPr lang="ja-JP" altLang="en-US"/>
          </a:p>
        </p:txBody>
      </p:sp>
      <p:sp>
        <p:nvSpPr>
          <p:cNvPr id="50" name="テキスト ボックス 49">
            <a:extLst>
              <a:ext uri="{FF2B5EF4-FFF2-40B4-BE49-F238E27FC236}">
                <a16:creationId xmlns:a16="http://schemas.microsoft.com/office/drawing/2014/main" id="{4AEEC2D7-C4EE-8304-98EF-56143A9E3C52}"/>
              </a:ext>
            </a:extLst>
          </p:cNvPr>
          <p:cNvSpPr txBox="1"/>
          <p:nvPr/>
        </p:nvSpPr>
        <p:spPr>
          <a:xfrm>
            <a:off x="4774775" y="2963202"/>
            <a:ext cx="2480166" cy="369332"/>
          </a:xfrm>
          <a:prstGeom prst="rect">
            <a:avLst/>
          </a:prstGeom>
          <a:noFill/>
        </p:spPr>
        <p:txBody>
          <a:bodyPr wrap="none" rtlCol="0">
            <a:spAutoFit/>
          </a:bodyPr>
          <a:lstStyle/>
          <a:p>
            <a:r>
              <a:rPr kumimoji="1" lang="en-US" altLang="ja-JP" dirty="0"/>
              <a:t>Layout of current QCS</a:t>
            </a:r>
            <a:endParaRPr kumimoji="1" lang="ja-JP" altLang="en-US"/>
          </a:p>
        </p:txBody>
      </p:sp>
      <p:sp>
        <p:nvSpPr>
          <p:cNvPr id="51" name="テキスト ボックス 50">
            <a:extLst>
              <a:ext uri="{FF2B5EF4-FFF2-40B4-BE49-F238E27FC236}">
                <a16:creationId xmlns:a16="http://schemas.microsoft.com/office/drawing/2014/main" id="{79730324-25C7-6BBF-27E1-453446B8F776}"/>
              </a:ext>
            </a:extLst>
          </p:cNvPr>
          <p:cNvSpPr txBox="1"/>
          <p:nvPr/>
        </p:nvSpPr>
        <p:spPr>
          <a:xfrm>
            <a:off x="5875024" y="4001177"/>
            <a:ext cx="3616696" cy="369332"/>
          </a:xfrm>
          <a:prstGeom prst="rect">
            <a:avLst/>
          </a:prstGeom>
          <a:noFill/>
        </p:spPr>
        <p:txBody>
          <a:bodyPr wrap="none" rtlCol="0">
            <a:spAutoFit/>
          </a:bodyPr>
          <a:lstStyle/>
          <a:p>
            <a:r>
              <a:rPr kumimoji="1" lang="en-US" altLang="ja-JP" dirty="0">
                <a:sym typeface="Wingdings" pitchFamily="2" charset="2"/>
              </a:rPr>
              <a:t> IR optics need to be simplified.</a:t>
            </a:r>
            <a:endParaRPr kumimoji="1" lang="ja-JP" altLang="en-US"/>
          </a:p>
        </p:txBody>
      </p:sp>
      <p:sp>
        <p:nvSpPr>
          <p:cNvPr id="52" name="テキスト ボックス 51">
            <a:extLst>
              <a:ext uri="{FF2B5EF4-FFF2-40B4-BE49-F238E27FC236}">
                <a16:creationId xmlns:a16="http://schemas.microsoft.com/office/drawing/2014/main" id="{1E401CF8-CD3A-AD9E-978D-3DCCFDBD927A}"/>
              </a:ext>
            </a:extLst>
          </p:cNvPr>
          <p:cNvSpPr txBox="1"/>
          <p:nvPr/>
        </p:nvSpPr>
        <p:spPr>
          <a:xfrm>
            <a:off x="329526" y="4647415"/>
            <a:ext cx="3241272" cy="369332"/>
          </a:xfrm>
          <a:prstGeom prst="rect">
            <a:avLst/>
          </a:prstGeom>
          <a:noFill/>
        </p:spPr>
        <p:txBody>
          <a:bodyPr wrap="none" rtlCol="0">
            <a:spAutoFit/>
          </a:bodyPr>
          <a:lstStyle/>
          <a:p>
            <a:r>
              <a:rPr lang="en-US" altLang="ja-JP" dirty="0"/>
              <a:t>– Moving QC1P forward to IP </a:t>
            </a:r>
          </a:p>
        </p:txBody>
      </p:sp>
      <p:sp>
        <p:nvSpPr>
          <p:cNvPr id="53" name="テキスト ボックス 52">
            <a:extLst>
              <a:ext uri="{FF2B5EF4-FFF2-40B4-BE49-F238E27FC236}">
                <a16:creationId xmlns:a16="http://schemas.microsoft.com/office/drawing/2014/main" id="{A24B91E2-051B-BDE1-8AD2-83A9DAFF3922}"/>
              </a:ext>
            </a:extLst>
          </p:cNvPr>
          <p:cNvSpPr txBox="1"/>
          <p:nvPr/>
        </p:nvSpPr>
        <p:spPr>
          <a:xfrm>
            <a:off x="478168" y="5037437"/>
            <a:ext cx="8823762" cy="369332"/>
          </a:xfrm>
          <a:prstGeom prst="rect">
            <a:avLst/>
          </a:prstGeom>
          <a:noFill/>
        </p:spPr>
        <p:txBody>
          <a:bodyPr wrap="none" rtlCol="0">
            <a:spAutoFit/>
          </a:bodyPr>
          <a:lstStyle/>
          <a:p>
            <a:r>
              <a:rPr lang="en-US" altLang="ja-JP" dirty="0"/>
              <a:t>Larger dynamic aperture and longer beam lifetime were expected in an early study.</a:t>
            </a:r>
            <a:endParaRPr kumimoji="1" lang="ja-JP" altLang="en-US"/>
          </a:p>
        </p:txBody>
      </p:sp>
      <p:sp>
        <p:nvSpPr>
          <p:cNvPr id="54" name="テキスト ボックス 53">
            <a:extLst>
              <a:ext uri="{FF2B5EF4-FFF2-40B4-BE49-F238E27FC236}">
                <a16:creationId xmlns:a16="http://schemas.microsoft.com/office/drawing/2014/main" id="{B81BD718-6486-191D-22F7-FD9E06C19D82}"/>
              </a:ext>
            </a:extLst>
          </p:cNvPr>
          <p:cNvSpPr txBox="1"/>
          <p:nvPr/>
        </p:nvSpPr>
        <p:spPr>
          <a:xfrm>
            <a:off x="472136" y="5338668"/>
            <a:ext cx="11605549" cy="369332"/>
          </a:xfrm>
          <a:prstGeom prst="rect">
            <a:avLst/>
          </a:prstGeom>
          <a:noFill/>
        </p:spPr>
        <p:txBody>
          <a:bodyPr wrap="none" rtlCol="0">
            <a:spAutoFit/>
          </a:bodyPr>
          <a:lstStyle/>
          <a:p>
            <a:r>
              <a:rPr lang="en-US" altLang="ja-JP" dirty="0"/>
              <a:t>A more </a:t>
            </a:r>
            <a:r>
              <a:rPr kumimoji="1" lang="en-US" altLang="ja-JP" dirty="0"/>
              <a:t>severe space constraint </a:t>
            </a:r>
            <a:r>
              <a:rPr kumimoji="1" lang="en-US" altLang="ja-JP" dirty="0">
                <a:sym typeface="Wingdings" pitchFamily="2" charset="2"/>
              </a:rPr>
              <a:t> Replacing Nb-Ti coils with </a:t>
            </a:r>
            <a:r>
              <a:rPr lang="en-US" altLang="ja-JP" dirty="0"/>
              <a:t>Nb</a:t>
            </a:r>
            <a:r>
              <a:rPr lang="en-US" altLang="ja-JP" baseline="-25000" dirty="0"/>
              <a:t>3</a:t>
            </a:r>
            <a:r>
              <a:rPr lang="en-US" altLang="ja-JP" dirty="0"/>
              <a:t>Sn coils having a higher critical current density</a:t>
            </a:r>
            <a:endParaRPr kumimoji="1" lang="ja-JP" altLang="en-US"/>
          </a:p>
        </p:txBody>
      </p:sp>
      <p:sp>
        <p:nvSpPr>
          <p:cNvPr id="56" name="テキスト ボックス 55">
            <a:extLst>
              <a:ext uri="{FF2B5EF4-FFF2-40B4-BE49-F238E27FC236}">
                <a16:creationId xmlns:a16="http://schemas.microsoft.com/office/drawing/2014/main" id="{0F4E5108-77DE-1F1D-175F-C36B0B09E89C}"/>
              </a:ext>
            </a:extLst>
          </p:cNvPr>
          <p:cNvSpPr txBox="1"/>
          <p:nvPr/>
        </p:nvSpPr>
        <p:spPr>
          <a:xfrm>
            <a:off x="329526" y="5851324"/>
            <a:ext cx="3954929" cy="369332"/>
          </a:xfrm>
          <a:prstGeom prst="rect">
            <a:avLst/>
          </a:prstGeom>
          <a:noFill/>
        </p:spPr>
        <p:txBody>
          <a:bodyPr wrap="none" rtlCol="0">
            <a:spAutoFit/>
          </a:bodyPr>
          <a:lstStyle/>
          <a:p>
            <a:r>
              <a:rPr lang="en-US" altLang="ja-JP" dirty="0"/>
              <a:t>– Mitigation of beam-induced quench</a:t>
            </a:r>
          </a:p>
        </p:txBody>
      </p:sp>
      <p:sp>
        <p:nvSpPr>
          <p:cNvPr id="57" name="テキスト ボックス 56">
            <a:extLst>
              <a:ext uri="{FF2B5EF4-FFF2-40B4-BE49-F238E27FC236}">
                <a16:creationId xmlns:a16="http://schemas.microsoft.com/office/drawing/2014/main" id="{4E0F2481-A4F4-64AD-EBC7-A35658EAB55C}"/>
              </a:ext>
            </a:extLst>
          </p:cNvPr>
          <p:cNvSpPr txBox="1"/>
          <p:nvPr/>
        </p:nvSpPr>
        <p:spPr>
          <a:xfrm>
            <a:off x="483534" y="6190363"/>
            <a:ext cx="8233344" cy="369332"/>
          </a:xfrm>
          <a:prstGeom prst="rect">
            <a:avLst/>
          </a:prstGeom>
          <a:noFill/>
        </p:spPr>
        <p:txBody>
          <a:bodyPr wrap="none" rtlCol="0">
            <a:spAutoFit/>
          </a:bodyPr>
          <a:lstStyle/>
          <a:p>
            <a:r>
              <a:rPr lang="en-US" altLang="ja-JP" dirty="0"/>
              <a:t>Larger</a:t>
            </a:r>
            <a:r>
              <a:rPr kumimoji="1" lang="en-US" altLang="ja-JP" dirty="0"/>
              <a:t> temperature margin by adopting Nb</a:t>
            </a:r>
            <a:r>
              <a:rPr kumimoji="1" lang="en-US" altLang="ja-JP" baseline="-25000" dirty="0"/>
              <a:t>3</a:t>
            </a:r>
            <a:r>
              <a:rPr kumimoji="1" lang="en-US" altLang="ja-JP" dirty="0"/>
              <a:t>Sn </a:t>
            </a:r>
            <a:r>
              <a:rPr lang="en-US" altLang="ja-JP" dirty="0"/>
              <a:t>with a higher </a:t>
            </a:r>
            <a:r>
              <a:rPr kumimoji="1" lang="en-US" altLang="ja-JP" dirty="0"/>
              <a:t>critical temperature</a:t>
            </a:r>
            <a:endParaRPr kumimoji="1" lang="ja-JP" altLang="en-US"/>
          </a:p>
        </p:txBody>
      </p:sp>
      <p:sp>
        <p:nvSpPr>
          <p:cNvPr id="2" name="テキスト ボックス 1">
            <a:extLst>
              <a:ext uri="{FF2B5EF4-FFF2-40B4-BE49-F238E27FC236}">
                <a16:creationId xmlns:a16="http://schemas.microsoft.com/office/drawing/2014/main" id="{0F079158-B747-E6FD-A661-D914BA470A72}"/>
              </a:ext>
            </a:extLst>
          </p:cNvPr>
          <p:cNvSpPr txBox="1"/>
          <p:nvPr/>
        </p:nvSpPr>
        <p:spPr>
          <a:xfrm>
            <a:off x="3714785" y="847478"/>
            <a:ext cx="1143262" cy="338554"/>
          </a:xfrm>
          <a:prstGeom prst="rect">
            <a:avLst/>
          </a:prstGeom>
          <a:noFill/>
        </p:spPr>
        <p:txBody>
          <a:bodyPr wrap="none" rtlCol="0">
            <a:spAutoFit/>
          </a:bodyPr>
          <a:lstStyle/>
          <a:p>
            <a:r>
              <a:rPr kumimoji="1" lang="en-US" altLang="ja-JP" sz="1600" dirty="0">
                <a:solidFill>
                  <a:schemeClr val="accent4"/>
                </a:solidFill>
              </a:rPr>
              <a:t>Correctors</a:t>
            </a:r>
            <a:endParaRPr kumimoji="1" lang="ja-JP" altLang="en-US" sz="1600">
              <a:solidFill>
                <a:schemeClr val="accent4"/>
              </a:solidFill>
            </a:endParaRPr>
          </a:p>
        </p:txBody>
      </p:sp>
      <p:sp>
        <p:nvSpPr>
          <p:cNvPr id="3" name="テキスト ボックス 2">
            <a:extLst>
              <a:ext uri="{FF2B5EF4-FFF2-40B4-BE49-F238E27FC236}">
                <a16:creationId xmlns:a16="http://schemas.microsoft.com/office/drawing/2014/main" id="{B993E5D8-3318-299D-22EC-48C18AD45CDE}"/>
              </a:ext>
            </a:extLst>
          </p:cNvPr>
          <p:cNvSpPr txBox="1"/>
          <p:nvPr/>
        </p:nvSpPr>
        <p:spPr>
          <a:xfrm>
            <a:off x="5507896" y="2336389"/>
            <a:ext cx="1143262" cy="338554"/>
          </a:xfrm>
          <a:prstGeom prst="rect">
            <a:avLst/>
          </a:prstGeom>
          <a:noFill/>
        </p:spPr>
        <p:txBody>
          <a:bodyPr wrap="none" rtlCol="0">
            <a:spAutoFit/>
          </a:bodyPr>
          <a:lstStyle/>
          <a:p>
            <a:r>
              <a:rPr kumimoji="1" lang="en-US" altLang="ja-JP" sz="1600" dirty="0">
                <a:solidFill>
                  <a:schemeClr val="accent4"/>
                </a:solidFill>
              </a:rPr>
              <a:t>Correctors</a:t>
            </a:r>
            <a:endParaRPr kumimoji="1" lang="ja-JP" altLang="en-US" sz="1600">
              <a:solidFill>
                <a:schemeClr val="accent4"/>
              </a:solidFill>
            </a:endParaRPr>
          </a:p>
        </p:txBody>
      </p:sp>
    </p:spTree>
    <p:extLst>
      <p:ext uri="{BB962C8B-B14F-4D97-AF65-F5344CB8AC3E}">
        <p14:creationId xmlns:p14="http://schemas.microsoft.com/office/powerpoint/2010/main" val="181689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a:extLst>
              <a:ext uri="{FF2B5EF4-FFF2-40B4-BE49-F238E27FC236}">
                <a16:creationId xmlns:a16="http://schemas.microsoft.com/office/drawing/2014/main" id="{1480B95C-0FA1-5420-FC16-9D1EAB798D0C}"/>
              </a:ext>
            </a:extLst>
          </p:cNvPr>
          <p:cNvGrpSpPr/>
          <p:nvPr/>
        </p:nvGrpSpPr>
        <p:grpSpPr>
          <a:xfrm>
            <a:off x="6530520" y="4480547"/>
            <a:ext cx="5665997" cy="2021447"/>
            <a:chOff x="7084211" y="4790946"/>
            <a:chExt cx="5107789" cy="1822296"/>
          </a:xfrm>
        </p:grpSpPr>
        <p:pic>
          <p:nvPicPr>
            <p:cNvPr id="6" name="図 5">
              <a:extLst>
                <a:ext uri="{FF2B5EF4-FFF2-40B4-BE49-F238E27FC236}">
                  <a16:creationId xmlns:a16="http://schemas.microsoft.com/office/drawing/2014/main" id="{3A240C80-DFF6-5FDD-3F27-4BDB38F648BA}"/>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084211" y="4942189"/>
              <a:ext cx="2763890" cy="1566858"/>
            </a:xfrm>
            <a:prstGeom prst="rect">
              <a:avLst/>
            </a:prstGeom>
          </p:spPr>
        </p:pic>
        <p:pic>
          <p:nvPicPr>
            <p:cNvPr id="8" name="図 7">
              <a:extLst>
                <a:ext uri="{FF2B5EF4-FFF2-40B4-BE49-F238E27FC236}">
                  <a16:creationId xmlns:a16="http://schemas.microsoft.com/office/drawing/2014/main" id="{799AE1FB-4E7A-9ED5-C2E5-1F8D754C1E8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594658" y="4837993"/>
              <a:ext cx="2597342" cy="1775249"/>
            </a:xfrm>
            <a:prstGeom prst="rect">
              <a:avLst/>
            </a:prstGeom>
          </p:spPr>
        </p:pic>
        <p:sp>
          <p:nvSpPr>
            <p:cNvPr id="10" name="正方形/長方形 9">
              <a:extLst>
                <a:ext uri="{FF2B5EF4-FFF2-40B4-BE49-F238E27FC236}">
                  <a16:creationId xmlns:a16="http://schemas.microsoft.com/office/drawing/2014/main" id="{536AB932-E6BB-0600-EAEB-0504C1802110}"/>
                </a:ext>
              </a:extLst>
            </p:cNvPr>
            <p:cNvSpPr/>
            <p:nvPr/>
          </p:nvSpPr>
          <p:spPr>
            <a:xfrm>
              <a:off x="10937414" y="4790946"/>
              <a:ext cx="295386" cy="1773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スライド番号プレースホルダー 3">
            <a:extLst>
              <a:ext uri="{FF2B5EF4-FFF2-40B4-BE49-F238E27FC236}">
                <a16:creationId xmlns:a16="http://schemas.microsoft.com/office/drawing/2014/main" id="{4FECE66F-D7CC-038F-EDDF-9401B221307F}"/>
              </a:ext>
            </a:extLst>
          </p:cNvPr>
          <p:cNvSpPr>
            <a:spLocks noGrp="1"/>
          </p:cNvSpPr>
          <p:nvPr>
            <p:ph type="sldNum" sz="quarter" idx="12"/>
          </p:nvPr>
        </p:nvSpPr>
        <p:spPr/>
        <p:txBody>
          <a:bodyPr/>
          <a:lstStyle/>
          <a:p>
            <a:fld id="{5102F646-5A1F-1245-A291-ABBCB6BB9B1A}" type="slidenum">
              <a:rPr kumimoji="1" lang="ja-JP" altLang="en-US" smtClean="0"/>
              <a:t>6</a:t>
            </a:fld>
            <a:endParaRPr kumimoji="1" lang="ja-JP" altLang="en-US"/>
          </a:p>
        </p:txBody>
      </p:sp>
      <p:sp>
        <p:nvSpPr>
          <p:cNvPr id="5" name="テキスト ボックス 4">
            <a:extLst>
              <a:ext uri="{FF2B5EF4-FFF2-40B4-BE49-F238E27FC236}">
                <a16:creationId xmlns:a16="http://schemas.microsoft.com/office/drawing/2014/main" id="{913FAEEB-99D6-4A77-FDAD-4AD089B384F2}"/>
              </a:ext>
            </a:extLst>
          </p:cNvPr>
          <p:cNvSpPr txBox="1"/>
          <p:nvPr/>
        </p:nvSpPr>
        <p:spPr>
          <a:xfrm>
            <a:off x="55825" y="67077"/>
            <a:ext cx="2149948" cy="461665"/>
          </a:xfrm>
          <a:prstGeom prst="rect">
            <a:avLst/>
          </a:prstGeom>
          <a:noFill/>
        </p:spPr>
        <p:txBody>
          <a:bodyPr wrap="none" rtlCol="0">
            <a:spAutoFit/>
          </a:bodyPr>
          <a:lstStyle/>
          <a:p>
            <a:r>
              <a:rPr kumimoji="1" lang="en-US" altLang="ja-JP" sz="2400" b="1" dirty="0"/>
              <a:t>QCS upgrade</a:t>
            </a:r>
            <a:endParaRPr kumimoji="1" lang="ja-JP" altLang="en-US" sz="2400" b="1"/>
          </a:p>
        </p:txBody>
      </p:sp>
      <p:grpSp>
        <p:nvGrpSpPr>
          <p:cNvPr id="11" name="グループ化 10">
            <a:extLst>
              <a:ext uri="{FF2B5EF4-FFF2-40B4-BE49-F238E27FC236}">
                <a16:creationId xmlns:a16="http://schemas.microsoft.com/office/drawing/2014/main" id="{79CE9039-4DB6-1967-6DA2-6F736AF39960}"/>
              </a:ext>
            </a:extLst>
          </p:cNvPr>
          <p:cNvGrpSpPr/>
          <p:nvPr/>
        </p:nvGrpSpPr>
        <p:grpSpPr>
          <a:xfrm>
            <a:off x="2099185" y="81190"/>
            <a:ext cx="9678404" cy="4179291"/>
            <a:chOff x="145881" y="1439056"/>
            <a:chExt cx="5415470" cy="2338487"/>
          </a:xfrm>
        </p:grpSpPr>
        <p:pic>
          <p:nvPicPr>
            <p:cNvPr id="7" name="図 6">
              <a:extLst>
                <a:ext uri="{FF2B5EF4-FFF2-40B4-BE49-F238E27FC236}">
                  <a16:creationId xmlns:a16="http://schemas.microsoft.com/office/drawing/2014/main" id="{4B921A14-9366-677A-2861-CEAB27892872}"/>
                </a:ext>
              </a:extLst>
            </p:cNvPr>
            <p:cNvPicPr>
              <a:picLocks noChangeAspect="1"/>
            </p:cNvPicPr>
            <p:nvPr/>
          </p:nvPicPr>
          <p:blipFill>
            <a:blip r:embed="rId4"/>
            <a:srcRect t="37013" b="35206"/>
            <a:stretch>
              <a:fillRect/>
            </a:stretch>
          </p:blipFill>
          <p:spPr>
            <a:xfrm>
              <a:off x="145881" y="2713241"/>
              <a:ext cx="5415470" cy="1064302"/>
            </a:xfrm>
            <a:prstGeom prst="rect">
              <a:avLst/>
            </a:prstGeom>
          </p:spPr>
        </p:pic>
        <p:pic>
          <p:nvPicPr>
            <p:cNvPr id="9" name="図 8">
              <a:extLst>
                <a:ext uri="{FF2B5EF4-FFF2-40B4-BE49-F238E27FC236}">
                  <a16:creationId xmlns:a16="http://schemas.microsoft.com/office/drawing/2014/main" id="{8B206556-BA78-841D-5948-84F3B68C1B76}"/>
                </a:ext>
              </a:extLst>
            </p:cNvPr>
            <p:cNvPicPr>
              <a:picLocks noChangeAspect="1"/>
            </p:cNvPicPr>
            <p:nvPr/>
          </p:nvPicPr>
          <p:blipFill>
            <a:blip r:embed="rId5"/>
            <a:srcRect t="34174" b="34915"/>
            <a:stretch>
              <a:fillRect/>
            </a:stretch>
          </p:blipFill>
          <p:spPr>
            <a:xfrm>
              <a:off x="145881" y="1439056"/>
              <a:ext cx="5415470" cy="1184224"/>
            </a:xfrm>
            <a:prstGeom prst="rect">
              <a:avLst/>
            </a:prstGeom>
          </p:spPr>
        </p:pic>
      </p:grpSp>
      <p:cxnSp>
        <p:nvCxnSpPr>
          <p:cNvPr id="13" name="直線コネクタ 12">
            <a:extLst>
              <a:ext uri="{FF2B5EF4-FFF2-40B4-BE49-F238E27FC236}">
                <a16:creationId xmlns:a16="http://schemas.microsoft.com/office/drawing/2014/main" id="{F5EA6B4E-2094-5A94-6037-77F6B0BA7C54}"/>
              </a:ext>
            </a:extLst>
          </p:cNvPr>
          <p:cNvCxnSpPr>
            <a:cxnSpLocks/>
          </p:cNvCxnSpPr>
          <p:nvPr/>
        </p:nvCxnSpPr>
        <p:spPr>
          <a:xfrm>
            <a:off x="5664929" y="610903"/>
            <a:ext cx="0" cy="1747482"/>
          </a:xfrm>
          <a:prstGeom prst="line">
            <a:avLst/>
          </a:prstGeom>
          <a:ln w="19050">
            <a:solidFill>
              <a:srgbClr val="0432FF"/>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C305D94-8B54-34B2-3C48-236EE005D851}"/>
              </a:ext>
            </a:extLst>
          </p:cNvPr>
          <p:cNvCxnSpPr>
            <a:cxnSpLocks/>
          </p:cNvCxnSpPr>
          <p:nvPr/>
        </p:nvCxnSpPr>
        <p:spPr>
          <a:xfrm>
            <a:off x="7390315" y="610903"/>
            <a:ext cx="0" cy="1747482"/>
          </a:xfrm>
          <a:prstGeom prst="line">
            <a:avLst/>
          </a:prstGeom>
          <a:ln w="19050">
            <a:solidFill>
              <a:srgbClr val="0432FF"/>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92DDF579-ACC4-C4C6-FA85-1FFB2E8F1268}"/>
              </a:ext>
            </a:extLst>
          </p:cNvPr>
          <p:cNvCxnSpPr>
            <a:cxnSpLocks/>
          </p:cNvCxnSpPr>
          <p:nvPr/>
        </p:nvCxnSpPr>
        <p:spPr>
          <a:xfrm>
            <a:off x="6111244" y="2512999"/>
            <a:ext cx="0" cy="1747482"/>
          </a:xfrm>
          <a:prstGeom prst="line">
            <a:avLst/>
          </a:prstGeom>
          <a:ln w="19050">
            <a:solidFill>
              <a:srgbClr val="0432FF"/>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1F28E41C-CAE0-4508-F8CF-85032CA46B34}"/>
              </a:ext>
            </a:extLst>
          </p:cNvPr>
          <p:cNvCxnSpPr>
            <a:cxnSpLocks/>
          </p:cNvCxnSpPr>
          <p:nvPr/>
        </p:nvCxnSpPr>
        <p:spPr>
          <a:xfrm>
            <a:off x="6922227" y="1960731"/>
            <a:ext cx="0" cy="2299750"/>
          </a:xfrm>
          <a:prstGeom prst="line">
            <a:avLst/>
          </a:prstGeom>
          <a:ln w="19050">
            <a:solidFill>
              <a:srgbClr val="0432FF"/>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727E81E7-1C7D-D7C2-2C09-681881BCF571}"/>
              </a:ext>
            </a:extLst>
          </p:cNvPr>
          <p:cNvCxnSpPr>
            <a:cxnSpLocks/>
          </p:cNvCxnSpPr>
          <p:nvPr/>
        </p:nvCxnSpPr>
        <p:spPr>
          <a:xfrm>
            <a:off x="5610501" y="994440"/>
            <a:ext cx="0" cy="1469572"/>
          </a:xfrm>
          <a:prstGeom prst="line">
            <a:avLst/>
          </a:prstGeom>
          <a:ln w="19050">
            <a:solidFill>
              <a:srgbClr val="00FA00">
                <a:alpha val="67843"/>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67957534-FF6C-18EA-2058-C33C94C5207A}"/>
              </a:ext>
            </a:extLst>
          </p:cNvPr>
          <p:cNvCxnSpPr>
            <a:cxnSpLocks/>
          </p:cNvCxnSpPr>
          <p:nvPr/>
        </p:nvCxnSpPr>
        <p:spPr>
          <a:xfrm>
            <a:off x="5713915" y="2358385"/>
            <a:ext cx="0" cy="1191561"/>
          </a:xfrm>
          <a:prstGeom prst="line">
            <a:avLst/>
          </a:prstGeom>
          <a:ln w="19050">
            <a:solidFill>
              <a:srgbClr val="00FA00">
                <a:alpha val="67843"/>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B1E6EE53-F912-6FB1-9658-ADD4EBE5E5FB}"/>
              </a:ext>
            </a:extLst>
          </p:cNvPr>
          <p:cNvCxnSpPr>
            <a:cxnSpLocks/>
          </p:cNvCxnSpPr>
          <p:nvPr/>
        </p:nvCxnSpPr>
        <p:spPr>
          <a:xfrm>
            <a:off x="7433858" y="994440"/>
            <a:ext cx="0" cy="1469572"/>
          </a:xfrm>
          <a:prstGeom prst="line">
            <a:avLst/>
          </a:prstGeom>
          <a:ln w="19050">
            <a:solidFill>
              <a:srgbClr val="00FA00">
                <a:alpha val="67843"/>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CA3C5D9B-A89D-7D68-D9BF-2CFA1DAAFB5C}"/>
              </a:ext>
            </a:extLst>
          </p:cNvPr>
          <p:cNvCxnSpPr/>
          <p:nvPr/>
        </p:nvCxnSpPr>
        <p:spPr>
          <a:xfrm>
            <a:off x="5354686" y="2358385"/>
            <a:ext cx="255815" cy="0"/>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59EDAE86-E8A3-6556-5BDE-DFF025040D8E}"/>
              </a:ext>
            </a:extLst>
          </p:cNvPr>
          <p:cNvCxnSpPr>
            <a:cxnSpLocks/>
          </p:cNvCxnSpPr>
          <p:nvPr/>
        </p:nvCxnSpPr>
        <p:spPr>
          <a:xfrm flipH="1">
            <a:off x="5713915" y="2358385"/>
            <a:ext cx="255815" cy="0"/>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84944CB2-A53B-50FA-264B-17D99890F549}"/>
              </a:ext>
            </a:extLst>
          </p:cNvPr>
          <p:cNvCxnSpPr/>
          <p:nvPr/>
        </p:nvCxnSpPr>
        <p:spPr>
          <a:xfrm>
            <a:off x="7074629" y="2358385"/>
            <a:ext cx="255815" cy="0"/>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249E841B-746C-C20B-0CAE-133DF2F1BD75}"/>
              </a:ext>
            </a:extLst>
          </p:cNvPr>
          <p:cNvCxnSpPr>
            <a:cxnSpLocks/>
          </p:cNvCxnSpPr>
          <p:nvPr/>
        </p:nvCxnSpPr>
        <p:spPr>
          <a:xfrm flipH="1">
            <a:off x="7433858" y="2358385"/>
            <a:ext cx="255815" cy="0"/>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B061BFDE-8E50-B800-B773-FC6CF4D406DC}"/>
              </a:ext>
            </a:extLst>
          </p:cNvPr>
          <p:cNvSpPr txBox="1"/>
          <p:nvPr/>
        </p:nvSpPr>
        <p:spPr>
          <a:xfrm>
            <a:off x="5629138" y="2012943"/>
            <a:ext cx="1018227" cy="369332"/>
          </a:xfrm>
          <a:prstGeom prst="rect">
            <a:avLst/>
          </a:prstGeom>
          <a:noFill/>
        </p:spPr>
        <p:txBody>
          <a:bodyPr wrap="none" rtlCol="0">
            <a:spAutoFit/>
          </a:bodyPr>
          <a:lstStyle/>
          <a:p>
            <a:r>
              <a:rPr kumimoji="1" lang="en-US" altLang="ja-JP" dirty="0">
                <a:solidFill>
                  <a:srgbClr val="00FA00"/>
                </a:solidFill>
              </a:rPr>
              <a:t>100 mm</a:t>
            </a:r>
            <a:endParaRPr kumimoji="1" lang="ja-JP" altLang="en-US">
              <a:solidFill>
                <a:srgbClr val="00FA00"/>
              </a:solidFill>
            </a:endParaRPr>
          </a:p>
        </p:txBody>
      </p:sp>
      <p:cxnSp>
        <p:nvCxnSpPr>
          <p:cNvPr id="33" name="直線矢印コネクタ 32">
            <a:extLst>
              <a:ext uri="{FF2B5EF4-FFF2-40B4-BE49-F238E27FC236}">
                <a16:creationId xmlns:a16="http://schemas.microsoft.com/office/drawing/2014/main" id="{6AB33A19-4901-7C52-BD4C-FE5565020DD9}"/>
              </a:ext>
            </a:extLst>
          </p:cNvPr>
          <p:cNvCxnSpPr>
            <a:cxnSpLocks/>
          </p:cNvCxnSpPr>
          <p:nvPr/>
        </p:nvCxnSpPr>
        <p:spPr>
          <a:xfrm>
            <a:off x="6932944" y="2080800"/>
            <a:ext cx="451928" cy="0"/>
          </a:xfrm>
          <a:prstGeom prst="straightConnector1">
            <a:avLst/>
          </a:prstGeom>
          <a:ln w="19050">
            <a:solidFill>
              <a:srgbClr val="0432FF"/>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098E8C5A-3BA5-3175-D541-31A8291F8703}"/>
              </a:ext>
            </a:extLst>
          </p:cNvPr>
          <p:cNvSpPr txBox="1"/>
          <p:nvPr/>
        </p:nvSpPr>
        <p:spPr>
          <a:xfrm>
            <a:off x="6615752" y="3816134"/>
            <a:ext cx="1298753" cy="738664"/>
          </a:xfrm>
          <a:prstGeom prst="rect">
            <a:avLst/>
          </a:prstGeom>
          <a:solidFill>
            <a:schemeClr val="bg1"/>
          </a:solidFill>
          <a:ln w="19050">
            <a:solidFill>
              <a:srgbClr val="0432FF"/>
            </a:solidFill>
          </a:ln>
        </p:spPr>
        <p:txBody>
          <a:bodyPr wrap="none" rtlCol="0">
            <a:spAutoFit/>
          </a:bodyPr>
          <a:lstStyle/>
          <a:p>
            <a:r>
              <a:rPr kumimoji="1" lang="en-US" altLang="ja-JP" sz="1400" dirty="0">
                <a:solidFill>
                  <a:srgbClr val="0432FF"/>
                </a:solidFill>
              </a:rPr>
              <a:t>Extension of</a:t>
            </a:r>
          </a:p>
          <a:p>
            <a:r>
              <a:rPr kumimoji="1" lang="en-US" altLang="ja-JP" sz="1400" dirty="0">
                <a:solidFill>
                  <a:srgbClr val="0432FF"/>
                </a:solidFill>
              </a:rPr>
              <a:t>compensation</a:t>
            </a:r>
          </a:p>
          <a:p>
            <a:r>
              <a:rPr kumimoji="1" lang="en-US" altLang="ja-JP" sz="1400" dirty="0">
                <a:solidFill>
                  <a:srgbClr val="0432FF"/>
                </a:solidFill>
              </a:rPr>
              <a:t>solenoid</a:t>
            </a:r>
            <a:endParaRPr kumimoji="1" lang="ja-JP" altLang="en-US" sz="1400">
              <a:solidFill>
                <a:srgbClr val="0432FF"/>
              </a:solidFill>
            </a:endParaRPr>
          </a:p>
        </p:txBody>
      </p:sp>
      <p:sp>
        <p:nvSpPr>
          <p:cNvPr id="36" name="テキスト ボックス 35">
            <a:extLst>
              <a:ext uri="{FF2B5EF4-FFF2-40B4-BE49-F238E27FC236}">
                <a16:creationId xmlns:a16="http://schemas.microsoft.com/office/drawing/2014/main" id="{8DCC5EBF-CC3F-172A-DA78-5E2ABF7DE306}"/>
              </a:ext>
            </a:extLst>
          </p:cNvPr>
          <p:cNvSpPr txBox="1"/>
          <p:nvPr/>
        </p:nvSpPr>
        <p:spPr>
          <a:xfrm>
            <a:off x="3723863" y="1729539"/>
            <a:ext cx="1803635" cy="523220"/>
          </a:xfrm>
          <a:prstGeom prst="rect">
            <a:avLst/>
          </a:prstGeom>
          <a:solidFill>
            <a:schemeClr val="bg1"/>
          </a:solidFill>
          <a:ln w="19050">
            <a:solidFill>
              <a:srgbClr val="00FA00"/>
            </a:solidFill>
          </a:ln>
        </p:spPr>
        <p:txBody>
          <a:bodyPr wrap="none" rtlCol="0">
            <a:spAutoFit/>
          </a:bodyPr>
          <a:lstStyle/>
          <a:p>
            <a:r>
              <a:rPr kumimoji="1" lang="en-US" altLang="ja-JP" sz="1400" dirty="0">
                <a:solidFill>
                  <a:srgbClr val="00FA00"/>
                </a:solidFill>
              </a:rPr>
              <a:t>Move QC1P forward</a:t>
            </a:r>
          </a:p>
          <a:p>
            <a:r>
              <a:rPr kumimoji="1" lang="en-US" altLang="ja-JP" sz="1400" dirty="0">
                <a:solidFill>
                  <a:srgbClr val="00FA00"/>
                </a:solidFill>
              </a:rPr>
              <a:t>closer to IP</a:t>
            </a:r>
            <a:endParaRPr kumimoji="1" lang="ja-JP" altLang="en-US" sz="1400">
              <a:solidFill>
                <a:srgbClr val="00FA00"/>
              </a:solidFill>
            </a:endParaRPr>
          </a:p>
        </p:txBody>
      </p:sp>
      <p:cxnSp>
        <p:nvCxnSpPr>
          <p:cNvPr id="38" name="直線コネクタ 37">
            <a:extLst>
              <a:ext uri="{FF2B5EF4-FFF2-40B4-BE49-F238E27FC236}">
                <a16:creationId xmlns:a16="http://schemas.microsoft.com/office/drawing/2014/main" id="{BFDE5334-5C11-1E1C-5F86-93351FEC2803}"/>
              </a:ext>
            </a:extLst>
          </p:cNvPr>
          <p:cNvCxnSpPr>
            <a:cxnSpLocks/>
          </p:cNvCxnSpPr>
          <p:nvPr/>
        </p:nvCxnSpPr>
        <p:spPr>
          <a:xfrm>
            <a:off x="7330444" y="2358385"/>
            <a:ext cx="0" cy="1191561"/>
          </a:xfrm>
          <a:prstGeom prst="line">
            <a:avLst/>
          </a:prstGeom>
          <a:ln w="19050">
            <a:solidFill>
              <a:srgbClr val="00FA00">
                <a:alpha val="67843"/>
              </a:srgbClr>
            </a:solidFill>
            <a:prstDash val="sysDash"/>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EB7EF45A-B082-2C9D-F693-3FC1ED8F5B75}"/>
              </a:ext>
            </a:extLst>
          </p:cNvPr>
          <p:cNvSpPr txBox="1"/>
          <p:nvPr/>
        </p:nvSpPr>
        <p:spPr>
          <a:xfrm>
            <a:off x="5090821" y="2598270"/>
            <a:ext cx="588303" cy="215444"/>
          </a:xfrm>
          <a:prstGeom prst="rect">
            <a:avLst/>
          </a:prstGeom>
          <a:solidFill>
            <a:schemeClr val="bg1"/>
          </a:solidFill>
        </p:spPr>
        <p:txBody>
          <a:bodyPr wrap="none" lIns="0" tIns="0" rIns="0" bIns="0" rtlCol="0">
            <a:spAutoFit/>
          </a:bodyPr>
          <a:lstStyle/>
          <a:p>
            <a:r>
              <a:rPr kumimoji="1" lang="en-US" altLang="ja-JP" sz="1400" dirty="0">
                <a:solidFill>
                  <a:srgbClr val="FF0000"/>
                </a:solidFill>
              </a:rPr>
              <a:t>QC1LP</a:t>
            </a:r>
            <a:endParaRPr kumimoji="1" lang="ja-JP" altLang="en-US" sz="1400">
              <a:solidFill>
                <a:srgbClr val="FF0000"/>
              </a:solidFill>
            </a:endParaRPr>
          </a:p>
        </p:txBody>
      </p:sp>
      <p:cxnSp>
        <p:nvCxnSpPr>
          <p:cNvPr id="40" name="直線矢印コネクタ 39">
            <a:extLst>
              <a:ext uri="{FF2B5EF4-FFF2-40B4-BE49-F238E27FC236}">
                <a16:creationId xmlns:a16="http://schemas.microsoft.com/office/drawing/2014/main" id="{16BB206F-7903-4F95-13B4-78F62F49644B}"/>
              </a:ext>
            </a:extLst>
          </p:cNvPr>
          <p:cNvCxnSpPr>
            <a:cxnSpLocks/>
          </p:cNvCxnSpPr>
          <p:nvPr/>
        </p:nvCxnSpPr>
        <p:spPr>
          <a:xfrm>
            <a:off x="5193200" y="2813715"/>
            <a:ext cx="245867" cy="378438"/>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B5A4CF16-A73E-61DF-35AB-E775FA99D3B2}"/>
              </a:ext>
            </a:extLst>
          </p:cNvPr>
          <p:cNvCxnSpPr>
            <a:cxnSpLocks/>
          </p:cNvCxnSpPr>
          <p:nvPr/>
        </p:nvCxnSpPr>
        <p:spPr>
          <a:xfrm>
            <a:off x="3859347" y="2683227"/>
            <a:ext cx="245867" cy="378438"/>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DE224BEF-918C-FEC4-303D-ED2B192A6847}"/>
              </a:ext>
            </a:extLst>
          </p:cNvPr>
          <p:cNvSpPr txBox="1"/>
          <p:nvPr/>
        </p:nvSpPr>
        <p:spPr>
          <a:xfrm>
            <a:off x="3284964" y="2529001"/>
            <a:ext cx="588303" cy="215444"/>
          </a:xfrm>
          <a:prstGeom prst="rect">
            <a:avLst/>
          </a:prstGeom>
          <a:solidFill>
            <a:schemeClr val="bg1"/>
          </a:solidFill>
        </p:spPr>
        <p:txBody>
          <a:bodyPr wrap="none" lIns="0" tIns="0" rIns="0" bIns="0" rtlCol="0">
            <a:spAutoFit/>
          </a:bodyPr>
          <a:lstStyle/>
          <a:p>
            <a:r>
              <a:rPr kumimoji="1" lang="en-US" altLang="ja-JP" sz="1400" dirty="0"/>
              <a:t>QC2LP</a:t>
            </a:r>
            <a:endParaRPr kumimoji="1" lang="ja-JP" altLang="en-US" sz="1400"/>
          </a:p>
        </p:txBody>
      </p:sp>
      <p:cxnSp>
        <p:nvCxnSpPr>
          <p:cNvPr id="44" name="直線矢印コネクタ 43">
            <a:extLst>
              <a:ext uri="{FF2B5EF4-FFF2-40B4-BE49-F238E27FC236}">
                <a16:creationId xmlns:a16="http://schemas.microsoft.com/office/drawing/2014/main" id="{A439C668-EBCF-50A2-D021-8668B8BE9997}"/>
              </a:ext>
            </a:extLst>
          </p:cNvPr>
          <p:cNvCxnSpPr>
            <a:cxnSpLocks/>
          </p:cNvCxnSpPr>
          <p:nvPr/>
        </p:nvCxnSpPr>
        <p:spPr>
          <a:xfrm flipV="1">
            <a:off x="2808063" y="3534519"/>
            <a:ext cx="254878" cy="403739"/>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F8A02B4E-5557-3570-3419-757809B08AB2}"/>
              </a:ext>
            </a:extLst>
          </p:cNvPr>
          <p:cNvSpPr txBox="1"/>
          <p:nvPr/>
        </p:nvSpPr>
        <p:spPr>
          <a:xfrm>
            <a:off x="2513911" y="3938258"/>
            <a:ext cx="588303" cy="215444"/>
          </a:xfrm>
          <a:prstGeom prst="rect">
            <a:avLst/>
          </a:prstGeom>
          <a:solidFill>
            <a:schemeClr val="bg1"/>
          </a:solidFill>
        </p:spPr>
        <p:txBody>
          <a:bodyPr wrap="none" lIns="0" tIns="0" rIns="0" bIns="0" rtlCol="0">
            <a:spAutoFit/>
          </a:bodyPr>
          <a:lstStyle/>
          <a:p>
            <a:r>
              <a:rPr kumimoji="1" lang="en-US" altLang="ja-JP" sz="1400" dirty="0"/>
              <a:t>QC2LE</a:t>
            </a:r>
            <a:endParaRPr kumimoji="1" lang="ja-JP" altLang="en-US" sz="1400"/>
          </a:p>
        </p:txBody>
      </p:sp>
      <p:cxnSp>
        <p:nvCxnSpPr>
          <p:cNvPr id="47" name="直線矢印コネクタ 46">
            <a:extLst>
              <a:ext uri="{FF2B5EF4-FFF2-40B4-BE49-F238E27FC236}">
                <a16:creationId xmlns:a16="http://schemas.microsoft.com/office/drawing/2014/main" id="{A54B0F36-96C4-34B2-F010-A5F4F0199EC5}"/>
              </a:ext>
            </a:extLst>
          </p:cNvPr>
          <p:cNvCxnSpPr>
            <a:cxnSpLocks/>
          </p:cNvCxnSpPr>
          <p:nvPr/>
        </p:nvCxnSpPr>
        <p:spPr>
          <a:xfrm flipV="1">
            <a:off x="4498241" y="3359713"/>
            <a:ext cx="254878" cy="403739"/>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F1621868-05A2-2F49-3DCD-5556B05AD921}"/>
              </a:ext>
            </a:extLst>
          </p:cNvPr>
          <p:cNvSpPr txBox="1"/>
          <p:nvPr/>
        </p:nvSpPr>
        <p:spPr>
          <a:xfrm>
            <a:off x="3977100" y="3736388"/>
            <a:ext cx="588303" cy="215444"/>
          </a:xfrm>
          <a:prstGeom prst="rect">
            <a:avLst/>
          </a:prstGeom>
          <a:solidFill>
            <a:schemeClr val="bg1"/>
          </a:solidFill>
        </p:spPr>
        <p:txBody>
          <a:bodyPr wrap="none" lIns="0" tIns="0" rIns="0" bIns="0" rtlCol="0">
            <a:spAutoFit/>
          </a:bodyPr>
          <a:lstStyle/>
          <a:p>
            <a:r>
              <a:rPr kumimoji="1" lang="en-US" altLang="ja-JP" sz="1400" dirty="0"/>
              <a:t>QC1LE</a:t>
            </a:r>
            <a:endParaRPr kumimoji="1" lang="ja-JP" altLang="en-US" sz="1400"/>
          </a:p>
        </p:txBody>
      </p:sp>
      <p:cxnSp>
        <p:nvCxnSpPr>
          <p:cNvPr id="49" name="直線矢印コネクタ 48">
            <a:extLst>
              <a:ext uri="{FF2B5EF4-FFF2-40B4-BE49-F238E27FC236}">
                <a16:creationId xmlns:a16="http://schemas.microsoft.com/office/drawing/2014/main" id="{783AC78B-3A1A-0121-09A3-51087DE8B120}"/>
              </a:ext>
            </a:extLst>
          </p:cNvPr>
          <p:cNvCxnSpPr>
            <a:cxnSpLocks/>
          </p:cNvCxnSpPr>
          <p:nvPr/>
        </p:nvCxnSpPr>
        <p:spPr>
          <a:xfrm flipV="1">
            <a:off x="7422569" y="3307425"/>
            <a:ext cx="116196" cy="287723"/>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4316C540-25FC-A903-853A-D78CC3E56B97}"/>
              </a:ext>
            </a:extLst>
          </p:cNvPr>
          <p:cNvSpPr txBox="1"/>
          <p:nvPr/>
        </p:nvSpPr>
        <p:spPr>
          <a:xfrm>
            <a:off x="7186515" y="3578785"/>
            <a:ext cx="618759" cy="215444"/>
          </a:xfrm>
          <a:prstGeom prst="rect">
            <a:avLst/>
          </a:prstGeom>
          <a:solidFill>
            <a:schemeClr val="bg1"/>
          </a:solidFill>
        </p:spPr>
        <p:txBody>
          <a:bodyPr wrap="none" lIns="0" tIns="0" rIns="0" bIns="0" rtlCol="0">
            <a:spAutoFit/>
          </a:bodyPr>
          <a:lstStyle/>
          <a:p>
            <a:r>
              <a:rPr kumimoji="1" lang="en-US" altLang="ja-JP" sz="1400" dirty="0">
                <a:solidFill>
                  <a:srgbClr val="FF0000"/>
                </a:solidFill>
              </a:rPr>
              <a:t>QC1RP</a:t>
            </a:r>
            <a:endParaRPr kumimoji="1" lang="ja-JP" altLang="en-US" sz="1400">
              <a:solidFill>
                <a:srgbClr val="FF0000"/>
              </a:solidFill>
            </a:endParaRPr>
          </a:p>
        </p:txBody>
      </p:sp>
      <p:cxnSp>
        <p:nvCxnSpPr>
          <p:cNvPr id="53" name="直線矢印コネクタ 52">
            <a:extLst>
              <a:ext uri="{FF2B5EF4-FFF2-40B4-BE49-F238E27FC236}">
                <a16:creationId xmlns:a16="http://schemas.microsoft.com/office/drawing/2014/main" id="{E649AA9D-B83B-98C7-A6EB-EBD921F78D85}"/>
              </a:ext>
            </a:extLst>
          </p:cNvPr>
          <p:cNvCxnSpPr>
            <a:cxnSpLocks/>
          </p:cNvCxnSpPr>
          <p:nvPr/>
        </p:nvCxnSpPr>
        <p:spPr>
          <a:xfrm flipV="1">
            <a:off x="8850287" y="3475764"/>
            <a:ext cx="116196" cy="287723"/>
          </a:xfrm>
          <a:prstGeom prst="straightConnector1">
            <a:avLst/>
          </a:prstGeom>
          <a:ln w="19050">
            <a:solidFill>
              <a:srgbClr val="00FA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F41F0F56-D972-6395-78A6-BD1AAECF50C3}"/>
              </a:ext>
            </a:extLst>
          </p:cNvPr>
          <p:cNvSpPr txBox="1"/>
          <p:nvPr/>
        </p:nvSpPr>
        <p:spPr>
          <a:xfrm>
            <a:off x="8556135" y="3750798"/>
            <a:ext cx="618759" cy="215444"/>
          </a:xfrm>
          <a:prstGeom prst="rect">
            <a:avLst/>
          </a:prstGeom>
          <a:solidFill>
            <a:schemeClr val="bg1"/>
          </a:solidFill>
        </p:spPr>
        <p:txBody>
          <a:bodyPr wrap="none" lIns="0" tIns="0" rIns="0" bIns="0" rtlCol="0">
            <a:spAutoFit/>
          </a:bodyPr>
          <a:lstStyle/>
          <a:p>
            <a:r>
              <a:rPr kumimoji="1" lang="en-US" altLang="ja-JP" sz="1400" dirty="0"/>
              <a:t>QC1RP</a:t>
            </a:r>
            <a:endParaRPr kumimoji="1" lang="ja-JP" altLang="en-US" sz="1400"/>
          </a:p>
        </p:txBody>
      </p:sp>
      <p:cxnSp>
        <p:nvCxnSpPr>
          <p:cNvPr id="55" name="直線矢印コネクタ 54">
            <a:extLst>
              <a:ext uri="{FF2B5EF4-FFF2-40B4-BE49-F238E27FC236}">
                <a16:creationId xmlns:a16="http://schemas.microsoft.com/office/drawing/2014/main" id="{60DF4C4A-14AE-1392-9CEA-2292E26F49D7}"/>
              </a:ext>
            </a:extLst>
          </p:cNvPr>
          <p:cNvCxnSpPr>
            <a:cxnSpLocks/>
          </p:cNvCxnSpPr>
          <p:nvPr/>
        </p:nvCxnSpPr>
        <p:spPr>
          <a:xfrm flipH="1">
            <a:off x="8257978" y="2813715"/>
            <a:ext cx="247719" cy="321274"/>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1FD7B580-3B96-0478-A9F5-2354BB395C79}"/>
              </a:ext>
            </a:extLst>
          </p:cNvPr>
          <p:cNvSpPr txBox="1"/>
          <p:nvPr/>
        </p:nvSpPr>
        <p:spPr>
          <a:xfrm>
            <a:off x="8527040" y="2657002"/>
            <a:ext cx="618759" cy="215444"/>
          </a:xfrm>
          <a:prstGeom prst="rect">
            <a:avLst/>
          </a:prstGeom>
          <a:solidFill>
            <a:schemeClr val="bg1"/>
          </a:solidFill>
        </p:spPr>
        <p:txBody>
          <a:bodyPr wrap="none" lIns="0" tIns="0" rIns="0" bIns="0" rtlCol="0">
            <a:spAutoFit/>
          </a:bodyPr>
          <a:lstStyle/>
          <a:p>
            <a:r>
              <a:rPr kumimoji="1" lang="en-US" altLang="ja-JP" sz="1400" dirty="0"/>
              <a:t>QC1RE</a:t>
            </a:r>
            <a:endParaRPr kumimoji="1" lang="ja-JP" altLang="en-US" sz="1400"/>
          </a:p>
        </p:txBody>
      </p:sp>
      <p:cxnSp>
        <p:nvCxnSpPr>
          <p:cNvPr id="58" name="直線矢印コネクタ 57">
            <a:extLst>
              <a:ext uri="{FF2B5EF4-FFF2-40B4-BE49-F238E27FC236}">
                <a16:creationId xmlns:a16="http://schemas.microsoft.com/office/drawing/2014/main" id="{337911BC-C0DF-04FB-6454-46550B2A0E5B}"/>
              </a:ext>
            </a:extLst>
          </p:cNvPr>
          <p:cNvCxnSpPr>
            <a:cxnSpLocks/>
          </p:cNvCxnSpPr>
          <p:nvPr/>
        </p:nvCxnSpPr>
        <p:spPr>
          <a:xfrm flipH="1">
            <a:off x="10095397" y="2681660"/>
            <a:ext cx="247719" cy="321274"/>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BBDE644B-1998-51C2-729C-35A349D0255A}"/>
              </a:ext>
            </a:extLst>
          </p:cNvPr>
          <p:cNvSpPr txBox="1"/>
          <p:nvPr/>
        </p:nvSpPr>
        <p:spPr>
          <a:xfrm>
            <a:off x="10357844" y="2518107"/>
            <a:ext cx="618759" cy="215444"/>
          </a:xfrm>
          <a:prstGeom prst="rect">
            <a:avLst/>
          </a:prstGeom>
          <a:solidFill>
            <a:schemeClr val="bg1"/>
          </a:solidFill>
        </p:spPr>
        <p:txBody>
          <a:bodyPr wrap="none" lIns="0" tIns="0" rIns="0" bIns="0" rtlCol="0">
            <a:spAutoFit/>
          </a:bodyPr>
          <a:lstStyle/>
          <a:p>
            <a:r>
              <a:rPr kumimoji="1" lang="en-US" altLang="ja-JP" sz="1400" dirty="0"/>
              <a:t>QC2RE</a:t>
            </a:r>
            <a:endParaRPr kumimoji="1" lang="ja-JP" altLang="en-US" sz="1400"/>
          </a:p>
        </p:txBody>
      </p:sp>
      <p:cxnSp>
        <p:nvCxnSpPr>
          <p:cNvPr id="60" name="直線矢印コネクタ 59">
            <a:extLst>
              <a:ext uri="{FF2B5EF4-FFF2-40B4-BE49-F238E27FC236}">
                <a16:creationId xmlns:a16="http://schemas.microsoft.com/office/drawing/2014/main" id="{63D1688A-2D05-FD53-8ADA-49D044137545}"/>
              </a:ext>
            </a:extLst>
          </p:cNvPr>
          <p:cNvCxnSpPr>
            <a:cxnSpLocks/>
          </p:cNvCxnSpPr>
          <p:nvPr/>
        </p:nvCxnSpPr>
        <p:spPr>
          <a:xfrm flipH="1" flipV="1">
            <a:off x="7946806" y="3359713"/>
            <a:ext cx="162486" cy="592119"/>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F0DD8A65-AAE9-A685-84BE-08FA06E7E0FA}"/>
              </a:ext>
            </a:extLst>
          </p:cNvPr>
          <p:cNvSpPr txBox="1"/>
          <p:nvPr/>
        </p:nvSpPr>
        <p:spPr>
          <a:xfrm>
            <a:off x="8009138" y="3938258"/>
            <a:ext cx="745397" cy="430887"/>
          </a:xfrm>
          <a:prstGeom prst="rect">
            <a:avLst/>
          </a:prstGeom>
          <a:solidFill>
            <a:schemeClr val="bg1"/>
          </a:solidFill>
        </p:spPr>
        <p:txBody>
          <a:bodyPr wrap="none" lIns="0" tIns="0" rIns="0" bIns="0" rtlCol="0">
            <a:spAutoFit/>
          </a:bodyPr>
          <a:lstStyle/>
          <a:p>
            <a:r>
              <a:rPr kumimoji="1" lang="en-US" altLang="ja-JP" sz="1400" dirty="0"/>
              <a:t>Corrector</a:t>
            </a:r>
          </a:p>
          <a:p>
            <a:r>
              <a:rPr lang="en-US" altLang="ja-JP" sz="1400" dirty="0"/>
              <a:t>magnet</a:t>
            </a:r>
            <a:endParaRPr kumimoji="1" lang="ja-JP" altLang="en-US" sz="1400"/>
          </a:p>
        </p:txBody>
      </p:sp>
      <p:sp>
        <p:nvSpPr>
          <p:cNvPr id="64" name="テキスト ボックス 63">
            <a:extLst>
              <a:ext uri="{FF2B5EF4-FFF2-40B4-BE49-F238E27FC236}">
                <a16:creationId xmlns:a16="http://schemas.microsoft.com/office/drawing/2014/main" id="{9A3CC7C2-5B0F-7340-653B-A2AFBF95FEC0}"/>
              </a:ext>
            </a:extLst>
          </p:cNvPr>
          <p:cNvSpPr txBox="1"/>
          <p:nvPr/>
        </p:nvSpPr>
        <p:spPr>
          <a:xfrm>
            <a:off x="4272222" y="2333837"/>
            <a:ext cx="745397" cy="430887"/>
          </a:xfrm>
          <a:prstGeom prst="rect">
            <a:avLst/>
          </a:prstGeom>
          <a:solidFill>
            <a:schemeClr val="bg1"/>
          </a:solidFill>
        </p:spPr>
        <p:txBody>
          <a:bodyPr wrap="none" lIns="0" tIns="0" rIns="0" bIns="0" rtlCol="0">
            <a:spAutoFit/>
          </a:bodyPr>
          <a:lstStyle/>
          <a:p>
            <a:r>
              <a:rPr kumimoji="1" lang="en-US" altLang="ja-JP" sz="1400" dirty="0"/>
              <a:t>Corrector</a:t>
            </a:r>
          </a:p>
          <a:p>
            <a:r>
              <a:rPr lang="en-US" altLang="ja-JP" sz="1400" dirty="0"/>
              <a:t>magnet</a:t>
            </a:r>
            <a:endParaRPr kumimoji="1" lang="ja-JP" altLang="en-US" sz="1400"/>
          </a:p>
        </p:txBody>
      </p:sp>
      <p:cxnSp>
        <p:nvCxnSpPr>
          <p:cNvPr id="65" name="直線矢印コネクタ 64">
            <a:extLst>
              <a:ext uri="{FF2B5EF4-FFF2-40B4-BE49-F238E27FC236}">
                <a16:creationId xmlns:a16="http://schemas.microsoft.com/office/drawing/2014/main" id="{D61696B9-2B4F-F31E-96AA-2A2C316665CA}"/>
              </a:ext>
            </a:extLst>
          </p:cNvPr>
          <p:cNvCxnSpPr>
            <a:cxnSpLocks/>
          </p:cNvCxnSpPr>
          <p:nvPr/>
        </p:nvCxnSpPr>
        <p:spPr>
          <a:xfrm>
            <a:off x="4870540" y="2733551"/>
            <a:ext cx="230701" cy="410718"/>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7" name="テキスト ボックス 66">
            <a:extLst>
              <a:ext uri="{FF2B5EF4-FFF2-40B4-BE49-F238E27FC236}">
                <a16:creationId xmlns:a16="http://schemas.microsoft.com/office/drawing/2014/main" id="{92BBF01B-EEA6-0913-1FFC-7C07198000B6}"/>
              </a:ext>
            </a:extLst>
          </p:cNvPr>
          <p:cNvSpPr txBox="1"/>
          <p:nvPr/>
        </p:nvSpPr>
        <p:spPr>
          <a:xfrm>
            <a:off x="965444" y="839963"/>
            <a:ext cx="954107" cy="646331"/>
          </a:xfrm>
          <a:prstGeom prst="rect">
            <a:avLst/>
          </a:prstGeom>
          <a:solidFill>
            <a:schemeClr val="bg1"/>
          </a:solidFill>
          <a:ln w="19050">
            <a:solidFill>
              <a:schemeClr val="tx1"/>
            </a:solidFill>
          </a:ln>
        </p:spPr>
        <p:txBody>
          <a:bodyPr wrap="none" rtlCol="0">
            <a:spAutoFit/>
          </a:bodyPr>
          <a:lstStyle/>
          <a:p>
            <a:r>
              <a:rPr kumimoji="1" lang="en-US" altLang="ja-JP" dirty="0"/>
              <a:t>Current</a:t>
            </a:r>
          </a:p>
          <a:p>
            <a:pPr algn="ctr"/>
            <a:r>
              <a:rPr kumimoji="1" lang="en-US" altLang="ja-JP" dirty="0"/>
              <a:t>QCS</a:t>
            </a:r>
            <a:endParaRPr kumimoji="1" lang="ja-JP" altLang="en-US"/>
          </a:p>
        </p:txBody>
      </p:sp>
      <p:sp>
        <p:nvSpPr>
          <p:cNvPr id="68" name="テキスト ボックス 67">
            <a:extLst>
              <a:ext uri="{FF2B5EF4-FFF2-40B4-BE49-F238E27FC236}">
                <a16:creationId xmlns:a16="http://schemas.microsoft.com/office/drawing/2014/main" id="{B14ECB25-B2FB-B8D4-3431-F15EDC415FD9}"/>
              </a:ext>
            </a:extLst>
          </p:cNvPr>
          <p:cNvSpPr txBox="1"/>
          <p:nvPr/>
        </p:nvSpPr>
        <p:spPr>
          <a:xfrm>
            <a:off x="843615" y="2910198"/>
            <a:ext cx="1197764" cy="646331"/>
          </a:xfrm>
          <a:prstGeom prst="rect">
            <a:avLst/>
          </a:prstGeom>
          <a:solidFill>
            <a:srgbClr val="FFC000"/>
          </a:solidFill>
          <a:ln w="19050">
            <a:solidFill>
              <a:schemeClr val="tx1"/>
            </a:solidFill>
          </a:ln>
        </p:spPr>
        <p:txBody>
          <a:bodyPr wrap="none" rtlCol="0">
            <a:spAutoFit/>
          </a:bodyPr>
          <a:lstStyle/>
          <a:p>
            <a:r>
              <a:rPr kumimoji="1" lang="en-US" altLang="ja-JP" dirty="0"/>
              <a:t>Upgraded</a:t>
            </a:r>
          </a:p>
          <a:p>
            <a:pPr algn="ctr"/>
            <a:r>
              <a:rPr kumimoji="1" lang="en-US" altLang="ja-JP" dirty="0"/>
              <a:t>QCS</a:t>
            </a:r>
            <a:endParaRPr kumimoji="1" lang="ja-JP" altLang="en-US"/>
          </a:p>
        </p:txBody>
      </p:sp>
      <p:cxnSp>
        <p:nvCxnSpPr>
          <p:cNvPr id="69" name="直線矢印コネクタ 68">
            <a:extLst>
              <a:ext uri="{FF2B5EF4-FFF2-40B4-BE49-F238E27FC236}">
                <a16:creationId xmlns:a16="http://schemas.microsoft.com/office/drawing/2014/main" id="{7FA0538C-3104-88BF-8B2D-D4F96F34E958}"/>
              </a:ext>
            </a:extLst>
          </p:cNvPr>
          <p:cNvCxnSpPr>
            <a:cxnSpLocks/>
          </p:cNvCxnSpPr>
          <p:nvPr/>
        </p:nvCxnSpPr>
        <p:spPr>
          <a:xfrm flipH="1">
            <a:off x="7986928" y="2464012"/>
            <a:ext cx="292832" cy="608463"/>
          </a:xfrm>
          <a:prstGeom prst="straightConnector1">
            <a:avLst/>
          </a:prstGeom>
          <a:ln w="1905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C84EBC40-4DB8-B10D-906B-1DE1F0E34E62}"/>
              </a:ext>
            </a:extLst>
          </p:cNvPr>
          <p:cNvSpPr txBox="1"/>
          <p:nvPr/>
        </p:nvSpPr>
        <p:spPr>
          <a:xfrm>
            <a:off x="8288771" y="2322897"/>
            <a:ext cx="1870705" cy="215444"/>
          </a:xfrm>
          <a:prstGeom prst="rect">
            <a:avLst/>
          </a:prstGeom>
          <a:solidFill>
            <a:schemeClr val="bg1"/>
          </a:solidFill>
        </p:spPr>
        <p:txBody>
          <a:bodyPr wrap="none" lIns="0" tIns="0" rIns="0" bIns="0" rtlCol="0">
            <a:spAutoFit/>
          </a:bodyPr>
          <a:lstStyle/>
          <a:p>
            <a:r>
              <a:rPr kumimoji="1" lang="en-US" altLang="ja-JP" sz="1400" dirty="0">
                <a:solidFill>
                  <a:srgbClr val="0432FF"/>
                </a:solidFill>
              </a:rPr>
              <a:t>Compensation solenoid</a:t>
            </a:r>
            <a:endParaRPr kumimoji="1" lang="ja-JP" altLang="en-US" sz="1400">
              <a:solidFill>
                <a:srgbClr val="0432FF"/>
              </a:solidFill>
            </a:endParaRPr>
          </a:p>
        </p:txBody>
      </p:sp>
      <p:sp>
        <p:nvSpPr>
          <p:cNvPr id="72" name="テキスト ボックス 71">
            <a:extLst>
              <a:ext uri="{FF2B5EF4-FFF2-40B4-BE49-F238E27FC236}">
                <a16:creationId xmlns:a16="http://schemas.microsoft.com/office/drawing/2014/main" id="{4A38E6FA-9BBF-32BA-5A69-3E994EFFA64C}"/>
              </a:ext>
            </a:extLst>
          </p:cNvPr>
          <p:cNvSpPr txBox="1"/>
          <p:nvPr/>
        </p:nvSpPr>
        <p:spPr>
          <a:xfrm>
            <a:off x="176956" y="4493807"/>
            <a:ext cx="4022255" cy="646331"/>
          </a:xfrm>
          <a:prstGeom prst="rect">
            <a:avLst/>
          </a:prstGeom>
          <a:noFill/>
        </p:spPr>
        <p:txBody>
          <a:bodyPr wrap="none" rtlCol="0">
            <a:spAutoFit/>
          </a:bodyPr>
          <a:lstStyle/>
          <a:p>
            <a:r>
              <a:rPr kumimoji="1" lang="en-US" altLang="ja-JP" dirty="0"/>
              <a:t>• </a:t>
            </a:r>
            <a:r>
              <a:rPr lang="en-US" altLang="ja-JP" dirty="0">
                <a:solidFill>
                  <a:srgbClr val="0432FF"/>
                </a:solidFill>
                <a:sym typeface="Wingdings" pitchFamily="2" charset="2"/>
              </a:rPr>
              <a:t>Extension of compensation solenoid</a:t>
            </a:r>
          </a:p>
          <a:p>
            <a:endParaRPr kumimoji="1" lang="en-US" altLang="ja-JP" dirty="0">
              <a:sym typeface="Wingdings" pitchFamily="2" charset="2"/>
            </a:endParaRPr>
          </a:p>
        </p:txBody>
      </p:sp>
      <p:sp>
        <p:nvSpPr>
          <p:cNvPr id="73" name="テキスト ボックス 72">
            <a:extLst>
              <a:ext uri="{FF2B5EF4-FFF2-40B4-BE49-F238E27FC236}">
                <a16:creationId xmlns:a16="http://schemas.microsoft.com/office/drawing/2014/main" id="{46665CB7-2CAE-F3D5-79B1-F69228BB99EB}"/>
              </a:ext>
            </a:extLst>
          </p:cNvPr>
          <p:cNvSpPr txBox="1"/>
          <p:nvPr/>
        </p:nvSpPr>
        <p:spPr>
          <a:xfrm>
            <a:off x="11271989" y="3286440"/>
            <a:ext cx="633507" cy="369332"/>
          </a:xfrm>
          <a:prstGeom prst="rect">
            <a:avLst/>
          </a:prstGeom>
          <a:noFill/>
        </p:spPr>
        <p:txBody>
          <a:bodyPr wrap="none" rtlCol="0">
            <a:spAutoFit/>
          </a:bodyPr>
          <a:lstStyle/>
          <a:p>
            <a:r>
              <a:rPr kumimoji="1" lang="en-US" altLang="ja-JP" dirty="0"/>
              <a:t>LER</a:t>
            </a:r>
            <a:endParaRPr kumimoji="1" lang="ja-JP" altLang="en-US"/>
          </a:p>
        </p:txBody>
      </p:sp>
      <p:sp>
        <p:nvSpPr>
          <p:cNvPr id="74" name="テキスト ボックス 73">
            <a:extLst>
              <a:ext uri="{FF2B5EF4-FFF2-40B4-BE49-F238E27FC236}">
                <a16:creationId xmlns:a16="http://schemas.microsoft.com/office/drawing/2014/main" id="{9D2F6690-997A-CFAC-6FFB-806F123FC088}"/>
              </a:ext>
            </a:extLst>
          </p:cNvPr>
          <p:cNvSpPr txBox="1"/>
          <p:nvPr/>
        </p:nvSpPr>
        <p:spPr>
          <a:xfrm>
            <a:off x="11271989" y="2842297"/>
            <a:ext cx="671979" cy="369332"/>
          </a:xfrm>
          <a:prstGeom prst="rect">
            <a:avLst/>
          </a:prstGeom>
          <a:noFill/>
        </p:spPr>
        <p:txBody>
          <a:bodyPr wrap="none" rtlCol="0">
            <a:spAutoFit/>
          </a:bodyPr>
          <a:lstStyle/>
          <a:p>
            <a:r>
              <a:rPr kumimoji="1" lang="en-US" altLang="ja-JP" dirty="0"/>
              <a:t>HER</a:t>
            </a:r>
            <a:endParaRPr kumimoji="1" lang="ja-JP" altLang="en-US"/>
          </a:p>
        </p:txBody>
      </p:sp>
      <p:sp>
        <p:nvSpPr>
          <p:cNvPr id="2" name="テキスト ボックス 1">
            <a:extLst>
              <a:ext uri="{FF2B5EF4-FFF2-40B4-BE49-F238E27FC236}">
                <a16:creationId xmlns:a16="http://schemas.microsoft.com/office/drawing/2014/main" id="{0BE31A99-AC15-668B-8E84-B0A9B1565CA1}"/>
              </a:ext>
            </a:extLst>
          </p:cNvPr>
          <p:cNvSpPr txBox="1"/>
          <p:nvPr/>
        </p:nvSpPr>
        <p:spPr>
          <a:xfrm>
            <a:off x="6346977" y="509981"/>
            <a:ext cx="402674" cy="369332"/>
          </a:xfrm>
          <a:prstGeom prst="rect">
            <a:avLst/>
          </a:prstGeom>
          <a:noFill/>
        </p:spPr>
        <p:txBody>
          <a:bodyPr wrap="none" rtlCol="0">
            <a:spAutoFit/>
          </a:bodyPr>
          <a:lstStyle/>
          <a:p>
            <a:r>
              <a:rPr kumimoji="1" lang="en-US" altLang="ja-JP" dirty="0">
                <a:solidFill>
                  <a:srgbClr val="00FDFF"/>
                </a:solidFill>
              </a:rPr>
              <a:t>IP</a:t>
            </a:r>
            <a:endParaRPr kumimoji="1" lang="ja-JP" altLang="en-US">
              <a:solidFill>
                <a:srgbClr val="00FDFF"/>
              </a:solidFill>
            </a:endParaRPr>
          </a:p>
        </p:txBody>
      </p:sp>
      <p:sp>
        <p:nvSpPr>
          <p:cNvPr id="3" name="テキスト ボックス 2">
            <a:extLst>
              <a:ext uri="{FF2B5EF4-FFF2-40B4-BE49-F238E27FC236}">
                <a16:creationId xmlns:a16="http://schemas.microsoft.com/office/drawing/2014/main" id="{323B4A83-F8DE-CE2F-CB56-F27390559C0D}"/>
              </a:ext>
            </a:extLst>
          </p:cNvPr>
          <p:cNvSpPr txBox="1"/>
          <p:nvPr/>
        </p:nvSpPr>
        <p:spPr>
          <a:xfrm>
            <a:off x="6367234" y="2678595"/>
            <a:ext cx="402674" cy="369332"/>
          </a:xfrm>
          <a:prstGeom prst="rect">
            <a:avLst/>
          </a:prstGeom>
          <a:noFill/>
        </p:spPr>
        <p:txBody>
          <a:bodyPr wrap="none" rtlCol="0">
            <a:spAutoFit/>
          </a:bodyPr>
          <a:lstStyle/>
          <a:p>
            <a:r>
              <a:rPr kumimoji="1" lang="en-US" altLang="ja-JP" dirty="0">
                <a:solidFill>
                  <a:srgbClr val="00FDFF"/>
                </a:solidFill>
              </a:rPr>
              <a:t>IP</a:t>
            </a:r>
            <a:endParaRPr kumimoji="1" lang="ja-JP" altLang="en-US">
              <a:solidFill>
                <a:srgbClr val="00FDFF"/>
              </a:solidFill>
            </a:endParaRPr>
          </a:p>
        </p:txBody>
      </p:sp>
      <p:sp>
        <p:nvSpPr>
          <p:cNvPr id="14" name="テキスト ボックス 13">
            <a:extLst>
              <a:ext uri="{FF2B5EF4-FFF2-40B4-BE49-F238E27FC236}">
                <a16:creationId xmlns:a16="http://schemas.microsoft.com/office/drawing/2014/main" id="{6742DEAB-4643-2B1C-13CE-D841B771E189}"/>
              </a:ext>
            </a:extLst>
          </p:cNvPr>
          <p:cNvSpPr txBox="1"/>
          <p:nvPr/>
        </p:nvSpPr>
        <p:spPr>
          <a:xfrm>
            <a:off x="283052" y="4856452"/>
            <a:ext cx="5797485" cy="646331"/>
          </a:xfrm>
          <a:prstGeom prst="rect">
            <a:avLst/>
          </a:prstGeom>
          <a:noFill/>
        </p:spPr>
        <p:txBody>
          <a:bodyPr wrap="none" rtlCol="0">
            <a:spAutoFit/>
          </a:bodyPr>
          <a:lstStyle/>
          <a:p>
            <a:r>
              <a:rPr kumimoji="1" lang="en-US" altLang="ja-JP" dirty="0"/>
              <a:t>The detector solenoid field is canceled ahead of QC1P.</a:t>
            </a:r>
          </a:p>
          <a:p>
            <a:r>
              <a:rPr lang="en-US" altLang="ja-JP" dirty="0">
                <a:sym typeface="Wingdings" pitchFamily="2" charset="2"/>
              </a:rPr>
              <a:t> </a:t>
            </a:r>
            <a:r>
              <a:rPr lang="en-US" altLang="ja-JP" dirty="0"/>
              <a:t>Simplified IR optics</a:t>
            </a:r>
            <a:endParaRPr kumimoji="1" lang="ja-JP" altLang="en-US"/>
          </a:p>
        </p:txBody>
      </p:sp>
      <p:sp>
        <p:nvSpPr>
          <p:cNvPr id="21" name="テキスト ボックス 20">
            <a:extLst>
              <a:ext uri="{FF2B5EF4-FFF2-40B4-BE49-F238E27FC236}">
                <a16:creationId xmlns:a16="http://schemas.microsoft.com/office/drawing/2014/main" id="{04717384-0186-91ED-20C8-E833CD6AFD02}"/>
              </a:ext>
            </a:extLst>
          </p:cNvPr>
          <p:cNvSpPr txBox="1"/>
          <p:nvPr/>
        </p:nvSpPr>
        <p:spPr>
          <a:xfrm>
            <a:off x="190802" y="5613547"/>
            <a:ext cx="6119948" cy="369332"/>
          </a:xfrm>
          <a:prstGeom prst="rect">
            <a:avLst/>
          </a:prstGeom>
          <a:noFill/>
        </p:spPr>
        <p:txBody>
          <a:bodyPr wrap="square">
            <a:spAutoFit/>
          </a:bodyPr>
          <a:lstStyle/>
          <a:p>
            <a:r>
              <a:rPr kumimoji="1" lang="en-US" altLang="ja-JP" sz="1800" dirty="0"/>
              <a:t>• Place </a:t>
            </a:r>
            <a:r>
              <a:rPr kumimoji="1" lang="en-US" altLang="ja-JP" sz="1800" dirty="0">
                <a:solidFill>
                  <a:srgbClr val="00FA00"/>
                </a:solidFill>
              </a:rPr>
              <a:t>Nb</a:t>
            </a:r>
            <a:r>
              <a:rPr kumimoji="1" lang="en-US" altLang="ja-JP" sz="1800" baseline="-25000" dirty="0">
                <a:solidFill>
                  <a:srgbClr val="00FA00"/>
                </a:solidFill>
              </a:rPr>
              <a:t>3</a:t>
            </a:r>
            <a:r>
              <a:rPr kumimoji="1" lang="en-US" altLang="ja-JP" sz="1800" dirty="0">
                <a:solidFill>
                  <a:srgbClr val="00FA00"/>
                </a:solidFill>
              </a:rPr>
              <a:t>Sn QC1P </a:t>
            </a:r>
            <a:r>
              <a:rPr kumimoji="1" lang="en-US" altLang="ja-JP" sz="1800" dirty="0"/>
              <a:t>with iron yoke 100 mm closer to IP</a:t>
            </a:r>
          </a:p>
        </p:txBody>
      </p:sp>
      <p:sp>
        <p:nvSpPr>
          <p:cNvPr id="22" name="テキスト ボックス 21">
            <a:extLst>
              <a:ext uri="{FF2B5EF4-FFF2-40B4-BE49-F238E27FC236}">
                <a16:creationId xmlns:a16="http://schemas.microsoft.com/office/drawing/2014/main" id="{F14CB9DC-A6EC-B997-5517-EA0463B87CF7}"/>
              </a:ext>
            </a:extLst>
          </p:cNvPr>
          <p:cNvSpPr txBox="1"/>
          <p:nvPr/>
        </p:nvSpPr>
        <p:spPr>
          <a:xfrm>
            <a:off x="338160" y="5952074"/>
            <a:ext cx="6737742" cy="923330"/>
          </a:xfrm>
          <a:prstGeom prst="rect">
            <a:avLst/>
          </a:prstGeom>
          <a:noFill/>
        </p:spPr>
        <p:txBody>
          <a:bodyPr wrap="none" rtlCol="0">
            <a:spAutoFit/>
          </a:bodyPr>
          <a:lstStyle/>
          <a:p>
            <a:r>
              <a:rPr lang="en-US" altLang="ja-JP" dirty="0">
                <a:sym typeface="Wingdings" pitchFamily="2" charset="2"/>
              </a:rPr>
              <a:t> Thinner coil size, larger temperature margin</a:t>
            </a:r>
          </a:p>
          <a:p>
            <a:r>
              <a:rPr lang="en-US" altLang="ja-JP" dirty="0">
                <a:sym typeface="Wingdings" pitchFamily="2" charset="2"/>
              </a:rPr>
              <a:t>    Lower operating current, reducing magnetic crosstalk to HER</a:t>
            </a:r>
          </a:p>
          <a:p>
            <a:r>
              <a:rPr kumimoji="1" lang="en-US" altLang="ja-JP" dirty="0">
                <a:sym typeface="Wingdings" pitchFamily="2" charset="2"/>
              </a:rPr>
              <a:t>    by iron yoke</a:t>
            </a:r>
            <a:endParaRPr kumimoji="1" lang="ja-JP" altLang="en-US"/>
          </a:p>
        </p:txBody>
      </p:sp>
    </p:spTree>
    <p:extLst>
      <p:ext uri="{BB962C8B-B14F-4D97-AF65-F5344CB8AC3E}">
        <p14:creationId xmlns:p14="http://schemas.microsoft.com/office/powerpoint/2010/main" val="179875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B3D1A935-0EE9-39A9-2C60-B27C78A3A067}"/>
              </a:ext>
            </a:extLst>
          </p:cNvPr>
          <p:cNvSpPr>
            <a:spLocks noGrp="1"/>
          </p:cNvSpPr>
          <p:nvPr>
            <p:ph type="sldNum" sz="quarter" idx="12"/>
          </p:nvPr>
        </p:nvSpPr>
        <p:spPr>
          <a:xfrm>
            <a:off x="8863990" y="6356350"/>
            <a:ext cx="2743200" cy="365125"/>
          </a:xfrm>
        </p:spPr>
        <p:txBody>
          <a:bodyPr/>
          <a:lstStyle/>
          <a:p>
            <a:fld id="{5102F646-5A1F-1245-A291-ABBCB6BB9B1A}" type="slidenum">
              <a:rPr kumimoji="1" lang="ja-JP" altLang="en-US" smtClean="0"/>
              <a:t>7</a:t>
            </a:fld>
            <a:endParaRPr kumimoji="1" lang="ja-JP" altLang="en-US"/>
          </a:p>
        </p:txBody>
      </p:sp>
      <p:pic>
        <p:nvPicPr>
          <p:cNvPr id="5" name="図 4">
            <a:extLst>
              <a:ext uri="{FF2B5EF4-FFF2-40B4-BE49-F238E27FC236}">
                <a16:creationId xmlns:a16="http://schemas.microsoft.com/office/drawing/2014/main" id="{D986C920-D4E8-528D-4DC8-530C8A392B92}"/>
              </a:ext>
            </a:extLst>
          </p:cNvPr>
          <p:cNvPicPr>
            <a:picLocks noChangeAspect="1"/>
          </p:cNvPicPr>
          <p:nvPr/>
        </p:nvPicPr>
        <p:blipFill>
          <a:blip r:embed="rId3"/>
          <a:stretch>
            <a:fillRect/>
          </a:stretch>
        </p:blipFill>
        <p:spPr>
          <a:xfrm>
            <a:off x="5714234" y="107634"/>
            <a:ext cx="6307281" cy="3257553"/>
          </a:xfrm>
          <a:prstGeom prst="rect">
            <a:avLst/>
          </a:prstGeom>
        </p:spPr>
      </p:pic>
      <p:sp>
        <p:nvSpPr>
          <p:cNvPr id="6" name="テキスト ボックス 5">
            <a:extLst>
              <a:ext uri="{FF2B5EF4-FFF2-40B4-BE49-F238E27FC236}">
                <a16:creationId xmlns:a16="http://schemas.microsoft.com/office/drawing/2014/main" id="{138AEE5D-D62B-D2FA-E370-02CADFAF3D1E}"/>
              </a:ext>
            </a:extLst>
          </p:cNvPr>
          <p:cNvSpPr txBox="1"/>
          <p:nvPr/>
        </p:nvSpPr>
        <p:spPr>
          <a:xfrm>
            <a:off x="5530924" y="90875"/>
            <a:ext cx="1518364" cy="369332"/>
          </a:xfrm>
          <a:prstGeom prst="rect">
            <a:avLst/>
          </a:prstGeom>
          <a:solidFill>
            <a:schemeClr val="bg1"/>
          </a:solidFill>
          <a:ln w="19050">
            <a:solidFill>
              <a:schemeClr val="tx1"/>
            </a:solidFill>
          </a:ln>
        </p:spPr>
        <p:txBody>
          <a:bodyPr wrap="none" rtlCol="0">
            <a:spAutoFit/>
          </a:bodyPr>
          <a:lstStyle/>
          <a:p>
            <a:r>
              <a:rPr lang="en-US" altLang="ja-JP" dirty="0"/>
              <a:t>Current QCS</a:t>
            </a:r>
            <a:endParaRPr lang="ja-JP" altLang="en-US"/>
          </a:p>
        </p:txBody>
      </p:sp>
      <p:sp>
        <p:nvSpPr>
          <p:cNvPr id="8" name="正方形/長方形 7">
            <a:extLst>
              <a:ext uri="{FF2B5EF4-FFF2-40B4-BE49-F238E27FC236}">
                <a16:creationId xmlns:a16="http://schemas.microsoft.com/office/drawing/2014/main" id="{F3298B48-E9DC-3435-AB82-82E7A5BBF7DA}"/>
              </a:ext>
            </a:extLst>
          </p:cNvPr>
          <p:cNvSpPr/>
          <p:nvPr/>
        </p:nvSpPr>
        <p:spPr>
          <a:xfrm rot="1027963">
            <a:off x="7232862" y="4492872"/>
            <a:ext cx="424629" cy="541722"/>
          </a:xfrm>
          <a:prstGeom prst="rect">
            <a:avLst/>
          </a:prstGeom>
          <a:pattFill prst="pct50">
            <a:fgClr>
              <a:srgbClr val="FF0000"/>
            </a:fgClr>
            <a:bgClr>
              <a:schemeClr val="bg1"/>
            </a:bgClr>
          </a:patt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正方形/長方形 8">
            <a:extLst>
              <a:ext uri="{FF2B5EF4-FFF2-40B4-BE49-F238E27FC236}">
                <a16:creationId xmlns:a16="http://schemas.microsoft.com/office/drawing/2014/main" id="{2B917478-F356-A412-6C13-45213989FC4F}"/>
              </a:ext>
            </a:extLst>
          </p:cNvPr>
          <p:cNvSpPr/>
          <p:nvPr/>
        </p:nvSpPr>
        <p:spPr>
          <a:xfrm rot="1027963">
            <a:off x="10064455" y="5395079"/>
            <a:ext cx="424629" cy="541722"/>
          </a:xfrm>
          <a:prstGeom prst="rect">
            <a:avLst/>
          </a:prstGeom>
          <a:pattFill prst="pct50">
            <a:fgClr>
              <a:srgbClr val="FF0000"/>
            </a:fgClr>
            <a:bgClr>
              <a:schemeClr val="bg1"/>
            </a:bgClr>
          </a:patt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正方形/長方形 9">
            <a:extLst>
              <a:ext uri="{FF2B5EF4-FFF2-40B4-BE49-F238E27FC236}">
                <a16:creationId xmlns:a16="http://schemas.microsoft.com/office/drawing/2014/main" id="{22E17E9D-8D3B-D03B-06F5-71F9CD517A8C}"/>
              </a:ext>
            </a:extLst>
          </p:cNvPr>
          <p:cNvSpPr/>
          <p:nvPr/>
        </p:nvSpPr>
        <p:spPr>
          <a:xfrm rot="1027963">
            <a:off x="8151310" y="4891925"/>
            <a:ext cx="274021" cy="288514"/>
          </a:xfrm>
          <a:prstGeom prst="rect">
            <a:avLst/>
          </a:prstGeom>
          <a:pattFill prst="pct50">
            <a:fgClr>
              <a:srgbClr val="FF0000"/>
            </a:fgClr>
            <a:bgClr>
              <a:schemeClr val="bg1"/>
            </a:bgClr>
          </a:patt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正方形/長方形 10">
            <a:extLst>
              <a:ext uri="{FF2B5EF4-FFF2-40B4-BE49-F238E27FC236}">
                <a16:creationId xmlns:a16="http://schemas.microsoft.com/office/drawing/2014/main" id="{BD33B214-6D5A-A6EA-9D84-52F0DD116DC1}"/>
              </a:ext>
            </a:extLst>
          </p:cNvPr>
          <p:cNvSpPr/>
          <p:nvPr/>
        </p:nvSpPr>
        <p:spPr>
          <a:xfrm rot="1027963">
            <a:off x="9309550" y="5254637"/>
            <a:ext cx="274021" cy="288514"/>
          </a:xfrm>
          <a:prstGeom prst="rect">
            <a:avLst/>
          </a:prstGeom>
          <a:pattFill prst="pct50">
            <a:fgClr>
              <a:srgbClr val="FF0000"/>
            </a:fgClr>
            <a:bgClr>
              <a:schemeClr val="bg1"/>
            </a:bgClr>
          </a:patt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正方形/長方形 11">
            <a:extLst>
              <a:ext uri="{FF2B5EF4-FFF2-40B4-BE49-F238E27FC236}">
                <a16:creationId xmlns:a16="http://schemas.microsoft.com/office/drawing/2014/main" id="{535C2310-BB51-8E23-26E2-CC82208AF7D7}"/>
              </a:ext>
            </a:extLst>
          </p:cNvPr>
          <p:cNvSpPr/>
          <p:nvPr/>
        </p:nvSpPr>
        <p:spPr>
          <a:xfrm rot="20572037" flipV="1">
            <a:off x="6423225" y="5666056"/>
            <a:ext cx="373711" cy="541722"/>
          </a:xfrm>
          <a:prstGeom prst="rect">
            <a:avLst/>
          </a:prstGeom>
          <a:pattFill prst="pct50">
            <a:fgClr>
              <a:srgbClr val="0432FF"/>
            </a:fgClr>
            <a:bgClr>
              <a:schemeClr val="bg1"/>
            </a:bgClr>
          </a:patt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正方形/長方形 12">
            <a:extLst>
              <a:ext uri="{FF2B5EF4-FFF2-40B4-BE49-F238E27FC236}">
                <a16:creationId xmlns:a16="http://schemas.microsoft.com/office/drawing/2014/main" id="{6BDED717-DF92-0E74-8723-26E0E5F96AAA}"/>
              </a:ext>
            </a:extLst>
          </p:cNvPr>
          <p:cNvSpPr/>
          <p:nvPr/>
        </p:nvSpPr>
        <p:spPr>
          <a:xfrm rot="20572037" flipV="1">
            <a:off x="7656806" y="5347095"/>
            <a:ext cx="434085" cy="369701"/>
          </a:xfrm>
          <a:prstGeom prst="rect">
            <a:avLst/>
          </a:prstGeom>
          <a:pattFill prst="pct50">
            <a:fgClr>
              <a:srgbClr val="0432FF"/>
            </a:fgClr>
            <a:bgClr>
              <a:schemeClr val="bg1"/>
            </a:bgClr>
          </a:patt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正方形/長方形 13">
            <a:extLst>
              <a:ext uri="{FF2B5EF4-FFF2-40B4-BE49-F238E27FC236}">
                <a16:creationId xmlns:a16="http://schemas.microsoft.com/office/drawing/2014/main" id="{86CAE2D9-6335-D260-B3B1-A64880C72460}"/>
              </a:ext>
            </a:extLst>
          </p:cNvPr>
          <p:cNvSpPr/>
          <p:nvPr/>
        </p:nvSpPr>
        <p:spPr>
          <a:xfrm rot="20572037" flipV="1">
            <a:off x="9664811" y="4707680"/>
            <a:ext cx="434085" cy="369701"/>
          </a:xfrm>
          <a:prstGeom prst="rect">
            <a:avLst/>
          </a:prstGeom>
          <a:pattFill prst="pct50">
            <a:fgClr>
              <a:srgbClr val="0432FF"/>
            </a:fgClr>
            <a:bgClr>
              <a:schemeClr val="bg1"/>
            </a:bgClr>
          </a:patt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正方形/長方形 14">
            <a:extLst>
              <a:ext uri="{FF2B5EF4-FFF2-40B4-BE49-F238E27FC236}">
                <a16:creationId xmlns:a16="http://schemas.microsoft.com/office/drawing/2014/main" id="{708F7885-860E-E3AC-0FF8-B3ED23CFE46A}"/>
              </a:ext>
            </a:extLst>
          </p:cNvPr>
          <p:cNvSpPr/>
          <p:nvPr/>
        </p:nvSpPr>
        <p:spPr>
          <a:xfrm rot="20572037" flipV="1">
            <a:off x="10922360" y="4223131"/>
            <a:ext cx="373711" cy="541722"/>
          </a:xfrm>
          <a:prstGeom prst="rect">
            <a:avLst/>
          </a:prstGeom>
          <a:pattFill prst="pct50">
            <a:fgClr>
              <a:srgbClr val="0432FF"/>
            </a:fgClr>
            <a:bgClr>
              <a:schemeClr val="bg1"/>
            </a:bgClr>
          </a:pattFill>
          <a:ln>
            <a:solidFill>
              <a:srgbClr val="0432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正方形/長方形 16">
            <a:extLst>
              <a:ext uri="{FF2B5EF4-FFF2-40B4-BE49-F238E27FC236}">
                <a16:creationId xmlns:a16="http://schemas.microsoft.com/office/drawing/2014/main" id="{6AADD2CD-FCF3-AA66-2A2F-1C713A56CD15}"/>
              </a:ext>
            </a:extLst>
          </p:cNvPr>
          <p:cNvSpPr/>
          <p:nvPr/>
        </p:nvSpPr>
        <p:spPr>
          <a:xfrm rot="20573714">
            <a:off x="10824994" y="4154680"/>
            <a:ext cx="367953" cy="46676"/>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正方形/長方形 17">
            <a:extLst>
              <a:ext uri="{FF2B5EF4-FFF2-40B4-BE49-F238E27FC236}">
                <a16:creationId xmlns:a16="http://schemas.microsoft.com/office/drawing/2014/main" id="{4EFE2C15-F348-2467-85B2-2531DE2381AE}"/>
              </a:ext>
            </a:extLst>
          </p:cNvPr>
          <p:cNvSpPr/>
          <p:nvPr/>
        </p:nvSpPr>
        <p:spPr>
          <a:xfrm rot="20573714">
            <a:off x="11021296" y="4784539"/>
            <a:ext cx="367953" cy="46676"/>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正方形/長方形 18">
            <a:extLst>
              <a:ext uri="{FF2B5EF4-FFF2-40B4-BE49-F238E27FC236}">
                <a16:creationId xmlns:a16="http://schemas.microsoft.com/office/drawing/2014/main" id="{9ABF3CAB-9393-3C3B-DB95-B0E5219F3D21}"/>
              </a:ext>
            </a:extLst>
          </p:cNvPr>
          <p:cNvSpPr/>
          <p:nvPr/>
        </p:nvSpPr>
        <p:spPr>
          <a:xfrm rot="1026286" flipV="1">
            <a:off x="11021296" y="5612196"/>
            <a:ext cx="367953" cy="46676"/>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正方形/長方形 19">
            <a:extLst>
              <a:ext uri="{FF2B5EF4-FFF2-40B4-BE49-F238E27FC236}">
                <a16:creationId xmlns:a16="http://schemas.microsoft.com/office/drawing/2014/main" id="{04AE41B8-46EC-6B40-449D-661E2D663784}"/>
              </a:ext>
            </a:extLst>
          </p:cNvPr>
          <p:cNvSpPr/>
          <p:nvPr/>
        </p:nvSpPr>
        <p:spPr>
          <a:xfrm rot="1026286" flipV="1">
            <a:off x="10824289" y="6217925"/>
            <a:ext cx="367953" cy="46676"/>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1" name="直線矢印コネクタ 20">
            <a:extLst>
              <a:ext uri="{FF2B5EF4-FFF2-40B4-BE49-F238E27FC236}">
                <a16:creationId xmlns:a16="http://schemas.microsoft.com/office/drawing/2014/main" id="{0DD66354-17EB-09AF-5CC0-3B7924C9E0A1}"/>
              </a:ext>
            </a:extLst>
          </p:cNvPr>
          <p:cNvCxnSpPr/>
          <p:nvPr/>
        </p:nvCxnSpPr>
        <p:spPr>
          <a:xfrm flipH="1" flipV="1">
            <a:off x="5856163" y="4255233"/>
            <a:ext cx="6159564" cy="197688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78254E93-1F5E-C0F6-E6B7-C96D4B4CA388}"/>
              </a:ext>
            </a:extLst>
          </p:cNvPr>
          <p:cNvCxnSpPr>
            <a:cxnSpLocks/>
          </p:cNvCxnSpPr>
          <p:nvPr/>
        </p:nvCxnSpPr>
        <p:spPr>
          <a:xfrm flipV="1">
            <a:off x="5773867" y="4223940"/>
            <a:ext cx="6159564" cy="1976889"/>
          </a:xfrm>
          <a:prstGeom prst="straightConnector1">
            <a:avLst/>
          </a:prstGeom>
          <a:ln w="1905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6731A855-CC40-540C-FC95-B96122156325}"/>
              </a:ext>
            </a:extLst>
          </p:cNvPr>
          <p:cNvSpPr txBox="1"/>
          <p:nvPr/>
        </p:nvSpPr>
        <p:spPr>
          <a:xfrm>
            <a:off x="6952369" y="4092602"/>
            <a:ext cx="782586" cy="400110"/>
          </a:xfrm>
          <a:prstGeom prst="rect">
            <a:avLst/>
          </a:prstGeom>
          <a:noFill/>
        </p:spPr>
        <p:txBody>
          <a:bodyPr wrap="none" rtlCol="0">
            <a:spAutoFit/>
          </a:bodyPr>
          <a:lstStyle/>
          <a:p>
            <a:pPr algn="ctr"/>
            <a:r>
              <a:rPr lang="en-US" altLang="ja-JP" sz="1000" dirty="0">
                <a:solidFill>
                  <a:srgbClr val="FF0000"/>
                </a:solidFill>
              </a:rPr>
              <a:t>QC2LP</a:t>
            </a:r>
          </a:p>
          <a:p>
            <a:pPr algn="ctr"/>
            <a:r>
              <a:rPr lang="en-US" altLang="ja-JP" sz="1000" dirty="0">
                <a:solidFill>
                  <a:srgbClr val="FF0000"/>
                </a:solidFill>
              </a:rPr>
              <a:t>Correctors</a:t>
            </a:r>
          </a:p>
        </p:txBody>
      </p:sp>
      <p:sp>
        <p:nvSpPr>
          <p:cNvPr id="24" name="テキスト ボックス 23">
            <a:extLst>
              <a:ext uri="{FF2B5EF4-FFF2-40B4-BE49-F238E27FC236}">
                <a16:creationId xmlns:a16="http://schemas.microsoft.com/office/drawing/2014/main" id="{053B7BFB-5934-98A3-A0A0-DB40B6726D6B}"/>
              </a:ext>
            </a:extLst>
          </p:cNvPr>
          <p:cNvSpPr txBox="1"/>
          <p:nvPr/>
        </p:nvSpPr>
        <p:spPr>
          <a:xfrm>
            <a:off x="6218532" y="5106822"/>
            <a:ext cx="782586" cy="400110"/>
          </a:xfrm>
          <a:prstGeom prst="rect">
            <a:avLst/>
          </a:prstGeom>
          <a:noFill/>
        </p:spPr>
        <p:txBody>
          <a:bodyPr wrap="none" rtlCol="0">
            <a:spAutoFit/>
          </a:bodyPr>
          <a:lstStyle/>
          <a:p>
            <a:pPr algn="ctr"/>
            <a:r>
              <a:rPr lang="en-US" altLang="ja-JP" sz="1000" dirty="0">
                <a:solidFill>
                  <a:srgbClr val="0432FF"/>
                </a:solidFill>
              </a:rPr>
              <a:t>QC2LE</a:t>
            </a:r>
          </a:p>
          <a:p>
            <a:pPr algn="ctr"/>
            <a:r>
              <a:rPr lang="en-US" altLang="ja-JP" sz="1000" dirty="0">
                <a:solidFill>
                  <a:srgbClr val="0432FF"/>
                </a:solidFill>
              </a:rPr>
              <a:t>Correctors</a:t>
            </a:r>
          </a:p>
        </p:txBody>
      </p:sp>
      <p:sp>
        <p:nvSpPr>
          <p:cNvPr id="25" name="テキスト ボックス 24">
            <a:extLst>
              <a:ext uri="{FF2B5EF4-FFF2-40B4-BE49-F238E27FC236}">
                <a16:creationId xmlns:a16="http://schemas.microsoft.com/office/drawing/2014/main" id="{67B93986-B7A7-92AA-7839-2433094D13EB}"/>
              </a:ext>
            </a:extLst>
          </p:cNvPr>
          <p:cNvSpPr txBox="1"/>
          <p:nvPr/>
        </p:nvSpPr>
        <p:spPr>
          <a:xfrm>
            <a:off x="7498972" y="5744523"/>
            <a:ext cx="782586" cy="400110"/>
          </a:xfrm>
          <a:prstGeom prst="rect">
            <a:avLst/>
          </a:prstGeom>
          <a:noFill/>
        </p:spPr>
        <p:txBody>
          <a:bodyPr wrap="none" rtlCol="0">
            <a:spAutoFit/>
          </a:bodyPr>
          <a:lstStyle/>
          <a:p>
            <a:pPr algn="ctr"/>
            <a:r>
              <a:rPr lang="en-US" altLang="ja-JP" sz="1000" dirty="0">
                <a:solidFill>
                  <a:srgbClr val="0432FF"/>
                </a:solidFill>
              </a:rPr>
              <a:t>QC1LE</a:t>
            </a:r>
          </a:p>
          <a:p>
            <a:pPr algn="ctr"/>
            <a:r>
              <a:rPr lang="en-US" altLang="ja-JP" sz="1000" dirty="0">
                <a:solidFill>
                  <a:srgbClr val="0432FF"/>
                </a:solidFill>
              </a:rPr>
              <a:t>Correctors</a:t>
            </a:r>
          </a:p>
        </p:txBody>
      </p:sp>
      <p:sp>
        <p:nvSpPr>
          <p:cNvPr id="26" name="テキスト ボックス 25">
            <a:extLst>
              <a:ext uri="{FF2B5EF4-FFF2-40B4-BE49-F238E27FC236}">
                <a16:creationId xmlns:a16="http://schemas.microsoft.com/office/drawing/2014/main" id="{E03E499A-8E0C-8D99-1191-B1B2EA2904EC}"/>
              </a:ext>
            </a:extLst>
          </p:cNvPr>
          <p:cNvSpPr txBox="1"/>
          <p:nvPr/>
        </p:nvSpPr>
        <p:spPr>
          <a:xfrm>
            <a:off x="7848038" y="4492448"/>
            <a:ext cx="782586" cy="246221"/>
          </a:xfrm>
          <a:prstGeom prst="rect">
            <a:avLst/>
          </a:prstGeom>
          <a:noFill/>
        </p:spPr>
        <p:txBody>
          <a:bodyPr wrap="none" rtlCol="0">
            <a:spAutoFit/>
          </a:bodyPr>
          <a:lstStyle/>
          <a:p>
            <a:pPr algn="ctr"/>
            <a:r>
              <a:rPr lang="en-US" altLang="ja-JP" sz="1000" dirty="0">
                <a:solidFill>
                  <a:srgbClr val="FF0000"/>
                </a:solidFill>
                <a:highlight>
                  <a:srgbClr val="00FFFF"/>
                </a:highlight>
              </a:rPr>
              <a:t>Correctors</a:t>
            </a:r>
          </a:p>
        </p:txBody>
      </p:sp>
      <p:sp>
        <p:nvSpPr>
          <p:cNvPr id="27" name="正方形/長方形 26">
            <a:extLst>
              <a:ext uri="{FF2B5EF4-FFF2-40B4-BE49-F238E27FC236}">
                <a16:creationId xmlns:a16="http://schemas.microsoft.com/office/drawing/2014/main" id="{5866959C-3A5F-CE5B-C9D4-FA7FCBCB92EE}"/>
              </a:ext>
            </a:extLst>
          </p:cNvPr>
          <p:cNvSpPr/>
          <p:nvPr/>
        </p:nvSpPr>
        <p:spPr>
          <a:xfrm>
            <a:off x="7085535" y="3829509"/>
            <a:ext cx="1620433" cy="2666239"/>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正方形/長方形 27">
            <a:extLst>
              <a:ext uri="{FF2B5EF4-FFF2-40B4-BE49-F238E27FC236}">
                <a16:creationId xmlns:a16="http://schemas.microsoft.com/office/drawing/2014/main" id="{EEA59DE7-A801-CF2F-054C-1D705D8667EB}"/>
              </a:ext>
            </a:extLst>
          </p:cNvPr>
          <p:cNvSpPr/>
          <p:nvPr/>
        </p:nvSpPr>
        <p:spPr>
          <a:xfrm>
            <a:off x="9048359" y="3872177"/>
            <a:ext cx="1566480" cy="27216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正方形/長方形 28">
            <a:extLst>
              <a:ext uri="{FF2B5EF4-FFF2-40B4-BE49-F238E27FC236}">
                <a16:creationId xmlns:a16="http://schemas.microsoft.com/office/drawing/2014/main" id="{70F34C77-A2DF-3462-E218-76C58AC9117A}"/>
              </a:ext>
            </a:extLst>
          </p:cNvPr>
          <p:cNvSpPr/>
          <p:nvPr/>
        </p:nvSpPr>
        <p:spPr>
          <a:xfrm>
            <a:off x="10755328" y="3878277"/>
            <a:ext cx="840123" cy="274429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正方形/長方形 29">
            <a:extLst>
              <a:ext uri="{FF2B5EF4-FFF2-40B4-BE49-F238E27FC236}">
                <a16:creationId xmlns:a16="http://schemas.microsoft.com/office/drawing/2014/main" id="{5BCD77F1-E520-C3F0-B5E1-CCF4016CCE98}"/>
              </a:ext>
            </a:extLst>
          </p:cNvPr>
          <p:cNvSpPr/>
          <p:nvPr/>
        </p:nvSpPr>
        <p:spPr>
          <a:xfrm>
            <a:off x="6117826" y="3614197"/>
            <a:ext cx="2636158" cy="323721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正方形/長方形 30">
            <a:extLst>
              <a:ext uri="{FF2B5EF4-FFF2-40B4-BE49-F238E27FC236}">
                <a16:creationId xmlns:a16="http://schemas.microsoft.com/office/drawing/2014/main" id="{586DD333-A181-42A0-EB81-BAC036A88FBE}"/>
              </a:ext>
            </a:extLst>
          </p:cNvPr>
          <p:cNvSpPr/>
          <p:nvPr/>
        </p:nvSpPr>
        <p:spPr>
          <a:xfrm>
            <a:off x="9000400" y="3593415"/>
            <a:ext cx="2762588" cy="3237217"/>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6605D1A6-9222-0B38-E7BB-0A56F0C49E18}"/>
              </a:ext>
            </a:extLst>
          </p:cNvPr>
          <p:cNvSpPr txBox="1"/>
          <p:nvPr/>
        </p:nvSpPr>
        <p:spPr>
          <a:xfrm>
            <a:off x="6610078" y="6566195"/>
            <a:ext cx="1442767" cy="307777"/>
          </a:xfrm>
          <a:prstGeom prst="rect">
            <a:avLst/>
          </a:prstGeom>
          <a:noFill/>
        </p:spPr>
        <p:txBody>
          <a:bodyPr wrap="none" rtlCol="0">
            <a:spAutoFit/>
          </a:bodyPr>
          <a:lstStyle/>
          <a:p>
            <a:r>
              <a:rPr lang="en-US" altLang="ja-JP" sz="1400" dirty="0"/>
              <a:t>QCS-L Cryostat</a:t>
            </a:r>
            <a:endParaRPr lang="ja-JP" altLang="en-US" sz="1400"/>
          </a:p>
        </p:txBody>
      </p:sp>
      <p:sp>
        <p:nvSpPr>
          <p:cNvPr id="33" name="テキスト ボックス 32">
            <a:extLst>
              <a:ext uri="{FF2B5EF4-FFF2-40B4-BE49-F238E27FC236}">
                <a16:creationId xmlns:a16="http://schemas.microsoft.com/office/drawing/2014/main" id="{D799B19A-7EAD-38CE-88C3-A6DC6275E91B}"/>
              </a:ext>
            </a:extLst>
          </p:cNvPr>
          <p:cNvSpPr txBox="1"/>
          <p:nvPr/>
        </p:nvSpPr>
        <p:spPr>
          <a:xfrm>
            <a:off x="9826501" y="6566195"/>
            <a:ext cx="1479892" cy="307777"/>
          </a:xfrm>
          <a:prstGeom prst="rect">
            <a:avLst/>
          </a:prstGeom>
          <a:noFill/>
        </p:spPr>
        <p:txBody>
          <a:bodyPr wrap="none" rtlCol="0">
            <a:spAutoFit/>
          </a:bodyPr>
          <a:lstStyle/>
          <a:p>
            <a:r>
              <a:rPr lang="en-US" altLang="ja-JP" sz="1400" dirty="0"/>
              <a:t>QCS-R Cryostat</a:t>
            </a:r>
            <a:endParaRPr lang="ja-JP" altLang="en-US" sz="1400"/>
          </a:p>
        </p:txBody>
      </p:sp>
      <p:sp>
        <p:nvSpPr>
          <p:cNvPr id="34" name="テキスト ボックス 33">
            <a:extLst>
              <a:ext uri="{FF2B5EF4-FFF2-40B4-BE49-F238E27FC236}">
                <a16:creationId xmlns:a16="http://schemas.microsoft.com/office/drawing/2014/main" id="{092401FE-79B3-F5F4-D840-EA6A920BCEE4}"/>
              </a:ext>
            </a:extLst>
          </p:cNvPr>
          <p:cNvSpPr txBox="1"/>
          <p:nvPr/>
        </p:nvSpPr>
        <p:spPr>
          <a:xfrm>
            <a:off x="5591333" y="5821210"/>
            <a:ext cx="564578" cy="307777"/>
          </a:xfrm>
          <a:prstGeom prst="rect">
            <a:avLst/>
          </a:prstGeom>
          <a:noFill/>
        </p:spPr>
        <p:txBody>
          <a:bodyPr wrap="none" rtlCol="0">
            <a:spAutoFit/>
          </a:bodyPr>
          <a:lstStyle/>
          <a:p>
            <a:r>
              <a:rPr lang="en-US" altLang="ja-JP" sz="1400" dirty="0">
                <a:solidFill>
                  <a:srgbClr val="0432FF"/>
                </a:solidFill>
              </a:rPr>
              <a:t>HER</a:t>
            </a:r>
            <a:endParaRPr lang="ja-JP" altLang="en-US" sz="1400">
              <a:solidFill>
                <a:srgbClr val="0432FF"/>
              </a:solidFill>
            </a:endParaRPr>
          </a:p>
        </p:txBody>
      </p:sp>
      <p:sp>
        <p:nvSpPr>
          <p:cNvPr id="35" name="テキスト ボックス 34">
            <a:extLst>
              <a:ext uri="{FF2B5EF4-FFF2-40B4-BE49-F238E27FC236}">
                <a16:creationId xmlns:a16="http://schemas.microsoft.com/office/drawing/2014/main" id="{D35EB033-7FA7-327B-88CA-640460DC9527}"/>
              </a:ext>
            </a:extLst>
          </p:cNvPr>
          <p:cNvSpPr txBox="1"/>
          <p:nvPr/>
        </p:nvSpPr>
        <p:spPr>
          <a:xfrm>
            <a:off x="11757252" y="5902270"/>
            <a:ext cx="534121" cy="307777"/>
          </a:xfrm>
          <a:prstGeom prst="rect">
            <a:avLst/>
          </a:prstGeom>
          <a:noFill/>
        </p:spPr>
        <p:txBody>
          <a:bodyPr wrap="none" rtlCol="0">
            <a:spAutoFit/>
          </a:bodyPr>
          <a:lstStyle/>
          <a:p>
            <a:r>
              <a:rPr lang="en-US" altLang="ja-JP" sz="1400" dirty="0">
                <a:solidFill>
                  <a:srgbClr val="FF0000"/>
                </a:solidFill>
              </a:rPr>
              <a:t>LER</a:t>
            </a:r>
            <a:endParaRPr lang="ja-JP" altLang="en-US" sz="1400">
              <a:solidFill>
                <a:srgbClr val="FF0000"/>
              </a:solidFill>
            </a:endParaRPr>
          </a:p>
        </p:txBody>
      </p:sp>
      <p:sp>
        <p:nvSpPr>
          <p:cNvPr id="36" name="正方形/長方形 35">
            <a:extLst>
              <a:ext uri="{FF2B5EF4-FFF2-40B4-BE49-F238E27FC236}">
                <a16:creationId xmlns:a16="http://schemas.microsoft.com/office/drawing/2014/main" id="{18CECE94-2BF2-BF2F-C06B-9212A55767F3}"/>
              </a:ext>
            </a:extLst>
          </p:cNvPr>
          <p:cNvSpPr/>
          <p:nvPr/>
        </p:nvSpPr>
        <p:spPr>
          <a:xfrm rot="1027963">
            <a:off x="7976478" y="4885380"/>
            <a:ext cx="156164" cy="14901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8" name="テキスト ボックス 37">
            <a:extLst>
              <a:ext uri="{FF2B5EF4-FFF2-40B4-BE49-F238E27FC236}">
                <a16:creationId xmlns:a16="http://schemas.microsoft.com/office/drawing/2014/main" id="{7E098786-38F0-1273-DF99-2C716B19966A}"/>
              </a:ext>
            </a:extLst>
          </p:cNvPr>
          <p:cNvSpPr txBox="1"/>
          <p:nvPr/>
        </p:nvSpPr>
        <p:spPr>
          <a:xfrm>
            <a:off x="8346756" y="4701998"/>
            <a:ext cx="603050" cy="246221"/>
          </a:xfrm>
          <a:prstGeom prst="rect">
            <a:avLst/>
          </a:prstGeom>
          <a:noFill/>
        </p:spPr>
        <p:txBody>
          <a:bodyPr wrap="none" rtlCol="0">
            <a:spAutoFit/>
          </a:bodyPr>
          <a:lstStyle/>
          <a:p>
            <a:pPr algn="ctr"/>
            <a:r>
              <a:rPr lang="en-US" altLang="ja-JP" sz="1000" dirty="0">
                <a:solidFill>
                  <a:srgbClr val="FF0000"/>
                </a:solidFill>
                <a:highlight>
                  <a:srgbClr val="00FFFF"/>
                </a:highlight>
              </a:rPr>
              <a:t>QC1LP</a:t>
            </a:r>
          </a:p>
        </p:txBody>
      </p:sp>
      <p:sp>
        <p:nvSpPr>
          <p:cNvPr id="39" name="テキスト ボックス 38">
            <a:extLst>
              <a:ext uri="{FF2B5EF4-FFF2-40B4-BE49-F238E27FC236}">
                <a16:creationId xmlns:a16="http://schemas.microsoft.com/office/drawing/2014/main" id="{0F7FC9EA-95E6-7B35-0EEF-39FE5FF4BAC6}"/>
              </a:ext>
            </a:extLst>
          </p:cNvPr>
          <p:cNvSpPr txBox="1"/>
          <p:nvPr/>
        </p:nvSpPr>
        <p:spPr>
          <a:xfrm>
            <a:off x="8831715" y="5488164"/>
            <a:ext cx="625491" cy="246221"/>
          </a:xfrm>
          <a:prstGeom prst="rect">
            <a:avLst/>
          </a:prstGeom>
          <a:noFill/>
        </p:spPr>
        <p:txBody>
          <a:bodyPr wrap="none" rtlCol="0">
            <a:spAutoFit/>
          </a:bodyPr>
          <a:lstStyle/>
          <a:p>
            <a:pPr algn="ctr"/>
            <a:r>
              <a:rPr lang="en-US" altLang="ja-JP" sz="1000" dirty="0">
                <a:solidFill>
                  <a:srgbClr val="FF0000"/>
                </a:solidFill>
                <a:highlight>
                  <a:srgbClr val="00FFFF"/>
                </a:highlight>
              </a:rPr>
              <a:t>QC1RP</a:t>
            </a:r>
          </a:p>
        </p:txBody>
      </p:sp>
      <p:sp>
        <p:nvSpPr>
          <p:cNvPr id="40" name="テキスト ボックス 39">
            <a:extLst>
              <a:ext uri="{FF2B5EF4-FFF2-40B4-BE49-F238E27FC236}">
                <a16:creationId xmlns:a16="http://schemas.microsoft.com/office/drawing/2014/main" id="{CCC19F34-46A7-2A12-EA61-C8D62A0C496D}"/>
              </a:ext>
            </a:extLst>
          </p:cNvPr>
          <p:cNvSpPr txBox="1"/>
          <p:nvPr/>
        </p:nvSpPr>
        <p:spPr>
          <a:xfrm>
            <a:off x="9343829" y="4212988"/>
            <a:ext cx="782587" cy="400110"/>
          </a:xfrm>
          <a:prstGeom prst="rect">
            <a:avLst/>
          </a:prstGeom>
          <a:noFill/>
        </p:spPr>
        <p:txBody>
          <a:bodyPr wrap="none" rtlCol="0">
            <a:spAutoFit/>
          </a:bodyPr>
          <a:lstStyle/>
          <a:p>
            <a:pPr algn="ctr"/>
            <a:r>
              <a:rPr lang="en-US" altLang="ja-JP" sz="1000" dirty="0">
                <a:solidFill>
                  <a:srgbClr val="0432FF"/>
                </a:solidFill>
              </a:rPr>
              <a:t>QC1LE</a:t>
            </a:r>
          </a:p>
          <a:p>
            <a:pPr algn="ctr"/>
            <a:r>
              <a:rPr lang="en-US" altLang="ja-JP" sz="1000" dirty="0">
                <a:solidFill>
                  <a:srgbClr val="0432FF"/>
                </a:solidFill>
              </a:rPr>
              <a:t>Correctors</a:t>
            </a:r>
          </a:p>
        </p:txBody>
      </p:sp>
      <p:sp>
        <p:nvSpPr>
          <p:cNvPr id="42" name="テキスト ボックス 41">
            <a:extLst>
              <a:ext uri="{FF2B5EF4-FFF2-40B4-BE49-F238E27FC236}">
                <a16:creationId xmlns:a16="http://schemas.microsoft.com/office/drawing/2014/main" id="{4E4BCFDE-97F3-37D6-2D03-6AFF68552CB4}"/>
              </a:ext>
            </a:extLst>
          </p:cNvPr>
          <p:cNvSpPr txBox="1"/>
          <p:nvPr/>
        </p:nvSpPr>
        <p:spPr>
          <a:xfrm>
            <a:off x="9831215" y="5954956"/>
            <a:ext cx="782587" cy="400110"/>
          </a:xfrm>
          <a:prstGeom prst="rect">
            <a:avLst/>
          </a:prstGeom>
          <a:noFill/>
        </p:spPr>
        <p:txBody>
          <a:bodyPr wrap="none" rtlCol="0">
            <a:spAutoFit/>
          </a:bodyPr>
          <a:lstStyle/>
          <a:p>
            <a:pPr algn="ctr"/>
            <a:r>
              <a:rPr lang="en-US" altLang="ja-JP" sz="1000" dirty="0">
                <a:solidFill>
                  <a:srgbClr val="FF0000"/>
                </a:solidFill>
              </a:rPr>
              <a:t>QC2RP</a:t>
            </a:r>
          </a:p>
          <a:p>
            <a:pPr algn="ctr"/>
            <a:r>
              <a:rPr lang="en-US" altLang="ja-JP" sz="1000" dirty="0">
                <a:solidFill>
                  <a:srgbClr val="FF0000"/>
                </a:solidFill>
              </a:rPr>
              <a:t>Correctors</a:t>
            </a:r>
          </a:p>
        </p:txBody>
      </p:sp>
      <p:sp>
        <p:nvSpPr>
          <p:cNvPr id="43" name="正方形/長方形 42">
            <a:extLst>
              <a:ext uri="{FF2B5EF4-FFF2-40B4-BE49-F238E27FC236}">
                <a16:creationId xmlns:a16="http://schemas.microsoft.com/office/drawing/2014/main" id="{2D16328C-974B-B834-549C-FA01EFCC42F5}"/>
              </a:ext>
            </a:extLst>
          </p:cNvPr>
          <p:cNvSpPr/>
          <p:nvPr/>
        </p:nvSpPr>
        <p:spPr>
          <a:xfrm rot="1027963">
            <a:off x="9600048" y="5406414"/>
            <a:ext cx="156164" cy="14901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44" name="直線矢印コネクタ 43">
            <a:extLst>
              <a:ext uri="{FF2B5EF4-FFF2-40B4-BE49-F238E27FC236}">
                <a16:creationId xmlns:a16="http://schemas.microsoft.com/office/drawing/2014/main" id="{75B3AA75-EA66-C647-345E-4EB4CE62D89F}"/>
              </a:ext>
            </a:extLst>
          </p:cNvPr>
          <p:cNvCxnSpPr>
            <a:cxnSpLocks/>
            <a:endCxn id="43" idx="2"/>
          </p:cNvCxnSpPr>
          <p:nvPr/>
        </p:nvCxnSpPr>
        <p:spPr>
          <a:xfrm flipV="1">
            <a:off x="9572507" y="5552125"/>
            <a:ext cx="83674" cy="199733"/>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直線矢印コネクタ 44">
            <a:extLst>
              <a:ext uri="{FF2B5EF4-FFF2-40B4-BE49-F238E27FC236}">
                <a16:creationId xmlns:a16="http://schemas.microsoft.com/office/drawing/2014/main" id="{81EE6482-8C3A-83FF-2D22-0A9FC5064DC8}"/>
              </a:ext>
            </a:extLst>
          </p:cNvPr>
          <p:cNvCxnSpPr>
            <a:cxnSpLocks/>
          </p:cNvCxnSpPr>
          <p:nvPr/>
        </p:nvCxnSpPr>
        <p:spPr>
          <a:xfrm flipH="1">
            <a:off x="8074413" y="4702997"/>
            <a:ext cx="80959" cy="184479"/>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1A37F2D9-56F9-D7F3-DE9D-DBE467A085F5}"/>
              </a:ext>
            </a:extLst>
          </p:cNvPr>
          <p:cNvSpPr txBox="1"/>
          <p:nvPr/>
        </p:nvSpPr>
        <p:spPr>
          <a:xfrm>
            <a:off x="7555030" y="3853366"/>
            <a:ext cx="934871" cy="246221"/>
          </a:xfrm>
          <a:prstGeom prst="rect">
            <a:avLst/>
          </a:prstGeom>
          <a:noFill/>
        </p:spPr>
        <p:txBody>
          <a:bodyPr wrap="none" rtlCol="0">
            <a:spAutoFit/>
          </a:bodyPr>
          <a:lstStyle/>
          <a:p>
            <a:r>
              <a:rPr lang="en-US" altLang="ja-JP" sz="1000" dirty="0">
                <a:solidFill>
                  <a:srgbClr val="00B050"/>
                </a:solidFill>
              </a:rPr>
              <a:t>ESL solenoid</a:t>
            </a:r>
            <a:endParaRPr lang="ja-JP" altLang="en-US" sz="1000">
              <a:solidFill>
                <a:srgbClr val="00B050"/>
              </a:solidFill>
            </a:endParaRPr>
          </a:p>
        </p:txBody>
      </p:sp>
      <p:sp>
        <p:nvSpPr>
          <p:cNvPr id="47" name="テキスト ボックス 46">
            <a:extLst>
              <a:ext uri="{FF2B5EF4-FFF2-40B4-BE49-F238E27FC236}">
                <a16:creationId xmlns:a16="http://schemas.microsoft.com/office/drawing/2014/main" id="{3F161CF8-0F9F-8161-6A74-D410955A4B8C}"/>
              </a:ext>
            </a:extLst>
          </p:cNvPr>
          <p:cNvSpPr txBox="1"/>
          <p:nvPr/>
        </p:nvSpPr>
        <p:spPr>
          <a:xfrm>
            <a:off x="9457206" y="3875270"/>
            <a:ext cx="1027845" cy="246221"/>
          </a:xfrm>
          <a:prstGeom prst="rect">
            <a:avLst/>
          </a:prstGeom>
          <a:noFill/>
        </p:spPr>
        <p:txBody>
          <a:bodyPr wrap="none" rtlCol="0">
            <a:spAutoFit/>
          </a:bodyPr>
          <a:lstStyle/>
          <a:p>
            <a:r>
              <a:rPr lang="en-US" altLang="ja-JP" sz="1000" dirty="0">
                <a:solidFill>
                  <a:srgbClr val="00B050"/>
                </a:solidFill>
              </a:rPr>
              <a:t>ESR1 solenoid</a:t>
            </a:r>
            <a:endParaRPr lang="ja-JP" altLang="en-US" sz="1000">
              <a:solidFill>
                <a:srgbClr val="00B050"/>
              </a:solidFill>
            </a:endParaRPr>
          </a:p>
        </p:txBody>
      </p:sp>
      <p:sp>
        <p:nvSpPr>
          <p:cNvPr id="48" name="テキスト ボックス 47">
            <a:extLst>
              <a:ext uri="{FF2B5EF4-FFF2-40B4-BE49-F238E27FC236}">
                <a16:creationId xmlns:a16="http://schemas.microsoft.com/office/drawing/2014/main" id="{F953E8AB-9803-414A-CC71-A9855008B37C}"/>
              </a:ext>
            </a:extLst>
          </p:cNvPr>
          <p:cNvSpPr txBox="1"/>
          <p:nvPr/>
        </p:nvSpPr>
        <p:spPr>
          <a:xfrm>
            <a:off x="10689730" y="3933153"/>
            <a:ext cx="518091" cy="246221"/>
          </a:xfrm>
          <a:prstGeom prst="rect">
            <a:avLst/>
          </a:prstGeom>
          <a:noFill/>
        </p:spPr>
        <p:txBody>
          <a:bodyPr wrap="none" rtlCol="0">
            <a:spAutoFit/>
          </a:bodyPr>
          <a:lstStyle/>
          <a:p>
            <a:r>
              <a:rPr lang="en-US" altLang="ja-JP" sz="1000" dirty="0">
                <a:solidFill>
                  <a:srgbClr val="00B050"/>
                </a:solidFill>
              </a:rPr>
              <a:t>ESR2</a:t>
            </a:r>
            <a:endParaRPr lang="ja-JP" altLang="en-US" sz="1000">
              <a:solidFill>
                <a:srgbClr val="00B050"/>
              </a:solidFill>
            </a:endParaRPr>
          </a:p>
        </p:txBody>
      </p:sp>
      <p:sp>
        <p:nvSpPr>
          <p:cNvPr id="49" name="テキスト ボックス 48">
            <a:extLst>
              <a:ext uri="{FF2B5EF4-FFF2-40B4-BE49-F238E27FC236}">
                <a16:creationId xmlns:a16="http://schemas.microsoft.com/office/drawing/2014/main" id="{1610ACD5-6561-4886-B5B7-C1E84BF16CC4}"/>
              </a:ext>
            </a:extLst>
          </p:cNvPr>
          <p:cNvSpPr txBox="1"/>
          <p:nvPr/>
        </p:nvSpPr>
        <p:spPr>
          <a:xfrm>
            <a:off x="10780352" y="6284791"/>
            <a:ext cx="518091" cy="246221"/>
          </a:xfrm>
          <a:prstGeom prst="rect">
            <a:avLst/>
          </a:prstGeom>
          <a:noFill/>
        </p:spPr>
        <p:txBody>
          <a:bodyPr wrap="none" rtlCol="0">
            <a:spAutoFit/>
          </a:bodyPr>
          <a:lstStyle/>
          <a:p>
            <a:r>
              <a:rPr lang="en-US" altLang="ja-JP" sz="1000" dirty="0">
                <a:solidFill>
                  <a:srgbClr val="00B050"/>
                </a:solidFill>
              </a:rPr>
              <a:t>ESR3</a:t>
            </a:r>
            <a:endParaRPr lang="ja-JP" altLang="en-US" sz="1000">
              <a:solidFill>
                <a:srgbClr val="00B050"/>
              </a:solidFill>
            </a:endParaRPr>
          </a:p>
        </p:txBody>
      </p:sp>
      <p:sp>
        <p:nvSpPr>
          <p:cNvPr id="50" name="テキスト ボックス 49">
            <a:extLst>
              <a:ext uri="{FF2B5EF4-FFF2-40B4-BE49-F238E27FC236}">
                <a16:creationId xmlns:a16="http://schemas.microsoft.com/office/drawing/2014/main" id="{5B9D71CD-1BBD-B589-CA41-A7517928BB80}"/>
              </a:ext>
            </a:extLst>
          </p:cNvPr>
          <p:cNvSpPr txBox="1"/>
          <p:nvPr/>
        </p:nvSpPr>
        <p:spPr>
          <a:xfrm>
            <a:off x="8180495" y="3392397"/>
            <a:ext cx="1750800" cy="461665"/>
          </a:xfrm>
          <a:prstGeom prst="rect">
            <a:avLst/>
          </a:prstGeom>
          <a:noFill/>
        </p:spPr>
        <p:txBody>
          <a:bodyPr wrap="none" rtlCol="0">
            <a:spAutoFit/>
          </a:bodyPr>
          <a:lstStyle/>
          <a:p>
            <a:pPr algn="ctr"/>
            <a:r>
              <a:rPr lang="en-US" altLang="ja-JP" sz="1200" dirty="0">
                <a:solidFill>
                  <a:srgbClr val="FFC000"/>
                </a:solidFill>
                <a:highlight>
                  <a:srgbClr val="00FFFF"/>
                </a:highlight>
              </a:rPr>
              <a:t>Extended</a:t>
            </a:r>
          </a:p>
          <a:p>
            <a:pPr algn="ctr"/>
            <a:r>
              <a:rPr lang="en-US" altLang="ja-JP" sz="1200" dirty="0">
                <a:solidFill>
                  <a:srgbClr val="FFC000"/>
                </a:solidFill>
                <a:highlight>
                  <a:srgbClr val="00FFFF"/>
                </a:highlight>
              </a:rPr>
              <a:t>compensation solenoid</a:t>
            </a:r>
            <a:endParaRPr lang="ja-JP" altLang="en-US" sz="1200">
              <a:solidFill>
                <a:srgbClr val="FFC000"/>
              </a:solidFill>
              <a:highlight>
                <a:srgbClr val="00FFFF"/>
              </a:highlight>
            </a:endParaRPr>
          </a:p>
        </p:txBody>
      </p:sp>
      <p:cxnSp>
        <p:nvCxnSpPr>
          <p:cNvPr id="51" name="直線矢印コネクタ 50">
            <a:extLst>
              <a:ext uri="{FF2B5EF4-FFF2-40B4-BE49-F238E27FC236}">
                <a16:creationId xmlns:a16="http://schemas.microsoft.com/office/drawing/2014/main" id="{C700FE98-2DA0-9211-DDE3-09A9A712A46D}"/>
              </a:ext>
            </a:extLst>
          </p:cNvPr>
          <p:cNvCxnSpPr>
            <a:cxnSpLocks/>
          </p:cNvCxnSpPr>
          <p:nvPr/>
        </p:nvCxnSpPr>
        <p:spPr>
          <a:xfrm flipH="1">
            <a:off x="8594410" y="3811210"/>
            <a:ext cx="129053" cy="263713"/>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96ECCDBF-CA99-0E51-B95C-11BA928E084A}"/>
              </a:ext>
            </a:extLst>
          </p:cNvPr>
          <p:cNvCxnSpPr>
            <a:cxnSpLocks/>
          </p:cNvCxnSpPr>
          <p:nvPr/>
        </p:nvCxnSpPr>
        <p:spPr>
          <a:xfrm>
            <a:off x="9069573" y="3816869"/>
            <a:ext cx="103084" cy="261277"/>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EF10CDAD-F5E2-2E79-C9E0-6A71269B777B}"/>
              </a:ext>
            </a:extLst>
          </p:cNvPr>
          <p:cNvSpPr txBox="1"/>
          <p:nvPr/>
        </p:nvSpPr>
        <p:spPr>
          <a:xfrm>
            <a:off x="7406731" y="3594542"/>
            <a:ext cx="875111" cy="276999"/>
          </a:xfrm>
          <a:prstGeom prst="rect">
            <a:avLst/>
          </a:prstGeom>
          <a:noFill/>
        </p:spPr>
        <p:txBody>
          <a:bodyPr wrap="none" rtlCol="0">
            <a:spAutoFit/>
          </a:bodyPr>
          <a:lstStyle/>
          <a:p>
            <a:r>
              <a:rPr lang="en-US" altLang="ja-JP" sz="1200" dirty="0"/>
              <a:t>He Vessel</a:t>
            </a:r>
            <a:endParaRPr lang="ja-JP" altLang="en-US" sz="1200"/>
          </a:p>
        </p:txBody>
      </p:sp>
      <p:sp>
        <p:nvSpPr>
          <p:cNvPr id="54" name="テキスト ボックス 53">
            <a:extLst>
              <a:ext uri="{FF2B5EF4-FFF2-40B4-BE49-F238E27FC236}">
                <a16:creationId xmlns:a16="http://schemas.microsoft.com/office/drawing/2014/main" id="{524AF1FD-FB50-6012-38F0-84D8B0D48B46}"/>
              </a:ext>
            </a:extLst>
          </p:cNvPr>
          <p:cNvSpPr txBox="1"/>
          <p:nvPr/>
        </p:nvSpPr>
        <p:spPr>
          <a:xfrm>
            <a:off x="9838058" y="3618048"/>
            <a:ext cx="875111" cy="276999"/>
          </a:xfrm>
          <a:prstGeom prst="rect">
            <a:avLst/>
          </a:prstGeom>
          <a:noFill/>
        </p:spPr>
        <p:txBody>
          <a:bodyPr wrap="none" rtlCol="0">
            <a:spAutoFit/>
          </a:bodyPr>
          <a:lstStyle/>
          <a:p>
            <a:r>
              <a:rPr lang="en-US" altLang="ja-JP" sz="1200" dirty="0"/>
              <a:t>He Vessel</a:t>
            </a:r>
            <a:endParaRPr lang="ja-JP" altLang="en-US" sz="1200"/>
          </a:p>
        </p:txBody>
      </p:sp>
      <p:sp>
        <p:nvSpPr>
          <p:cNvPr id="55" name="テキスト ボックス 54">
            <a:extLst>
              <a:ext uri="{FF2B5EF4-FFF2-40B4-BE49-F238E27FC236}">
                <a16:creationId xmlns:a16="http://schemas.microsoft.com/office/drawing/2014/main" id="{6BB2EFFA-15D2-98D7-9A14-A93CED489322}"/>
              </a:ext>
            </a:extLst>
          </p:cNvPr>
          <p:cNvSpPr txBox="1"/>
          <p:nvPr/>
        </p:nvSpPr>
        <p:spPr>
          <a:xfrm>
            <a:off x="10737833" y="3621347"/>
            <a:ext cx="875111" cy="276999"/>
          </a:xfrm>
          <a:prstGeom prst="rect">
            <a:avLst/>
          </a:prstGeom>
          <a:noFill/>
        </p:spPr>
        <p:txBody>
          <a:bodyPr wrap="none" rtlCol="0">
            <a:spAutoFit/>
          </a:bodyPr>
          <a:lstStyle/>
          <a:p>
            <a:r>
              <a:rPr lang="en-US" altLang="ja-JP" sz="1200" dirty="0"/>
              <a:t>He Vessel</a:t>
            </a:r>
            <a:endParaRPr lang="ja-JP" altLang="en-US" sz="1200"/>
          </a:p>
        </p:txBody>
      </p:sp>
      <p:sp>
        <p:nvSpPr>
          <p:cNvPr id="56" name="テキスト ボックス 55">
            <a:extLst>
              <a:ext uri="{FF2B5EF4-FFF2-40B4-BE49-F238E27FC236}">
                <a16:creationId xmlns:a16="http://schemas.microsoft.com/office/drawing/2014/main" id="{E476A3E8-8B50-5EE9-0C47-514C2A588011}"/>
              </a:ext>
            </a:extLst>
          </p:cNvPr>
          <p:cNvSpPr txBox="1"/>
          <p:nvPr/>
        </p:nvSpPr>
        <p:spPr>
          <a:xfrm>
            <a:off x="10797373" y="4911114"/>
            <a:ext cx="782586" cy="400110"/>
          </a:xfrm>
          <a:prstGeom prst="rect">
            <a:avLst/>
          </a:prstGeom>
          <a:noFill/>
        </p:spPr>
        <p:txBody>
          <a:bodyPr wrap="none" rtlCol="0">
            <a:spAutoFit/>
          </a:bodyPr>
          <a:lstStyle/>
          <a:p>
            <a:pPr algn="ctr"/>
            <a:r>
              <a:rPr lang="en-US" altLang="ja-JP" sz="1000" dirty="0">
                <a:solidFill>
                  <a:srgbClr val="0432FF"/>
                </a:solidFill>
              </a:rPr>
              <a:t>QC2RE</a:t>
            </a:r>
          </a:p>
          <a:p>
            <a:pPr algn="ctr"/>
            <a:r>
              <a:rPr lang="en-US" altLang="ja-JP" sz="1000" dirty="0">
                <a:solidFill>
                  <a:srgbClr val="0432FF"/>
                </a:solidFill>
              </a:rPr>
              <a:t>Correctors</a:t>
            </a:r>
          </a:p>
        </p:txBody>
      </p:sp>
      <p:sp>
        <p:nvSpPr>
          <p:cNvPr id="57" name="テキスト ボックス 56">
            <a:extLst>
              <a:ext uri="{FF2B5EF4-FFF2-40B4-BE49-F238E27FC236}">
                <a16:creationId xmlns:a16="http://schemas.microsoft.com/office/drawing/2014/main" id="{69AD4508-5F4E-E437-CABA-77BC21F47814}"/>
              </a:ext>
            </a:extLst>
          </p:cNvPr>
          <p:cNvSpPr txBox="1"/>
          <p:nvPr/>
        </p:nvSpPr>
        <p:spPr>
          <a:xfrm>
            <a:off x="8679964" y="5192152"/>
            <a:ext cx="354584" cy="307777"/>
          </a:xfrm>
          <a:prstGeom prst="rect">
            <a:avLst/>
          </a:prstGeom>
          <a:noFill/>
        </p:spPr>
        <p:txBody>
          <a:bodyPr wrap="none" rtlCol="0">
            <a:spAutoFit/>
          </a:bodyPr>
          <a:lstStyle/>
          <a:p>
            <a:r>
              <a:rPr lang="en-US" altLang="ja-JP" sz="1400" dirty="0"/>
              <a:t>IP</a:t>
            </a:r>
            <a:endParaRPr lang="ja-JP" altLang="en-US" sz="1400"/>
          </a:p>
        </p:txBody>
      </p:sp>
      <p:grpSp>
        <p:nvGrpSpPr>
          <p:cNvPr id="59" name="グループ化 58">
            <a:extLst>
              <a:ext uri="{FF2B5EF4-FFF2-40B4-BE49-F238E27FC236}">
                <a16:creationId xmlns:a16="http://schemas.microsoft.com/office/drawing/2014/main" id="{62A3CF87-9688-FFAD-04AB-85023C1092BB}"/>
              </a:ext>
            </a:extLst>
          </p:cNvPr>
          <p:cNvGrpSpPr/>
          <p:nvPr/>
        </p:nvGrpSpPr>
        <p:grpSpPr>
          <a:xfrm>
            <a:off x="9079782" y="4066640"/>
            <a:ext cx="1498085" cy="45719"/>
            <a:chOff x="5098211" y="3881442"/>
            <a:chExt cx="1498085" cy="45719"/>
          </a:xfrm>
        </p:grpSpPr>
        <p:sp>
          <p:nvSpPr>
            <p:cNvPr id="60" name="正方形/長方形 59">
              <a:extLst>
                <a:ext uri="{FF2B5EF4-FFF2-40B4-BE49-F238E27FC236}">
                  <a16:creationId xmlns:a16="http://schemas.microsoft.com/office/drawing/2014/main" id="{136FC0C8-3980-6F80-A80B-36853B614FD3}"/>
                </a:ext>
              </a:extLst>
            </p:cNvPr>
            <p:cNvSpPr/>
            <p:nvPr/>
          </p:nvSpPr>
          <p:spPr>
            <a:xfrm>
              <a:off x="5283817" y="3881442"/>
              <a:ext cx="1312479" cy="4571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1" name="正方形/長方形 60">
              <a:extLst>
                <a:ext uri="{FF2B5EF4-FFF2-40B4-BE49-F238E27FC236}">
                  <a16:creationId xmlns:a16="http://schemas.microsoft.com/office/drawing/2014/main" id="{186FF977-63B2-6628-D626-F81901FB6935}"/>
                </a:ext>
              </a:extLst>
            </p:cNvPr>
            <p:cNvSpPr/>
            <p:nvPr/>
          </p:nvSpPr>
          <p:spPr>
            <a:xfrm>
              <a:off x="5098211" y="3881442"/>
              <a:ext cx="187200" cy="4571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62" name="グループ化 61">
            <a:extLst>
              <a:ext uri="{FF2B5EF4-FFF2-40B4-BE49-F238E27FC236}">
                <a16:creationId xmlns:a16="http://schemas.microsoft.com/office/drawing/2014/main" id="{C11889F5-7C89-5746-FAFB-941AE6A54110}"/>
              </a:ext>
            </a:extLst>
          </p:cNvPr>
          <p:cNvGrpSpPr/>
          <p:nvPr/>
        </p:nvGrpSpPr>
        <p:grpSpPr>
          <a:xfrm>
            <a:off x="9079780" y="6447847"/>
            <a:ext cx="1506879" cy="45719"/>
            <a:chOff x="5059172" y="6262651"/>
            <a:chExt cx="1506879" cy="45719"/>
          </a:xfrm>
        </p:grpSpPr>
        <p:sp>
          <p:nvSpPr>
            <p:cNvPr id="63" name="正方形/長方形 62">
              <a:extLst>
                <a:ext uri="{FF2B5EF4-FFF2-40B4-BE49-F238E27FC236}">
                  <a16:creationId xmlns:a16="http://schemas.microsoft.com/office/drawing/2014/main" id="{FF9BFD5C-E42D-2469-8108-8CA54D40E547}"/>
                </a:ext>
              </a:extLst>
            </p:cNvPr>
            <p:cNvSpPr/>
            <p:nvPr/>
          </p:nvSpPr>
          <p:spPr>
            <a:xfrm>
              <a:off x="5253572" y="6262651"/>
              <a:ext cx="1312479" cy="4571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4" name="正方形/長方形 63">
              <a:extLst>
                <a:ext uri="{FF2B5EF4-FFF2-40B4-BE49-F238E27FC236}">
                  <a16:creationId xmlns:a16="http://schemas.microsoft.com/office/drawing/2014/main" id="{051F9BE6-2D26-5210-6842-539E97AEA65B}"/>
                </a:ext>
              </a:extLst>
            </p:cNvPr>
            <p:cNvSpPr/>
            <p:nvPr/>
          </p:nvSpPr>
          <p:spPr>
            <a:xfrm>
              <a:off x="5059172" y="6262651"/>
              <a:ext cx="194400" cy="4571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65" name="グループ化 64">
            <a:extLst>
              <a:ext uri="{FF2B5EF4-FFF2-40B4-BE49-F238E27FC236}">
                <a16:creationId xmlns:a16="http://schemas.microsoft.com/office/drawing/2014/main" id="{81944ED0-055E-0C6F-485D-BEDC843B7FE0}"/>
              </a:ext>
            </a:extLst>
          </p:cNvPr>
          <p:cNvGrpSpPr/>
          <p:nvPr/>
        </p:nvGrpSpPr>
        <p:grpSpPr>
          <a:xfrm>
            <a:off x="7489328" y="6326179"/>
            <a:ext cx="1179475" cy="45719"/>
            <a:chOff x="3483157" y="6140983"/>
            <a:chExt cx="1179475" cy="45719"/>
          </a:xfrm>
        </p:grpSpPr>
        <p:sp>
          <p:nvSpPr>
            <p:cNvPr id="66" name="正方形/長方形 65">
              <a:extLst>
                <a:ext uri="{FF2B5EF4-FFF2-40B4-BE49-F238E27FC236}">
                  <a16:creationId xmlns:a16="http://schemas.microsoft.com/office/drawing/2014/main" id="{6C594771-1D20-4CD2-FF42-973AC633B2EA}"/>
                </a:ext>
              </a:extLst>
            </p:cNvPr>
            <p:cNvSpPr/>
            <p:nvPr/>
          </p:nvSpPr>
          <p:spPr>
            <a:xfrm>
              <a:off x="3483157" y="6140983"/>
              <a:ext cx="993049" cy="4571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7" name="正方形/長方形 66">
              <a:extLst>
                <a:ext uri="{FF2B5EF4-FFF2-40B4-BE49-F238E27FC236}">
                  <a16:creationId xmlns:a16="http://schemas.microsoft.com/office/drawing/2014/main" id="{3EE02B2A-5BD9-0C2B-9577-073B6188E35C}"/>
                </a:ext>
              </a:extLst>
            </p:cNvPr>
            <p:cNvSpPr/>
            <p:nvPr/>
          </p:nvSpPr>
          <p:spPr>
            <a:xfrm>
              <a:off x="4475432" y="6140983"/>
              <a:ext cx="187200" cy="4571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68" name="グループ化 67">
            <a:extLst>
              <a:ext uri="{FF2B5EF4-FFF2-40B4-BE49-F238E27FC236}">
                <a16:creationId xmlns:a16="http://schemas.microsoft.com/office/drawing/2014/main" id="{F291E634-03F0-EE7F-C9F2-709A250C5566}"/>
              </a:ext>
            </a:extLst>
          </p:cNvPr>
          <p:cNvGrpSpPr/>
          <p:nvPr/>
        </p:nvGrpSpPr>
        <p:grpSpPr>
          <a:xfrm>
            <a:off x="7485936" y="4073013"/>
            <a:ext cx="1182866" cy="45719"/>
            <a:chOff x="3494554" y="3887815"/>
            <a:chExt cx="1182866" cy="45719"/>
          </a:xfrm>
        </p:grpSpPr>
        <p:sp>
          <p:nvSpPr>
            <p:cNvPr id="69" name="正方形/長方形 68">
              <a:extLst>
                <a:ext uri="{FF2B5EF4-FFF2-40B4-BE49-F238E27FC236}">
                  <a16:creationId xmlns:a16="http://schemas.microsoft.com/office/drawing/2014/main" id="{83D3FB10-6A3B-2777-2B48-CDBB2F28E69A}"/>
                </a:ext>
              </a:extLst>
            </p:cNvPr>
            <p:cNvSpPr/>
            <p:nvPr/>
          </p:nvSpPr>
          <p:spPr>
            <a:xfrm>
              <a:off x="3494554" y="3887815"/>
              <a:ext cx="993049" cy="4571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0" name="正方形/長方形 69">
              <a:extLst>
                <a:ext uri="{FF2B5EF4-FFF2-40B4-BE49-F238E27FC236}">
                  <a16:creationId xmlns:a16="http://schemas.microsoft.com/office/drawing/2014/main" id="{7464DDA1-0399-CDDF-0D2B-05E7DC6A2DC2}"/>
                </a:ext>
              </a:extLst>
            </p:cNvPr>
            <p:cNvSpPr/>
            <p:nvPr/>
          </p:nvSpPr>
          <p:spPr>
            <a:xfrm>
              <a:off x="4490220" y="3887815"/>
              <a:ext cx="187200" cy="45719"/>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71" name="正方形/長方形 70">
            <a:extLst>
              <a:ext uri="{FF2B5EF4-FFF2-40B4-BE49-F238E27FC236}">
                <a16:creationId xmlns:a16="http://schemas.microsoft.com/office/drawing/2014/main" id="{99BB165D-F25B-0761-DAB3-3F851136F0C7}"/>
              </a:ext>
            </a:extLst>
          </p:cNvPr>
          <p:cNvSpPr/>
          <p:nvPr/>
        </p:nvSpPr>
        <p:spPr>
          <a:xfrm rot="20572037" flipV="1">
            <a:off x="6312307" y="5573124"/>
            <a:ext cx="585692" cy="726824"/>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2" name="テキスト ボックス 71">
            <a:extLst>
              <a:ext uri="{FF2B5EF4-FFF2-40B4-BE49-F238E27FC236}">
                <a16:creationId xmlns:a16="http://schemas.microsoft.com/office/drawing/2014/main" id="{084E8D8F-4EEA-57DC-6F0F-18985FFF7FF9}"/>
              </a:ext>
            </a:extLst>
          </p:cNvPr>
          <p:cNvSpPr txBox="1"/>
          <p:nvPr/>
        </p:nvSpPr>
        <p:spPr>
          <a:xfrm>
            <a:off x="170485" y="0"/>
            <a:ext cx="4259499" cy="523220"/>
          </a:xfrm>
          <a:prstGeom prst="rect">
            <a:avLst/>
          </a:prstGeom>
          <a:noFill/>
        </p:spPr>
        <p:txBody>
          <a:bodyPr wrap="none" rtlCol="0">
            <a:spAutoFit/>
          </a:bodyPr>
          <a:lstStyle/>
          <a:p>
            <a:r>
              <a:rPr kumimoji="1" lang="en-US" altLang="ja-JP" sz="2800" b="1" dirty="0"/>
              <a:t>Layout of QCS magnets</a:t>
            </a:r>
            <a:endParaRPr kumimoji="1" lang="ja-JP" altLang="en-US" sz="2800" b="1"/>
          </a:p>
        </p:txBody>
      </p:sp>
      <p:sp>
        <p:nvSpPr>
          <p:cNvPr id="73" name="テキスト ボックス 72">
            <a:extLst>
              <a:ext uri="{FF2B5EF4-FFF2-40B4-BE49-F238E27FC236}">
                <a16:creationId xmlns:a16="http://schemas.microsoft.com/office/drawing/2014/main" id="{F3C993E1-7A09-5393-FC10-0BDC45BADA05}"/>
              </a:ext>
            </a:extLst>
          </p:cNvPr>
          <p:cNvSpPr txBox="1"/>
          <p:nvPr/>
        </p:nvSpPr>
        <p:spPr>
          <a:xfrm>
            <a:off x="6177577" y="6355066"/>
            <a:ext cx="875111" cy="276999"/>
          </a:xfrm>
          <a:prstGeom prst="rect">
            <a:avLst/>
          </a:prstGeom>
          <a:noFill/>
        </p:spPr>
        <p:txBody>
          <a:bodyPr wrap="none" rtlCol="0">
            <a:spAutoFit/>
          </a:bodyPr>
          <a:lstStyle/>
          <a:p>
            <a:r>
              <a:rPr lang="en-US" altLang="ja-JP" sz="1200" dirty="0"/>
              <a:t>He Vessel</a:t>
            </a:r>
            <a:endParaRPr lang="ja-JP" altLang="en-US" sz="1200"/>
          </a:p>
        </p:txBody>
      </p:sp>
      <p:sp>
        <p:nvSpPr>
          <p:cNvPr id="74" name="テキスト ボックス 73">
            <a:extLst>
              <a:ext uri="{FF2B5EF4-FFF2-40B4-BE49-F238E27FC236}">
                <a16:creationId xmlns:a16="http://schemas.microsoft.com/office/drawing/2014/main" id="{8D669B59-A549-CEC2-A34D-C904044170C0}"/>
              </a:ext>
            </a:extLst>
          </p:cNvPr>
          <p:cNvSpPr txBox="1"/>
          <p:nvPr/>
        </p:nvSpPr>
        <p:spPr>
          <a:xfrm>
            <a:off x="101520" y="5059373"/>
            <a:ext cx="4659674" cy="1754326"/>
          </a:xfrm>
          <a:prstGeom prst="rect">
            <a:avLst/>
          </a:prstGeom>
          <a:noFill/>
        </p:spPr>
        <p:txBody>
          <a:bodyPr wrap="none" rtlCol="0">
            <a:spAutoFit/>
          </a:bodyPr>
          <a:lstStyle/>
          <a:p>
            <a:r>
              <a:rPr kumimoji="1" lang="en-US" altLang="ja-JP" dirty="0">
                <a:highlight>
                  <a:srgbClr val="00FFFF"/>
                </a:highlight>
              </a:rPr>
              <a:t>Main changes</a:t>
            </a:r>
            <a:r>
              <a:rPr lang="en-US" altLang="ja-JP" dirty="0">
                <a:highlight>
                  <a:srgbClr val="00FFFF"/>
                </a:highlight>
              </a:rPr>
              <a:t> in upgraded QCS</a:t>
            </a:r>
            <a:endParaRPr kumimoji="1" lang="en-US" altLang="ja-JP" dirty="0">
              <a:highlight>
                <a:srgbClr val="00FFFF"/>
              </a:highlight>
            </a:endParaRPr>
          </a:p>
          <a:p>
            <a:r>
              <a:rPr kumimoji="1" lang="en-US" altLang="ja-JP" dirty="0"/>
              <a:t>• Extension of compensation solenoid</a:t>
            </a:r>
          </a:p>
          <a:p>
            <a:r>
              <a:rPr lang="en-US" altLang="ja-JP" dirty="0"/>
              <a:t>• Relocation of QC1P with iron yoke </a:t>
            </a:r>
          </a:p>
          <a:p>
            <a:r>
              <a:rPr lang="en-US" altLang="ja-JP" dirty="0"/>
              <a:t>  (Nb</a:t>
            </a:r>
            <a:r>
              <a:rPr lang="en-US" altLang="ja-JP" baseline="-25000" dirty="0"/>
              <a:t>3</a:t>
            </a:r>
            <a:r>
              <a:rPr lang="en-US" altLang="ja-JP" dirty="0"/>
              <a:t>Sn is the baseline, Nb-Ti as a backup)</a:t>
            </a:r>
          </a:p>
          <a:p>
            <a:r>
              <a:rPr lang="en-US" altLang="ja-JP" dirty="0"/>
              <a:t>• N</a:t>
            </a:r>
            <a:r>
              <a:rPr kumimoji="1" lang="en-US" altLang="ja-JP" dirty="0"/>
              <a:t>ew correctors for QC1P</a:t>
            </a:r>
          </a:p>
          <a:p>
            <a:r>
              <a:rPr lang="en-US" altLang="ja-JP" dirty="0"/>
              <a:t>• No leak field cancel coils</a:t>
            </a:r>
            <a:endParaRPr kumimoji="1" lang="ja-JP" altLang="en-US"/>
          </a:p>
        </p:txBody>
      </p:sp>
      <p:sp>
        <p:nvSpPr>
          <p:cNvPr id="75" name="テキスト ボックス 74">
            <a:extLst>
              <a:ext uri="{FF2B5EF4-FFF2-40B4-BE49-F238E27FC236}">
                <a16:creationId xmlns:a16="http://schemas.microsoft.com/office/drawing/2014/main" id="{FD5CEF18-0A24-C2FF-39AA-224C910FDCA8}"/>
              </a:ext>
            </a:extLst>
          </p:cNvPr>
          <p:cNvSpPr txBox="1"/>
          <p:nvPr/>
        </p:nvSpPr>
        <p:spPr>
          <a:xfrm>
            <a:off x="4299778" y="6405212"/>
            <a:ext cx="1824538" cy="400110"/>
          </a:xfrm>
          <a:prstGeom prst="rect">
            <a:avLst/>
          </a:prstGeom>
          <a:noFill/>
        </p:spPr>
        <p:txBody>
          <a:bodyPr wrap="none" rtlCol="0">
            <a:spAutoFit/>
          </a:bodyPr>
          <a:lstStyle/>
          <a:p>
            <a:r>
              <a:rPr kumimoji="1" lang="en-US" altLang="ja-JP" sz="1000" dirty="0"/>
              <a:t>*Multipole order of correctors</a:t>
            </a:r>
          </a:p>
          <a:p>
            <a:r>
              <a:rPr kumimoji="1" lang="en-US" altLang="ja-JP" sz="1000" dirty="0"/>
              <a:t> has not been fixed.</a:t>
            </a:r>
            <a:endParaRPr kumimoji="1" lang="ja-JP" altLang="en-US" sz="1000"/>
          </a:p>
        </p:txBody>
      </p:sp>
      <p:sp>
        <p:nvSpPr>
          <p:cNvPr id="2" name="テキスト ボックス 1">
            <a:extLst>
              <a:ext uri="{FF2B5EF4-FFF2-40B4-BE49-F238E27FC236}">
                <a16:creationId xmlns:a16="http://schemas.microsoft.com/office/drawing/2014/main" id="{B6366DD4-F5BD-4555-04C6-38FCF2FE6545}"/>
              </a:ext>
            </a:extLst>
          </p:cNvPr>
          <p:cNvSpPr txBox="1"/>
          <p:nvPr/>
        </p:nvSpPr>
        <p:spPr>
          <a:xfrm>
            <a:off x="9101463" y="5712513"/>
            <a:ext cx="782586" cy="246221"/>
          </a:xfrm>
          <a:prstGeom prst="rect">
            <a:avLst/>
          </a:prstGeom>
          <a:noFill/>
        </p:spPr>
        <p:txBody>
          <a:bodyPr wrap="none" rtlCol="0">
            <a:spAutoFit/>
          </a:bodyPr>
          <a:lstStyle/>
          <a:p>
            <a:pPr algn="ctr"/>
            <a:r>
              <a:rPr lang="en-US" altLang="ja-JP" sz="1000" dirty="0">
                <a:solidFill>
                  <a:srgbClr val="FF0000"/>
                </a:solidFill>
                <a:highlight>
                  <a:srgbClr val="00FFFF"/>
                </a:highlight>
              </a:rPr>
              <a:t>Correctors</a:t>
            </a:r>
          </a:p>
        </p:txBody>
      </p:sp>
      <p:sp>
        <p:nvSpPr>
          <p:cNvPr id="3" name="円/楕円 2">
            <a:extLst>
              <a:ext uri="{FF2B5EF4-FFF2-40B4-BE49-F238E27FC236}">
                <a16:creationId xmlns:a16="http://schemas.microsoft.com/office/drawing/2014/main" id="{13E36F16-6DDB-B153-36BA-ACCB1BE4A16C}"/>
              </a:ext>
            </a:extLst>
          </p:cNvPr>
          <p:cNvSpPr/>
          <p:nvPr/>
        </p:nvSpPr>
        <p:spPr>
          <a:xfrm>
            <a:off x="8059308" y="2005069"/>
            <a:ext cx="854053" cy="649996"/>
          </a:xfrm>
          <a:prstGeom prst="ellipse">
            <a:avLst/>
          </a:prstGeom>
          <a:noFill/>
          <a:ln w="19050">
            <a:solidFill>
              <a:srgbClr val="00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15DE08C2-8EB1-4D59-D6F9-9C3DDCDEE860}"/>
              </a:ext>
            </a:extLst>
          </p:cNvPr>
          <p:cNvSpPr/>
          <p:nvPr/>
        </p:nvSpPr>
        <p:spPr>
          <a:xfrm>
            <a:off x="8674436" y="845136"/>
            <a:ext cx="854053" cy="649996"/>
          </a:xfrm>
          <a:prstGeom prst="ellipse">
            <a:avLst/>
          </a:prstGeom>
          <a:noFill/>
          <a:ln w="19050">
            <a:solidFill>
              <a:srgbClr val="00F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円/楕円 40">
            <a:extLst>
              <a:ext uri="{FF2B5EF4-FFF2-40B4-BE49-F238E27FC236}">
                <a16:creationId xmlns:a16="http://schemas.microsoft.com/office/drawing/2014/main" id="{7067F51E-96FE-FD26-08A5-CEA40372977B}"/>
              </a:ext>
            </a:extLst>
          </p:cNvPr>
          <p:cNvSpPr/>
          <p:nvPr/>
        </p:nvSpPr>
        <p:spPr>
          <a:xfrm>
            <a:off x="8165374" y="5187613"/>
            <a:ext cx="427538" cy="427538"/>
          </a:xfrm>
          <a:prstGeom prst="ellipse">
            <a:avLst/>
          </a:prstGeom>
          <a:noFill/>
          <a:ln w="19050">
            <a:solidFill>
              <a:srgbClr val="00FDFF"/>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a:extLst>
              <a:ext uri="{FF2B5EF4-FFF2-40B4-BE49-F238E27FC236}">
                <a16:creationId xmlns:a16="http://schemas.microsoft.com/office/drawing/2014/main" id="{14730A1A-8B4D-D417-3056-EAB119FB8CC7}"/>
              </a:ext>
            </a:extLst>
          </p:cNvPr>
          <p:cNvSpPr/>
          <p:nvPr/>
        </p:nvSpPr>
        <p:spPr>
          <a:xfrm>
            <a:off x="9144969" y="4792497"/>
            <a:ext cx="427538" cy="427538"/>
          </a:xfrm>
          <a:prstGeom prst="ellipse">
            <a:avLst/>
          </a:prstGeom>
          <a:noFill/>
          <a:ln w="19050">
            <a:solidFill>
              <a:srgbClr val="00FDFF"/>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76" name="表 75">
            <a:extLst>
              <a:ext uri="{FF2B5EF4-FFF2-40B4-BE49-F238E27FC236}">
                <a16:creationId xmlns:a16="http://schemas.microsoft.com/office/drawing/2014/main" id="{63DB213F-2B52-48B3-9778-58C83B859492}"/>
              </a:ext>
            </a:extLst>
          </p:cNvPr>
          <p:cNvGraphicFramePr>
            <a:graphicFrameLocks noGrp="1"/>
          </p:cNvGraphicFramePr>
          <p:nvPr>
            <p:extLst>
              <p:ext uri="{D42A27DB-BD31-4B8C-83A1-F6EECF244321}">
                <p14:modId xmlns:p14="http://schemas.microsoft.com/office/powerpoint/2010/main" val="2310403520"/>
              </p:ext>
            </p:extLst>
          </p:nvPr>
        </p:nvGraphicFramePr>
        <p:xfrm>
          <a:off x="298468" y="1076586"/>
          <a:ext cx="4746308" cy="3749040"/>
        </p:xfrm>
        <a:graphic>
          <a:graphicData uri="http://schemas.openxmlformats.org/drawingml/2006/table">
            <a:tbl>
              <a:tblPr firstRow="1" bandRow="1">
                <a:tableStyleId>{5940675A-B579-460E-94D1-54222C63F5DA}</a:tableStyleId>
              </a:tblPr>
              <a:tblGrid>
                <a:gridCol w="640080">
                  <a:extLst>
                    <a:ext uri="{9D8B030D-6E8A-4147-A177-3AD203B41FA5}">
                      <a16:colId xmlns:a16="http://schemas.microsoft.com/office/drawing/2014/main" val="1845087606"/>
                    </a:ext>
                  </a:extLst>
                </a:gridCol>
                <a:gridCol w="1443355">
                  <a:extLst>
                    <a:ext uri="{9D8B030D-6E8A-4147-A177-3AD203B41FA5}">
                      <a16:colId xmlns:a16="http://schemas.microsoft.com/office/drawing/2014/main" val="3541616313"/>
                    </a:ext>
                  </a:extLst>
                </a:gridCol>
                <a:gridCol w="1384618">
                  <a:extLst>
                    <a:ext uri="{9D8B030D-6E8A-4147-A177-3AD203B41FA5}">
                      <a16:colId xmlns:a16="http://schemas.microsoft.com/office/drawing/2014/main" val="3536129978"/>
                    </a:ext>
                  </a:extLst>
                </a:gridCol>
                <a:gridCol w="1278255">
                  <a:extLst>
                    <a:ext uri="{9D8B030D-6E8A-4147-A177-3AD203B41FA5}">
                      <a16:colId xmlns:a16="http://schemas.microsoft.com/office/drawing/2014/main" val="1536741281"/>
                    </a:ext>
                  </a:extLst>
                </a:gridCol>
              </a:tblGrid>
              <a:tr h="265500">
                <a:tc gridSpan="4">
                  <a:txBody>
                    <a:bodyPr/>
                    <a:lstStyle/>
                    <a:p>
                      <a:pPr algn="ctr"/>
                      <a:r>
                        <a:rPr kumimoji="1" lang="en-US" altLang="ja-JP" sz="1200" dirty="0"/>
                        <a:t>Main quadrupoles</a:t>
                      </a:r>
                      <a:endParaRPr kumimoji="1" lang="ja-JP" altLang="en-US" sz="1200"/>
                    </a:p>
                  </a:txBody>
                  <a:tcPr anchor="ctr"/>
                </a:tc>
                <a:tc hMerge="1">
                  <a:txBody>
                    <a:bodyPr/>
                    <a:lstStyle/>
                    <a:p>
                      <a:endParaRPr kumimoji="1" lang="ja-JP" altLang="en-US" sz="1200"/>
                    </a:p>
                  </a:txBody>
                  <a:tcPr/>
                </a:tc>
                <a:tc hMerge="1">
                  <a:txBody>
                    <a:bodyPr/>
                    <a:lstStyle/>
                    <a:p>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4087907445"/>
                  </a:ext>
                </a:extLst>
              </a:tr>
              <a:tr h="265500">
                <a:tc>
                  <a:txBody>
                    <a:bodyPr/>
                    <a:lstStyle/>
                    <a:p>
                      <a:pPr algn="ctr"/>
                      <a:endParaRPr kumimoji="1" lang="ja-JP" altLang="en-US" sz="1200"/>
                    </a:p>
                  </a:txBody>
                  <a:tcPr anchor="ctr"/>
                </a:tc>
                <a:tc>
                  <a:txBody>
                    <a:bodyPr/>
                    <a:lstStyle/>
                    <a:p>
                      <a:pPr algn="ctr"/>
                      <a:r>
                        <a:rPr kumimoji="1" lang="en-US" altLang="ja-JP" sz="1200" dirty="0"/>
                        <a:t>Field gradient</a:t>
                      </a:r>
                    </a:p>
                    <a:p>
                      <a:pPr algn="ctr"/>
                      <a:r>
                        <a:rPr kumimoji="1" lang="en-US" altLang="ja-JP" sz="1200" dirty="0"/>
                        <a:t>(R, L) (T/m)</a:t>
                      </a:r>
                      <a:endParaRPr kumimoji="1" lang="ja-JP" altLang="en-US" sz="1200"/>
                    </a:p>
                  </a:txBody>
                  <a:tcPr anchor="ctr"/>
                </a:tc>
                <a:tc>
                  <a:txBody>
                    <a:bodyPr/>
                    <a:lstStyle/>
                    <a:p>
                      <a:pPr algn="ctr"/>
                      <a:r>
                        <a:rPr kumimoji="1" lang="en-US" altLang="ja-JP" sz="1200" dirty="0"/>
                        <a:t>Design current, </a:t>
                      </a:r>
                      <a:r>
                        <a:rPr kumimoji="1" lang="en-US" altLang="ja-JP" sz="1200" i="1" dirty="0"/>
                        <a:t>I</a:t>
                      </a:r>
                      <a:r>
                        <a:rPr kumimoji="1" lang="en-US" altLang="ja-JP" sz="1200" i="1" baseline="-25000" dirty="0"/>
                        <a:t>d</a:t>
                      </a:r>
                    </a:p>
                    <a:p>
                      <a:pPr algn="ctr"/>
                      <a:r>
                        <a:rPr kumimoji="1" lang="en-US" altLang="ja-JP" sz="1200" dirty="0"/>
                        <a:t>(R, L) (A)</a:t>
                      </a:r>
                      <a:endParaRPr kumimoji="1" lang="ja-JP" altLang="en-US" sz="1200"/>
                    </a:p>
                  </a:txBody>
                  <a:tcPr anchor="ctr"/>
                </a:tc>
                <a:tc>
                  <a:txBody>
                    <a:bodyPr/>
                    <a:lstStyle/>
                    <a:p>
                      <a:pPr algn="ctr"/>
                      <a:r>
                        <a:rPr kumimoji="1" lang="en-US" altLang="ja-JP" sz="1200" dirty="0"/>
                        <a:t>Peak field</a:t>
                      </a:r>
                      <a:r>
                        <a:rPr kumimoji="1" lang="ja-JP" altLang="en-US" sz="1200"/>
                        <a:t>　</a:t>
                      </a:r>
                      <a:r>
                        <a:rPr kumimoji="1" lang="en-US" altLang="ja-JP" sz="1200" dirty="0"/>
                        <a:t>at</a:t>
                      </a:r>
                      <a:r>
                        <a:rPr kumimoji="1" lang="en-US" altLang="ja-JP" sz="1200" i="1" dirty="0"/>
                        <a:t> I</a:t>
                      </a:r>
                      <a:r>
                        <a:rPr kumimoji="1" lang="en-US" altLang="ja-JP" sz="1200" i="1" baseline="-25000" dirty="0"/>
                        <a:t>d </a:t>
                      </a:r>
                    </a:p>
                    <a:p>
                      <a:pPr algn="ctr"/>
                      <a:r>
                        <a:rPr kumimoji="1" lang="en-US" altLang="ja-JP" sz="1200" dirty="0"/>
                        <a:t>(R, L) (T)</a:t>
                      </a:r>
                      <a:endParaRPr kumimoji="1" lang="ja-JP" altLang="en-US" sz="1200"/>
                    </a:p>
                  </a:txBody>
                  <a:tcPr anchor="ctr"/>
                </a:tc>
                <a:extLst>
                  <a:ext uri="{0D108BD9-81ED-4DB2-BD59-A6C34878D82A}">
                    <a16:rowId xmlns:a16="http://schemas.microsoft.com/office/drawing/2014/main" val="45718114"/>
                  </a:ext>
                </a:extLst>
              </a:tr>
              <a:tr h="265500">
                <a:tc>
                  <a:txBody>
                    <a:bodyPr/>
                    <a:lstStyle/>
                    <a:p>
                      <a:pPr algn="ctr"/>
                      <a:r>
                        <a:rPr kumimoji="1" lang="en-US" altLang="ja-JP" sz="1200" dirty="0"/>
                        <a:t>QC1P</a:t>
                      </a:r>
                      <a:endParaRPr kumimoji="1" lang="ja-JP" altLang="en-US" sz="1200"/>
                    </a:p>
                  </a:txBody>
                  <a:tcPr anchor="ctr"/>
                </a:tc>
                <a:tc>
                  <a:txBody>
                    <a:bodyPr/>
                    <a:lstStyle/>
                    <a:p>
                      <a:pPr algn="ctr"/>
                      <a:r>
                        <a:rPr kumimoji="1" lang="en-US" altLang="ja-JP" sz="1200" dirty="0"/>
                        <a:t>76.37</a:t>
                      </a:r>
                      <a:endParaRPr kumimoji="1" lang="ja-JP" altLang="en-US" sz="1200"/>
                    </a:p>
                  </a:txBody>
                  <a:tcPr anchor="ctr"/>
                </a:tc>
                <a:tc>
                  <a:txBody>
                    <a:bodyPr/>
                    <a:lstStyle/>
                    <a:p>
                      <a:pPr algn="ctr"/>
                      <a:r>
                        <a:rPr kumimoji="1" lang="en-US" altLang="ja-JP" sz="1200" dirty="0"/>
                        <a:t>1800</a:t>
                      </a:r>
                      <a:endParaRPr kumimoji="1" lang="ja-JP" altLang="en-US" sz="1200"/>
                    </a:p>
                  </a:txBody>
                  <a:tcPr anchor="ctr"/>
                </a:tc>
                <a:tc>
                  <a:txBody>
                    <a:bodyPr/>
                    <a:lstStyle/>
                    <a:p>
                      <a:pPr algn="ctr"/>
                      <a:r>
                        <a:rPr kumimoji="1" lang="en-US" altLang="ja-JP" sz="1200" dirty="0"/>
                        <a:t>4.56</a:t>
                      </a:r>
                      <a:endParaRPr kumimoji="1" lang="ja-JP" altLang="en-US" sz="1200"/>
                    </a:p>
                  </a:txBody>
                  <a:tcPr anchor="ctr"/>
                </a:tc>
                <a:extLst>
                  <a:ext uri="{0D108BD9-81ED-4DB2-BD59-A6C34878D82A}">
                    <a16:rowId xmlns:a16="http://schemas.microsoft.com/office/drawing/2014/main" val="4046391172"/>
                  </a:ext>
                </a:extLst>
              </a:tr>
              <a:tr h="265500">
                <a:tc>
                  <a:txBody>
                    <a:bodyPr/>
                    <a:lstStyle/>
                    <a:p>
                      <a:pPr algn="ctr"/>
                      <a:r>
                        <a:rPr kumimoji="1" lang="en-US" altLang="ja-JP" sz="1200" dirty="0"/>
                        <a:t>QC1E</a:t>
                      </a:r>
                      <a:endParaRPr kumimoji="1" lang="ja-JP" altLang="en-US" sz="1200"/>
                    </a:p>
                  </a:txBody>
                  <a:tcPr anchor="ctr"/>
                </a:tc>
                <a:tc>
                  <a:txBody>
                    <a:bodyPr/>
                    <a:lstStyle/>
                    <a:p>
                      <a:pPr algn="ctr"/>
                      <a:r>
                        <a:rPr kumimoji="1" lang="en-US" altLang="ja-JP" sz="1200" dirty="0"/>
                        <a:t>91.57</a:t>
                      </a:r>
                      <a:endParaRPr kumimoji="1" lang="ja-JP" altLang="en-US" sz="1200"/>
                    </a:p>
                  </a:txBody>
                  <a:tcPr anchor="ctr"/>
                </a:tc>
                <a:tc>
                  <a:txBody>
                    <a:bodyPr/>
                    <a:lstStyle/>
                    <a:p>
                      <a:pPr algn="ctr"/>
                      <a:r>
                        <a:rPr kumimoji="1" lang="en-US" altLang="ja-JP" sz="1200" dirty="0"/>
                        <a:t>2000</a:t>
                      </a:r>
                      <a:endParaRPr kumimoji="1" lang="ja-JP" altLang="en-US" sz="1200"/>
                    </a:p>
                  </a:txBody>
                  <a:tcPr anchor="ctr"/>
                </a:tc>
                <a:tc>
                  <a:txBody>
                    <a:bodyPr/>
                    <a:lstStyle/>
                    <a:p>
                      <a:pPr algn="ctr"/>
                      <a:r>
                        <a:rPr kumimoji="1" lang="en-US" altLang="ja-JP" sz="1200" dirty="0"/>
                        <a:t>3.50</a:t>
                      </a:r>
                      <a:endParaRPr kumimoji="1" lang="ja-JP" altLang="en-US" sz="1200"/>
                    </a:p>
                  </a:txBody>
                  <a:tcPr anchor="ctr"/>
                </a:tc>
                <a:extLst>
                  <a:ext uri="{0D108BD9-81ED-4DB2-BD59-A6C34878D82A}">
                    <a16:rowId xmlns:a16="http://schemas.microsoft.com/office/drawing/2014/main" val="1317649356"/>
                  </a:ext>
                </a:extLst>
              </a:tr>
              <a:tr h="265500">
                <a:tc>
                  <a:txBody>
                    <a:bodyPr/>
                    <a:lstStyle/>
                    <a:p>
                      <a:pPr algn="ctr"/>
                      <a:r>
                        <a:rPr kumimoji="1" lang="en-US" altLang="ja-JP" sz="1200" dirty="0"/>
                        <a:t>QC2P</a:t>
                      </a:r>
                      <a:endParaRPr kumimoji="1" lang="ja-JP" altLang="en-US" sz="1200"/>
                    </a:p>
                  </a:txBody>
                  <a:tcPr anchor="ctr"/>
                </a:tc>
                <a:tc>
                  <a:txBody>
                    <a:bodyPr/>
                    <a:lstStyle/>
                    <a:p>
                      <a:pPr algn="ctr"/>
                      <a:r>
                        <a:rPr kumimoji="1" lang="en-US" altLang="ja-JP" sz="1200" dirty="0"/>
                        <a:t>31.97</a:t>
                      </a:r>
                      <a:endParaRPr kumimoji="1" lang="ja-JP" altLang="en-US" sz="1200"/>
                    </a:p>
                  </a:txBody>
                  <a:tcPr anchor="ctr"/>
                </a:tc>
                <a:tc>
                  <a:txBody>
                    <a:bodyPr/>
                    <a:lstStyle/>
                    <a:p>
                      <a:pPr algn="ctr"/>
                      <a:r>
                        <a:rPr kumimoji="1" lang="en-US" altLang="ja-JP" sz="1200" dirty="0"/>
                        <a:t>1000</a:t>
                      </a:r>
                      <a:endParaRPr kumimoji="1" lang="ja-JP" altLang="en-US" sz="1200"/>
                    </a:p>
                  </a:txBody>
                  <a:tcPr anchor="ctr"/>
                </a:tc>
                <a:tc>
                  <a:txBody>
                    <a:bodyPr/>
                    <a:lstStyle/>
                    <a:p>
                      <a:pPr algn="ctr"/>
                      <a:r>
                        <a:rPr kumimoji="1" lang="en-US" altLang="ja-JP" sz="1200" dirty="0"/>
                        <a:t>2.43</a:t>
                      </a:r>
                      <a:endParaRPr kumimoji="1" lang="ja-JP" altLang="en-US" sz="1200"/>
                    </a:p>
                  </a:txBody>
                  <a:tcPr anchor="ctr"/>
                </a:tc>
                <a:extLst>
                  <a:ext uri="{0D108BD9-81ED-4DB2-BD59-A6C34878D82A}">
                    <a16:rowId xmlns:a16="http://schemas.microsoft.com/office/drawing/2014/main" val="4153308739"/>
                  </a:ext>
                </a:extLst>
              </a:tr>
              <a:tr h="265500">
                <a:tc>
                  <a:txBody>
                    <a:bodyPr/>
                    <a:lstStyle/>
                    <a:p>
                      <a:pPr algn="ctr"/>
                      <a:r>
                        <a:rPr kumimoji="1" lang="en-US" altLang="ja-JP" sz="1200" dirty="0"/>
                        <a:t>QC2E</a:t>
                      </a:r>
                      <a:endParaRPr kumimoji="1" lang="ja-JP" altLang="en-US" sz="1200"/>
                    </a:p>
                  </a:txBody>
                  <a:tcPr anchor="ctr"/>
                </a:tc>
                <a:tc>
                  <a:txBody>
                    <a:bodyPr/>
                    <a:lstStyle/>
                    <a:p>
                      <a:pPr algn="ctr"/>
                      <a:r>
                        <a:rPr kumimoji="1" lang="en-US" altLang="ja-JP" sz="1200" dirty="0"/>
                        <a:t>38.56, 36.39</a:t>
                      </a:r>
                      <a:endParaRPr kumimoji="1" lang="ja-JP" altLang="en-US" sz="1200"/>
                    </a:p>
                  </a:txBody>
                  <a:tcPr anchor="ctr"/>
                </a:tc>
                <a:tc>
                  <a:txBody>
                    <a:bodyPr/>
                    <a:lstStyle/>
                    <a:p>
                      <a:pPr algn="ctr"/>
                      <a:r>
                        <a:rPr kumimoji="1" lang="en-US" altLang="ja-JP" sz="1200" dirty="0"/>
                        <a:t>1562.5, 1250</a:t>
                      </a:r>
                      <a:endParaRPr kumimoji="1" lang="ja-JP" altLang="en-US" sz="1200"/>
                    </a:p>
                  </a:txBody>
                  <a:tcPr anchor="ctr"/>
                </a:tc>
                <a:tc>
                  <a:txBody>
                    <a:bodyPr/>
                    <a:lstStyle/>
                    <a:p>
                      <a:pPr algn="ctr"/>
                      <a:r>
                        <a:rPr kumimoji="1" lang="en-US" altLang="ja-JP" sz="1200" dirty="0"/>
                        <a:t>2.81, 2.63</a:t>
                      </a:r>
                      <a:endParaRPr kumimoji="1" lang="ja-JP" altLang="en-US" sz="1200"/>
                    </a:p>
                  </a:txBody>
                  <a:tcPr anchor="ctr"/>
                </a:tc>
                <a:extLst>
                  <a:ext uri="{0D108BD9-81ED-4DB2-BD59-A6C34878D82A}">
                    <a16:rowId xmlns:a16="http://schemas.microsoft.com/office/drawing/2014/main" val="2279056145"/>
                  </a:ext>
                </a:extLst>
              </a:tr>
              <a:tr h="265500">
                <a:tc gridSpan="4">
                  <a:txBody>
                    <a:bodyPr/>
                    <a:lstStyle/>
                    <a:p>
                      <a:pPr algn="ctr"/>
                      <a:r>
                        <a:rPr kumimoji="1" lang="en-US" altLang="ja-JP" sz="1200" dirty="0"/>
                        <a:t>Compensation solenoids</a:t>
                      </a:r>
                      <a:endParaRPr kumimoji="1" lang="ja-JP" altLang="en-US" sz="1200"/>
                    </a:p>
                  </a:txBody>
                  <a:tcPr anchor="ctr"/>
                </a:tc>
                <a:tc hMerge="1">
                  <a:txBody>
                    <a:bodyPr/>
                    <a:lstStyle/>
                    <a:p>
                      <a:endParaRPr kumimoji="1" lang="ja-JP" altLang="en-US" sz="1200"/>
                    </a:p>
                  </a:txBody>
                  <a:tcPr/>
                </a:tc>
                <a:tc hMerge="1">
                  <a:txBody>
                    <a:bodyPr/>
                    <a:lstStyle/>
                    <a:p>
                      <a:endParaRPr kumimoji="1" lang="ja-JP" altLang="en-US" sz="1200"/>
                    </a:p>
                  </a:txBody>
                  <a:tcPr/>
                </a:tc>
                <a:tc hMerge="1">
                  <a:txBody>
                    <a:bodyPr/>
                    <a:lstStyle/>
                    <a:p>
                      <a:pPr algn="ctr"/>
                      <a:endParaRPr kumimoji="1" lang="ja-JP" altLang="en-US" sz="1200"/>
                    </a:p>
                  </a:txBody>
                  <a:tcPr/>
                </a:tc>
                <a:extLst>
                  <a:ext uri="{0D108BD9-81ED-4DB2-BD59-A6C34878D82A}">
                    <a16:rowId xmlns:a16="http://schemas.microsoft.com/office/drawing/2014/main" val="2488699486"/>
                  </a:ext>
                </a:extLst>
              </a:tr>
              <a:tr h="265500">
                <a:tc>
                  <a:txBody>
                    <a:bodyPr/>
                    <a:lstStyle/>
                    <a:p>
                      <a:pPr algn="ctr"/>
                      <a:endParaRPr kumimoji="1" lang="ja-JP" altLang="en-US" sz="1200"/>
                    </a:p>
                  </a:txBody>
                  <a:tcPr anchor="ctr"/>
                </a:tc>
                <a:tc>
                  <a:txBody>
                    <a:bodyPr/>
                    <a:lstStyle/>
                    <a:p>
                      <a:pPr algn="ctr"/>
                      <a:r>
                        <a:rPr kumimoji="1" lang="en-US" altLang="ja-JP" sz="1200" dirty="0"/>
                        <a:t>Design</a:t>
                      </a:r>
                      <a:r>
                        <a:rPr kumimoji="1" lang="ja-JP" altLang="en-US" sz="1200"/>
                        <a:t>　</a:t>
                      </a:r>
                      <a:r>
                        <a:rPr kumimoji="1" lang="en-US" altLang="ja-JP" sz="1200" dirty="0"/>
                        <a:t>current, </a:t>
                      </a:r>
                      <a:r>
                        <a:rPr kumimoji="1" lang="en-US" altLang="ja-JP" sz="1200" i="1" dirty="0"/>
                        <a:t>I</a:t>
                      </a:r>
                      <a:r>
                        <a:rPr kumimoji="1" lang="en-US" altLang="ja-JP" sz="1200" i="1" baseline="-25000" dirty="0"/>
                        <a:t>d</a:t>
                      </a:r>
                    </a:p>
                    <a:p>
                      <a:pPr algn="ctr"/>
                      <a:r>
                        <a:rPr kumimoji="1" lang="en-US" altLang="ja-JP" sz="1200" dirty="0"/>
                        <a:t>(A)</a:t>
                      </a:r>
                      <a:endParaRPr kumimoji="1" lang="ja-JP" altLang="en-US" sz="1200"/>
                    </a:p>
                  </a:txBody>
                  <a:tcPr anchor="ctr"/>
                </a:tc>
                <a:tc>
                  <a:txBody>
                    <a:bodyPr/>
                    <a:lstStyle/>
                    <a:p>
                      <a:pPr algn="ctr"/>
                      <a:r>
                        <a:rPr kumimoji="1" lang="en-US" altLang="ja-JP" sz="1200" dirty="0"/>
                        <a:t>Peak field at</a:t>
                      </a:r>
                      <a:r>
                        <a:rPr kumimoji="1" lang="en-US" altLang="ja-JP" sz="1200" i="1" dirty="0"/>
                        <a:t> I</a:t>
                      </a:r>
                      <a:r>
                        <a:rPr kumimoji="1" lang="en-US" altLang="ja-JP" sz="1200" i="1" baseline="-25000" dirty="0"/>
                        <a:t>d </a:t>
                      </a:r>
                      <a:r>
                        <a:rPr kumimoji="1" lang="en-US" altLang="ja-JP" sz="1200" dirty="0"/>
                        <a:t>(T)</a:t>
                      </a:r>
                      <a:endParaRPr kumimoji="1" lang="ja-JP" altLang="en-US" sz="1200"/>
                    </a:p>
                  </a:txBody>
                  <a:tcPr anchor="ctr"/>
                </a:tc>
                <a:tc>
                  <a:txBody>
                    <a:bodyPr/>
                    <a:lstStyle/>
                    <a:p>
                      <a:pPr algn="ctr"/>
                      <a:r>
                        <a:rPr kumimoji="1" lang="en-US" altLang="ja-JP" sz="1200" dirty="0"/>
                        <a:t>Coil inner</a:t>
                      </a:r>
                    </a:p>
                    <a:p>
                      <a:pPr algn="ctr"/>
                      <a:r>
                        <a:rPr kumimoji="1" lang="en-US" altLang="ja-JP" sz="1200" dirty="0"/>
                        <a:t>radius</a:t>
                      </a:r>
                    </a:p>
                    <a:p>
                      <a:pPr algn="ctr"/>
                      <a:r>
                        <a:rPr kumimoji="1" lang="en-US" altLang="ja-JP" sz="1200" dirty="0"/>
                        <a:t>(mm)</a:t>
                      </a:r>
                      <a:endParaRPr kumimoji="1" lang="ja-JP" altLang="en-US" sz="1200"/>
                    </a:p>
                  </a:txBody>
                  <a:tcPr anchor="ctr"/>
                </a:tc>
                <a:extLst>
                  <a:ext uri="{0D108BD9-81ED-4DB2-BD59-A6C34878D82A}">
                    <a16:rowId xmlns:a16="http://schemas.microsoft.com/office/drawing/2014/main" val="2037347691"/>
                  </a:ext>
                </a:extLst>
              </a:tr>
              <a:tr h="265500">
                <a:tc>
                  <a:txBody>
                    <a:bodyPr/>
                    <a:lstStyle/>
                    <a:p>
                      <a:pPr algn="ctr"/>
                      <a:r>
                        <a:rPr kumimoji="1" lang="en-US" altLang="ja-JP" sz="1200" dirty="0"/>
                        <a:t>ESL</a:t>
                      </a:r>
                      <a:endParaRPr kumimoji="1" lang="ja-JP" altLang="en-US" sz="1200"/>
                    </a:p>
                  </a:txBody>
                  <a:tcPr anchor="ctr"/>
                </a:tc>
                <a:tc>
                  <a:txBody>
                    <a:bodyPr/>
                    <a:lstStyle/>
                    <a:p>
                      <a:pPr algn="ctr"/>
                      <a:r>
                        <a:rPr kumimoji="1" lang="en-US" altLang="ja-JP" sz="1200" dirty="0"/>
                        <a:t>390</a:t>
                      </a:r>
                      <a:endParaRPr kumimoji="1" lang="ja-JP" altLang="en-US" sz="1200"/>
                    </a:p>
                  </a:txBody>
                  <a:tcPr anchor="ctr"/>
                </a:tc>
                <a:tc>
                  <a:txBody>
                    <a:bodyPr/>
                    <a:lstStyle/>
                    <a:p>
                      <a:pPr algn="ctr"/>
                      <a:r>
                        <a:rPr kumimoji="1" lang="en-US" altLang="ja-JP" sz="1200" dirty="0"/>
                        <a:t>3.56</a:t>
                      </a:r>
                      <a:endParaRPr kumimoji="1" lang="ja-JP" altLang="en-US" sz="1200"/>
                    </a:p>
                  </a:txBody>
                  <a:tcPr anchor="ctr"/>
                </a:tc>
                <a:tc>
                  <a:txBody>
                    <a:bodyPr/>
                    <a:lstStyle/>
                    <a:p>
                      <a:pPr algn="ctr"/>
                      <a:r>
                        <a:rPr kumimoji="1" lang="en-US" altLang="ja-JP" sz="1200" dirty="0"/>
                        <a:t>78~(145)</a:t>
                      </a:r>
                      <a:endParaRPr kumimoji="1" lang="ja-JP" altLang="en-US" sz="1200"/>
                    </a:p>
                  </a:txBody>
                  <a:tcPr anchor="ctr"/>
                </a:tc>
                <a:extLst>
                  <a:ext uri="{0D108BD9-81ED-4DB2-BD59-A6C34878D82A}">
                    <a16:rowId xmlns:a16="http://schemas.microsoft.com/office/drawing/2014/main" val="331664478"/>
                  </a:ext>
                </a:extLst>
              </a:tr>
              <a:tr h="265500">
                <a:tc>
                  <a:txBody>
                    <a:bodyPr/>
                    <a:lstStyle/>
                    <a:p>
                      <a:pPr algn="ctr"/>
                      <a:r>
                        <a:rPr kumimoji="1" lang="en-US" altLang="ja-JP" sz="1200" dirty="0"/>
                        <a:t>ESR1</a:t>
                      </a:r>
                      <a:endParaRPr kumimoji="1" lang="ja-JP" altLang="en-US" sz="1200"/>
                    </a:p>
                  </a:txBody>
                  <a:tcPr anchor="ctr"/>
                </a:tc>
                <a:tc>
                  <a:txBody>
                    <a:bodyPr/>
                    <a:lstStyle/>
                    <a:p>
                      <a:pPr algn="ctr"/>
                      <a:r>
                        <a:rPr kumimoji="1" lang="en-US" altLang="ja-JP" sz="1200" dirty="0"/>
                        <a:t>450</a:t>
                      </a:r>
                      <a:endParaRPr kumimoji="1" lang="ja-JP" altLang="en-US" sz="1200"/>
                    </a:p>
                  </a:txBody>
                  <a:tcPr anchor="ctr"/>
                </a:tc>
                <a:tc>
                  <a:txBody>
                    <a:bodyPr/>
                    <a:lstStyle/>
                    <a:p>
                      <a:pPr algn="ctr"/>
                      <a:r>
                        <a:rPr kumimoji="1" lang="en-US" altLang="ja-JP" sz="1200" dirty="0"/>
                        <a:t>3.05</a:t>
                      </a:r>
                      <a:endParaRPr kumimoji="1" lang="ja-JP" altLang="en-US" sz="1200"/>
                    </a:p>
                  </a:txBody>
                  <a:tcPr anchor="ctr"/>
                </a:tc>
                <a:tc>
                  <a:txBody>
                    <a:bodyPr/>
                    <a:lstStyle/>
                    <a:p>
                      <a:pPr algn="ctr"/>
                      <a:r>
                        <a:rPr kumimoji="1" lang="en-US" altLang="ja-JP" sz="1200" dirty="0"/>
                        <a:t>70~189</a:t>
                      </a:r>
                      <a:endParaRPr kumimoji="1" lang="ja-JP" altLang="en-US" sz="1200"/>
                    </a:p>
                  </a:txBody>
                  <a:tcPr anchor="ctr"/>
                </a:tc>
                <a:extLst>
                  <a:ext uri="{0D108BD9-81ED-4DB2-BD59-A6C34878D82A}">
                    <a16:rowId xmlns:a16="http://schemas.microsoft.com/office/drawing/2014/main" val="2932318229"/>
                  </a:ext>
                </a:extLst>
              </a:tr>
              <a:tr h="265500">
                <a:tc>
                  <a:txBody>
                    <a:bodyPr/>
                    <a:lstStyle/>
                    <a:p>
                      <a:pPr algn="ctr"/>
                      <a:r>
                        <a:rPr kumimoji="1" lang="en-US" altLang="ja-JP" sz="1200" dirty="0"/>
                        <a:t>ESR2</a:t>
                      </a:r>
                    </a:p>
                    <a:p>
                      <a:pPr algn="ctr"/>
                      <a:r>
                        <a:rPr kumimoji="1" lang="en-US" altLang="ja-JP" sz="1200" dirty="0"/>
                        <a:t>ESR3</a:t>
                      </a:r>
                      <a:endParaRPr kumimoji="1" lang="ja-JP" altLang="en-US" sz="1200"/>
                    </a:p>
                  </a:txBody>
                  <a:tcPr anchor="ctr"/>
                </a:tc>
                <a:tc>
                  <a:txBody>
                    <a:bodyPr/>
                    <a:lstStyle/>
                    <a:p>
                      <a:pPr algn="ctr"/>
                      <a:r>
                        <a:rPr kumimoji="1" lang="en-US" altLang="ja-JP" sz="1200" dirty="0"/>
                        <a:t>151.1</a:t>
                      </a:r>
                      <a:endParaRPr kumimoji="1" lang="ja-JP" altLang="en-US" sz="1200"/>
                    </a:p>
                  </a:txBody>
                  <a:tcPr anchor="ctr"/>
                </a:tc>
                <a:tc>
                  <a:txBody>
                    <a:bodyPr/>
                    <a:lstStyle/>
                    <a:p>
                      <a:pPr algn="ctr"/>
                      <a:r>
                        <a:rPr kumimoji="1" lang="en-US" altLang="ja-JP" sz="1200" dirty="0"/>
                        <a:t>0.3 T</a:t>
                      </a:r>
                      <a:endParaRPr kumimoji="1" lang="ja-JP" altLang="en-US" sz="1200"/>
                    </a:p>
                  </a:txBody>
                  <a:tcPr anchor="ctr"/>
                </a:tc>
                <a:tc>
                  <a:txBody>
                    <a:bodyPr/>
                    <a:lstStyle/>
                    <a:p>
                      <a:pPr algn="ctr"/>
                      <a:r>
                        <a:rPr kumimoji="1" lang="en-US" altLang="ja-JP" sz="1200" dirty="0"/>
                        <a:t>81.1</a:t>
                      </a:r>
                      <a:endParaRPr kumimoji="1" lang="ja-JP" altLang="en-US" sz="1200"/>
                    </a:p>
                  </a:txBody>
                  <a:tcPr anchor="ctr"/>
                </a:tc>
                <a:extLst>
                  <a:ext uri="{0D108BD9-81ED-4DB2-BD59-A6C34878D82A}">
                    <a16:rowId xmlns:a16="http://schemas.microsoft.com/office/drawing/2014/main" val="3087731630"/>
                  </a:ext>
                </a:extLst>
              </a:tr>
            </a:tbl>
          </a:graphicData>
        </a:graphic>
      </p:graphicFrame>
      <p:sp>
        <p:nvSpPr>
          <p:cNvPr id="77" name="テキスト ボックス 76">
            <a:extLst>
              <a:ext uri="{FF2B5EF4-FFF2-40B4-BE49-F238E27FC236}">
                <a16:creationId xmlns:a16="http://schemas.microsoft.com/office/drawing/2014/main" id="{AAF2BA84-3295-07FB-2820-6E4BF391F432}"/>
              </a:ext>
            </a:extLst>
          </p:cNvPr>
          <p:cNvSpPr txBox="1"/>
          <p:nvPr/>
        </p:nvSpPr>
        <p:spPr>
          <a:xfrm>
            <a:off x="232493" y="661162"/>
            <a:ext cx="4878259" cy="369332"/>
          </a:xfrm>
          <a:prstGeom prst="rect">
            <a:avLst/>
          </a:prstGeom>
          <a:noFill/>
        </p:spPr>
        <p:txBody>
          <a:bodyPr wrap="none" rtlCol="0">
            <a:spAutoFit/>
          </a:bodyPr>
          <a:lstStyle/>
          <a:p>
            <a:r>
              <a:rPr kumimoji="1" lang="en-US" altLang="ja-JP" dirty="0"/>
              <a:t>Specifications of magnets for the current QCS</a:t>
            </a:r>
            <a:endParaRPr kumimoji="1" lang="ja-JP" altLang="en-US"/>
          </a:p>
        </p:txBody>
      </p:sp>
      <p:sp>
        <p:nvSpPr>
          <p:cNvPr id="7" name="テキスト ボックス 6">
            <a:extLst>
              <a:ext uri="{FF2B5EF4-FFF2-40B4-BE49-F238E27FC236}">
                <a16:creationId xmlns:a16="http://schemas.microsoft.com/office/drawing/2014/main" id="{C37B4ACA-1DFF-3768-290F-C925896DA4F6}"/>
              </a:ext>
            </a:extLst>
          </p:cNvPr>
          <p:cNvSpPr txBox="1"/>
          <p:nvPr/>
        </p:nvSpPr>
        <p:spPr>
          <a:xfrm>
            <a:off x="5530924" y="3409022"/>
            <a:ext cx="1762021" cy="646331"/>
          </a:xfrm>
          <a:prstGeom prst="rect">
            <a:avLst/>
          </a:prstGeom>
          <a:solidFill>
            <a:schemeClr val="accent4">
              <a:lumMod val="20000"/>
              <a:lumOff val="80000"/>
            </a:schemeClr>
          </a:solidFill>
          <a:ln w="19050">
            <a:solidFill>
              <a:schemeClr val="tx1"/>
            </a:solidFill>
          </a:ln>
        </p:spPr>
        <p:txBody>
          <a:bodyPr wrap="none" rtlCol="0">
            <a:spAutoFit/>
          </a:bodyPr>
          <a:lstStyle/>
          <a:p>
            <a:pPr algn="ctr"/>
            <a:r>
              <a:rPr lang="en-US" altLang="ja-JP" dirty="0"/>
              <a:t>Upgraded QCS</a:t>
            </a:r>
          </a:p>
          <a:p>
            <a:pPr algn="ctr"/>
            <a:r>
              <a:rPr lang="en-US" altLang="ja-JP" dirty="0"/>
              <a:t>(tentative)</a:t>
            </a:r>
            <a:endParaRPr lang="ja-JP" altLang="en-US"/>
          </a:p>
        </p:txBody>
      </p:sp>
    </p:spTree>
    <p:extLst>
      <p:ext uri="{BB962C8B-B14F-4D97-AF65-F5344CB8AC3E}">
        <p14:creationId xmlns:p14="http://schemas.microsoft.com/office/powerpoint/2010/main" val="3855416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8BAD3A6-38BF-7846-914E-C8BAA4412AE6}"/>
              </a:ext>
            </a:extLst>
          </p:cNvPr>
          <p:cNvSpPr>
            <a:spLocks noGrp="1"/>
          </p:cNvSpPr>
          <p:nvPr>
            <p:ph type="sldNum" sz="quarter" idx="12"/>
          </p:nvPr>
        </p:nvSpPr>
        <p:spPr/>
        <p:txBody>
          <a:bodyPr/>
          <a:lstStyle/>
          <a:p>
            <a:fld id="{5102F646-5A1F-1245-A291-ABBCB6BB9B1A}"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9990693D-F67C-BC82-F6A0-EDED9F27781B}"/>
              </a:ext>
            </a:extLst>
          </p:cNvPr>
          <p:cNvSpPr txBox="1"/>
          <p:nvPr/>
        </p:nvSpPr>
        <p:spPr>
          <a:xfrm>
            <a:off x="330506" y="9097"/>
            <a:ext cx="5748305" cy="461665"/>
          </a:xfrm>
          <a:prstGeom prst="rect">
            <a:avLst/>
          </a:prstGeom>
          <a:noFill/>
        </p:spPr>
        <p:txBody>
          <a:bodyPr wrap="none" rtlCol="0">
            <a:spAutoFit/>
          </a:bodyPr>
          <a:lstStyle/>
          <a:p>
            <a:r>
              <a:rPr kumimoji="1" lang="en-US" altLang="ja-JP" sz="2400" b="1" dirty="0"/>
              <a:t>Tentative schedule of QCS production</a:t>
            </a:r>
            <a:endParaRPr kumimoji="1" lang="ja-JP" altLang="en-US" sz="2400" b="1"/>
          </a:p>
        </p:txBody>
      </p:sp>
      <p:graphicFrame>
        <p:nvGraphicFramePr>
          <p:cNvPr id="6" name="表 5">
            <a:extLst>
              <a:ext uri="{FF2B5EF4-FFF2-40B4-BE49-F238E27FC236}">
                <a16:creationId xmlns:a16="http://schemas.microsoft.com/office/drawing/2014/main" id="{F8705B34-60DF-AF38-94E4-5FFF679FFEC3}"/>
              </a:ext>
            </a:extLst>
          </p:cNvPr>
          <p:cNvGraphicFramePr>
            <a:graphicFrameLocks noGrp="1"/>
          </p:cNvGraphicFramePr>
          <p:nvPr>
            <p:extLst>
              <p:ext uri="{D42A27DB-BD31-4B8C-83A1-F6EECF244321}">
                <p14:modId xmlns:p14="http://schemas.microsoft.com/office/powerpoint/2010/main" val="3733178843"/>
              </p:ext>
            </p:extLst>
          </p:nvPr>
        </p:nvGraphicFramePr>
        <p:xfrm>
          <a:off x="77486" y="527008"/>
          <a:ext cx="12073357" cy="6280579"/>
        </p:xfrm>
        <a:graphic>
          <a:graphicData uri="http://schemas.openxmlformats.org/drawingml/2006/table">
            <a:tbl>
              <a:tblPr firstRow="1" bandRow="1">
                <a:tableStyleId>{5940675A-B579-460E-94D1-54222C63F5DA}</a:tableStyleId>
              </a:tblPr>
              <a:tblGrid>
                <a:gridCol w="1411477">
                  <a:extLst>
                    <a:ext uri="{9D8B030D-6E8A-4147-A177-3AD203B41FA5}">
                      <a16:colId xmlns:a16="http://schemas.microsoft.com/office/drawing/2014/main" val="261200909"/>
                    </a:ext>
                  </a:extLst>
                </a:gridCol>
                <a:gridCol w="1066188">
                  <a:extLst>
                    <a:ext uri="{9D8B030D-6E8A-4147-A177-3AD203B41FA5}">
                      <a16:colId xmlns:a16="http://schemas.microsoft.com/office/drawing/2014/main" val="3703364078"/>
                    </a:ext>
                  </a:extLst>
                </a:gridCol>
                <a:gridCol w="1066188">
                  <a:extLst>
                    <a:ext uri="{9D8B030D-6E8A-4147-A177-3AD203B41FA5}">
                      <a16:colId xmlns:a16="http://schemas.microsoft.com/office/drawing/2014/main" val="1606653094"/>
                    </a:ext>
                  </a:extLst>
                </a:gridCol>
                <a:gridCol w="1066188">
                  <a:extLst>
                    <a:ext uri="{9D8B030D-6E8A-4147-A177-3AD203B41FA5}">
                      <a16:colId xmlns:a16="http://schemas.microsoft.com/office/drawing/2014/main" val="3990497013"/>
                    </a:ext>
                  </a:extLst>
                </a:gridCol>
                <a:gridCol w="1066188">
                  <a:extLst>
                    <a:ext uri="{9D8B030D-6E8A-4147-A177-3AD203B41FA5}">
                      <a16:colId xmlns:a16="http://schemas.microsoft.com/office/drawing/2014/main" val="2572694358"/>
                    </a:ext>
                  </a:extLst>
                </a:gridCol>
                <a:gridCol w="1066188">
                  <a:extLst>
                    <a:ext uri="{9D8B030D-6E8A-4147-A177-3AD203B41FA5}">
                      <a16:colId xmlns:a16="http://schemas.microsoft.com/office/drawing/2014/main" val="1768079033"/>
                    </a:ext>
                  </a:extLst>
                </a:gridCol>
                <a:gridCol w="1066188">
                  <a:extLst>
                    <a:ext uri="{9D8B030D-6E8A-4147-A177-3AD203B41FA5}">
                      <a16:colId xmlns:a16="http://schemas.microsoft.com/office/drawing/2014/main" val="1866912157"/>
                    </a:ext>
                  </a:extLst>
                </a:gridCol>
                <a:gridCol w="1066188">
                  <a:extLst>
                    <a:ext uri="{9D8B030D-6E8A-4147-A177-3AD203B41FA5}">
                      <a16:colId xmlns:a16="http://schemas.microsoft.com/office/drawing/2014/main" val="2112020882"/>
                    </a:ext>
                  </a:extLst>
                </a:gridCol>
                <a:gridCol w="1066188">
                  <a:extLst>
                    <a:ext uri="{9D8B030D-6E8A-4147-A177-3AD203B41FA5}">
                      <a16:colId xmlns:a16="http://schemas.microsoft.com/office/drawing/2014/main" val="252431079"/>
                    </a:ext>
                  </a:extLst>
                </a:gridCol>
                <a:gridCol w="1066188">
                  <a:extLst>
                    <a:ext uri="{9D8B030D-6E8A-4147-A177-3AD203B41FA5}">
                      <a16:colId xmlns:a16="http://schemas.microsoft.com/office/drawing/2014/main" val="1871676264"/>
                    </a:ext>
                  </a:extLst>
                </a:gridCol>
                <a:gridCol w="1066188">
                  <a:extLst>
                    <a:ext uri="{9D8B030D-6E8A-4147-A177-3AD203B41FA5}">
                      <a16:colId xmlns:a16="http://schemas.microsoft.com/office/drawing/2014/main" val="3917757061"/>
                    </a:ext>
                  </a:extLst>
                </a:gridCol>
              </a:tblGrid>
              <a:tr h="444617">
                <a:tc>
                  <a:txBody>
                    <a:bodyPr/>
                    <a:lstStyle/>
                    <a:p>
                      <a:pPr algn="ctr"/>
                      <a:endParaRPr kumimoji="1" lang="ja-JP" altLang="en-US" sz="1600"/>
                    </a:p>
                  </a:txBody>
                  <a:tcPr marL="109632" marR="109632" marT="54816" marB="54816" anchor="ctr"/>
                </a:tc>
                <a:tc>
                  <a:txBody>
                    <a:bodyPr/>
                    <a:lstStyle/>
                    <a:p>
                      <a:pPr algn="ctr"/>
                      <a:r>
                        <a:rPr kumimoji="1" lang="en-US" altLang="ja-JP" sz="1600" dirty="0"/>
                        <a:t>FY2026</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FY2027</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FY2028</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FY2029</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FY2030</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FY2031</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FY2032</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FY2033</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FY2034</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tc>
                  <a:txBody>
                    <a:bodyPr/>
                    <a:lstStyle/>
                    <a:p>
                      <a:pPr algn="ctr"/>
                      <a:r>
                        <a:rPr kumimoji="1" lang="en-US" altLang="ja-JP" sz="1600" dirty="0"/>
                        <a:t>FY2035</a:t>
                      </a:r>
                      <a:endParaRPr kumimoji="1" lang="ja-JP" altLang="en-US" sz="1600"/>
                    </a:p>
                  </a:txBody>
                  <a:tcPr marL="109632" marR="109632" marT="54816" marB="54816"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3942441"/>
                  </a:ext>
                </a:extLst>
              </a:tr>
              <a:tr h="444617">
                <a:tc>
                  <a:txBody>
                    <a:bodyPr/>
                    <a:lstStyle/>
                    <a:p>
                      <a:pPr algn="ctr"/>
                      <a:endParaRPr kumimoji="1" lang="ja-JP" altLang="en-US" sz="1600"/>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1184612"/>
                  </a:ext>
                </a:extLst>
              </a:tr>
              <a:tr h="444617">
                <a:tc rowSpan="3">
                  <a:txBody>
                    <a:bodyPr/>
                    <a:lstStyle/>
                    <a:p>
                      <a:pPr algn="ctr"/>
                      <a:r>
                        <a:rPr kumimoji="1" lang="en-US" altLang="ja-JP" sz="1400" dirty="0"/>
                        <a:t>QC1P</a:t>
                      </a:r>
                      <a:endParaRPr kumimoji="1" lang="ja-JP" altLang="en-US" sz="1400"/>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3040671418"/>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2680149883"/>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5334231"/>
                  </a:ext>
                </a:extLst>
              </a:tr>
              <a:tr h="444617">
                <a:tc rowSpan="3">
                  <a:txBody>
                    <a:bodyPr/>
                    <a:lstStyle/>
                    <a:p>
                      <a:pPr algn="ctr"/>
                      <a:r>
                        <a:rPr kumimoji="1" lang="en-US" altLang="ja-JP" sz="1400" dirty="0"/>
                        <a:t>Corrector</a:t>
                      </a:r>
                    </a:p>
                    <a:p>
                      <a:pPr algn="ctr"/>
                      <a:r>
                        <a:rPr kumimoji="1" lang="en-US" altLang="ja-JP" sz="1400" dirty="0"/>
                        <a:t>magnet</a:t>
                      </a:r>
                      <a:endParaRPr kumimoji="1" lang="ja-JP" altLang="en-US" sz="1400"/>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3429895309"/>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3073045192"/>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6488404"/>
                  </a:ext>
                </a:extLst>
              </a:tr>
              <a:tr h="444617">
                <a:tc rowSpan="2">
                  <a:txBody>
                    <a:bodyPr/>
                    <a:lstStyle/>
                    <a:p>
                      <a:pPr algn="ctr"/>
                      <a:r>
                        <a:rPr kumimoji="1" lang="en-US" altLang="ja-JP" sz="1400" dirty="0"/>
                        <a:t>Compensation</a:t>
                      </a:r>
                    </a:p>
                    <a:p>
                      <a:pPr algn="ctr"/>
                      <a:r>
                        <a:rPr kumimoji="1" lang="en-US" altLang="ja-JP" sz="1400" dirty="0"/>
                        <a:t>solenoid</a:t>
                      </a:r>
                      <a:endParaRPr kumimoji="1" lang="ja-JP" altLang="en-US" sz="1400"/>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2562058609"/>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2643221"/>
                  </a:ext>
                </a:extLst>
              </a:tr>
              <a:tr h="444617">
                <a:tc>
                  <a:txBody>
                    <a:bodyPr/>
                    <a:lstStyle/>
                    <a:p>
                      <a:pPr algn="ctr"/>
                      <a:r>
                        <a:rPr kumimoji="1" lang="en-US" altLang="ja-JP" sz="1400" dirty="0"/>
                        <a:t>Cryostat</a:t>
                      </a:r>
                      <a:endParaRPr kumimoji="1" lang="ja-JP" altLang="en-US" sz="1400"/>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4263555"/>
                  </a:ext>
                </a:extLst>
              </a:tr>
              <a:tr h="444617">
                <a:tc rowSpan="3">
                  <a:txBody>
                    <a:bodyPr/>
                    <a:lstStyle/>
                    <a:p>
                      <a:pPr algn="ctr"/>
                      <a:r>
                        <a:rPr kumimoji="1" lang="en-US" altLang="ja-JP" sz="1400" dirty="0"/>
                        <a:t>QCS</a:t>
                      </a:r>
                    </a:p>
                    <a:p>
                      <a:pPr algn="ctr"/>
                      <a:r>
                        <a:rPr kumimoji="1" lang="en-US" altLang="ja-JP" sz="1400" dirty="0"/>
                        <a:t>system</a:t>
                      </a:r>
                    </a:p>
                    <a:p>
                      <a:pPr algn="ctr"/>
                      <a:r>
                        <a:rPr kumimoji="1" lang="en-US" altLang="ja-JP" sz="1400" dirty="0"/>
                        <a:t>including main quadrupoles other than QC1P</a:t>
                      </a:r>
                    </a:p>
                  </a:txBody>
                  <a:tcPr marL="109632" marR="109632" marT="54816" marB="54816" anchor="ctr">
                    <a:lnR w="12700" cap="flat" cmpd="sng" algn="ctr">
                      <a:solidFill>
                        <a:schemeClr val="tx1"/>
                      </a:solidFill>
                      <a:prstDash val="solid"/>
                      <a:round/>
                      <a:headEnd type="none" w="med" len="med"/>
                      <a:tailEnd type="none" w="med" len="med"/>
                    </a:lnR>
                  </a:tcP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1125066705"/>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tcPr>
                </a:tc>
                <a:extLst>
                  <a:ext uri="{0D108BD9-81ED-4DB2-BD59-A6C34878D82A}">
                    <a16:rowId xmlns:a16="http://schemas.microsoft.com/office/drawing/2014/main" val="3600547821"/>
                  </a:ext>
                </a:extLst>
              </a:tr>
              <a:tr h="444617">
                <a:tc vMerge="1">
                  <a:txBody>
                    <a:bodyPr/>
                    <a:lstStyle/>
                    <a:p>
                      <a:pPr algn="ctr"/>
                      <a:endParaRPr kumimoji="1" lang="ja-JP" altLang="en-US" sz="1600"/>
                    </a:p>
                  </a:txBody>
                  <a:tcPr marL="109632" marR="109632" marT="54816" marB="54816" anchor="ctr"/>
                </a:tc>
                <a:tc>
                  <a:txBody>
                    <a:bodyPr/>
                    <a:lstStyle/>
                    <a:p>
                      <a:pPr algn="ctr"/>
                      <a:endParaRPr kumimoji="1" lang="ja-JP" altLang="en-US" sz="1600"/>
                    </a:p>
                  </a:txBody>
                  <a:tcPr marL="109632" marR="109632" marT="54816" marB="54816" anchor="ctr">
                    <a:lnL w="12700" cap="flat" cmpd="sng" algn="ctr">
                      <a:solidFill>
                        <a:schemeClr val="tx1"/>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1600"/>
                    </a:p>
                  </a:txBody>
                  <a:tcPr marL="109632" marR="109632" marT="54816" marB="54816" anchor="ctr">
                    <a:lnL w="12700" cap="flat" cmpd="sng" algn="ctr">
                      <a:solidFill>
                        <a:schemeClr val="accent3">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0210927"/>
                  </a:ext>
                </a:extLst>
              </a:tr>
            </a:tbl>
          </a:graphicData>
        </a:graphic>
      </p:graphicFrame>
      <p:cxnSp>
        <p:nvCxnSpPr>
          <p:cNvPr id="7" name="直線矢印コネクタ 6">
            <a:extLst>
              <a:ext uri="{FF2B5EF4-FFF2-40B4-BE49-F238E27FC236}">
                <a16:creationId xmlns:a16="http://schemas.microsoft.com/office/drawing/2014/main" id="{22AE0CF0-D9DF-E413-6273-861E8F6A74DC}"/>
              </a:ext>
            </a:extLst>
          </p:cNvPr>
          <p:cNvCxnSpPr>
            <a:cxnSpLocks/>
            <a:endCxn id="8" idx="3"/>
          </p:cNvCxnSpPr>
          <p:nvPr/>
        </p:nvCxnSpPr>
        <p:spPr>
          <a:xfrm>
            <a:off x="1497511" y="1194167"/>
            <a:ext cx="6687240" cy="1"/>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8" name="左右矢印 7">
            <a:extLst>
              <a:ext uri="{FF2B5EF4-FFF2-40B4-BE49-F238E27FC236}">
                <a16:creationId xmlns:a16="http://schemas.microsoft.com/office/drawing/2014/main" id="{83CCB48D-1089-15AA-6D05-4C9C33F7A99B}"/>
              </a:ext>
            </a:extLst>
          </p:cNvPr>
          <p:cNvSpPr/>
          <p:nvPr/>
        </p:nvSpPr>
        <p:spPr>
          <a:xfrm>
            <a:off x="8184751" y="1067484"/>
            <a:ext cx="1872867" cy="253367"/>
          </a:xfrm>
          <a:prstGeom prst="leftRight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矢印コネクタ 8">
            <a:extLst>
              <a:ext uri="{FF2B5EF4-FFF2-40B4-BE49-F238E27FC236}">
                <a16:creationId xmlns:a16="http://schemas.microsoft.com/office/drawing/2014/main" id="{5418514B-FFCB-E443-E4D6-28DD638DFDDE}"/>
              </a:ext>
            </a:extLst>
          </p:cNvPr>
          <p:cNvCxnSpPr>
            <a:cxnSpLocks/>
          </p:cNvCxnSpPr>
          <p:nvPr/>
        </p:nvCxnSpPr>
        <p:spPr>
          <a:xfrm flipH="1">
            <a:off x="10057618" y="1194167"/>
            <a:ext cx="2093205" cy="0"/>
          </a:xfrm>
          <a:prstGeom prst="straightConnector1">
            <a:avLst/>
          </a:prstGeom>
          <a:ln w="38100">
            <a:solidFill>
              <a:srgbClr val="0432FF"/>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67A00D21-39D5-8D3D-FB4B-7D28FC43461D}"/>
              </a:ext>
            </a:extLst>
          </p:cNvPr>
          <p:cNvSpPr txBox="1"/>
          <p:nvPr/>
        </p:nvSpPr>
        <p:spPr>
          <a:xfrm>
            <a:off x="3546649" y="1009501"/>
            <a:ext cx="736099" cy="369332"/>
          </a:xfrm>
          <a:prstGeom prst="rect">
            <a:avLst/>
          </a:prstGeom>
          <a:solidFill>
            <a:schemeClr val="bg1"/>
          </a:solidFill>
        </p:spPr>
        <p:txBody>
          <a:bodyPr wrap="none" rtlCol="0">
            <a:spAutoFit/>
          </a:bodyPr>
          <a:lstStyle/>
          <a:p>
            <a:r>
              <a:rPr kumimoji="1" lang="en-US" altLang="ja-JP" dirty="0">
                <a:solidFill>
                  <a:srgbClr val="0432FF"/>
                </a:solidFill>
              </a:rPr>
              <a:t>Run2</a:t>
            </a:r>
            <a:endParaRPr kumimoji="1" lang="ja-JP" altLang="en-US">
              <a:solidFill>
                <a:srgbClr val="0432FF"/>
              </a:solidFill>
            </a:endParaRPr>
          </a:p>
        </p:txBody>
      </p:sp>
      <p:sp>
        <p:nvSpPr>
          <p:cNvPr id="11" name="テキスト ボックス 10">
            <a:extLst>
              <a:ext uri="{FF2B5EF4-FFF2-40B4-BE49-F238E27FC236}">
                <a16:creationId xmlns:a16="http://schemas.microsoft.com/office/drawing/2014/main" id="{0E7C4F9F-9CA1-5CAF-C7A8-94B59CD19B20}"/>
              </a:ext>
            </a:extLst>
          </p:cNvPr>
          <p:cNvSpPr txBox="1"/>
          <p:nvPr/>
        </p:nvSpPr>
        <p:spPr>
          <a:xfrm>
            <a:off x="10643140" y="1009501"/>
            <a:ext cx="736099" cy="369332"/>
          </a:xfrm>
          <a:prstGeom prst="rect">
            <a:avLst/>
          </a:prstGeom>
          <a:solidFill>
            <a:schemeClr val="bg1"/>
          </a:solidFill>
        </p:spPr>
        <p:txBody>
          <a:bodyPr wrap="none" rtlCol="0">
            <a:spAutoFit/>
          </a:bodyPr>
          <a:lstStyle/>
          <a:p>
            <a:r>
              <a:rPr kumimoji="1" lang="en-US" altLang="ja-JP" dirty="0">
                <a:solidFill>
                  <a:srgbClr val="0432FF"/>
                </a:solidFill>
              </a:rPr>
              <a:t>Run3</a:t>
            </a:r>
            <a:endParaRPr kumimoji="1" lang="ja-JP" altLang="en-US">
              <a:solidFill>
                <a:srgbClr val="0432FF"/>
              </a:solidFill>
            </a:endParaRPr>
          </a:p>
        </p:txBody>
      </p:sp>
      <p:sp>
        <p:nvSpPr>
          <p:cNvPr id="12" name="テキスト ボックス 11">
            <a:extLst>
              <a:ext uri="{FF2B5EF4-FFF2-40B4-BE49-F238E27FC236}">
                <a16:creationId xmlns:a16="http://schemas.microsoft.com/office/drawing/2014/main" id="{E0A13325-3F5A-5038-7942-64618205EE2B}"/>
              </a:ext>
            </a:extLst>
          </p:cNvPr>
          <p:cNvSpPr txBox="1"/>
          <p:nvPr/>
        </p:nvSpPr>
        <p:spPr>
          <a:xfrm>
            <a:off x="8832828" y="1009501"/>
            <a:ext cx="595035" cy="369332"/>
          </a:xfrm>
          <a:prstGeom prst="rect">
            <a:avLst/>
          </a:prstGeom>
          <a:solidFill>
            <a:schemeClr val="bg1"/>
          </a:solidFill>
        </p:spPr>
        <p:txBody>
          <a:bodyPr wrap="none" rtlCol="0">
            <a:spAutoFit/>
          </a:bodyPr>
          <a:lstStyle/>
          <a:p>
            <a:r>
              <a:rPr kumimoji="1" lang="en-US" altLang="ja-JP" dirty="0">
                <a:solidFill>
                  <a:srgbClr val="FF0000"/>
                </a:solidFill>
              </a:rPr>
              <a:t>LS2</a:t>
            </a:r>
            <a:endParaRPr kumimoji="1" lang="ja-JP" altLang="en-US">
              <a:solidFill>
                <a:srgbClr val="FF0000"/>
              </a:solidFill>
            </a:endParaRPr>
          </a:p>
        </p:txBody>
      </p:sp>
      <p:cxnSp>
        <p:nvCxnSpPr>
          <p:cNvPr id="13" name="直線矢印コネクタ 12">
            <a:extLst>
              <a:ext uri="{FF2B5EF4-FFF2-40B4-BE49-F238E27FC236}">
                <a16:creationId xmlns:a16="http://schemas.microsoft.com/office/drawing/2014/main" id="{30B664F5-8246-6EC0-B75C-2760D58E9508}"/>
              </a:ext>
            </a:extLst>
          </p:cNvPr>
          <p:cNvCxnSpPr>
            <a:cxnSpLocks/>
          </p:cNvCxnSpPr>
          <p:nvPr/>
        </p:nvCxnSpPr>
        <p:spPr>
          <a:xfrm>
            <a:off x="3609185" y="1503939"/>
            <a:ext cx="1072201" cy="0"/>
          </a:xfrm>
          <a:prstGeom prst="straightConnector1">
            <a:avLst/>
          </a:prstGeom>
          <a:ln w="28575">
            <a:solidFill>
              <a:schemeClr val="accent4"/>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798E7173-5A93-59B2-C793-E07E042DD480}"/>
              </a:ext>
            </a:extLst>
          </p:cNvPr>
          <p:cNvSpPr txBox="1"/>
          <p:nvPr/>
        </p:nvSpPr>
        <p:spPr>
          <a:xfrm>
            <a:off x="3700979" y="1590623"/>
            <a:ext cx="969817" cy="307777"/>
          </a:xfrm>
          <a:prstGeom prst="rect">
            <a:avLst/>
          </a:prstGeom>
          <a:solidFill>
            <a:schemeClr val="bg1"/>
          </a:solidFill>
        </p:spPr>
        <p:txBody>
          <a:bodyPr wrap="none" lIns="0" tIns="0" rIns="0" bIns="0" rtlCol="0">
            <a:spAutoFit/>
          </a:bodyPr>
          <a:lstStyle/>
          <a:p>
            <a:pPr algn="ctr"/>
            <a:r>
              <a:rPr kumimoji="1" lang="en-US" altLang="ja-JP" sz="1000" dirty="0"/>
              <a:t>R&amp;D magnet 2</a:t>
            </a:r>
          </a:p>
          <a:p>
            <a:pPr algn="ctr"/>
            <a:r>
              <a:rPr lang="en-US" altLang="ja-JP" sz="1000" dirty="0"/>
              <a:t>in case of Nb</a:t>
            </a:r>
            <a:r>
              <a:rPr lang="en-US" altLang="ja-JP" sz="1000" baseline="-25000" dirty="0"/>
              <a:t>3</a:t>
            </a:r>
            <a:r>
              <a:rPr lang="en-US" altLang="ja-JP" sz="1000" dirty="0"/>
              <a:t>Sn</a:t>
            </a:r>
            <a:endParaRPr kumimoji="1" lang="en-US" altLang="ja-JP" sz="1000" dirty="0"/>
          </a:p>
        </p:txBody>
      </p:sp>
      <p:sp>
        <p:nvSpPr>
          <p:cNvPr id="15" name="テキスト ボックス 14">
            <a:extLst>
              <a:ext uri="{FF2B5EF4-FFF2-40B4-BE49-F238E27FC236}">
                <a16:creationId xmlns:a16="http://schemas.microsoft.com/office/drawing/2014/main" id="{C97255B4-129C-2E96-BF69-AF74DACE408C}"/>
              </a:ext>
            </a:extLst>
          </p:cNvPr>
          <p:cNvSpPr txBox="1"/>
          <p:nvPr/>
        </p:nvSpPr>
        <p:spPr>
          <a:xfrm>
            <a:off x="3698047" y="1999811"/>
            <a:ext cx="894476" cy="307777"/>
          </a:xfrm>
          <a:prstGeom prst="rect">
            <a:avLst/>
          </a:prstGeom>
          <a:solidFill>
            <a:schemeClr val="bg1"/>
          </a:solidFill>
        </p:spPr>
        <p:txBody>
          <a:bodyPr wrap="none" lIns="0" tIns="0" rIns="0" bIns="0" rtlCol="0">
            <a:spAutoFit/>
          </a:bodyPr>
          <a:lstStyle/>
          <a:p>
            <a:pPr algn="ctr"/>
            <a:r>
              <a:rPr kumimoji="1" lang="en-US" altLang="ja-JP" sz="1000" dirty="0"/>
              <a:t>R&amp;D magnet</a:t>
            </a:r>
          </a:p>
          <a:p>
            <a:pPr algn="ctr"/>
            <a:r>
              <a:rPr lang="en-US" altLang="ja-JP" sz="1000" dirty="0"/>
              <a:t>in case of Nb-Ti</a:t>
            </a:r>
            <a:endParaRPr kumimoji="1" lang="ja-JP" altLang="en-US" sz="1000"/>
          </a:p>
        </p:txBody>
      </p:sp>
      <p:sp>
        <p:nvSpPr>
          <p:cNvPr id="16" name="テキスト ボックス 15">
            <a:extLst>
              <a:ext uri="{FF2B5EF4-FFF2-40B4-BE49-F238E27FC236}">
                <a16:creationId xmlns:a16="http://schemas.microsoft.com/office/drawing/2014/main" id="{5F98E43E-1E3F-4D29-0115-C9D0EA046659}"/>
              </a:ext>
            </a:extLst>
          </p:cNvPr>
          <p:cNvSpPr txBox="1"/>
          <p:nvPr/>
        </p:nvSpPr>
        <p:spPr>
          <a:xfrm>
            <a:off x="3559335" y="2461293"/>
            <a:ext cx="184731" cy="246221"/>
          </a:xfrm>
          <a:prstGeom prst="rect">
            <a:avLst/>
          </a:prstGeom>
          <a:noFill/>
        </p:spPr>
        <p:txBody>
          <a:bodyPr wrap="none" rtlCol="0">
            <a:spAutoFit/>
          </a:bodyPr>
          <a:lstStyle/>
          <a:p>
            <a:endParaRPr kumimoji="1" lang="ja-JP" altLang="en-US" sz="1000">
              <a:highlight>
                <a:srgbClr val="00FFFF"/>
              </a:highlight>
            </a:endParaRPr>
          </a:p>
        </p:txBody>
      </p:sp>
      <p:cxnSp>
        <p:nvCxnSpPr>
          <p:cNvPr id="17" name="直線矢印コネクタ 16">
            <a:extLst>
              <a:ext uri="{FF2B5EF4-FFF2-40B4-BE49-F238E27FC236}">
                <a16:creationId xmlns:a16="http://schemas.microsoft.com/office/drawing/2014/main" id="{16199AA0-961C-B931-61F5-A89D55989A0A}"/>
              </a:ext>
            </a:extLst>
          </p:cNvPr>
          <p:cNvCxnSpPr>
            <a:cxnSpLocks/>
          </p:cNvCxnSpPr>
          <p:nvPr/>
        </p:nvCxnSpPr>
        <p:spPr>
          <a:xfrm>
            <a:off x="4670631" y="1502102"/>
            <a:ext cx="1079651" cy="0"/>
          </a:xfrm>
          <a:prstGeom prst="straightConnector1">
            <a:avLst/>
          </a:prstGeom>
          <a:ln w="28575">
            <a:solidFill>
              <a:schemeClr val="accent4"/>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5026007A-5632-1A10-C355-609759C2B19F}"/>
              </a:ext>
            </a:extLst>
          </p:cNvPr>
          <p:cNvSpPr txBox="1"/>
          <p:nvPr/>
        </p:nvSpPr>
        <p:spPr>
          <a:xfrm>
            <a:off x="4849053" y="2033402"/>
            <a:ext cx="900888" cy="307777"/>
          </a:xfrm>
          <a:prstGeom prst="rect">
            <a:avLst/>
          </a:prstGeom>
          <a:solidFill>
            <a:schemeClr val="bg1"/>
          </a:solidFill>
        </p:spPr>
        <p:txBody>
          <a:bodyPr wrap="none" lIns="0" tIns="0" rIns="0" bIns="0" rtlCol="0">
            <a:spAutoFit/>
          </a:bodyPr>
          <a:lstStyle/>
          <a:p>
            <a:pPr algn="ctr"/>
            <a:r>
              <a:rPr kumimoji="1" lang="en-US" altLang="ja-JP" sz="1000" dirty="0"/>
              <a:t>Test and review</a:t>
            </a:r>
          </a:p>
          <a:p>
            <a:pPr algn="ctr"/>
            <a:r>
              <a:rPr lang="en-US" altLang="ja-JP" sz="1000" dirty="0"/>
              <a:t>of QC1P proto</a:t>
            </a:r>
            <a:endParaRPr kumimoji="1" lang="ja-JP" altLang="en-US" sz="1000"/>
          </a:p>
        </p:txBody>
      </p:sp>
      <p:sp>
        <p:nvSpPr>
          <p:cNvPr id="19" name="テキスト ボックス 18">
            <a:extLst>
              <a:ext uri="{FF2B5EF4-FFF2-40B4-BE49-F238E27FC236}">
                <a16:creationId xmlns:a16="http://schemas.microsoft.com/office/drawing/2014/main" id="{FF85F5F9-9791-61A6-4EC5-952A8E248E63}"/>
              </a:ext>
            </a:extLst>
          </p:cNvPr>
          <p:cNvSpPr txBox="1"/>
          <p:nvPr/>
        </p:nvSpPr>
        <p:spPr>
          <a:xfrm>
            <a:off x="1758522" y="1692453"/>
            <a:ext cx="1748940" cy="738664"/>
          </a:xfrm>
          <a:prstGeom prst="rect">
            <a:avLst/>
          </a:prstGeom>
          <a:solidFill>
            <a:schemeClr val="accent4">
              <a:lumMod val="20000"/>
              <a:lumOff val="80000"/>
            </a:schemeClr>
          </a:solidFill>
        </p:spPr>
        <p:txBody>
          <a:bodyPr wrap="none" rtlCol="0">
            <a:spAutoFit/>
          </a:bodyPr>
          <a:lstStyle/>
          <a:p>
            <a:pPr algn="ctr"/>
            <a:r>
              <a:rPr lang="en-US" altLang="ja-JP" sz="1400" dirty="0"/>
              <a:t>Development</a:t>
            </a:r>
          </a:p>
          <a:p>
            <a:pPr algn="ctr"/>
            <a:r>
              <a:rPr lang="en-US" altLang="ja-JP" sz="1400" dirty="0"/>
              <a:t>of Nb</a:t>
            </a:r>
            <a:r>
              <a:rPr lang="en-US" altLang="ja-JP" sz="1400" baseline="-25000" dirty="0"/>
              <a:t>3</a:t>
            </a:r>
            <a:r>
              <a:rPr lang="en-US" altLang="ja-JP" sz="1400" dirty="0"/>
              <a:t>Sn QC1P</a:t>
            </a:r>
          </a:p>
          <a:p>
            <a:pPr algn="ctr"/>
            <a:r>
              <a:rPr lang="en-US" altLang="ja-JP" sz="1400" dirty="0"/>
              <a:t>(Nb-Ti as a backup)</a:t>
            </a:r>
          </a:p>
        </p:txBody>
      </p:sp>
      <p:cxnSp>
        <p:nvCxnSpPr>
          <p:cNvPr id="20" name="直線矢印コネクタ 19">
            <a:extLst>
              <a:ext uri="{FF2B5EF4-FFF2-40B4-BE49-F238E27FC236}">
                <a16:creationId xmlns:a16="http://schemas.microsoft.com/office/drawing/2014/main" id="{4F1A040E-AD99-F4B9-E5BF-4B59D93D0463}"/>
              </a:ext>
            </a:extLst>
          </p:cNvPr>
          <p:cNvCxnSpPr>
            <a:cxnSpLocks/>
          </p:cNvCxnSpPr>
          <p:nvPr/>
        </p:nvCxnSpPr>
        <p:spPr>
          <a:xfrm>
            <a:off x="5746961" y="1502102"/>
            <a:ext cx="1079651" cy="0"/>
          </a:xfrm>
          <a:prstGeom prst="straightConnector1">
            <a:avLst/>
          </a:prstGeom>
          <a:ln w="28575">
            <a:solidFill>
              <a:schemeClr val="accent4"/>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5AEF499D-AA58-A8B3-31FE-494937216BAB}"/>
              </a:ext>
            </a:extLst>
          </p:cNvPr>
          <p:cNvSpPr txBox="1"/>
          <p:nvPr/>
        </p:nvSpPr>
        <p:spPr>
          <a:xfrm>
            <a:off x="5855415" y="1578287"/>
            <a:ext cx="934871" cy="400110"/>
          </a:xfrm>
          <a:prstGeom prst="rect">
            <a:avLst/>
          </a:prstGeom>
          <a:solidFill>
            <a:schemeClr val="bg1"/>
          </a:solidFill>
        </p:spPr>
        <p:txBody>
          <a:bodyPr wrap="none" rtlCol="0">
            <a:spAutoFit/>
          </a:bodyPr>
          <a:lstStyle/>
          <a:p>
            <a:pPr algn="ctr"/>
            <a:r>
              <a:rPr lang="en-US" altLang="ja-JP" sz="1000" dirty="0">
                <a:highlight>
                  <a:srgbClr val="00FF00"/>
                </a:highlight>
              </a:rPr>
              <a:t>Production of</a:t>
            </a:r>
          </a:p>
          <a:p>
            <a:pPr algn="ctr"/>
            <a:r>
              <a:rPr kumimoji="1" lang="en-US" altLang="ja-JP" sz="1000" dirty="0">
                <a:highlight>
                  <a:srgbClr val="00FF00"/>
                </a:highlight>
              </a:rPr>
              <a:t>QC1LP, RP</a:t>
            </a:r>
          </a:p>
        </p:txBody>
      </p:sp>
      <p:cxnSp>
        <p:nvCxnSpPr>
          <p:cNvPr id="22" name="直線矢印コネクタ 21">
            <a:extLst>
              <a:ext uri="{FF2B5EF4-FFF2-40B4-BE49-F238E27FC236}">
                <a16:creationId xmlns:a16="http://schemas.microsoft.com/office/drawing/2014/main" id="{5277C825-1594-578E-88DA-F84661BF0225}"/>
              </a:ext>
            </a:extLst>
          </p:cNvPr>
          <p:cNvCxnSpPr>
            <a:cxnSpLocks/>
          </p:cNvCxnSpPr>
          <p:nvPr/>
        </p:nvCxnSpPr>
        <p:spPr>
          <a:xfrm>
            <a:off x="4677718" y="5520738"/>
            <a:ext cx="1081777"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EB41EF5C-C629-6B2C-7031-CEDA1AC8FAD5}"/>
              </a:ext>
            </a:extLst>
          </p:cNvPr>
          <p:cNvSpPr txBox="1"/>
          <p:nvPr/>
        </p:nvSpPr>
        <p:spPr>
          <a:xfrm>
            <a:off x="6346164" y="5576773"/>
            <a:ext cx="1133324" cy="153888"/>
          </a:xfrm>
          <a:prstGeom prst="rect">
            <a:avLst/>
          </a:prstGeom>
          <a:solidFill>
            <a:schemeClr val="bg1"/>
          </a:solidFill>
        </p:spPr>
        <p:txBody>
          <a:bodyPr wrap="none" lIns="0" tIns="0" rIns="0" bIns="0" rtlCol="0">
            <a:spAutoFit/>
          </a:bodyPr>
          <a:lstStyle/>
          <a:p>
            <a:r>
              <a:rPr kumimoji="1" lang="en-US" altLang="ja-JP" sz="1000" dirty="0">
                <a:highlight>
                  <a:srgbClr val="00FF00"/>
                </a:highlight>
              </a:rPr>
              <a:t>Production of QCSL</a:t>
            </a:r>
          </a:p>
        </p:txBody>
      </p:sp>
      <p:cxnSp>
        <p:nvCxnSpPr>
          <p:cNvPr id="24" name="直線矢印コネクタ 23">
            <a:extLst>
              <a:ext uri="{FF2B5EF4-FFF2-40B4-BE49-F238E27FC236}">
                <a16:creationId xmlns:a16="http://schemas.microsoft.com/office/drawing/2014/main" id="{6881B587-992D-1091-5289-046F2115592A}"/>
              </a:ext>
            </a:extLst>
          </p:cNvPr>
          <p:cNvCxnSpPr>
            <a:cxnSpLocks/>
          </p:cNvCxnSpPr>
          <p:nvPr/>
        </p:nvCxnSpPr>
        <p:spPr>
          <a:xfrm>
            <a:off x="7876143" y="5522343"/>
            <a:ext cx="451691"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C8263B89-253C-1216-8FC5-C8A6FA43A4EE}"/>
              </a:ext>
            </a:extLst>
          </p:cNvPr>
          <p:cNvCxnSpPr>
            <a:cxnSpLocks/>
          </p:cNvCxnSpPr>
          <p:nvPr/>
        </p:nvCxnSpPr>
        <p:spPr>
          <a:xfrm>
            <a:off x="8634211" y="5531102"/>
            <a:ext cx="335673"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C9AD9FAB-6A15-C598-E176-54CD63EC531C}"/>
              </a:ext>
            </a:extLst>
          </p:cNvPr>
          <p:cNvCxnSpPr>
            <a:cxnSpLocks/>
          </p:cNvCxnSpPr>
          <p:nvPr/>
        </p:nvCxnSpPr>
        <p:spPr>
          <a:xfrm>
            <a:off x="6808584" y="6301786"/>
            <a:ext cx="2157420"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7D8B15B0-A54F-0941-41D3-77F72545A55D}"/>
              </a:ext>
            </a:extLst>
          </p:cNvPr>
          <p:cNvSpPr txBox="1"/>
          <p:nvPr/>
        </p:nvSpPr>
        <p:spPr>
          <a:xfrm>
            <a:off x="7450350" y="6386919"/>
            <a:ext cx="1155766" cy="153888"/>
          </a:xfrm>
          <a:prstGeom prst="rect">
            <a:avLst/>
          </a:prstGeom>
          <a:solidFill>
            <a:schemeClr val="bg1"/>
          </a:solidFill>
        </p:spPr>
        <p:txBody>
          <a:bodyPr wrap="none" lIns="0" tIns="0" rIns="0" bIns="0" rtlCol="0">
            <a:spAutoFit/>
          </a:bodyPr>
          <a:lstStyle/>
          <a:p>
            <a:r>
              <a:rPr kumimoji="1" lang="en-US" altLang="ja-JP" sz="1000" dirty="0">
                <a:highlight>
                  <a:srgbClr val="00FF00"/>
                </a:highlight>
              </a:rPr>
              <a:t>Production of QCSR</a:t>
            </a:r>
          </a:p>
        </p:txBody>
      </p:sp>
      <p:sp>
        <p:nvSpPr>
          <p:cNvPr id="28" name="テキスト ボックス 27">
            <a:extLst>
              <a:ext uri="{FF2B5EF4-FFF2-40B4-BE49-F238E27FC236}">
                <a16:creationId xmlns:a16="http://schemas.microsoft.com/office/drawing/2014/main" id="{3EB2735D-6775-398B-37F5-76F3A4C8344C}"/>
              </a:ext>
            </a:extLst>
          </p:cNvPr>
          <p:cNvSpPr txBox="1"/>
          <p:nvPr/>
        </p:nvSpPr>
        <p:spPr>
          <a:xfrm>
            <a:off x="9289495" y="6232282"/>
            <a:ext cx="386892" cy="380480"/>
          </a:xfrm>
          <a:prstGeom prst="rect">
            <a:avLst/>
          </a:prstGeom>
          <a:solidFill>
            <a:schemeClr val="bg1"/>
          </a:solidFill>
          <a:ln w="19050">
            <a:solidFill>
              <a:srgbClr val="FF0000"/>
            </a:solidFill>
          </a:ln>
        </p:spPr>
        <p:txBody>
          <a:bodyPr wrap="none" lIns="36000" tIns="36000" rIns="36000" bIns="36000" rtlCol="0">
            <a:spAutoFit/>
          </a:bodyPr>
          <a:lstStyle/>
          <a:p>
            <a:r>
              <a:rPr kumimoji="1" lang="en-US" altLang="ja-JP" sz="1000" dirty="0">
                <a:solidFill>
                  <a:srgbClr val="FF0000"/>
                </a:solidFill>
              </a:rPr>
              <a:t>Belle</a:t>
            </a:r>
          </a:p>
          <a:p>
            <a:r>
              <a:rPr lang="en-US" altLang="ja-JP" sz="1000" dirty="0">
                <a:solidFill>
                  <a:srgbClr val="FF0000"/>
                </a:solidFill>
              </a:rPr>
              <a:t>roll-in</a:t>
            </a:r>
            <a:endParaRPr kumimoji="1" lang="ja-JP" altLang="en-US" sz="1000">
              <a:solidFill>
                <a:srgbClr val="FF0000"/>
              </a:solidFill>
            </a:endParaRPr>
          </a:p>
        </p:txBody>
      </p:sp>
      <p:cxnSp>
        <p:nvCxnSpPr>
          <p:cNvPr id="29" name="直線矢印コネクタ 28">
            <a:extLst>
              <a:ext uri="{FF2B5EF4-FFF2-40B4-BE49-F238E27FC236}">
                <a16:creationId xmlns:a16="http://schemas.microsoft.com/office/drawing/2014/main" id="{2E54E7FB-37BC-0056-92F2-54A9DA4FDF05}"/>
              </a:ext>
            </a:extLst>
          </p:cNvPr>
          <p:cNvCxnSpPr>
            <a:cxnSpLocks/>
          </p:cNvCxnSpPr>
          <p:nvPr/>
        </p:nvCxnSpPr>
        <p:spPr>
          <a:xfrm>
            <a:off x="9651207" y="6536605"/>
            <a:ext cx="290191"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DC0AB1E6-E0BC-2B56-716C-C39BFBA5F485}"/>
              </a:ext>
            </a:extLst>
          </p:cNvPr>
          <p:cNvCxnSpPr>
            <a:cxnSpLocks/>
          </p:cNvCxnSpPr>
          <p:nvPr/>
        </p:nvCxnSpPr>
        <p:spPr>
          <a:xfrm>
            <a:off x="1497511" y="5053055"/>
            <a:ext cx="2599980" cy="0"/>
          </a:xfrm>
          <a:prstGeom prst="straightConnector1">
            <a:avLst/>
          </a:prstGeom>
          <a:ln w="28575">
            <a:solidFill>
              <a:schemeClr val="accent6"/>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3F7B658B-C28D-285B-080B-7926C4D86CC6}"/>
              </a:ext>
            </a:extLst>
          </p:cNvPr>
          <p:cNvSpPr txBox="1"/>
          <p:nvPr/>
        </p:nvSpPr>
        <p:spPr>
          <a:xfrm>
            <a:off x="1992781" y="5137237"/>
            <a:ext cx="1532471" cy="153888"/>
          </a:xfrm>
          <a:prstGeom prst="rect">
            <a:avLst/>
          </a:prstGeom>
          <a:solidFill>
            <a:schemeClr val="bg1"/>
          </a:solidFill>
        </p:spPr>
        <p:txBody>
          <a:bodyPr wrap="none" lIns="0" tIns="0" rIns="0" bIns="0" rtlCol="0">
            <a:spAutoFit/>
          </a:bodyPr>
          <a:lstStyle/>
          <a:p>
            <a:r>
              <a:rPr kumimoji="1" lang="en-US" altLang="ja-JP" sz="1000" dirty="0"/>
              <a:t>Design of QCSL/R cryostat</a:t>
            </a:r>
            <a:endParaRPr kumimoji="1" lang="ja-JP" altLang="en-US" sz="1000"/>
          </a:p>
        </p:txBody>
      </p:sp>
      <p:cxnSp>
        <p:nvCxnSpPr>
          <p:cNvPr id="32" name="直線矢印コネクタ 31">
            <a:extLst>
              <a:ext uri="{FF2B5EF4-FFF2-40B4-BE49-F238E27FC236}">
                <a16:creationId xmlns:a16="http://schemas.microsoft.com/office/drawing/2014/main" id="{22CB5CD3-BBDA-88F9-EF6A-C477148157CF}"/>
              </a:ext>
            </a:extLst>
          </p:cNvPr>
          <p:cNvCxnSpPr>
            <a:cxnSpLocks/>
          </p:cNvCxnSpPr>
          <p:nvPr/>
        </p:nvCxnSpPr>
        <p:spPr>
          <a:xfrm>
            <a:off x="1472459" y="2921351"/>
            <a:ext cx="1096706" cy="0"/>
          </a:xfrm>
          <a:prstGeom prst="straightConnector1">
            <a:avLst/>
          </a:prstGeom>
          <a:ln w="28575">
            <a:solidFill>
              <a:schemeClr val="accent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4A56F610-3489-A7D1-7E1C-BBF598D2C3E6}"/>
              </a:ext>
            </a:extLst>
          </p:cNvPr>
          <p:cNvSpPr txBox="1"/>
          <p:nvPr/>
        </p:nvSpPr>
        <p:spPr>
          <a:xfrm>
            <a:off x="1659932" y="3009194"/>
            <a:ext cx="787075" cy="153888"/>
          </a:xfrm>
          <a:prstGeom prst="rect">
            <a:avLst/>
          </a:prstGeom>
          <a:solidFill>
            <a:schemeClr val="bg1"/>
          </a:solidFill>
        </p:spPr>
        <p:txBody>
          <a:bodyPr wrap="none" lIns="0" tIns="0" rIns="0" bIns="0" rtlCol="0">
            <a:spAutoFit/>
          </a:bodyPr>
          <a:lstStyle/>
          <a:p>
            <a:r>
              <a:rPr lang="en-US" altLang="ja-JP" sz="1000" dirty="0"/>
              <a:t>Specifications</a:t>
            </a:r>
            <a:endParaRPr kumimoji="1" lang="ja-JP" altLang="en-US" sz="1000"/>
          </a:p>
        </p:txBody>
      </p:sp>
      <p:sp>
        <p:nvSpPr>
          <p:cNvPr id="34" name="テキスト ボックス 33">
            <a:extLst>
              <a:ext uri="{FF2B5EF4-FFF2-40B4-BE49-F238E27FC236}">
                <a16:creationId xmlns:a16="http://schemas.microsoft.com/office/drawing/2014/main" id="{8CE72BAA-DFB3-D410-BF74-22F68624CDF9}"/>
              </a:ext>
            </a:extLst>
          </p:cNvPr>
          <p:cNvSpPr txBox="1"/>
          <p:nvPr/>
        </p:nvSpPr>
        <p:spPr>
          <a:xfrm>
            <a:off x="2569165" y="2992497"/>
            <a:ext cx="1041952" cy="615553"/>
          </a:xfrm>
          <a:prstGeom prst="rect">
            <a:avLst/>
          </a:prstGeom>
          <a:solidFill>
            <a:schemeClr val="bg1"/>
          </a:solidFill>
        </p:spPr>
        <p:txBody>
          <a:bodyPr wrap="none" lIns="0" tIns="0" rIns="0" bIns="0" rtlCol="0">
            <a:spAutoFit/>
          </a:bodyPr>
          <a:lstStyle/>
          <a:p>
            <a:pPr algn="ctr"/>
            <a:r>
              <a:rPr lang="en-US" altLang="ja-JP" sz="1000" dirty="0"/>
              <a:t>Design and </a:t>
            </a:r>
          </a:p>
          <a:p>
            <a:pPr algn="ctr"/>
            <a:r>
              <a:rPr lang="en-US" altLang="ja-JP" sz="1000" dirty="0"/>
              <a:t>production of R&amp;D</a:t>
            </a:r>
          </a:p>
          <a:p>
            <a:pPr algn="ctr"/>
            <a:r>
              <a:rPr lang="en-US" altLang="ja-JP" sz="1000" dirty="0"/>
              <a:t>magnets</a:t>
            </a:r>
          </a:p>
          <a:p>
            <a:pPr algn="ctr"/>
            <a:r>
              <a:rPr lang="en-US" altLang="ja-JP" sz="1000" dirty="0"/>
              <a:t>with a company </a:t>
            </a:r>
            <a:endParaRPr kumimoji="1" lang="ja-JP" altLang="en-US" sz="1000"/>
          </a:p>
        </p:txBody>
      </p:sp>
      <p:sp>
        <p:nvSpPr>
          <p:cNvPr id="35" name="テキスト ボックス 34">
            <a:extLst>
              <a:ext uri="{FF2B5EF4-FFF2-40B4-BE49-F238E27FC236}">
                <a16:creationId xmlns:a16="http://schemas.microsoft.com/office/drawing/2014/main" id="{0CD43FE3-627E-C033-0D69-B1B26266B887}"/>
              </a:ext>
            </a:extLst>
          </p:cNvPr>
          <p:cNvSpPr txBox="1"/>
          <p:nvPr/>
        </p:nvSpPr>
        <p:spPr>
          <a:xfrm>
            <a:off x="4587429" y="5603581"/>
            <a:ext cx="1282402" cy="307777"/>
          </a:xfrm>
          <a:prstGeom prst="rect">
            <a:avLst/>
          </a:prstGeom>
          <a:solidFill>
            <a:schemeClr val="bg1"/>
          </a:solidFill>
        </p:spPr>
        <p:txBody>
          <a:bodyPr wrap="none" lIns="0" tIns="0" rIns="0" bIns="0" rtlCol="0">
            <a:spAutoFit/>
          </a:bodyPr>
          <a:lstStyle/>
          <a:p>
            <a:pPr algn="ctr"/>
            <a:r>
              <a:rPr kumimoji="1" lang="en-US" altLang="ja-JP" sz="1000" dirty="0"/>
              <a:t>Specifications for</a:t>
            </a:r>
          </a:p>
          <a:p>
            <a:pPr algn="ctr"/>
            <a:r>
              <a:rPr lang="en-US" altLang="ja-JP" sz="1000" dirty="0"/>
              <a:t>production of QCSL, R</a:t>
            </a:r>
          </a:p>
        </p:txBody>
      </p:sp>
      <p:sp>
        <p:nvSpPr>
          <p:cNvPr id="36" name="テキスト ボックス 35">
            <a:extLst>
              <a:ext uri="{FF2B5EF4-FFF2-40B4-BE49-F238E27FC236}">
                <a16:creationId xmlns:a16="http://schemas.microsoft.com/office/drawing/2014/main" id="{09C6A3D9-E27F-0633-7860-1505829C6307}"/>
              </a:ext>
            </a:extLst>
          </p:cNvPr>
          <p:cNvSpPr txBox="1"/>
          <p:nvPr/>
        </p:nvSpPr>
        <p:spPr>
          <a:xfrm>
            <a:off x="4747715" y="5945423"/>
            <a:ext cx="998671" cy="307777"/>
          </a:xfrm>
          <a:prstGeom prst="rect">
            <a:avLst/>
          </a:prstGeom>
          <a:noFill/>
        </p:spPr>
        <p:txBody>
          <a:bodyPr wrap="none" lIns="0" tIns="0" rIns="0" bIns="0" rtlCol="0">
            <a:spAutoFit/>
          </a:bodyPr>
          <a:lstStyle/>
          <a:p>
            <a:r>
              <a:rPr kumimoji="1" lang="en-US" altLang="ja-JP" sz="1000" dirty="0">
                <a:highlight>
                  <a:srgbClr val="00FFFF"/>
                </a:highlight>
              </a:rPr>
              <a:t>Bid for production</a:t>
            </a:r>
          </a:p>
          <a:p>
            <a:pPr algn="ctr"/>
            <a:r>
              <a:rPr lang="en-US" altLang="ja-JP" sz="1000" dirty="0">
                <a:highlight>
                  <a:srgbClr val="00FFFF"/>
                </a:highlight>
              </a:rPr>
              <a:t>of QCSL, QCSR</a:t>
            </a:r>
            <a:endParaRPr kumimoji="1" lang="ja-JP" altLang="en-US" sz="1000">
              <a:highlight>
                <a:srgbClr val="00FFFF"/>
              </a:highlight>
            </a:endParaRPr>
          </a:p>
        </p:txBody>
      </p:sp>
      <p:cxnSp>
        <p:nvCxnSpPr>
          <p:cNvPr id="37" name="直線矢印コネクタ 36">
            <a:extLst>
              <a:ext uri="{FF2B5EF4-FFF2-40B4-BE49-F238E27FC236}">
                <a16:creationId xmlns:a16="http://schemas.microsoft.com/office/drawing/2014/main" id="{12F6AE38-3F03-B138-ED66-EA41B8022601}"/>
              </a:ext>
            </a:extLst>
          </p:cNvPr>
          <p:cNvCxnSpPr>
            <a:cxnSpLocks/>
          </p:cNvCxnSpPr>
          <p:nvPr/>
        </p:nvCxnSpPr>
        <p:spPr>
          <a:xfrm>
            <a:off x="2532170" y="2921351"/>
            <a:ext cx="1096706" cy="0"/>
          </a:xfrm>
          <a:prstGeom prst="straightConnector1">
            <a:avLst/>
          </a:prstGeom>
          <a:ln w="28575">
            <a:solidFill>
              <a:schemeClr val="accent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D834C508-79B1-8CEA-AF98-D38034753A13}"/>
              </a:ext>
            </a:extLst>
          </p:cNvPr>
          <p:cNvCxnSpPr>
            <a:cxnSpLocks/>
          </p:cNvCxnSpPr>
          <p:nvPr/>
        </p:nvCxnSpPr>
        <p:spPr>
          <a:xfrm>
            <a:off x="3609185" y="2921351"/>
            <a:ext cx="1096706" cy="0"/>
          </a:xfrm>
          <a:prstGeom prst="straightConnector1">
            <a:avLst/>
          </a:prstGeom>
          <a:ln w="28575">
            <a:solidFill>
              <a:schemeClr val="accent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EEEE6AF2-F0B7-2A36-D080-7F0B1E2E8AB1}"/>
              </a:ext>
            </a:extLst>
          </p:cNvPr>
          <p:cNvSpPr txBox="1"/>
          <p:nvPr/>
        </p:nvSpPr>
        <p:spPr>
          <a:xfrm>
            <a:off x="3649250" y="2984138"/>
            <a:ext cx="1029128" cy="307777"/>
          </a:xfrm>
          <a:prstGeom prst="rect">
            <a:avLst/>
          </a:prstGeom>
          <a:solidFill>
            <a:schemeClr val="bg1"/>
          </a:solidFill>
        </p:spPr>
        <p:txBody>
          <a:bodyPr wrap="none" lIns="0" tIns="0" rIns="0" bIns="0" rtlCol="0">
            <a:spAutoFit/>
          </a:bodyPr>
          <a:lstStyle/>
          <a:p>
            <a:pPr algn="ctr"/>
            <a:r>
              <a:rPr lang="en-US" altLang="ja-JP" sz="1000" dirty="0"/>
              <a:t>Design of</a:t>
            </a:r>
          </a:p>
          <a:p>
            <a:pPr algn="ctr"/>
            <a:r>
              <a:rPr lang="en-US" altLang="ja-JP" sz="1000" dirty="0"/>
              <a:t>corrector magnets</a:t>
            </a:r>
          </a:p>
        </p:txBody>
      </p:sp>
      <p:cxnSp>
        <p:nvCxnSpPr>
          <p:cNvPr id="40" name="直線矢印コネクタ 39">
            <a:extLst>
              <a:ext uri="{FF2B5EF4-FFF2-40B4-BE49-F238E27FC236}">
                <a16:creationId xmlns:a16="http://schemas.microsoft.com/office/drawing/2014/main" id="{7FF7385F-D134-B962-AC49-F589B3B01B3B}"/>
              </a:ext>
            </a:extLst>
          </p:cNvPr>
          <p:cNvCxnSpPr>
            <a:cxnSpLocks/>
          </p:cNvCxnSpPr>
          <p:nvPr/>
        </p:nvCxnSpPr>
        <p:spPr>
          <a:xfrm>
            <a:off x="4655537" y="2921351"/>
            <a:ext cx="2153047" cy="0"/>
          </a:xfrm>
          <a:prstGeom prst="straightConnector1">
            <a:avLst/>
          </a:prstGeom>
          <a:ln w="28575">
            <a:solidFill>
              <a:schemeClr val="accent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6C13A180-876D-76AB-3A38-936962DADD37}"/>
              </a:ext>
            </a:extLst>
          </p:cNvPr>
          <p:cNvSpPr txBox="1"/>
          <p:nvPr/>
        </p:nvSpPr>
        <p:spPr>
          <a:xfrm>
            <a:off x="4824764" y="2986892"/>
            <a:ext cx="1814599" cy="307777"/>
          </a:xfrm>
          <a:prstGeom prst="rect">
            <a:avLst/>
          </a:prstGeom>
          <a:solidFill>
            <a:schemeClr val="bg1"/>
          </a:solidFill>
        </p:spPr>
        <p:txBody>
          <a:bodyPr wrap="none" lIns="0" tIns="0" rIns="0" bIns="0" rtlCol="0">
            <a:spAutoFit/>
          </a:bodyPr>
          <a:lstStyle/>
          <a:p>
            <a:pPr algn="ctr"/>
            <a:r>
              <a:rPr lang="en-US" altLang="ja-JP" sz="1000" dirty="0">
                <a:highlight>
                  <a:srgbClr val="00FF00"/>
                </a:highlight>
              </a:rPr>
              <a:t>Production of corrector magnets</a:t>
            </a:r>
          </a:p>
          <a:p>
            <a:pPr algn="ctr"/>
            <a:r>
              <a:rPr lang="en-US" altLang="ja-JP" sz="1000" dirty="0">
                <a:highlight>
                  <a:srgbClr val="00FF00"/>
                </a:highlight>
              </a:rPr>
              <a:t>for QCSL, R</a:t>
            </a:r>
          </a:p>
        </p:txBody>
      </p:sp>
      <p:sp>
        <p:nvSpPr>
          <p:cNvPr id="42" name="テキスト ボックス 41">
            <a:extLst>
              <a:ext uri="{FF2B5EF4-FFF2-40B4-BE49-F238E27FC236}">
                <a16:creationId xmlns:a16="http://schemas.microsoft.com/office/drawing/2014/main" id="{859A7D09-3ACC-D0F6-AF10-635706C38177}"/>
              </a:ext>
            </a:extLst>
          </p:cNvPr>
          <p:cNvSpPr txBox="1"/>
          <p:nvPr/>
        </p:nvSpPr>
        <p:spPr>
          <a:xfrm>
            <a:off x="3525252" y="3291915"/>
            <a:ext cx="1433085" cy="307777"/>
          </a:xfrm>
          <a:prstGeom prst="rect">
            <a:avLst/>
          </a:prstGeom>
          <a:solidFill>
            <a:schemeClr val="bg1"/>
          </a:solidFill>
        </p:spPr>
        <p:txBody>
          <a:bodyPr wrap="none" lIns="0" tIns="0" rIns="0" bIns="0" rtlCol="0">
            <a:spAutoFit/>
          </a:bodyPr>
          <a:lstStyle/>
          <a:p>
            <a:pPr algn="ctr"/>
            <a:r>
              <a:rPr lang="en-US" altLang="ja-JP" sz="1000" dirty="0">
                <a:highlight>
                  <a:srgbClr val="00FFFF"/>
                </a:highlight>
              </a:rPr>
              <a:t>Bid for corrector magnets</a:t>
            </a:r>
          </a:p>
          <a:p>
            <a:pPr algn="ctr"/>
            <a:r>
              <a:rPr lang="en-US" altLang="ja-JP" sz="1000" dirty="0">
                <a:highlight>
                  <a:srgbClr val="00FFFF"/>
                </a:highlight>
              </a:rPr>
              <a:t>for QCSL, R</a:t>
            </a:r>
          </a:p>
        </p:txBody>
      </p:sp>
      <p:cxnSp>
        <p:nvCxnSpPr>
          <p:cNvPr id="43" name="直線矢印コネクタ 42">
            <a:extLst>
              <a:ext uri="{FF2B5EF4-FFF2-40B4-BE49-F238E27FC236}">
                <a16:creationId xmlns:a16="http://schemas.microsoft.com/office/drawing/2014/main" id="{37E8E812-BAAB-4E6E-853D-511811FC81F2}"/>
              </a:ext>
            </a:extLst>
          </p:cNvPr>
          <p:cNvCxnSpPr>
            <a:cxnSpLocks/>
          </p:cNvCxnSpPr>
          <p:nvPr/>
        </p:nvCxnSpPr>
        <p:spPr>
          <a:xfrm>
            <a:off x="1497511" y="4249406"/>
            <a:ext cx="2131365" cy="0"/>
          </a:xfrm>
          <a:prstGeom prst="straightConnector1">
            <a:avLst/>
          </a:prstGeom>
          <a:ln w="28575">
            <a:solidFill>
              <a:srgbClr val="7030A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AB25CE7D-9DF7-BBE5-35CE-AD608A878139}"/>
              </a:ext>
            </a:extLst>
          </p:cNvPr>
          <p:cNvSpPr txBox="1"/>
          <p:nvPr/>
        </p:nvSpPr>
        <p:spPr>
          <a:xfrm>
            <a:off x="1758522" y="4320551"/>
            <a:ext cx="1603004" cy="153888"/>
          </a:xfrm>
          <a:prstGeom prst="rect">
            <a:avLst/>
          </a:prstGeom>
          <a:solidFill>
            <a:schemeClr val="bg1"/>
          </a:solidFill>
        </p:spPr>
        <p:txBody>
          <a:bodyPr wrap="none" lIns="0" tIns="0" rIns="0" bIns="0" rtlCol="0">
            <a:spAutoFit/>
          </a:bodyPr>
          <a:lstStyle/>
          <a:p>
            <a:pPr algn="ctr"/>
            <a:r>
              <a:rPr kumimoji="1" lang="en-US" altLang="ja-JP" sz="1000" dirty="0"/>
              <a:t>Design of corrector magnets</a:t>
            </a:r>
            <a:endParaRPr kumimoji="1" lang="ja-JP" altLang="en-US" sz="1000"/>
          </a:p>
        </p:txBody>
      </p:sp>
      <p:cxnSp>
        <p:nvCxnSpPr>
          <p:cNvPr id="45" name="直線矢印コネクタ 44">
            <a:extLst>
              <a:ext uri="{FF2B5EF4-FFF2-40B4-BE49-F238E27FC236}">
                <a16:creationId xmlns:a16="http://schemas.microsoft.com/office/drawing/2014/main" id="{10CFB32D-D9DA-8EE9-A5F3-9C52E4E11796}"/>
              </a:ext>
            </a:extLst>
          </p:cNvPr>
          <p:cNvCxnSpPr>
            <a:cxnSpLocks/>
          </p:cNvCxnSpPr>
          <p:nvPr/>
        </p:nvCxnSpPr>
        <p:spPr>
          <a:xfrm>
            <a:off x="3609185" y="4125183"/>
            <a:ext cx="1092297" cy="0"/>
          </a:xfrm>
          <a:prstGeom prst="straightConnector1">
            <a:avLst/>
          </a:prstGeom>
          <a:ln w="28575">
            <a:solidFill>
              <a:srgbClr val="7030A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7DFB50FC-DBA1-0C21-4C86-BB829262F622}"/>
              </a:ext>
            </a:extLst>
          </p:cNvPr>
          <p:cNvSpPr txBox="1"/>
          <p:nvPr/>
        </p:nvSpPr>
        <p:spPr>
          <a:xfrm>
            <a:off x="3756655" y="4182555"/>
            <a:ext cx="814325" cy="307777"/>
          </a:xfrm>
          <a:prstGeom prst="rect">
            <a:avLst/>
          </a:prstGeom>
          <a:solidFill>
            <a:schemeClr val="bg1"/>
          </a:solidFill>
        </p:spPr>
        <p:txBody>
          <a:bodyPr wrap="none" lIns="0" tIns="0" rIns="0" bIns="0" rtlCol="0">
            <a:spAutoFit/>
          </a:bodyPr>
          <a:lstStyle/>
          <a:p>
            <a:pPr algn="ctr"/>
            <a:r>
              <a:rPr kumimoji="1" lang="en-US" altLang="ja-JP" sz="1000" dirty="0"/>
              <a:t>R&amp;D of Nb</a:t>
            </a:r>
            <a:r>
              <a:rPr kumimoji="1" lang="en-US" altLang="ja-JP" sz="1000" baseline="-25000" dirty="0"/>
              <a:t>3</a:t>
            </a:r>
            <a:r>
              <a:rPr kumimoji="1" lang="en-US" altLang="ja-JP" sz="1000" dirty="0"/>
              <a:t>Sn</a:t>
            </a:r>
          </a:p>
          <a:p>
            <a:pPr algn="ctr"/>
            <a:r>
              <a:rPr kumimoji="1" lang="en-US" altLang="ja-JP" sz="1000" dirty="0"/>
              <a:t>solenoid, test</a:t>
            </a:r>
          </a:p>
        </p:txBody>
      </p:sp>
      <p:cxnSp>
        <p:nvCxnSpPr>
          <p:cNvPr id="47" name="直線矢印コネクタ 46">
            <a:extLst>
              <a:ext uri="{FF2B5EF4-FFF2-40B4-BE49-F238E27FC236}">
                <a16:creationId xmlns:a16="http://schemas.microsoft.com/office/drawing/2014/main" id="{A744518F-0BED-CDC6-950F-D79542ABAC96}"/>
              </a:ext>
            </a:extLst>
          </p:cNvPr>
          <p:cNvCxnSpPr>
            <a:cxnSpLocks/>
          </p:cNvCxnSpPr>
          <p:nvPr/>
        </p:nvCxnSpPr>
        <p:spPr>
          <a:xfrm>
            <a:off x="5746961" y="5520738"/>
            <a:ext cx="2140333"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08814BC-DB13-7984-422E-4D308397540B}"/>
              </a:ext>
            </a:extLst>
          </p:cNvPr>
          <p:cNvSpPr txBox="1"/>
          <p:nvPr/>
        </p:nvSpPr>
        <p:spPr>
          <a:xfrm>
            <a:off x="3816564" y="2410724"/>
            <a:ext cx="666849" cy="307777"/>
          </a:xfrm>
          <a:prstGeom prst="rect">
            <a:avLst/>
          </a:prstGeom>
          <a:solidFill>
            <a:schemeClr val="bg1"/>
          </a:solidFill>
        </p:spPr>
        <p:txBody>
          <a:bodyPr wrap="none" lIns="0" tIns="0" rIns="0" bIns="0" rtlCol="0">
            <a:spAutoFit/>
          </a:bodyPr>
          <a:lstStyle/>
          <a:p>
            <a:pPr algn="ctr"/>
            <a:r>
              <a:rPr kumimoji="1" lang="en-US" altLang="ja-JP" sz="1000" dirty="0">
                <a:highlight>
                  <a:srgbClr val="00FFFF"/>
                </a:highlight>
              </a:rPr>
              <a:t>Bid for</a:t>
            </a:r>
          </a:p>
          <a:p>
            <a:pPr algn="ctr"/>
            <a:r>
              <a:rPr kumimoji="1" lang="en-US" altLang="ja-JP" sz="1000" dirty="0">
                <a:highlight>
                  <a:srgbClr val="00FFFF"/>
                </a:highlight>
              </a:rPr>
              <a:t>QC1LP, RP</a:t>
            </a:r>
          </a:p>
        </p:txBody>
      </p:sp>
      <p:sp>
        <p:nvSpPr>
          <p:cNvPr id="49" name="テキスト ボックス 48">
            <a:extLst>
              <a:ext uri="{FF2B5EF4-FFF2-40B4-BE49-F238E27FC236}">
                <a16:creationId xmlns:a16="http://schemas.microsoft.com/office/drawing/2014/main" id="{61F1B916-05A7-6B00-8DEF-3B7312AAE9D8}"/>
              </a:ext>
            </a:extLst>
          </p:cNvPr>
          <p:cNvSpPr txBox="1"/>
          <p:nvPr/>
        </p:nvSpPr>
        <p:spPr>
          <a:xfrm>
            <a:off x="4847386" y="1580386"/>
            <a:ext cx="750205" cy="461665"/>
          </a:xfrm>
          <a:prstGeom prst="rect">
            <a:avLst/>
          </a:prstGeom>
          <a:solidFill>
            <a:schemeClr val="bg1"/>
          </a:solidFill>
        </p:spPr>
        <p:txBody>
          <a:bodyPr wrap="none" lIns="0" tIns="0" rIns="0" bIns="0" rtlCol="0">
            <a:spAutoFit/>
          </a:bodyPr>
          <a:lstStyle/>
          <a:p>
            <a:pPr algn="ctr"/>
            <a:r>
              <a:rPr lang="en-US" altLang="ja-JP" sz="1000" dirty="0"/>
              <a:t>Production of</a:t>
            </a:r>
          </a:p>
          <a:p>
            <a:pPr algn="ctr"/>
            <a:r>
              <a:rPr lang="en-US" altLang="ja-JP" sz="1000" dirty="0"/>
              <a:t>QC1P proto</a:t>
            </a:r>
          </a:p>
          <a:p>
            <a:pPr algn="ctr"/>
            <a:r>
              <a:rPr lang="en-US" altLang="ja-JP" sz="1000" dirty="0"/>
              <a:t>by KEK</a:t>
            </a:r>
          </a:p>
        </p:txBody>
      </p:sp>
      <p:sp>
        <p:nvSpPr>
          <p:cNvPr id="50" name="テキスト ボックス 49">
            <a:extLst>
              <a:ext uri="{FF2B5EF4-FFF2-40B4-BE49-F238E27FC236}">
                <a16:creationId xmlns:a16="http://schemas.microsoft.com/office/drawing/2014/main" id="{1C03B2BC-D7E3-3F5B-4F63-EF5077880AA3}"/>
              </a:ext>
            </a:extLst>
          </p:cNvPr>
          <p:cNvSpPr txBox="1"/>
          <p:nvPr/>
        </p:nvSpPr>
        <p:spPr>
          <a:xfrm>
            <a:off x="3550272" y="4501767"/>
            <a:ext cx="1197443" cy="307777"/>
          </a:xfrm>
          <a:prstGeom prst="rect">
            <a:avLst/>
          </a:prstGeom>
          <a:solidFill>
            <a:schemeClr val="bg1"/>
          </a:solidFill>
        </p:spPr>
        <p:txBody>
          <a:bodyPr wrap="none" lIns="0" tIns="0" rIns="0" bIns="0" rtlCol="0">
            <a:spAutoFit/>
          </a:bodyPr>
          <a:lstStyle/>
          <a:p>
            <a:pPr algn="ctr"/>
            <a:r>
              <a:rPr kumimoji="1" lang="en-US" altLang="ja-JP" sz="1000" dirty="0">
                <a:highlight>
                  <a:srgbClr val="00FFFF"/>
                </a:highlight>
              </a:rPr>
              <a:t>Bid for compensation</a:t>
            </a:r>
          </a:p>
          <a:p>
            <a:pPr algn="ctr"/>
            <a:r>
              <a:rPr kumimoji="1" lang="en-US" altLang="ja-JP" sz="1000" dirty="0">
                <a:highlight>
                  <a:srgbClr val="00FFFF"/>
                </a:highlight>
              </a:rPr>
              <a:t> solenoids</a:t>
            </a:r>
            <a:endParaRPr lang="en-US" altLang="ja-JP" sz="1000" dirty="0">
              <a:highlight>
                <a:srgbClr val="00FFFF"/>
              </a:highlight>
            </a:endParaRPr>
          </a:p>
        </p:txBody>
      </p:sp>
      <p:cxnSp>
        <p:nvCxnSpPr>
          <p:cNvPr id="51" name="直線矢印コネクタ 50">
            <a:extLst>
              <a:ext uri="{FF2B5EF4-FFF2-40B4-BE49-F238E27FC236}">
                <a16:creationId xmlns:a16="http://schemas.microsoft.com/office/drawing/2014/main" id="{DFA6237D-6786-5D51-99EC-BE162C60DEB4}"/>
              </a:ext>
            </a:extLst>
          </p:cNvPr>
          <p:cNvCxnSpPr>
            <a:cxnSpLocks/>
          </p:cNvCxnSpPr>
          <p:nvPr/>
        </p:nvCxnSpPr>
        <p:spPr>
          <a:xfrm>
            <a:off x="4725665" y="4248171"/>
            <a:ext cx="2105064" cy="0"/>
          </a:xfrm>
          <a:prstGeom prst="straightConnector1">
            <a:avLst/>
          </a:prstGeom>
          <a:ln w="28575">
            <a:solidFill>
              <a:srgbClr val="7030A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87FD2CED-A751-00C0-20FD-E70E902C1579}"/>
              </a:ext>
            </a:extLst>
          </p:cNvPr>
          <p:cNvSpPr txBox="1"/>
          <p:nvPr/>
        </p:nvSpPr>
        <p:spPr>
          <a:xfrm>
            <a:off x="5063285" y="4326612"/>
            <a:ext cx="1367362" cy="307777"/>
          </a:xfrm>
          <a:prstGeom prst="rect">
            <a:avLst/>
          </a:prstGeom>
          <a:solidFill>
            <a:schemeClr val="bg1"/>
          </a:solidFill>
        </p:spPr>
        <p:txBody>
          <a:bodyPr wrap="none" lIns="0" tIns="0" rIns="0" bIns="0" rtlCol="0">
            <a:spAutoFit/>
          </a:bodyPr>
          <a:lstStyle/>
          <a:p>
            <a:pPr algn="ctr"/>
            <a:r>
              <a:rPr kumimoji="1" lang="en-US" altLang="ja-JP" sz="1000" dirty="0">
                <a:highlight>
                  <a:srgbClr val="00FF00"/>
                </a:highlight>
              </a:rPr>
              <a:t>Production of QCSL, R</a:t>
            </a:r>
          </a:p>
          <a:p>
            <a:pPr algn="ctr"/>
            <a:r>
              <a:rPr kumimoji="1" lang="en-US" altLang="ja-JP" sz="1000" dirty="0">
                <a:highlight>
                  <a:srgbClr val="00FF00"/>
                </a:highlight>
              </a:rPr>
              <a:t>compensation solenoids</a:t>
            </a:r>
          </a:p>
        </p:txBody>
      </p:sp>
      <p:sp>
        <p:nvSpPr>
          <p:cNvPr id="53" name="テキスト ボックス 52">
            <a:extLst>
              <a:ext uri="{FF2B5EF4-FFF2-40B4-BE49-F238E27FC236}">
                <a16:creationId xmlns:a16="http://schemas.microsoft.com/office/drawing/2014/main" id="{E7A9ADF6-DEFC-2A7B-62E5-3689B1089415}"/>
              </a:ext>
            </a:extLst>
          </p:cNvPr>
          <p:cNvSpPr txBox="1"/>
          <p:nvPr/>
        </p:nvSpPr>
        <p:spPr>
          <a:xfrm>
            <a:off x="7740220" y="5605871"/>
            <a:ext cx="783869" cy="307777"/>
          </a:xfrm>
          <a:prstGeom prst="rect">
            <a:avLst/>
          </a:prstGeom>
          <a:solidFill>
            <a:schemeClr val="bg1"/>
          </a:solidFill>
        </p:spPr>
        <p:txBody>
          <a:bodyPr wrap="none" lIns="0" tIns="0" rIns="0" bIns="0" rtlCol="0">
            <a:spAutoFit/>
          </a:bodyPr>
          <a:lstStyle/>
          <a:p>
            <a:pPr algn="ctr"/>
            <a:r>
              <a:rPr kumimoji="1" lang="en-US" altLang="ja-JP" sz="1000" dirty="0"/>
              <a:t>QCSL test</a:t>
            </a:r>
          </a:p>
          <a:p>
            <a:pPr algn="ctr"/>
            <a:r>
              <a:rPr lang="en-US" altLang="ja-JP" sz="1000" dirty="0"/>
              <a:t>on the ground</a:t>
            </a:r>
            <a:endParaRPr kumimoji="1" lang="en-US" altLang="ja-JP" sz="1000" dirty="0"/>
          </a:p>
        </p:txBody>
      </p:sp>
      <p:sp>
        <p:nvSpPr>
          <p:cNvPr id="54" name="テキスト ボックス 53">
            <a:extLst>
              <a:ext uri="{FF2B5EF4-FFF2-40B4-BE49-F238E27FC236}">
                <a16:creationId xmlns:a16="http://schemas.microsoft.com/office/drawing/2014/main" id="{9F392D24-8BD3-DA18-66F4-B2AD5C1375FE}"/>
              </a:ext>
            </a:extLst>
          </p:cNvPr>
          <p:cNvSpPr txBox="1"/>
          <p:nvPr/>
        </p:nvSpPr>
        <p:spPr>
          <a:xfrm>
            <a:off x="8184751" y="4993239"/>
            <a:ext cx="1367362" cy="461665"/>
          </a:xfrm>
          <a:prstGeom prst="rect">
            <a:avLst/>
          </a:prstGeom>
          <a:solidFill>
            <a:schemeClr val="bg1"/>
          </a:solidFill>
        </p:spPr>
        <p:txBody>
          <a:bodyPr wrap="none" lIns="0" tIns="0" rIns="0" bIns="0" rtlCol="0">
            <a:spAutoFit/>
          </a:bodyPr>
          <a:lstStyle/>
          <a:p>
            <a:pPr algn="ctr"/>
            <a:r>
              <a:rPr kumimoji="1" lang="en-US" altLang="ja-JP" sz="1000" dirty="0"/>
              <a:t>QCSL</a:t>
            </a:r>
          </a:p>
          <a:p>
            <a:pPr algn="ctr"/>
            <a:r>
              <a:rPr kumimoji="1" lang="en-US" altLang="ja-JP" sz="1000" dirty="0"/>
              <a:t>installation to beam line,</a:t>
            </a:r>
          </a:p>
          <a:p>
            <a:pPr algn="ctr"/>
            <a:r>
              <a:rPr lang="en-US" altLang="ja-JP" sz="1000" dirty="0"/>
              <a:t>test, alignment</a:t>
            </a:r>
            <a:endParaRPr kumimoji="1" lang="en-US" altLang="ja-JP" sz="1000" dirty="0"/>
          </a:p>
        </p:txBody>
      </p:sp>
      <p:cxnSp>
        <p:nvCxnSpPr>
          <p:cNvPr id="55" name="直線矢印コネクタ 54">
            <a:extLst>
              <a:ext uri="{FF2B5EF4-FFF2-40B4-BE49-F238E27FC236}">
                <a16:creationId xmlns:a16="http://schemas.microsoft.com/office/drawing/2014/main" id="{BD2E06B7-535C-1A30-0389-5674DF1C19BC}"/>
              </a:ext>
            </a:extLst>
          </p:cNvPr>
          <p:cNvCxnSpPr>
            <a:cxnSpLocks/>
          </p:cNvCxnSpPr>
          <p:nvPr/>
        </p:nvCxnSpPr>
        <p:spPr>
          <a:xfrm>
            <a:off x="8932932" y="6297622"/>
            <a:ext cx="335673" cy="0"/>
          </a:xfrm>
          <a:prstGeom prst="straightConnector1">
            <a:avLst/>
          </a:prstGeom>
          <a:ln w="28575">
            <a:solidFill>
              <a:schemeClr val="accent5"/>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5F2E2D3F-2FFC-02C2-00E7-FF7D32CD7BCB}"/>
              </a:ext>
            </a:extLst>
          </p:cNvPr>
          <p:cNvSpPr txBox="1"/>
          <p:nvPr/>
        </p:nvSpPr>
        <p:spPr>
          <a:xfrm>
            <a:off x="9706528" y="6297622"/>
            <a:ext cx="293350" cy="153888"/>
          </a:xfrm>
          <a:prstGeom prst="rect">
            <a:avLst/>
          </a:prstGeom>
          <a:solidFill>
            <a:schemeClr val="bg1"/>
          </a:solidFill>
        </p:spPr>
        <p:txBody>
          <a:bodyPr wrap="none" lIns="0" tIns="0" rIns="0" bIns="0" rtlCol="0">
            <a:spAutoFit/>
          </a:bodyPr>
          <a:lstStyle/>
          <a:p>
            <a:pPr algn="ctr"/>
            <a:r>
              <a:rPr kumimoji="1" lang="en-US" altLang="ja-JP" sz="1000" dirty="0"/>
              <a:t>MFM</a:t>
            </a:r>
          </a:p>
        </p:txBody>
      </p:sp>
      <p:cxnSp>
        <p:nvCxnSpPr>
          <p:cNvPr id="57" name="直線矢印コネクタ 56">
            <a:extLst>
              <a:ext uri="{FF2B5EF4-FFF2-40B4-BE49-F238E27FC236}">
                <a16:creationId xmlns:a16="http://schemas.microsoft.com/office/drawing/2014/main" id="{C046E928-7124-CD21-A5AF-50BC80C0BB4F}"/>
              </a:ext>
            </a:extLst>
          </p:cNvPr>
          <p:cNvCxnSpPr>
            <a:cxnSpLocks/>
          </p:cNvCxnSpPr>
          <p:nvPr/>
        </p:nvCxnSpPr>
        <p:spPr>
          <a:xfrm>
            <a:off x="4690239" y="5053055"/>
            <a:ext cx="2126888" cy="0"/>
          </a:xfrm>
          <a:prstGeom prst="straightConnector1">
            <a:avLst/>
          </a:prstGeom>
          <a:ln w="28575">
            <a:solidFill>
              <a:schemeClr val="accent6"/>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1209BF8E-7D48-5482-5AA2-BB89AC7BEC80}"/>
              </a:ext>
            </a:extLst>
          </p:cNvPr>
          <p:cNvSpPr txBox="1"/>
          <p:nvPr/>
        </p:nvSpPr>
        <p:spPr>
          <a:xfrm>
            <a:off x="5225546" y="5099806"/>
            <a:ext cx="1288814" cy="153888"/>
          </a:xfrm>
          <a:prstGeom prst="rect">
            <a:avLst/>
          </a:prstGeom>
          <a:solidFill>
            <a:schemeClr val="bg1"/>
          </a:solidFill>
        </p:spPr>
        <p:txBody>
          <a:bodyPr wrap="none" lIns="0" tIns="0" rIns="0" bIns="0" rtlCol="0">
            <a:spAutoFit/>
          </a:bodyPr>
          <a:lstStyle/>
          <a:p>
            <a:r>
              <a:rPr lang="en-US" altLang="ja-JP" sz="1000" dirty="0"/>
              <a:t>Production of supplies </a:t>
            </a:r>
            <a:endParaRPr kumimoji="1" lang="ja-JP" altLang="en-US" sz="1000"/>
          </a:p>
        </p:txBody>
      </p:sp>
      <p:sp>
        <p:nvSpPr>
          <p:cNvPr id="59" name="テキスト ボックス 58">
            <a:extLst>
              <a:ext uri="{FF2B5EF4-FFF2-40B4-BE49-F238E27FC236}">
                <a16:creationId xmlns:a16="http://schemas.microsoft.com/office/drawing/2014/main" id="{1466F666-E97B-C67A-2DEB-54D5C0ED42C0}"/>
              </a:ext>
            </a:extLst>
          </p:cNvPr>
          <p:cNvSpPr txBox="1"/>
          <p:nvPr/>
        </p:nvSpPr>
        <p:spPr>
          <a:xfrm>
            <a:off x="3518511" y="2698014"/>
            <a:ext cx="1253548" cy="153888"/>
          </a:xfrm>
          <a:prstGeom prst="rect">
            <a:avLst/>
          </a:prstGeom>
          <a:solidFill>
            <a:schemeClr val="bg1"/>
          </a:solidFill>
        </p:spPr>
        <p:txBody>
          <a:bodyPr wrap="none" lIns="0" tIns="0" rIns="0" bIns="0" rtlCol="0">
            <a:spAutoFit/>
          </a:bodyPr>
          <a:lstStyle/>
          <a:p>
            <a:r>
              <a:rPr kumimoji="1" lang="en-US" altLang="ja-JP" sz="1000" dirty="0"/>
              <a:t>Production of supplies</a:t>
            </a:r>
            <a:endParaRPr kumimoji="1" lang="ja-JP" altLang="en-US" sz="1000"/>
          </a:p>
        </p:txBody>
      </p:sp>
      <p:sp>
        <p:nvSpPr>
          <p:cNvPr id="60" name="テキスト ボックス 59">
            <a:extLst>
              <a:ext uri="{FF2B5EF4-FFF2-40B4-BE49-F238E27FC236}">
                <a16:creationId xmlns:a16="http://schemas.microsoft.com/office/drawing/2014/main" id="{7DCBCFE8-E34E-EC20-F546-F3B14CDACF6E}"/>
              </a:ext>
            </a:extLst>
          </p:cNvPr>
          <p:cNvSpPr txBox="1"/>
          <p:nvPr/>
        </p:nvSpPr>
        <p:spPr>
          <a:xfrm>
            <a:off x="8634211" y="5712646"/>
            <a:ext cx="1367362" cy="461665"/>
          </a:xfrm>
          <a:prstGeom prst="rect">
            <a:avLst/>
          </a:prstGeom>
          <a:solidFill>
            <a:schemeClr val="bg1"/>
          </a:solidFill>
        </p:spPr>
        <p:txBody>
          <a:bodyPr wrap="none" lIns="0" tIns="0" rIns="0" bIns="0" rtlCol="0">
            <a:spAutoFit/>
          </a:bodyPr>
          <a:lstStyle/>
          <a:p>
            <a:pPr algn="ctr"/>
            <a:r>
              <a:rPr kumimoji="1" lang="en-US" altLang="ja-JP" sz="1000" dirty="0"/>
              <a:t>QCSR</a:t>
            </a:r>
          </a:p>
          <a:p>
            <a:pPr algn="ctr"/>
            <a:r>
              <a:rPr kumimoji="1" lang="en-US" altLang="ja-JP" sz="1000" dirty="0"/>
              <a:t>installation to beam line,</a:t>
            </a:r>
          </a:p>
          <a:p>
            <a:pPr algn="ctr"/>
            <a:r>
              <a:rPr lang="en-US" altLang="ja-JP" sz="1000" dirty="0"/>
              <a:t>test, alignment</a:t>
            </a:r>
            <a:endParaRPr kumimoji="1" lang="en-US" altLang="ja-JP" sz="1000" dirty="0"/>
          </a:p>
        </p:txBody>
      </p:sp>
    </p:spTree>
    <p:extLst>
      <p:ext uri="{BB962C8B-B14F-4D97-AF65-F5344CB8AC3E}">
        <p14:creationId xmlns:p14="http://schemas.microsoft.com/office/powerpoint/2010/main" val="1248019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5ADD2-F7B6-004C-2691-D3006A7F86D7}"/>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BFF92B0-8E8A-DF94-561B-40E765C03C6B}"/>
              </a:ext>
            </a:extLst>
          </p:cNvPr>
          <p:cNvSpPr>
            <a:spLocks noGrp="1"/>
          </p:cNvSpPr>
          <p:nvPr>
            <p:ph type="sldNum" sz="quarter" idx="12"/>
          </p:nvPr>
        </p:nvSpPr>
        <p:spPr/>
        <p:txBody>
          <a:bodyPr/>
          <a:lstStyle/>
          <a:p>
            <a:fld id="{5102F646-5A1F-1245-A291-ABBCB6BB9B1A}"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B926C1DC-1669-6DD5-63A2-3FCF242A4274}"/>
              </a:ext>
            </a:extLst>
          </p:cNvPr>
          <p:cNvSpPr txBox="1"/>
          <p:nvPr/>
        </p:nvSpPr>
        <p:spPr>
          <a:xfrm>
            <a:off x="3156734" y="3105834"/>
            <a:ext cx="5998437" cy="646331"/>
          </a:xfrm>
          <a:prstGeom prst="rect">
            <a:avLst/>
          </a:prstGeom>
          <a:noFill/>
        </p:spPr>
        <p:txBody>
          <a:bodyPr wrap="none" rtlCol="0">
            <a:spAutoFit/>
          </a:bodyPr>
          <a:lstStyle/>
          <a:p>
            <a:r>
              <a:rPr kumimoji="1" lang="en-US" altLang="ja-JP" sz="3600" b="1" dirty="0"/>
              <a:t>Nb</a:t>
            </a:r>
            <a:r>
              <a:rPr kumimoji="1" lang="en-US" altLang="ja-JP" sz="3600" b="1" baseline="-25000" dirty="0"/>
              <a:t>3</a:t>
            </a:r>
            <a:r>
              <a:rPr kumimoji="1" lang="en-US" altLang="ja-JP" sz="3600" b="1" dirty="0"/>
              <a:t>Sn QC1P development</a:t>
            </a:r>
            <a:endParaRPr kumimoji="1" lang="ja-JP" altLang="en-US" sz="3600" b="1"/>
          </a:p>
        </p:txBody>
      </p:sp>
    </p:spTree>
    <p:extLst>
      <p:ext uri="{BB962C8B-B14F-4D97-AF65-F5344CB8AC3E}">
        <p14:creationId xmlns:p14="http://schemas.microsoft.com/office/powerpoint/2010/main" val="949396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334E2A5-78D9-1440-F335-A1878EAB38B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13142" y="5033118"/>
            <a:ext cx="2128655" cy="2010396"/>
          </a:xfrm>
          <a:prstGeom prst="rect">
            <a:avLst/>
          </a:prstGeom>
        </p:spPr>
      </p:pic>
      <p:grpSp>
        <p:nvGrpSpPr>
          <p:cNvPr id="9" name="グループ化 8">
            <a:extLst>
              <a:ext uri="{FF2B5EF4-FFF2-40B4-BE49-F238E27FC236}">
                <a16:creationId xmlns:a16="http://schemas.microsoft.com/office/drawing/2014/main" id="{4D7E08A6-29CC-34AA-C5A8-1ADE1E4474BB}"/>
              </a:ext>
            </a:extLst>
          </p:cNvPr>
          <p:cNvGrpSpPr/>
          <p:nvPr/>
        </p:nvGrpSpPr>
        <p:grpSpPr>
          <a:xfrm>
            <a:off x="3733692" y="3554564"/>
            <a:ext cx="1590735" cy="1097298"/>
            <a:chOff x="4151065" y="3219157"/>
            <a:chExt cx="1944935" cy="1341626"/>
          </a:xfrm>
        </p:grpSpPr>
        <p:pic>
          <p:nvPicPr>
            <p:cNvPr id="7" name="図 6">
              <a:extLst>
                <a:ext uri="{FF2B5EF4-FFF2-40B4-BE49-F238E27FC236}">
                  <a16:creationId xmlns:a16="http://schemas.microsoft.com/office/drawing/2014/main" id="{C7963B80-AE27-7450-AC66-C7DD0213311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60000">
              <a:off x="4359635" y="3298346"/>
              <a:ext cx="1577142" cy="1182857"/>
            </a:xfrm>
            <a:prstGeom prst="rect">
              <a:avLst/>
            </a:prstGeom>
          </p:spPr>
        </p:pic>
        <p:sp>
          <p:nvSpPr>
            <p:cNvPr id="8" name="フレーム 7">
              <a:extLst>
                <a:ext uri="{FF2B5EF4-FFF2-40B4-BE49-F238E27FC236}">
                  <a16:creationId xmlns:a16="http://schemas.microsoft.com/office/drawing/2014/main" id="{97215B14-6C71-156E-F59F-46535162EA71}"/>
                </a:ext>
              </a:extLst>
            </p:cNvPr>
            <p:cNvSpPr/>
            <p:nvPr/>
          </p:nvSpPr>
          <p:spPr>
            <a:xfrm>
              <a:off x="4151065" y="3219157"/>
              <a:ext cx="1944935" cy="1341626"/>
            </a:xfrm>
            <a:prstGeom prst="frame">
              <a:avLst>
                <a:gd name="adj1" fmla="val 18886"/>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4" name="スライド番号プレースホルダー 3">
            <a:extLst>
              <a:ext uri="{FF2B5EF4-FFF2-40B4-BE49-F238E27FC236}">
                <a16:creationId xmlns:a16="http://schemas.microsoft.com/office/drawing/2014/main" id="{3DDDD651-AE1D-BF42-1504-8CFAD647B5C2}"/>
              </a:ext>
            </a:extLst>
          </p:cNvPr>
          <p:cNvSpPr>
            <a:spLocks noGrp="1"/>
          </p:cNvSpPr>
          <p:nvPr>
            <p:ph type="sldNum" sz="quarter" idx="12"/>
          </p:nvPr>
        </p:nvSpPr>
        <p:spPr/>
        <p:txBody>
          <a:bodyPr/>
          <a:lstStyle/>
          <a:p>
            <a:fld id="{5102F646-5A1F-1245-A291-ABBCB6BB9B1A}"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1CD135B4-F7BE-BB50-67E1-3A417B980AB1}"/>
              </a:ext>
            </a:extLst>
          </p:cNvPr>
          <p:cNvSpPr txBox="1"/>
          <p:nvPr/>
        </p:nvSpPr>
        <p:spPr>
          <a:xfrm>
            <a:off x="243840" y="146304"/>
            <a:ext cx="2800767" cy="461665"/>
          </a:xfrm>
          <a:prstGeom prst="rect">
            <a:avLst/>
          </a:prstGeom>
          <a:noFill/>
        </p:spPr>
        <p:txBody>
          <a:bodyPr wrap="none" rtlCol="0">
            <a:spAutoFit/>
          </a:bodyPr>
          <a:lstStyle/>
          <a:p>
            <a:r>
              <a:rPr lang="en-US" altLang="ja-JP" sz="2400" b="1" dirty="0"/>
              <a:t>New Nb</a:t>
            </a:r>
            <a:r>
              <a:rPr lang="en-US" altLang="ja-JP" sz="2400" b="1" baseline="-25000" dirty="0"/>
              <a:t>3</a:t>
            </a:r>
            <a:r>
              <a:rPr lang="en-US" altLang="ja-JP" sz="2400" b="1" dirty="0"/>
              <a:t>Sn QC1P</a:t>
            </a:r>
            <a:endParaRPr kumimoji="1" lang="ja-JP" altLang="en-US" sz="2400" b="1"/>
          </a:p>
        </p:txBody>
      </p:sp>
      <p:graphicFrame>
        <p:nvGraphicFramePr>
          <p:cNvPr id="17" name="表 16">
            <a:extLst>
              <a:ext uri="{FF2B5EF4-FFF2-40B4-BE49-F238E27FC236}">
                <a16:creationId xmlns:a16="http://schemas.microsoft.com/office/drawing/2014/main" id="{A27CDE96-D067-1A6B-171D-E578FB418866}"/>
              </a:ext>
            </a:extLst>
          </p:cNvPr>
          <p:cNvGraphicFramePr>
            <a:graphicFrameLocks noGrp="1"/>
          </p:cNvGraphicFramePr>
          <p:nvPr>
            <p:extLst>
              <p:ext uri="{D42A27DB-BD31-4B8C-83A1-F6EECF244321}">
                <p14:modId xmlns:p14="http://schemas.microsoft.com/office/powerpoint/2010/main" val="3984303727"/>
              </p:ext>
            </p:extLst>
          </p:nvPr>
        </p:nvGraphicFramePr>
        <p:xfrm>
          <a:off x="7036711" y="437804"/>
          <a:ext cx="4978289" cy="5982391"/>
        </p:xfrm>
        <a:graphic>
          <a:graphicData uri="http://schemas.openxmlformats.org/drawingml/2006/table">
            <a:tbl>
              <a:tblPr/>
              <a:tblGrid>
                <a:gridCol w="2454094">
                  <a:extLst>
                    <a:ext uri="{9D8B030D-6E8A-4147-A177-3AD203B41FA5}">
                      <a16:colId xmlns:a16="http://schemas.microsoft.com/office/drawing/2014/main" val="3463917290"/>
                    </a:ext>
                  </a:extLst>
                </a:gridCol>
                <a:gridCol w="536113">
                  <a:extLst>
                    <a:ext uri="{9D8B030D-6E8A-4147-A177-3AD203B41FA5}">
                      <a16:colId xmlns:a16="http://schemas.microsoft.com/office/drawing/2014/main" val="2369016445"/>
                    </a:ext>
                  </a:extLst>
                </a:gridCol>
                <a:gridCol w="994041">
                  <a:extLst>
                    <a:ext uri="{9D8B030D-6E8A-4147-A177-3AD203B41FA5}">
                      <a16:colId xmlns:a16="http://schemas.microsoft.com/office/drawing/2014/main" val="4067084596"/>
                    </a:ext>
                  </a:extLst>
                </a:gridCol>
                <a:gridCol w="994041">
                  <a:extLst>
                    <a:ext uri="{9D8B030D-6E8A-4147-A177-3AD203B41FA5}">
                      <a16:colId xmlns:a16="http://schemas.microsoft.com/office/drawing/2014/main" val="2561158782"/>
                    </a:ext>
                  </a:extLst>
                </a:gridCol>
              </a:tblGrid>
              <a:tr h="174443">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76716C"/>
                      </a:solidFill>
                      <a:prstDash val="solid"/>
                      <a:round/>
                      <a:headEnd type="none" w="med" len="med"/>
                      <a:tailEnd type="none" w="med" len="med"/>
                    </a:lnB>
                    <a:solidFill>
                      <a:srgbClr val="118EFF"/>
                    </a:solidFill>
                  </a:tcPr>
                </a:tc>
                <a:tc>
                  <a:txBody>
                    <a:bodyPr/>
                    <a:lstStyle/>
                    <a:p>
                      <a:pPr algn="ctr">
                        <a:buNone/>
                      </a:pPr>
                      <a:r>
                        <a:rPr lang="en-US" sz="1200" b="1" dirty="0">
                          <a:solidFill>
                            <a:srgbClr val="FFFFFF"/>
                          </a:solidFill>
                          <a:effectLst/>
                          <a:latin typeface="Arial" panose="020B0604020202020204" pitchFamily="34" charset="0"/>
                          <a:ea typeface="Hiragino Kaku Gothic ProN" panose="020B0300000000000000" pitchFamily="34" charset="-128"/>
                          <a:cs typeface="Arial" panose="020B0604020202020204" pitchFamily="34" charset="0"/>
                        </a:rPr>
                        <a:t>Units</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76716C"/>
                      </a:solidFill>
                      <a:prstDash val="solid"/>
                      <a:round/>
                      <a:headEnd type="none" w="med" len="med"/>
                      <a:tailEnd type="none" w="med" len="med"/>
                    </a:lnB>
                    <a:solidFill>
                      <a:srgbClr val="118EFF"/>
                    </a:solidFill>
                  </a:tcPr>
                </a:tc>
                <a:tc>
                  <a:txBody>
                    <a:bodyPr/>
                    <a:lstStyle/>
                    <a:p>
                      <a:pPr algn="ctr">
                        <a:buNone/>
                      </a:pPr>
                      <a:r>
                        <a:rPr lang="en-US" sz="1200" b="1" dirty="0">
                          <a:solidFill>
                            <a:srgbClr val="FFFFFF"/>
                          </a:solidFill>
                          <a:effectLst/>
                          <a:latin typeface="Arial" panose="020B0604020202020204" pitchFamily="34" charset="0"/>
                          <a:ea typeface="Hiragino Kaku Gothic ProN" panose="020B0300000000000000" pitchFamily="34" charset="-128"/>
                          <a:cs typeface="Arial" panose="020B0604020202020204" pitchFamily="34" charset="0"/>
                        </a:rPr>
                        <a:t>Present</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76716C"/>
                      </a:solidFill>
                      <a:prstDash val="solid"/>
                      <a:round/>
                      <a:headEnd type="none" w="med" len="med"/>
                      <a:tailEnd type="none" w="med" len="med"/>
                    </a:lnB>
                    <a:solidFill>
                      <a:srgbClr val="118EFF"/>
                    </a:solidFill>
                  </a:tcPr>
                </a:tc>
                <a:tc>
                  <a:txBody>
                    <a:bodyPr/>
                    <a:lstStyle/>
                    <a:p>
                      <a:pPr algn="ctr">
                        <a:buNone/>
                      </a:pPr>
                      <a:r>
                        <a:rPr lang="en-US" sz="1200" b="1"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Upgrade</a:t>
                      </a:r>
                      <a:endParaRPr lang="en-US" sz="1200" dirty="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FFFFFF"/>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76716C"/>
                      </a:solidFill>
                      <a:prstDash val="solid"/>
                      <a:round/>
                      <a:headEnd type="none" w="med" len="med"/>
                      <a:tailEnd type="none" w="med" len="med"/>
                    </a:lnB>
                    <a:solidFill>
                      <a:srgbClr val="118EFF"/>
                    </a:solidFill>
                  </a:tcPr>
                </a:tc>
                <a:extLst>
                  <a:ext uri="{0D108BD9-81ED-4DB2-BD59-A6C34878D82A}">
                    <a16:rowId xmlns:a16="http://schemas.microsoft.com/office/drawing/2014/main" val="763157308"/>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Conductor material</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76716C"/>
                      </a:solidFill>
                      <a:prstDash val="solid"/>
                      <a:round/>
                      <a:headEnd type="none" w="med" len="med"/>
                      <a:tailEnd type="none" w="med" len="med"/>
                    </a:lnB>
                    <a:noFill/>
                  </a:tcPr>
                </a:tc>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76716C"/>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Nb-Ti</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76716C"/>
                      </a:solidFill>
                      <a:prstDash val="solid"/>
                      <a:round/>
                      <a:headEnd type="none" w="med" len="med"/>
                      <a:tailEnd type="none" w="med" len="med"/>
                    </a:lnB>
                    <a:noFill/>
                  </a:tcPr>
                </a:tc>
                <a:tc>
                  <a:txBody>
                    <a:bodyPr/>
                    <a:lstStyle/>
                    <a:p>
                      <a:pPr algn="ctr">
                        <a:buNone/>
                      </a:pPr>
                      <a:r>
                        <a:rPr lang="en-US"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Nb</a:t>
                      </a:r>
                      <a:r>
                        <a:rPr lang="en-US" sz="1200" baseline="-250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3</a:t>
                      </a:r>
                      <a:r>
                        <a:rPr lang="en-US"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Sn</a:t>
                      </a:r>
                      <a:endParaRPr lang="en-US" sz="1200" dirty="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76716C"/>
                      </a:solidFill>
                      <a:prstDash val="solid"/>
                      <a:round/>
                      <a:headEnd type="none" w="med" len="med"/>
                      <a:tailEnd type="none" w="med" len="med"/>
                    </a:lnB>
                    <a:noFill/>
                  </a:tcPr>
                </a:tc>
                <a:extLst>
                  <a:ext uri="{0D108BD9-81ED-4DB2-BD59-A6C34878D82A}">
                    <a16:rowId xmlns:a16="http://schemas.microsoft.com/office/drawing/2014/main" val="441730580"/>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Integral Gradient</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T</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22.96</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26.7</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76716C"/>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137593113"/>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Operation current</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1600</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1832</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999419277"/>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Field gradient</a:t>
                      </a:r>
                      <a:endParaRPr lang="en-US" sz="1200" dirty="0">
                        <a:solidFill>
                          <a:srgbClr val="00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T/m</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68.74</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80</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03070963"/>
                  </a:ext>
                </a:extLst>
              </a:tr>
              <a:tr h="178719">
                <a:tc>
                  <a:txBody>
                    <a:bodyPr/>
                    <a:lstStyle/>
                    <a:p>
                      <a:pPr algn="ctr">
                        <a:buNone/>
                      </a:pPr>
                      <a:r>
                        <a:rPr lang="en-US" sz="1200" dirty="0">
                          <a:solidFill>
                            <a:srgbClr val="000000"/>
                          </a:solidFill>
                          <a:effectLst/>
                          <a:latin typeface="Arial" panose="020B0604020202020204" pitchFamily="34" charset="0"/>
                          <a:cs typeface="Arial" panose="020B0604020202020204" pitchFamily="34" charset="0"/>
                        </a:rPr>
                        <a:t>Field Quality</a:t>
                      </a: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gridSpan="2">
                  <a:txBody>
                    <a:bodyPr/>
                    <a:lstStyle/>
                    <a:p>
                      <a:pPr algn="ctr">
                        <a:buNone/>
                      </a:pPr>
                      <a:r>
                        <a:rPr lang="en-US" altLang="ja-JP" sz="1200" dirty="0">
                          <a:solidFill>
                            <a:srgbClr val="FF0000"/>
                          </a:solidFill>
                          <a:effectLst/>
                          <a:latin typeface="Arial" panose="020B0604020202020204" pitchFamily="34" charset="0"/>
                          <a:cs typeface="Arial" panose="020B0604020202020204" pitchFamily="34" charset="0"/>
                        </a:rPr>
                        <a:t>&lt; 10</a:t>
                      </a:r>
                      <a:r>
                        <a:rPr lang="en-US" altLang="ja-JP" sz="1200" baseline="30000" dirty="0">
                          <a:solidFill>
                            <a:srgbClr val="FF0000"/>
                          </a:solidFill>
                          <a:effectLst/>
                          <a:latin typeface="Arial" panose="020B0604020202020204" pitchFamily="34" charset="0"/>
                          <a:cs typeface="Arial" panose="020B0604020202020204" pitchFamily="34" charset="0"/>
                        </a:rPr>
                        <a:t>-4</a:t>
                      </a:r>
                      <a:endParaRPr lang="ja-JP" altLang="en-US" sz="1200" baseline="300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hMerge="1">
                  <a:txBody>
                    <a:bodyPr/>
                    <a:lstStyle/>
                    <a:p>
                      <a:pPr algn="ctr">
                        <a:buNone/>
                      </a:pPr>
                      <a:endParaRPr lang="en-US" sz="2000" dirty="0">
                        <a:effectLst/>
                        <a:latin typeface="+mj-lt"/>
                      </a:endParaRPr>
                    </a:p>
                  </a:txBody>
                  <a:tcPr marL="22043" marR="22043" marT="22043" marB="22043">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2967592765"/>
                  </a:ext>
                </a:extLst>
              </a:tr>
              <a:tr h="178719">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Material of magnetic yoke</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Iron</a:t>
                      </a:r>
                      <a:endParaRPr lang="en-US" sz="1200" dirty="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260537328"/>
                  </a:ext>
                </a:extLst>
              </a:tr>
              <a:tr h="24953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Inner radius of coil (1st layer)</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25.0</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22.5</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1581171684"/>
                  </a:ext>
                </a:extLst>
              </a:tr>
              <a:tr h="241540">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Outer radius of coil (1st layer)</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27.65</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24.2</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053889742"/>
                  </a:ext>
                </a:extLst>
              </a:tr>
              <a:tr h="241540">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Inner radius of coil (2nd layer)</a:t>
                      </a:r>
                      <a:endParaRPr 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27.78</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1698632995"/>
                  </a:ext>
                </a:extLst>
              </a:tr>
              <a:tr h="258792">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Outer radius of coil (2nd layer)</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30.43</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09707737"/>
                  </a:ext>
                </a:extLst>
              </a:tr>
              <a:tr h="250166">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Inner radius of collar or yoke</a:t>
                      </a:r>
                      <a:endParaRPr 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30.75</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26.25</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536443771"/>
                  </a:ext>
                </a:extLst>
              </a:tr>
              <a:tr h="215660">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Outer radius of collar or yoke</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35.5</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40.0</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87756577"/>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Physical length</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409.3</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&lt; 400</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569246741"/>
                  </a:ext>
                </a:extLst>
              </a:tr>
              <a:tr h="174443">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Effective magnetic length</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333.6</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334</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07015211"/>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Stored energy</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kJ</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1.43</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0.484</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145722907"/>
                  </a:ext>
                </a:extLst>
              </a:tr>
              <a:tr h="174443">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Inductance</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mH</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0.88</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0.29</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957096639"/>
                  </a:ext>
                </a:extLst>
              </a:tr>
              <a:tr h="221756">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Cross sectional size of strand</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l-GR"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Φ 0.498</a:t>
                      </a:r>
                      <a:endParaRPr lang="el-GR"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0.8 x1.5</a:t>
                      </a:r>
                      <a:endParaRPr lang="en-US" sz="1200" dirty="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846661523"/>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Cu/SC ratio</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1</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0.83</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2277465557"/>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Filament diameter</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µm</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7.7</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&lt; 5</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804806162"/>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Number of strands</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buNone/>
                      </a:pP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10</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1</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462845687"/>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Cable width</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2.5</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1.5</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114066185"/>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Cable thickness</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mm</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0.93</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0.8</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842721433"/>
                  </a:ext>
                </a:extLst>
              </a:tr>
              <a:tr h="192324">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Magnet operation temperature</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K</a:t>
                      </a:r>
                      <a:endParaRPr lang="en-US" sz="1200" dirty="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4.7</a:t>
                      </a:r>
                      <a:endParaRPr lang="ja-JP" altLang="en-US" sz="1200">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4.7</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nchor="ctr">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395183339"/>
                  </a:ext>
                </a:extLst>
              </a:tr>
              <a:tr h="174443">
                <a:tc>
                  <a:txBody>
                    <a:bodyPr/>
                    <a:lstStyle/>
                    <a:p>
                      <a:pPr algn="ctr">
                        <a:buNone/>
                      </a:pPr>
                      <a:r>
                        <a:rPr lang="en-US" sz="1200" dirty="0">
                          <a:effectLst/>
                          <a:latin typeface="Arial" panose="020B0604020202020204" pitchFamily="34" charset="0"/>
                          <a:cs typeface="Arial" panose="020B0604020202020204" pitchFamily="34" charset="0"/>
                        </a:rPr>
                        <a:t>Load line ratio</a:t>
                      </a: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effectLst/>
                          <a:latin typeface="Arial" panose="020B0604020202020204" pitchFamily="34" charset="0"/>
                          <a:cs typeface="Arial" panose="020B0604020202020204" pitchFamily="34" charset="0"/>
                        </a:rPr>
                        <a:t>%</a:t>
                      </a: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chemeClr val="tx1"/>
                          </a:solidFill>
                          <a:effectLst/>
                          <a:latin typeface="Arial" panose="020B0604020202020204" pitchFamily="34" charset="0"/>
                          <a:cs typeface="Arial" panose="020B0604020202020204" pitchFamily="34" charset="0"/>
                        </a:rPr>
                        <a:t>72</a:t>
                      </a:r>
                      <a:endParaRPr lang="ja-JP" altLang="en-US" sz="1200">
                        <a:solidFill>
                          <a:schemeClr val="tx1"/>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cs typeface="Arial" panose="020B0604020202020204" pitchFamily="34" charset="0"/>
                        </a:rPr>
                        <a:t>80</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495707558"/>
                  </a:ext>
                </a:extLst>
              </a:tr>
              <a:tr h="174443">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Temperature margin to </a:t>
                      </a:r>
                      <a:r>
                        <a:rPr lang="en-US" sz="1200" dirty="0" err="1">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Tcs</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K</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chemeClr val="tx1"/>
                          </a:solidFill>
                          <a:effectLst/>
                          <a:latin typeface="Arial" panose="020B0604020202020204" pitchFamily="34" charset="0"/>
                          <a:ea typeface="Hiragino Kaku Gothic ProN" panose="020B0300000000000000" pitchFamily="34" charset="-128"/>
                          <a:cs typeface="Arial" panose="020B0604020202020204" pitchFamily="34" charset="0"/>
                        </a:rPr>
                        <a:t>1.9</a:t>
                      </a:r>
                      <a:endParaRPr lang="ja-JP" altLang="en-US" sz="1200">
                        <a:solidFill>
                          <a:schemeClr val="tx1"/>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4.6</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3061524825"/>
                  </a:ext>
                </a:extLst>
              </a:tr>
              <a:tr h="174443">
                <a:tc>
                  <a:txBody>
                    <a:bodyPr/>
                    <a:lstStyle/>
                    <a:p>
                      <a:pPr algn="ctr">
                        <a:buNone/>
                      </a:pPr>
                      <a:r>
                        <a:rPr lang="en-US" sz="1200" i="1" dirty="0" err="1">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a:t>
                      </a:r>
                      <a:r>
                        <a:rPr lang="en-US" sz="1200" i="1" baseline="-25000" dirty="0" err="1">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a:t>
                      </a:r>
                      <a:r>
                        <a:rPr lang="en-US" sz="1200" i="1"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 </a:t>
                      </a: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at 7 T, 4.2 K</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193</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43818990"/>
                  </a:ext>
                </a:extLst>
              </a:tr>
              <a:tr h="174443">
                <a:tc>
                  <a:txBody>
                    <a:bodyPr/>
                    <a:lstStyle/>
                    <a:p>
                      <a:pPr algn="ctr">
                        <a:buNone/>
                      </a:pPr>
                      <a:r>
                        <a:rPr lang="en-US" sz="1200" i="1" dirty="0" err="1">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I</a:t>
                      </a:r>
                      <a:r>
                        <a:rPr lang="en-US" sz="1200" i="1" baseline="-25000" dirty="0" err="1">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c</a:t>
                      </a:r>
                      <a:r>
                        <a:rPr lang="en-US" sz="1200" i="1"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 </a:t>
                      </a:r>
                      <a:r>
                        <a:rPr lang="en-US"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at 12T 4.2 K</a:t>
                      </a:r>
                      <a:endParaRPr lang="en-US" sz="1200" dirty="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sz="120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a:t>
                      </a:r>
                      <a:endParaRPr 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76716C"/>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noFill/>
                  </a:tcPr>
                </a:tc>
                <a:tc>
                  <a:txBody>
                    <a:bodyPr/>
                    <a:lstStyle/>
                    <a:p>
                      <a:pPr algn="ctr">
                        <a:buNone/>
                      </a:pPr>
                      <a:r>
                        <a:rPr lang="en-US" altLang="ja-JP" sz="1200" dirty="0">
                          <a:solidFill>
                            <a:srgbClr val="000000"/>
                          </a:solidFill>
                          <a:effectLst/>
                          <a:latin typeface="Arial" panose="020B0604020202020204" pitchFamily="34" charset="0"/>
                          <a:ea typeface="Hiragino Kaku Gothic ProN" panose="020B0300000000000000" pitchFamily="34" charset="-128"/>
                          <a:cs typeface="Arial" panose="020B0604020202020204" pitchFamily="34" charset="0"/>
                        </a:rPr>
                        <a:t>-</a:t>
                      </a:r>
                      <a:endParaRPr lang="ja-JP" altLang="en-US" sz="1200">
                        <a:effectLst/>
                        <a:latin typeface="Arial" panose="020B0604020202020204" pitchFamily="34" charset="0"/>
                        <a:cs typeface="Arial" panose="020B0604020202020204" pitchFamily="34" charset="0"/>
                      </a:endParaRPr>
                    </a:p>
                  </a:txBody>
                  <a:tcPr marL="11022" marR="11022" marT="11022" marB="11022">
                    <a:lnL w="9525" cap="flat" cmpd="sng" algn="ctr">
                      <a:solidFill>
                        <a:srgbClr val="76716C"/>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tc>
                  <a:txBody>
                    <a:bodyPr/>
                    <a:lstStyle/>
                    <a:p>
                      <a:pPr algn="ctr">
                        <a:buNone/>
                      </a:pPr>
                      <a:r>
                        <a:rPr lang="en-US" altLang="ja-JP" sz="1200" dirty="0">
                          <a:solidFill>
                            <a:srgbClr val="FF0000"/>
                          </a:solidFill>
                          <a:effectLst/>
                          <a:latin typeface="Arial" panose="020B0604020202020204" pitchFamily="34" charset="0"/>
                          <a:ea typeface="Hiragino Kaku Gothic ProN" panose="020B0300000000000000" pitchFamily="34" charset="-128"/>
                          <a:cs typeface="Arial" panose="020B0604020202020204" pitchFamily="34" charset="0"/>
                        </a:rPr>
                        <a:t>&gt; 500</a:t>
                      </a:r>
                      <a:endParaRPr lang="ja-JP" altLang="en-US" sz="1200">
                        <a:solidFill>
                          <a:srgbClr val="FF0000"/>
                        </a:solidFill>
                        <a:effectLst/>
                        <a:latin typeface="Arial" panose="020B0604020202020204" pitchFamily="34" charset="0"/>
                        <a:cs typeface="Arial" panose="020B0604020202020204" pitchFamily="34" charset="0"/>
                      </a:endParaRPr>
                    </a:p>
                  </a:txBody>
                  <a:tcPr marL="11022" marR="11022" marT="11022" marB="11022">
                    <a:lnL w="9525" cap="flat" cmpd="sng" algn="ctr">
                      <a:solidFill>
                        <a:srgbClr val="808080"/>
                      </a:solidFill>
                      <a:prstDash val="solid"/>
                      <a:round/>
                      <a:headEnd type="none" w="med" len="med"/>
                      <a:tailEnd type="none" w="med" len="med"/>
                    </a:lnL>
                    <a:lnR w="9525" cap="flat" cmpd="sng" algn="ctr">
                      <a:solidFill>
                        <a:srgbClr val="808080"/>
                      </a:solidFill>
                      <a:prstDash val="solid"/>
                      <a:round/>
                      <a:headEnd type="none" w="med" len="med"/>
                      <a:tailEnd type="none" w="med" len="med"/>
                    </a:lnR>
                    <a:lnT w="9525" cap="flat" cmpd="sng" algn="ctr">
                      <a:solidFill>
                        <a:srgbClr val="808080"/>
                      </a:solidFill>
                      <a:prstDash val="solid"/>
                      <a:round/>
                      <a:headEnd type="none" w="med" len="med"/>
                      <a:tailEnd type="none" w="med" len="med"/>
                    </a:lnT>
                    <a:lnB w="9525" cap="flat" cmpd="sng" algn="ctr">
                      <a:solidFill>
                        <a:srgbClr val="808080"/>
                      </a:solidFill>
                      <a:prstDash val="solid"/>
                      <a:round/>
                      <a:headEnd type="none" w="med" len="med"/>
                      <a:tailEnd type="none" w="med" len="med"/>
                    </a:lnB>
                    <a:solidFill>
                      <a:srgbClr val="F5F5F4"/>
                    </a:solidFill>
                  </a:tcPr>
                </a:tc>
                <a:extLst>
                  <a:ext uri="{0D108BD9-81ED-4DB2-BD59-A6C34878D82A}">
                    <a16:rowId xmlns:a16="http://schemas.microsoft.com/office/drawing/2014/main" val="1493606880"/>
                  </a:ext>
                </a:extLst>
              </a:tr>
            </a:tbl>
          </a:graphicData>
        </a:graphic>
      </p:graphicFrame>
      <p:sp>
        <p:nvSpPr>
          <p:cNvPr id="18" name="テキスト ボックス 17">
            <a:extLst>
              <a:ext uri="{FF2B5EF4-FFF2-40B4-BE49-F238E27FC236}">
                <a16:creationId xmlns:a16="http://schemas.microsoft.com/office/drawing/2014/main" id="{A82ADF17-8E6A-7248-585F-C4B112C38642}"/>
              </a:ext>
            </a:extLst>
          </p:cNvPr>
          <p:cNvSpPr txBox="1"/>
          <p:nvPr/>
        </p:nvSpPr>
        <p:spPr>
          <a:xfrm>
            <a:off x="7414315" y="146304"/>
            <a:ext cx="4223079" cy="2975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kumimoji="0" lang="en-US" altLang="ja-JP" sz="1600" dirty="0">
                <a:solidFill>
                  <a:srgbClr val="000000"/>
                </a:solidFill>
                <a:sym typeface="Gill Sans"/>
              </a:rPr>
              <a:t>Main Design Parameters of QC1P (Tentative) </a:t>
            </a:r>
            <a:endParaRPr kumimoji="0" lang="ja-JP" altLang="en-US" sz="1600">
              <a:solidFill>
                <a:srgbClr val="000000"/>
              </a:solidFill>
              <a:sym typeface="Gill Sans"/>
            </a:endParaRPr>
          </a:p>
        </p:txBody>
      </p:sp>
      <p:pic>
        <p:nvPicPr>
          <p:cNvPr id="20" name="図 19" descr="ダイアグラム, 概略図&#10;&#10;AI 生成コンテンツは誤りを含む可能性があります。">
            <a:extLst>
              <a:ext uri="{FF2B5EF4-FFF2-40B4-BE49-F238E27FC236}">
                <a16:creationId xmlns:a16="http://schemas.microsoft.com/office/drawing/2014/main" id="{E7032EA0-1564-9720-66F0-D2A3E4034E05}"/>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1191585" y="4874657"/>
            <a:ext cx="1896760" cy="1843942"/>
          </a:xfrm>
          <a:prstGeom prst="rect">
            <a:avLst/>
          </a:prstGeom>
        </p:spPr>
      </p:pic>
      <p:cxnSp>
        <p:nvCxnSpPr>
          <p:cNvPr id="21" name="直線矢印コネクタ 20">
            <a:extLst>
              <a:ext uri="{FF2B5EF4-FFF2-40B4-BE49-F238E27FC236}">
                <a16:creationId xmlns:a16="http://schemas.microsoft.com/office/drawing/2014/main" id="{F896E8AB-3C40-92A5-BF4B-01486C94CEC4}"/>
              </a:ext>
            </a:extLst>
          </p:cNvPr>
          <p:cNvCxnSpPr>
            <a:cxnSpLocks/>
          </p:cNvCxnSpPr>
          <p:nvPr/>
        </p:nvCxnSpPr>
        <p:spPr>
          <a:xfrm flipV="1">
            <a:off x="1276239" y="6230500"/>
            <a:ext cx="1078568" cy="488099"/>
          </a:xfrm>
          <a:prstGeom prst="straightConnector1">
            <a:avLst/>
          </a:prstGeom>
          <a:noFill/>
          <a:ln w="25400" cap="flat">
            <a:solidFill>
              <a:srgbClr val="00B050"/>
            </a:solidFill>
            <a:prstDash val="solid"/>
            <a:miter lim="400000"/>
            <a:tailEnd type="stealth"/>
          </a:ln>
          <a:effectLst/>
          <a:sp3d/>
        </p:spPr>
        <p:style>
          <a:lnRef idx="0">
            <a:scrgbClr r="0" g="0" b="0"/>
          </a:lnRef>
          <a:fillRef idx="0">
            <a:scrgbClr r="0" g="0" b="0"/>
          </a:fillRef>
          <a:effectRef idx="0">
            <a:scrgbClr r="0" g="0" b="0"/>
          </a:effectRef>
          <a:fontRef idx="none"/>
        </p:style>
      </p:cxnSp>
      <p:sp>
        <p:nvSpPr>
          <p:cNvPr id="22" name="テキスト ボックス 21">
            <a:extLst>
              <a:ext uri="{FF2B5EF4-FFF2-40B4-BE49-F238E27FC236}">
                <a16:creationId xmlns:a16="http://schemas.microsoft.com/office/drawing/2014/main" id="{5B1879A5-CB76-D4D6-729A-4E775D05DC96}"/>
              </a:ext>
            </a:extLst>
          </p:cNvPr>
          <p:cNvSpPr txBox="1"/>
          <p:nvPr/>
        </p:nvSpPr>
        <p:spPr>
          <a:xfrm>
            <a:off x="1406481" y="5896375"/>
            <a:ext cx="637995"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spcBef>
                <a:spcPts val="1000"/>
              </a:spcBef>
            </a:pPr>
            <a:r>
              <a:rPr kumimoji="0" lang="en-US" altLang="ja-JP" sz="2500" dirty="0">
                <a:solidFill>
                  <a:srgbClr val="00B050"/>
                </a:solidFill>
                <a:sym typeface="Gill Sans"/>
              </a:rPr>
              <a:t>R25</a:t>
            </a:r>
            <a:endParaRPr kumimoji="0" lang="ja-JP" altLang="en-US" sz="2500">
              <a:solidFill>
                <a:srgbClr val="00B050"/>
              </a:solidFill>
              <a:sym typeface="Gill Sans"/>
            </a:endParaRPr>
          </a:p>
        </p:txBody>
      </p:sp>
      <p:cxnSp>
        <p:nvCxnSpPr>
          <p:cNvPr id="23" name="直線矢印コネクタ 22">
            <a:extLst>
              <a:ext uri="{FF2B5EF4-FFF2-40B4-BE49-F238E27FC236}">
                <a16:creationId xmlns:a16="http://schemas.microsoft.com/office/drawing/2014/main" id="{9CC705F8-41BC-E778-BC08-A78AD5FA919D}"/>
              </a:ext>
            </a:extLst>
          </p:cNvPr>
          <p:cNvCxnSpPr>
            <a:cxnSpLocks/>
          </p:cNvCxnSpPr>
          <p:nvPr/>
        </p:nvCxnSpPr>
        <p:spPr>
          <a:xfrm flipV="1">
            <a:off x="4405995" y="6394311"/>
            <a:ext cx="838926" cy="332642"/>
          </a:xfrm>
          <a:prstGeom prst="straightConnector1">
            <a:avLst/>
          </a:prstGeom>
          <a:noFill/>
          <a:ln w="25400" cap="flat">
            <a:solidFill>
              <a:srgbClr val="00B050"/>
            </a:solidFill>
            <a:prstDash val="solid"/>
            <a:miter lim="400000"/>
            <a:tailEnd type="stealth"/>
          </a:ln>
          <a:effectLst/>
          <a:sp3d/>
        </p:spPr>
        <p:style>
          <a:lnRef idx="0">
            <a:scrgbClr r="0" g="0" b="0"/>
          </a:lnRef>
          <a:fillRef idx="0">
            <a:scrgbClr r="0" g="0" b="0"/>
          </a:fillRef>
          <a:effectRef idx="0">
            <a:scrgbClr r="0" g="0" b="0"/>
          </a:effectRef>
          <a:fontRef idx="none"/>
        </p:style>
      </p:cxnSp>
      <p:sp>
        <p:nvSpPr>
          <p:cNvPr id="24" name="テキスト ボックス 23">
            <a:extLst>
              <a:ext uri="{FF2B5EF4-FFF2-40B4-BE49-F238E27FC236}">
                <a16:creationId xmlns:a16="http://schemas.microsoft.com/office/drawing/2014/main" id="{AC86F4D8-BB8C-7AFE-8BF8-FA2B1847B066}"/>
              </a:ext>
            </a:extLst>
          </p:cNvPr>
          <p:cNvSpPr txBox="1"/>
          <p:nvPr/>
        </p:nvSpPr>
        <p:spPr>
          <a:xfrm>
            <a:off x="3703320" y="6146334"/>
            <a:ext cx="905697"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spcBef>
                <a:spcPts val="1000"/>
              </a:spcBef>
            </a:pPr>
            <a:r>
              <a:rPr kumimoji="0" lang="en-US" altLang="ja-JP" sz="2500" dirty="0">
                <a:solidFill>
                  <a:srgbClr val="00B050"/>
                </a:solidFill>
                <a:sym typeface="Gill Sans"/>
              </a:rPr>
              <a:t>R22.5</a:t>
            </a:r>
            <a:endParaRPr kumimoji="0" lang="ja-JP" altLang="en-US" sz="2500">
              <a:solidFill>
                <a:srgbClr val="00B050"/>
              </a:solidFill>
              <a:sym typeface="Gill Sans"/>
            </a:endParaRPr>
          </a:p>
        </p:txBody>
      </p:sp>
      <p:sp>
        <p:nvSpPr>
          <p:cNvPr id="26" name="テキスト ボックス 25">
            <a:extLst>
              <a:ext uri="{FF2B5EF4-FFF2-40B4-BE49-F238E27FC236}">
                <a16:creationId xmlns:a16="http://schemas.microsoft.com/office/drawing/2014/main" id="{A6538F84-40B8-CDB1-7D1C-FA60F6EC09AE}"/>
              </a:ext>
            </a:extLst>
          </p:cNvPr>
          <p:cNvSpPr txBox="1"/>
          <p:nvPr/>
        </p:nvSpPr>
        <p:spPr>
          <a:xfrm>
            <a:off x="1276239" y="3200107"/>
            <a:ext cx="1532318" cy="313350"/>
          </a:xfrm>
          <a:prstGeom prst="rect">
            <a:avLst/>
          </a:prstGeom>
          <a:noFill/>
          <a:ln w="1905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8000" tIns="18000" rIns="18000" bIns="18000" numCol="1" spcCol="38100" rtlCol="0" anchor="ctr">
            <a:spAutoFit/>
          </a:bodyPr>
          <a:lstStyle/>
          <a:p>
            <a:pPr algn="ctr" defTabSz="412750" hangingPunct="0"/>
            <a:r>
              <a:rPr lang="en-US" altLang="ja-JP" dirty="0">
                <a:solidFill>
                  <a:srgbClr val="000000"/>
                </a:solidFill>
              </a:rPr>
              <a:t>Current QC1P</a:t>
            </a:r>
            <a:endParaRPr kumimoji="0" lang="ja-JP" altLang="en-US">
              <a:solidFill>
                <a:srgbClr val="000000"/>
              </a:solidFill>
              <a:sym typeface="Gill Sans"/>
            </a:endParaRPr>
          </a:p>
        </p:txBody>
      </p:sp>
      <p:sp>
        <p:nvSpPr>
          <p:cNvPr id="27" name="テキスト ボックス 26">
            <a:extLst>
              <a:ext uri="{FF2B5EF4-FFF2-40B4-BE49-F238E27FC236}">
                <a16:creationId xmlns:a16="http://schemas.microsoft.com/office/drawing/2014/main" id="{6CB22B08-F272-2072-7490-D9E3DD84B075}"/>
              </a:ext>
            </a:extLst>
          </p:cNvPr>
          <p:cNvSpPr txBox="1"/>
          <p:nvPr/>
        </p:nvSpPr>
        <p:spPr>
          <a:xfrm>
            <a:off x="3888004" y="3200107"/>
            <a:ext cx="2697866" cy="313350"/>
          </a:xfrm>
          <a:prstGeom prst="rect">
            <a:avLst/>
          </a:prstGeom>
          <a:solidFill>
            <a:schemeClr val="accent4">
              <a:lumMod val="20000"/>
              <a:lumOff val="80000"/>
            </a:schemeClr>
          </a:solidFill>
          <a:ln w="1905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8000" tIns="18000" rIns="18000" bIns="18000" numCol="1" spcCol="38100" rtlCol="0" anchor="ctr">
            <a:spAutoFit/>
          </a:bodyPr>
          <a:lstStyle/>
          <a:p>
            <a:pPr algn="ctr" defTabSz="412750" hangingPunct="0"/>
            <a:r>
              <a:rPr lang="en-US" altLang="ja-JP" dirty="0">
                <a:solidFill>
                  <a:srgbClr val="000000"/>
                </a:solidFill>
              </a:rPr>
              <a:t>Nb</a:t>
            </a:r>
            <a:r>
              <a:rPr lang="en-US" altLang="ja-JP" baseline="-25000" dirty="0">
                <a:solidFill>
                  <a:srgbClr val="000000"/>
                </a:solidFill>
              </a:rPr>
              <a:t>3</a:t>
            </a:r>
            <a:r>
              <a:rPr lang="en-US" altLang="ja-JP" dirty="0">
                <a:solidFill>
                  <a:srgbClr val="000000"/>
                </a:solidFill>
              </a:rPr>
              <a:t>Sn QC1P (tentative)</a:t>
            </a:r>
            <a:endParaRPr kumimoji="0" lang="ja-JP" altLang="en-US">
              <a:solidFill>
                <a:srgbClr val="000000"/>
              </a:solidFill>
              <a:sym typeface="Gill Sans"/>
            </a:endParaRPr>
          </a:p>
        </p:txBody>
      </p:sp>
      <p:sp>
        <p:nvSpPr>
          <p:cNvPr id="28" name="テキスト ボックス 27">
            <a:extLst>
              <a:ext uri="{FF2B5EF4-FFF2-40B4-BE49-F238E27FC236}">
                <a16:creationId xmlns:a16="http://schemas.microsoft.com/office/drawing/2014/main" id="{707CC164-C159-8043-D807-F95B2957F76A}"/>
              </a:ext>
            </a:extLst>
          </p:cNvPr>
          <p:cNvSpPr txBox="1"/>
          <p:nvPr/>
        </p:nvSpPr>
        <p:spPr>
          <a:xfrm>
            <a:off x="81992" y="602440"/>
            <a:ext cx="7233775" cy="2585323"/>
          </a:xfrm>
          <a:prstGeom prst="rect">
            <a:avLst/>
          </a:prstGeom>
          <a:noFill/>
        </p:spPr>
        <p:txBody>
          <a:bodyPr wrap="none" rtlCol="0">
            <a:spAutoFit/>
          </a:bodyPr>
          <a:lstStyle/>
          <a:p>
            <a:r>
              <a:rPr kumimoji="1" lang="en-US" altLang="ja-JP" dirty="0"/>
              <a:t>• </a:t>
            </a:r>
            <a:r>
              <a:rPr lang="en-US" altLang="ja-JP" dirty="0"/>
              <a:t>The </a:t>
            </a:r>
            <a:r>
              <a:rPr kumimoji="1" lang="en-US" altLang="ja-JP" dirty="0"/>
              <a:t>coil thickness needs to be reduced to install the magnet into</a:t>
            </a:r>
          </a:p>
          <a:p>
            <a:r>
              <a:rPr lang="en-US" altLang="ja-JP" dirty="0"/>
              <a:t>  a narrower space</a:t>
            </a:r>
          </a:p>
          <a:p>
            <a:r>
              <a:rPr lang="en-US" altLang="ja-JP" dirty="0"/>
              <a:t>  – Nb</a:t>
            </a:r>
            <a:r>
              <a:rPr lang="en-US" altLang="ja-JP" baseline="-25000" dirty="0"/>
              <a:t>3</a:t>
            </a:r>
            <a:r>
              <a:rPr lang="en-US" altLang="ja-JP" dirty="0"/>
              <a:t>Sn monolith wires will be used instead of Nb-Ti Rutherford</a:t>
            </a:r>
          </a:p>
          <a:p>
            <a:r>
              <a:rPr kumimoji="1" lang="en-US" altLang="ja-JP" dirty="0"/>
              <a:t>     cables</a:t>
            </a:r>
          </a:p>
          <a:p>
            <a:r>
              <a:rPr lang="en-US" altLang="ja-JP" dirty="0"/>
              <a:t>  – Two options for the coil design: single-layer or two-layer</a:t>
            </a:r>
          </a:p>
          <a:p>
            <a:endParaRPr kumimoji="1" lang="en-US" altLang="ja-JP" dirty="0"/>
          </a:p>
          <a:p>
            <a:r>
              <a:rPr lang="en-US" altLang="ja-JP" dirty="0"/>
              <a:t>• Collaring with iron yoke</a:t>
            </a:r>
          </a:p>
          <a:p>
            <a:r>
              <a:rPr lang="en-US" altLang="ja-JP" dirty="0"/>
              <a:t>  – Coil pre-stress as high as 100 MPa during assembly to keep the</a:t>
            </a:r>
          </a:p>
          <a:p>
            <a:r>
              <a:rPr lang="en-US" altLang="ja-JP" dirty="0"/>
              <a:t>     Nb</a:t>
            </a:r>
            <a:r>
              <a:rPr lang="en-US" altLang="ja-JP" baseline="-25000" dirty="0"/>
              <a:t>3</a:t>
            </a:r>
            <a:r>
              <a:rPr lang="en-US" altLang="ja-JP" dirty="0"/>
              <a:t>Sn coils in compression after cooling</a:t>
            </a:r>
          </a:p>
        </p:txBody>
      </p:sp>
      <p:sp>
        <p:nvSpPr>
          <p:cNvPr id="2" name="テキスト ボックス 1">
            <a:extLst>
              <a:ext uri="{FF2B5EF4-FFF2-40B4-BE49-F238E27FC236}">
                <a16:creationId xmlns:a16="http://schemas.microsoft.com/office/drawing/2014/main" id="{5CCCE093-196B-7A64-C2B1-98A701E1F3B1}"/>
              </a:ext>
            </a:extLst>
          </p:cNvPr>
          <p:cNvSpPr txBox="1"/>
          <p:nvPr/>
        </p:nvSpPr>
        <p:spPr>
          <a:xfrm>
            <a:off x="1796569" y="4651862"/>
            <a:ext cx="2052165" cy="338554"/>
          </a:xfrm>
          <a:prstGeom prst="rect">
            <a:avLst/>
          </a:prstGeom>
          <a:noFill/>
        </p:spPr>
        <p:txBody>
          <a:bodyPr wrap="none" rtlCol="0">
            <a:spAutoFit/>
          </a:bodyPr>
          <a:lstStyle/>
          <a:p>
            <a:r>
              <a:rPr kumimoji="1" lang="en-US" altLang="ja-JP" sz="1600" dirty="0">
                <a:solidFill>
                  <a:srgbClr val="0432FF"/>
                </a:solidFill>
              </a:rPr>
              <a:t>Stainless steel collar</a:t>
            </a:r>
            <a:endParaRPr kumimoji="1" lang="ja-JP" altLang="en-US" sz="1600">
              <a:solidFill>
                <a:srgbClr val="0432FF"/>
              </a:solidFill>
            </a:endParaRPr>
          </a:p>
        </p:txBody>
      </p:sp>
      <p:cxnSp>
        <p:nvCxnSpPr>
          <p:cNvPr id="6" name="直線矢印コネクタ 5">
            <a:extLst>
              <a:ext uri="{FF2B5EF4-FFF2-40B4-BE49-F238E27FC236}">
                <a16:creationId xmlns:a16="http://schemas.microsoft.com/office/drawing/2014/main" id="{F2FE5FD7-7B21-7F5E-95E2-10CF91325D91}"/>
              </a:ext>
            </a:extLst>
          </p:cNvPr>
          <p:cNvCxnSpPr>
            <a:cxnSpLocks/>
          </p:cNvCxnSpPr>
          <p:nvPr/>
        </p:nvCxnSpPr>
        <p:spPr>
          <a:xfrm flipH="1">
            <a:off x="1665868" y="4912701"/>
            <a:ext cx="212822" cy="197301"/>
          </a:xfrm>
          <a:prstGeom prst="straightConnector1">
            <a:avLst/>
          </a:prstGeom>
          <a:ln w="1905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16" name="グループ化 15">
            <a:extLst>
              <a:ext uri="{FF2B5EF4-FFF2-40B4-BE49-F238E27FC236}">
                <a16:creationId xmlns:a16="http://schemas.microsoft.com/office/drawing/2014/main" id="{C9E3B14F-9A55-A80E-EDDD-6DB5D289C6ED}"/>
              </a:ext>
            </a:extLst>
          </p:cNvPr>
          <p:cNvGrpSpPr/>
          <p:nvPr/>
        </p:nvGrpSpPr>
        <p:grpSpPr>
          <a:xfrm>
            <a:off x="337147" y="3471075"/>
            <a:ext cx="2061521" cy="1192369"/>
            <a:chOff x="3719350" y="845195"/>
            <a:chExt cx="2919918" cy="1688859"/>
          </a:xfrm>
        </p:grpSpPr>
        <p:grpSp>
          <p:nvGrpSpPr>
            <p:cNvPr id="10" name="グループ化 9">
              <a:extLst>
                <a:ext uri="{FF2B5EF4-FFF2-40B4-BE49-F238E27FC236}">
                  <a16:creationId xmlns:a16="http://schemas.microsoft.com/office/drawing/2014/main" id="{29AC8702-8066-7563-91A2-5684B77145D3}"/>
                </a:ext>
              </a:extLst>
            </p:cNvPr>
            <p:cNvGrpSpPr/>
            <p:nvPr/>
          </p:nvGrpSpPr>
          <p:grpSpPr>
            <a:xfrm>
              <a:off x="3719350" y="845195"/>
              <a:ext cx="2919918" cy="1601895"/>
              <a:chOff x="1541913" y="1910074"/>
              <a:chExt cx="1794809" cy="984649"/>
            </a:xfrm>
          </p:grpSpPr>
          <p:pic>
            <p:nvPicPr>
              <p:cNvPr id="11" name="図 10">
                <a:extLst>
                  <a:ext uri="{FF2B5EF4-FFF2-40B4-BE49-F238E27FC236}">
                    <a16:creationId xmlns:a16="http://schemas.microsoft.com/office/drawing/2014/main" id="{B34DE86F-2056-B29A-22F8-3A59359E5CC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41913" y="1971394"/>
                <a:ext cx="1794809" cy="923329"/>
              </a:xfrm>
              <a:prstGeom prst="rect">
                <a:avLst/>
              </a:prstGeom>
            </p:spPr>
          </p:pic>
          <p:cxnSp>
            <p:nvCxnSpPr>
              <p:cNvPr id="12" name="直線コネクタ 11">
                <a:extLst>
                  <a:ext uri="{FF2B5EF4-FFF2-40B4-BE49-F238E27FC236}">
                    <a16:creationId xmlns:a16="http://schemas.microsoft.com/office/drawing/2014/main" id="{0D9CA625-D571-9DE4-274D-7A77FD72D328}"/>
                  </a:ext>
                </a:extLst>
              </p:cNvPr>
              <p:cNvCxnSpPr>
                <a:cxnSpLocks/>
              </p:cNvCxnSpPr>
              <p:nvPr/>
            </p:nvCxnSpPr>
            <p:spPr>
              <a:xfrm>
                <a:off x="1753517" y="2119795"/>
                <a:ext cx="1371600" cy="0"/>
              </a:xfrm>
              <a:prstGeom prst="line">
                <a:avLst/>
              </a:prstGeom>
              <a:ln w="19050">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DAD1D3B4-C7A1-1BEC-E172-806B6F4BF7CE}"/>
                  </a:ext>
                </a:extLst>
              </p:cNvPr>
              <p:cNvSpPr txBox="1"/>
              <p:nvPr/>
            </p:nvSpPr>
            <p:spPr>
              <a:xfrm>
                <a:off x="2146083" y="1910074"/>
                <a:ext cx="679942" cy="267958"/>
              </a:xfrm>
              <a:prstGeom prst="rect">
                <a:avLst/>
              </a:prstGeom>
              <a:noFill/>
            </p:spPr>
            <p:txBody>
              <a:bodyPr wrap="none" rtlCol="0">
                <a:spAutoFit/>
              </a:bodyPr>
              <a:lstStyle/>
              <a:p>
                <a:r>
                  <a:rPr kumimoji="1" lang="en-US" altLang="ja-JP" sz="1400" dirty="0">
                    <a:solidFill>
                      <a:schemeClr val="bg1"/>
                    </a:solidFill>
                  </a:rPr>
                  <a:t>2.5 mm</a:t>
                </a:r>
                <a:endParaRPr kumimoji="1" lang="ja-JP" altLang="en-US" sz="1400">
                  <a:solidFill>
                    <a:schemeClr val="bg1"/>
                  </a:solidFill>
                </a:endParaRPr>
              </a:p>
            </p:txBody>
          </p:sp>
        </p:grpSp>
        <p:cxnSp>
          <p:nvCxnSpPr>
            <p:cNvPr id="14" name="直線コネクタ 13">
              <a:extLst>
                <a:ext uri="{FF2B5EF4-FFF2-40B4-BE49-F238E27FC236}">
                  <a16:creationId xmlns:a16="http://schemas.microsoft.com/office/drawing/2014/main" id="{D5742A29-BA35-435A-82AF-FA79B3718E20}"/>
                </a:ext>
              </a:extLst>
            </p:cNvPr>
            <p:cNvCxnSpPr>
              <a:cxnSpLocks/>
            </p:cNvCxnSpPr>
            <p:nvPr/>
          </p:nvCxnSpPr>
          <p:spPr>
            <a:xfrm>
              <a:off x="5179308" y="1228201"/>
              <a:ext cx="0" cy="972980"/>
            </a:xfrm>
            <a:prstGeom prst="line">
              <a:avLst/>
            </a:prstGeom>
            <a:ln w="19050">
              <a:solidFill>
                <a:schemeClr val="bg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1232D6BA-6655-E4DC-1AA5-C0BF66911054}"/>
                </a:ext>
              </a:extLst>
            </p:cNvPr>
            <p:cNvSpPr txBox="1"/>
            <p:nvPr/>
          </p:nvSpPr>
          <p:spPr>
            <a:xfrm>
              <a:off x="4631869" y="2098122"/>
              <a:ext cx="1246946" cy="435932"/>
            </a:xfrm>
            <a:prstGeom prst="rect">
              <a:avLst/>
            </a:prstGeom>
            <a:noFill/>
          </p:spPr>
          <p:txBody>
            <a:bodyPr wrap="none" rtlCol="0">
              <a:spAutoFit/>
            </a:bodyPr>
            <a:lstStyle/>
            <a:p>
              <a:r>
                <a:rPr lang="en-US" altLang="ja-JP" sz="1400" dirty="0">
                  <a:solidFill>
                    <a:schemeClr val="bg1"/>
                  </a:solidFill>
                </a:rPr>
                <a:t>0.93</a:t>
              </a:r>
              <a:r>
                <a:rPr kumimoji="1" lang="en-US" altLang="ja-JP" sz="1400" dirty="0">
                  <a:solidFill>
                    <a:schemeClr val="bg1"/>
                  </a:solidFill>
                </a:rPr>
                <a:t> mm</a:t>
              </a:r>
              <a:endParaRPr kumimoji="1" lang="ja-JP" altLang="en-US" sz="1400">
                <a:solidFill>
                  <a:schemeClr val="bg1"/>
                </a:solidFill>
              </a:endParaRPr>
            </a:p>
          </p:txBody>
        </p:sp>
      </p:grpSp>
      <p:cxnSp>
        <p:nvCxnSpPr>
          <p:cNvPr id="29" name="直線コネクタ 28">
            <a:extLst>
              <a:ext uri="{FF2B5EF4-FFF2-40B4-BE49-F238E27FC236}">
                <a16:creationId xmlns:a16="http://schemas.microsoft.com/office/drawing/2014/main" id="{72B9C071-29F1-6265-204B-D5B12331CE5B}"/>
              </a:ext>
            </a:extLst>
          </p:cNvPr>
          <p:cNvCxnSpPr>
            <a:cxnSpLocks/>
          </p:cNvCxnSpPr>
          <p:nvPr/>
        </p:nvCxnSpPr>
        <p:spPr>
          <a:xfrm>
            <a:off x="4055659" y="3711961"/>
            <a:ext cx="946800" cy="0"/>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4E796141-CF75-D234-DF66-2CCE560C4FF5}"/>
              </a:ext>
            </a:extLst>
          </p:cNvPr>
          <p:cNvSpPr txBox="1"/>
          <p:nvPr/>
        </p:nvSpPr>
        <p:spPr>
          <a:xfrm>
            <a:off x="4141192" y="3469975"/>
            <a:ext cx="780983" cy="307777"/>
          </a:xfrm>
          <a:prstGeom prst="rect">
            <a:avLst/>
          </a:prstGeom>
          <a:noFill/>
        </p:spPr>
        <p:txBody>
          <a:bodyPr wrap="none" rtlCol="0">
            <a:spAutoFit/>
          </a:bodyPr>
          <a:lstStyle/>
          <a:p>
            <a:r>
              <a:rPr kumimoji="1" lang="en-US" altLang="ja-JP" sz="1400" dirty="0"/>
              <a:t>1.5 mm</a:t>
            </a:r>
            <a:endParaRPr kumimoji="1" lang="ja-JP" altLang="en-US" sz="1400"/>
          </a:p>
        </p:txBody>
      </p:sp>
      <p:cxnSp>
        <p:nvCxnSpPr>
          <p:cNvPr id="31" name="直線コネクタ 30">
            <a:extLst>
              <a:ext uri="{FF2B5EF4-FFF2-40B4-BE49-F238E27FC236}">
                <a16:creationId xmlns:a16="http://schemas.microsoft.com/office/drawing/2014/main" id="{5567F822-BD18-E313-3DEA-847A4102BF22}"/>
              </a:ext>
            </a:extLst>
          </p:cNvPr>
          <p:cNvCxnSpPr>
            <a:cxnSpLocks/>
          </p:cNvCxnSpPr>
          <p:nvPr/>
        </p:nvCxnSpPr>
        <p:spPr>
          <a:xfrm>
            <a:off x="5241230" y="3873779"/>
            <a:ext cx="0" cy="522000"/>
          </a:xfrm>
          <a:prstGeom prst="line">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9F7D3117-22C1-E13A-C67F-D699CBD037F3}"/>
              </a:ext>
            </a:extLst>
          </p:cNvPr>
          <p:cNvSpPr txBox="1"/>
          <p:nvPr/>
        </p:nvSpPr>
        <p:spPr>
          <a:xfrm>
            <a:off x="5173359" y="3980890"/>
            <a:ext cx="780983" cy="307777"/>
          </a:xfrm>
          <a:prstGeom prst="rect">
            <a:avLst/>
          </a:prstGeom>
          <a:noFill/>
        </p:spPr>
        <p:txBody>
          <a:bodyPr wrap="none" rtlCol="0">
            <a:spAutoFit/>
          </a:bodyPr>
          <a:lstStyle/>
          <a:p>
            <a:r>
              <a:rPr lang="en-US" altLang="ja-JP" sz="1400" dirty="0"/>
              <a:t>0.8</a:t>
            </a:r>
            <a:r>
              <a:rPr kumimoji="1" lang="en-US" altLang="ja-JP" sz="1400" dirty="0"/>
              <a:t> mm</a:t>
            </a:r>
            <a:endParaRPr kumimoji="1" lang="ja-JP" altLang="en-US" sz="1400"/>
          </a:p>
        </p:txBody>
      </p:sp>
      <p:sp>
        <p:nvSpPr>
          <p:cNvPr id="34" name="フリーフォーム 33">
            <a:extLst>
              <a:ext uri="{FF2B5EF4-FFF2-40B4-BE49-F238E27FC236}">
                <a16:creationId xmlns:a16="http://schemas.microsoft.com/office/drawing/2014/main" id="{6D0C72F0-31DB-8C36-4A2C-D6DAA9917296}"/>
              </a:ext>
            </a:extLst>
          </p:cNvPr>
          <p:cNvSpPr/>
          <p:nvPr/>
        </p:nvSpPr>
        <p:spPr>
          <a:xfrm>
            <a:off x="1165855" y="4571998"/>
            <a:ext cx="104043" cy="723231"/>
          </a:xfrm>
          <a:custGeom>
            <a:avLst/>
            <a:gdLst>
              <a:gd name="csX0" fmla="*/ 303180 w 303180"/>
              <a:gd name="csY0" fmla="*/ 824459 h 824459"/>
              <a:gd name="csX1" fmla="*/ 3377 w 303180"/>
              <a:gd name="csY1" fmla="*/ 449704 h 824459"/>
              <a:gd name="csX2" fmla="*/ 168269 w 303180"/>
              <a:gd name="csY2" fmla="*/ 0 h 824459"/>
            </a:gdLst>
            <a:ahLst/>
            <a:cxnLst>
              <a:cxn ang="0">
                <a:pos x="csX0" y="csY0"/>
              </a:cxn>
              <a:cxn ang="0">
                <a:pos x="csX1" y="csY1"/>
              </a:cxn>
              <a:cxn ang="0">
                <a:pos x="csX2" y="csY2"/>
              </a:cxn>
            </a:cxnLst>
            <a:rect l="l" t="t" r="r" b="b"/>
            <a:pathLst>
              <a:path w="303180" h="824459">
                <a:moveTo>
                  <a:pt x="303180" y="824459"/>
                </a:moveTo>
                <a:cubicBezTo>
                  <a:pt x="164521" y="705786"/>
                  <a:pt x="25862" y="587114"/>
                  <a:pt x="3377" y="449704"/>
                </a:cubicBezTo>
                <a:cubicBezTo>
                  <a:pt x="-19108" y="312294"/>
                  <a:pt x="74580" y="156147"/>
                  <a:pt x="168269" y="0"/>
                </a:cubicBezTo>
              </a:path>
            </a:pathLst>
          </a:custGeom>
          <a:noFill/>
          <a:ln>
            <a:solidFill>
              <a:srgbClr val="FF0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38">
            <a:extLst>
              <a:ext uri="{FF2B5EF4-FFF2-40B4-BE49-F238E27FC236}">
                <a16:creationId xmlns:a16="http://schemas.microsoft.com/office/drawing/2014/main" id="{5760E8B1-60CD-D785-56CF-ED8D56DBF744}"/>
              </a:ext>
            </a:extLst>
          </p:cNvPr>
          <p:cNvSpPr/>
          <p:nvPr/>
        </p:nvSpPr>
        <p:spPr>
          <a:xfrm>
            <a:off x="4740812" y="4431323"/>
            <a:ext cx="414479" cy="1406769"/>
          </a:xfrm>
          <a:custGeom>
            <a:avLst/>
            <a:gdLst>
              <a:gd name="csX0" fmla="*/ 0 w 414479"/>
              <a:gd name="csY0" fmla="*/ 1406769 h 1406769"/>
              <a:gd name="csX1" fmla="*/ 393896 w 414479"/>
              <a:gd name="csY1" fmla="*/ 590843 h 1406769"/>
              <a:gd name="csX2" fmla="*/ 323557 w 414479"/>
              <a:gd name="csY2" fmla="*/ 0 h 1406769"/>
            </a:gdLst>
            <a:ahLst/>
            <a:cxnLst>
              <a:cxn ang="0">
                <a:pos x="csX0" y="csY0"/>
              </a:cxn>
              <a:cxn ang="0">
                <a:pos x="csX1" y="csY1"/>
              </a:cxn>
              <a:cxn ang="0">
                <a:pos x="csX2" y="csY2"/>
              </a:cxn>
            </a:cxnLst>
            <a:rect l="l" t="t" r="r" b="b"/>
            <a:pathLst>
              <a:path w="414479" h="1406769">
                <a:moveTo>
                  <a:pt x="0" y="1406769"/>
                </a:moveTo>
                <a:cubicBezTo>
                  <a:pt x="169985" y="1116036"/>
                  <a:pt x="339970" y="825304"/>
                  <a:pt x="393896" y="590843"/>
                </a:cubicBezTo>
                <a:cubicBezTo>
                  <a:pt x="447822" y="356382"/>
                  <a:pt x="385689" y="178191"/>
                  <a:pt x="323557" y="0"/>
                </a:cubicBezTo>
              </a:path>
            </a:pathLst>
          </a:custGeom>
          <a:noFill/>
          <a:ln>
            <a:solidFill>
              <a:srgbClr val="FF0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9DDA71BE-F5B9-D097-8E8A-867E59334B37}"/>
              </a:ext>
            </a:extLst>
          </p:cNvPr>
          <p:cNvSpPr txBox="1"/>
          <p:nvPr/>
        </p:nvSpPr>
        <p:spPr>
          <a:xfrm>
            <a:off x="5320834" y="4743424"/>
            <a:ext cx="1029449" cy="338554"/>
          </a:xfrm>
          <a:prstGeom prst="rect">
            <a:avLst/>
          </a:prstGeom>
          <a:noFill/>
        </p:spPr>
        <p:txBody>
          <a:bodyPr wrap="none" rtlCol="0">
            <a:spAutoFit/>
          </a:bodyPr>
          <a:lstStyle/>
          <a:p>
            <a:r>
              <a:rPr kumimoji="1" lang="en-US" altLang="ja-JP" sz="1600" dirty="0">
                <a:solidFill>
                  <a:srgbClr val="0432FF"/>
                </a:solidFill>
              </a:rPr>
              <a:t>Iron yoke</a:t>
            </a:r>
            <a:endParaRPr kumimoji="1" lang="ja-JP" altLang="en-US" sz="1600">
              <a:solidFill>
                <a:srgbClr val="0432FF"/>
              </a:solidFill>
            </a:endParaRPr>
          </a:p>
        </p:txBody>
      </p:sp>
      <p:cxnSp>
        <p:nvCxnSpPr>
          <p:cNvPr id="32" name="直線矢印コネクタ 31">
            <a:extLst>
              <a:ext uri="{FF2B5EF4-FFF2-40B4-BE49-F238E27FC236}">
                <a16:creationId xmlns:a16="http://schemas.microsoft.com/office/drawing/2014/main" id="{DE08145B-65E4-4E25-5C4B-EFD430801F2A}"/>
              </a:ext>
            </a:extLst>
          </p:cNvPr>
          <p:cNvCxnSpPr/>
          <p:nvPr/>
        </p:nvCxnSpPr>
        <p:spPr>
          <a:xfrm flipH="1">
            <a:off x="5168488" y="5001391"/>
            <a:ext cx="217628" cy="330106"/>
          </a:xfrm>
          <a:prstGeom prst="straightConnector1">
            <a:avLst/>
          </a:prstGeom>
          <a:ln w="1905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CB55FB7D-2BC8-6578-191D-246E79A68B6F}"/>
              </a:ext>
            </a:extLst>
          </p:cNvPr>
          <p:cNvSpPr txBox="1"/>
          <p:nvPr/>
        </p:nvSpPr>
        <p:spPr>
          <a:xfrm>
            <a:off x="2366900" y="3667066"/>
            <a:ext cx="1154483" cy="830997"/>
          </a:xfrm>
          <a:prstGeom prst="rect">
            <a:avLst/>
          </a:prstGeom>
          <a:noFill/>
        </p:spPr>
        <p:txBody>
          <a:bodyPr wrap="none" rtlCol="0">
            <a:spAutoFit/>
          </a:bodyPr>
          <a:lstStyle/>
          <a:p>
            <a:r>
              <a:rPr kumimoji="1" lang="en-US" altLang="ja-JP" sz="1600" dirty="0"/>
              <a:t>Nb-Ti</a:t>
            </a:r>
          </a:p>
          <a:p>
            <a:r>
              <a:rPr kumimoji="1" lang="en-US" altLang="ja-JP" sz="1600" dirty="0"/>
              <a:t>Rutherford</a:t>
            </a:r>
          </a:p>
          <a:p>
            <a:r>
              <a:rPr kumimoji="1" lang="en-US" altLang="ja-JP" sz="1600" dirty="0"/>
              <a:t>cable</a:t>
            </a:r>
            <a:endParaRPr kumimoji="1" lang="ja-JP" altLang="en-US" sz="1600"/>
          </a:p>
        </p:txBody>
      </p:sp>
      <p:sp>
        <p:nvSpPr>
          <p:cNvPr id="35" name="テキスト ボックス 34">
            <a:extLst>
              <a:ext uri="{FF2B5EF4-FFF2-40B4-BE49-F238E27FC236}">
                <a16:creationId xmlns:a16="http://schemas.microsoft.com/office/drawing/2014/main" id="{34CEB449-923E-4BE3-D625-549395B4753B}"/>
              </a:ext>
            </a:extLst>
          </p:cNvPr>
          <p:cNvSpPr txBox="1"/>
          <p:nvPr/>
        </p:nvSpPr>
        <p:spPr>
          <a:xfrm>
            <a:off x="5912468" y="3667066"/>
            <a:ext cx="958917" cy="830997"/>
          </a:xfrm>
          <a:prstGeom prst="rect">
            <a:avLst/>
          </a:prstGeom>
          <a:noFill/>
        </p:spPr>
        <p:txBody>
          <a:bodyPr wrap="none" rtlCol="0">
            <a:spAutoFit/>
          </a:bodyPr>
          <a:lstStyle/>
          <a:p>
            <a:r>
              <a:rPr kumimoji="1" lang="en-US" altLang="ja-JP" sz="1600" dirty="0">
                <a:solidFill>
                  <a:srgbClr val="FF0000"/>
                </a:solidFill>
              </a:rPr>
              <a:t>Nb</a:t>
            </a:r>
            <a:r>
              <a:rPr kumimoji="1" lang="en-US" altLang="ja-JP" sz="1600" baseline="-25000" dirty="0">
                <a:solidFill>
                  <a:srgbClr val="FF0000"/>
                </a:solidFill>
              </a:rPr>
              <a:t>3</a:t>
            </a:r>
            <a:r>
              <a:rPr kumimoji="1" lang="en-US" altLang="ja-JP" sz="1600" dirty="0">
                <a:solidFill>
                  <a:srgbClr val="FF0000"/>
                </a:solidFill>
              </a:rPr>
              <a:t>Sn</a:t>
            </a:r>
          </a:p>
          <a:p>
            <a:r>
              <a:rPr lang="en-US" altLang="ja-JP" sz="1600" dirty="0">
                <a:solidFill>
                  <a:srgbClr val="FF0000"/>
                </a:solidFill>
              </a:rPr>
              <a:t>monolith</a:t>
            </a:r>
          </a:p>
          <a:p>
            <a:r>
              <a:rPr kumimoji="1" lang="en-US" altLang="ja-JP" sz="1600" dirty="0">
                <a:solidFill>
                  <a:srgbClr val="FF0000"/>
                </a:solidFill>
              </a:rPr>
              <a:t>wire</a:t>
            </a:r>
          </a:p>
        </p:txBody>
      </p:sp>
    </p:spTree>
    <p:extLst>
      <p:ext uri="{BB962C8B-B14F-4D97-AF65-F5344CB8AC3E}">
        <p14:creationId xmlns:p14="http://schemas.microsoft.com/office/powerpoint/2010/main" val="341596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4E08B-8164-4AC1-D0AE-53A7C9F5ACD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17EE534-F535-5395-75AD-D06F0CC31A70}"/>
              </a:ext>
            </a:extLst>
          </p:cNvPr>
          <p:cNvSpPr txBox="1"/>
          <p:nvPr/>
        </p:nvSpPr>
        <p:spPr>
          <a:xfrm>
            <a:off x="258587" y="81016"/>
            <a:ext cx="5663345" cy="461665"/>
          </a:xfrm>
          <a:prstGeom prst="rect">
            <a:avLst/>
          </a:prstGeom>
          <a:noFill/>
        </p:spPr>
        <p:txBody>
          <a:bodyPr wrap="none" rtlCol="0">
            <a:spAutoFit/>
          </a:bodyPr>
          <a:lstStyle/>
          <a:p>
            <a:r>
              <a:rPr lang="en-US" altLang="ja-JP" sz="2400" b="1" dirty="0"/>
              <a:t>Coil design: Single-layer or Two-layer</a:t>
            </a:r>
            <a:endParaRPr kumimoji="1" lang="ja-JP" altLang="en-US" sz="2400" b="1"/>
          </a:p>
        </p:txBody>
      </p:sp>
      <p:sp>
        <p:nvSpPr>
          <p:cNvPr id="3" name="テキスト ボックス 2">
            <a:extLst>
              <a:ext uri="{FF2B5EF4-FFF2-40B4-BE49-F238E27FC236}">
                <a16:creationId xmlns:a16="http://schemas.microsoft.com/office/drawing/2014/main" id="{507A9D10-2265-24E4-4329-1AEC8BC70226}"/>
              </a:ext>
            </a:extLst>
          </p:cNvPr>
          <p:cNvSpPr txBox="1"/>
          <p:nvPr/>
        </p:nvSpPr>
        <p:spPr>
          <a:xfrm>
            <a:off x="176903" y="509416"/>
            <a:ext cx="7125669" cy="5632311"/>
          </a:xfrm>
          <a:prstGeom prst="rect">
            <a:avLst/>
          </a:prstGeom>
          <a:noFill/>
        </p:spPr>
        <p:txBody>
          <a:bodyPr wrap="none" rtlCol="0">
            <a:spAutoFit/>
          </a:bodyPr>
          <a:lstStyle/>
          <a:p>
            <a:r>
              <a:rPr kumimoji="1" lang="en-US" altLang="ja-JP" b="1" dirty="0"/>
              <a:t>Single-layer coil</a:t>
            </a:r>
          </a:p>
          <a:p>
            <a:r>
              <a:rPr lang="en-US" altLang="ja-JP" dirty="0"/>
              <a:t>  Pros</a:t>
            </a:r>
            <a:endParaRPr kumimoji="1" lang="en-US" altLang="ja-JP" dirty="0"/>
          </a:p>
          <a:p>
            <a:r>
              <a:rPr lang="en-US" altLang="ja-JP" dirty="0"/>
              <a:t>  • Simple coil winding</a:t>
            </a:r>
          </a:p>
          <a:p>
            <a:r>
              <a:rPr lang="en-US" altLang="ja-JP" dirty="0"/>
              <a:t>  • A thinner coil</a:t>
            </a:r>
          </a:p>
          <a:p>
            <a:endParaRPr lang="en-US" altLang="ja-JP" dirty="0"/>
          </a:p>
          <a:p>
            <a:r>
              <a:rPr lang="en-US" altLang="ja-JP" dirty="0"/>
              <a:t>  Cons</a:t>
            </a:r>
          </a:p>
          <a:p>
            <a:r>
              <a:rPr lang="en-US" altLang="ja-JP" dirty="0"/>
              <a:t>  • Higher operating current and smaller temperature</a:t>
            </a:r>
          </a:p>
          <a:p>
            <a:r>
              <a:rPr lang="en-US" altLang="ja-JP" dirty="0"/>
              <a:t>    margin than that of two-layer coils</a:t>
            </a:r>
          </a:p>
          <a:p>
            <a:r>
              <a:rPr lang="en-US" altLang="ja-JP" dirty="0"/>
              <a:t>  • Position control of ramp lead</a:t>
            </a:r>
          </a:p>
          <a:p>
            <a:r>
              <a:rPr lang="en-US" altLang="ja-JP" dirty="0"/>
              <a:t>  • Difficult mechanical support for ramp lead</a:t>
            </a:r>
          </a:p>
          <a:p>
            <a:r>
              <a:rPr lang="en-US" altLang="ja-JP" dirty="0"/>
              <a:t> </a:t>
            </a:r>
          </a:p>
          <a:p>
            <a:r>
              <a:rPr lang="en-US" altLang="ja-JP" b="1" dirty="0"/>
              <a:t>Two-layer coil</a:t>
            </a:r>
          </a:p>
          <a:p>
            <a:r>
              <a:rPr lang="en-US" altLang="ja-JP" dirty="0"/>
              <a:t> Pros </a:t>
            </a:r>
          </a:p>
          <a:p>
            <a:r>
              <a:rPr lang="en-US" altLang="ja-JP" dirty="0"/>
              <a:t> • Lower operating current and larger temperature margin</a:t>
            </a:r>
          </a:p>
          <a:p>
            <a:r>
              <a:rPr lang="en-US" altLang="ja-JP" dirty="0"/>
              <a:t> • Easy lead support</a:t>
            </a:r>
          </a:p>
          <a:p>
            <a:r>
              <a:rPr lang="en-US" altLang="ja-JP" dirty="0"/>
              <a:t> • Layer jump can be placed at the coil end.</a:t>
            </a:r>
          </a:p>
          <a:p>
            <a:endParaRPr lang="en-US" altLang="ja-JP" dirty="0"/>
          </a:p>
          <a:p>
            <a:r>
              <a:rPr lang="en-US" altLang="ja-JP" dirty="0"/>
              <a:t> Cons</a:t>
            </a:r>
          </a:p>
          <a:p>
            <a:r>
              <a:rPr lang="en-US" altLang="ja-JP" dirty="0"/>
              <a:t> • More complex coil winding, which can cause misalignment of turns</a:t>
            </a:r>
          </a:p>
          <a:p>
            <a:r>
              <a:rPr lang="en-US" altLang="ja-JP" dirty="0"/>
              <a:t> • A risk of wire insulation damage during coil winding</a:t>
            </a:r>
          </a:p>
        </p:txBody>
      </p:sp>
      <p:sp>
        <p:nvSpPr>
          <p:cNvPr id="4" name="テキスト ボックス 3">
            <a:extLst>
              <a:ext uri="{FF2B5EF4-FFF2-40B4-BE49-F238E27FC236}">
                <a16:creationId xmlns:a16="http://schemas.microsoft.com/office/drawing/2014/main" id="{2E8D092E-524E-4467-D689-D60E7A606F8A}"/>
              </a:ext>
            </a:extLst>
          </p:cNvPr>
          <p:cNvSpPr txBox="1"/>
          <p:nvPr/>
        </p:nvSpPr>
        <p:spPr>
          <a:xfrm>
            <a:off x="2427888" y="6180085"/>
            <a:ext cx="7554312" cy="646331"/>
          </a:xfrm>
          <a:prstGeom prst="rect">
            <a:avLst/>
          </a:prstGeom>
          <a:noFill/>
        </p:spPr>
        <p:txBody>
          <a:bodyPr wrap="none" rtlCol="0">
            <a:spAutoFit/>
          </a:bodyPr>
          <a:lstStyle/>
          <a:p>
            <a:r>
              <a:rPr kumimoji="1" lang="en-US" altLang="ja-JP" dirty="0"/>
              <a:t>Both options have pros and cons.</a:t>
            </a:r>
          </a:p>
          <a:p>
            <a:r>
              <a:rPr kumimoji="1" lang="en-US" altLang="ja-JP" dirty="0"/>
              <a:t>We will decid</a:t>
            </a:r>
            <a:r>
              <a:rPr lang="en-US" altLang="ja-JP" dirty="0"/>
              <a:t>e which coil design to choose after the mirror magnet tests.</a:t>
            </a:r>
            <a:endParaRPr kumimoji="1" lang="ja-JP" altLang="en-US"/>
          </a:p>
        </p:txBody>
      </p:sp>
      <p:grpSp>
        <p:nvGrpSpPr>
          <p:cNvPr id="9" name="グループ化 8">
            <a:extLst>
              <a:ext uri="{FF2B5EF4-FFF2-40B4-BE49-F238E27FC236}">
                <a16:creationId xmlns:a16="http://schemas.microsoft.com/office/drawing/2014/main" id="{DF2428CE-F4C7-DC5B-0D96-9556F86DCCAE}"/>
              </a:ext>
            </a:extLst>
          </p:cNvPr>
          <p:cNvGrpSpPr/>
          <p:nvPr/>
        </p:nvGrpSpPr>
        <p:grpSpPr>
          <a:xfrm>
            <a:off x="6288731" y="530909"/>
            <a:ext cx="3412029" cy="3514951"/>
            <a:chOff x="6270070" y="294757"/>
            <a:chExt cx="3412029" cy="3514951"/>
          </a:xfrm>
        </p:grpSpPr>
        <p:pic>
          <p:nvPicPr>
            <p:cNvPr id="5" name="図 4">
              <a:extLst>
                <a:ext uri="{FF2B5EF4-FFF2-40B4-BE49-F238E27FC236}">
                  <a16:creationId xmlns:a16="http://schemas.microsoft.com/office/drawing/2014/main" id="{5312B147-E86C-BC02-06BF-2D9DC90DECE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270070" y="311622"/>
              <a:ext cx="3412029" cy="3498086"/>
            </a:xfrm>
            <a:prstGeom prst="rect">
              <a:avLst/>
            </a:prstGeom>
          </p:spPr>
        </p:pic>
        <p:sp>
          <p:nvSpPr>
            <p:cNvPr id="7" name="テキスト ボックス 6">
              <a:extLst>
                <a:ext uri="{FF2B5EF4-FFF2-40B4-BE49-F238E27FC236}">
                  <a16:creationId xmlns:a16="http://schemas.microsoft.com/office/drawing/2014/main" id="{E58602BA-28EB-FE72-767E-092452CD3709}"/>
                </a:ext>
              </a:extLst>
            </p:cNvPr>
            <p:cNvSpPr txBox="1"/>
            <p:nvPr/>
          </p:nvSpPr>
          <p:spPr>
            <a:xfrm>
              <a:off x="6766221" y="294757"/>
              <a:ext cx="945772" cy="215444"/>
            </a:xfrm>
            <a:prstGeom prst="rect">
              <a:avLst/>
            </a:prstGeom>
            <a:solidFill>
              <a:schemeClr val="bg1"/>
            </a:solidFill>
          </p:spPr>
          <p:txBody>
            <a:bodyPr wrap="none" lIns="0" tIns="0" rIns="0" bIns="0" rtlCol="0">
              <a:spAutoFit/>
            </a:bodyPr>
            <a:lstStyle/>
            <a:p>
              <a:r>
                <a:rPr kumimoji="1" lang="en-US" altLang="ja-JP" sz="1400" dirty="0"/>
                <a:t>Single-layer</a:t>
              </a:r>
              <a:endParaRPr kumimoji="1" lang="ja-JP" altLang="en-US" sz="1400"/>
            </a:p>
          </p:txBody>
        </p:sp>
        <p:sp>
          <p:nvSpPr>
            <p:cNvPr id="8" name="テキスト ボックス 7">
              <a:extLst>
                <a:ext uri="{FF2B5EF4-FFF2-40B4-BE49-F238E27FC236}">
                  <a16:creationId xmlns:a16="http://schemas.microsoft.com/office/drawing/2014/main" id="{E38D44F5-9396-F439-5325-C88EA5B4EE7F}"/>
                </a:ext>
              </a:extLst>
            </p:cNvPr>
            <p:cNvSpPr txBox="1"/>
            <p:nvPr/>
          </p:nvSpPr>
          <p:spPr>
            <a:xfrm>
              <a:off x="8321852" y="294757"/>
              <a:ext cx="775597" cy="215444"/>
            </a:xfrm>
            <a:prstGeom prst="rect">
              <a:avLst/>
            </a:prstGeom>
            <a:solidFill>
              <a:schemeClr val="bg1"/>
            </a:solidFill>
          </p:spPr>
          <p:txBody>
            <a:bodyPr wrap="none" lIns="0" tIns="0" rIns="0" bIns="0" rtlCol="0">
              <a:spAutoFit/>
            </a:bodyPr>
            <a:lstStyle/>
            <a:p>
              <a:r>
                <a:rPr kumimoji="1" lang="en-US" altLang="ja-JP" sz="1400" dirty="0"/>
                <a:t>Two-layer</a:t>
              </a:r>
              <a:endParaRPr kumimoji="1" lang="ja-JP" altLang="en-US" sz="1400"/>
            </a:p>
          </p:txBody>
        </p:sp>
      </p:grpSp>
      <p:pic>
        <p:nvPicPr>
          <p:cNvPr id="6" name="図 5">
            <a:extLst>
              <a:ext uri="{FF2B5EF4-FFF2-40B4-BE49-F238E27FC236}">
                <a16:creationId xmlns:a16="http://schemas.microsoft.com/office/drawing/2014/main" id="{DEA37991-CDDF-23C7-C1AC-BBDDACF87E1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700761" y="555440"/>
            <a:ext cx="2473004" cy="1365957"/>
          </a:xfrm>
          <a:prstGeom prst="rect">
            <a:avLst/>
          </a:prstGeom>
        </p:spPr>
      </p:pic>
      <p:pic>
        <p:nvPicPr>
          <p:cNvPr id="11" name="図 10">
            <a:extLst>
              <a:ext uri="{FF2B5EF4-FFF2-40B4-BE49-F238E27FC236}">
                <a16:creationId xmlns:a16="http://schemas.microsoft.com/office/drawing/2014/main" id="{73CA86F5-6DC5-A4E8-B9F9-4C8F16D1659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11993" y="4162868"/>
            <a:ext cx="4461772" cy="1078064"/>
          </a:xfrm>
          <a:prstGeom prst="rect">
            <a:avLst/>
          </a:prstGeom>
        </p:spPr>
      </p:pic>
      <p:sp>
        <p:nvSpPr>
          <p:cNvPr id="12" name="テキスト ボックス 11">
            <a:extLst>
              <a:ext uri="{FF2B5EF4-FFF2-40B4-BE49-F238E27FC236}">
                <a16:creationId xmlns:a16="http://schemas.microsoft.com/office/drawing/2014/main" id="{15DCB63F-D9E9-EBBB-A89C-C182420DC88C}"/>
              </a:ext>
            </a:extLst>
          </p:cNvPr>
          <p:cNvSpPr txBox="1"/>
          <p:nvPr/>
        </p:nvSpPr>
        <p:spPr>
          <a:xfrm>
            <a:off x="8255118" y="4120574"/>
            <a:ext cx="2682145" cy="307777"/>
          </a:xfrm>
          <a:prstGeom prst="rect">
            <a:avLst/>
          </a:prstGeom>
          <a:noFill/>
        </p:spPr>
        <p:txBody>
          <a:bodyPr wrap="none" rtlCol="0">
            <a:spAutoFit/>
          </a:bodyPr>
          <a:lstStyle/>
          <a:p>
            <a:r>
              <a:rPr kumimoji="1" lang="en-US" altLang="ja-JP" sz="1400" dirty="0"/>
              <a:t>Ramp lead of a single-layer coil</a:t>
            </a:r>
            <a:endParaRPr kumimoji="1" lang="ja-JP" altLang="en-US" sz="1400"/>
          </a:p>
        </p:txBody>
      </p:sp>
      <p:cxnSp>
        <p:nvCxnSpPr>
          <p:cNvPr id="14" name="直線矢印コネクタ 13">
            <a:extLst>
              <a:ext uri="{FF2B5EF4-FFF2-40B4-BE49-F238E27FC236}">
                <a16:creationId xmlns:a16="http://schemas.microsoft.com/office/drawing/2014/main" id="{9254406E-3D54-AB0F-F2E9-0723571AD03E}"/>
              </a:ext>
            </a:extLst>
          </p:cNvPr>
          <p:cNvCxnSpPr>
            <a:cxnSpLocks/>
          </p:cNvCxnSpPr>
          <p:nvPr/>
        </p:nvCxnSpPr>
        <p:spPr>
          <a:xfrm>
            <a:off x="9116111" y="4397717"/>
            <a:ext cx="0" cy="304183"/>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スライド番号プレースホルダー 15">
            <a:extLst>
              <a:ext uri="{FF2B5EF4-FFF2-40B4-BE49-F238E27FC236}">
                <a16:creationId xmlns:a16="http://schemas.microsoft.com/office/drawing/2014/main" id="{838E0C3A-9D52-5BC8-E9EE-1CFC852DDBCB}"/>
              </a:ext>
            </a:extLst>
          </p:cNvPr>
          <p:cNvSpPr>
            <a:spLocks noGrp="1"/>
          </p:cNvSpPr>
          <p:nvPr>
            <p:ph type="sldNum" sz="quarter" idx="12"/>
          </p:nvPr>
        </p:nvSpPr>
        <p:spPr/>
        <p:txBody>
          <a:bodyPr/>
          <a:lstStyle/>
          <a:p>
            <a:fld id="{5102F646-5A1F-1245-A291-ABBCB6BB9B1A}" type="slidenum">
              <a:rPr kumimoji="1" lang="ja-JP" altLang="en-US" smtClean="0"/>
              <a:t>11</a:t>
            </a:fld>
            <a:endParaRPr kumimoji="1" lang="ja-JP" altLang="en-US"/>
          </a:p>
        </p:txBody>
      </p:sp>
      <p:sp>
        <p:nvSpPr>
          <p:cNvPr id="10" name="テキスト ボックス 9">
            <a:extLst>
              <a:ext uri="{FF2B5EF4-FFF2-40B4-BE49-F238E27FC236}">
                <a16:creationId xmlns:a16="http://schemas.microsoft.com/office/drawing/2014/main" id="{CC9AB56F-F958-342D-3F3E-441677850A52}"/>
              </a:ext>
            </a:extLst>
          </p:cNvPr>
          <p:cNvSpPr txBox="1"/>
          <p:nvPr/>
        </p:nvSpPr>
        <p:spPr>
          <a:xfrm>
            <a:off x="12515161" y="3393195"/>
            <a:ext cx="184731" cy="369332"/>
          </a:xfrm>
          <a:prstGeom prst="rect">
            <a:avLst/>
          </a:prstGeom>
          <a:noFill/>
        </p:spPr>
        <p:txBody>
          <a:bodyPr wrap="none" rtlCol="0">
            <a:spAutoFit/>
          </a:bodyPr>
          <a:lstStyle/>
          <a:p>
            <a:endParaRPr kumimoji="1" lang="ja-JP" altLang="en-US"/>
          </a:p>
        </p:txBody>
      </p:sp>
    </p:spTree>
    <p:extLst>
      <p:ext uri="{BB962C8B-B14F-4D97-AF65-F5344CB8AC3E}">
        <p14:creationId xmlns:p14="http://schemas.microsoft.com/office/powerpoint/2010/main" val="998979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26B285C-9184-1877-576E-A5F1B0050BEF}"/>
              </a:ext>
            </a:extLst>
          </p:cNvPr>
          <p:cNvSpPr>
            <a:spLocks noGrp="1"/>
          </p:cNvSpPr>
          <p:nvPr>
            <p:ph type="sldNum" sz="quarter" idx="12"/>
          </p:nvPr>
        </p:nvSpPr>
        <p:spPr/>
        <p:txBody>
          <a:bodyPr/>
          <a:lstStyle/>
          <a:p>
            <a:fld id="{5102F646-5A1F-1245-A291-ABBCB6BB9B1A}" type="slidenum">
              <a:rPr kumimoji="1" lang="ja-JP" altLang="en-US" smtClean="0"/>
              <a:t>12</a:t>
            </a:fld>
            <a:endParaRPr kumimoji="1" lang="ja-JP" altLang="en-US"/>
          </a:p>
        </p:txBody>
      </p:sp>
      <p:sp>
        <p:nvSpPr>
          <p:cNvPr id="5" name="テキスト ボックス 4">
            <a:extLst>
              <a:ext uri="{FF2B5EF4-FFF2-40B4-BE49-F238E27FC236}">
                <a16:creationId xmlns:a16="http://schemas.microsoft.com/office/drawing/2014/main" id="{983DA0DF-0D13-422B-F0CE-0ADC2AA25771}"/>
              </a:ext>
            </a:extLst>
          </p:cNvPr>
          <p:cNvSpPr txBox="1"/>
          <p:nvPr/>
        </p:nvSpPr>
        <p:spPr>
          <a:xfrm>
            <a:off x="258587" y="81016"/>
            <a:ext cx="5765553" cy="461665"/>
          </a:xfrm>
          <a:prstGeom prst="rect">
            <a:avLst/>
          </a:prstGeom>
          <a:noFill/>
        </p:spPr>
        <p:txBody>
          <a:bodyPr wrap="none" rtlCol="0">
            <a:spAutoFit/>
          </a:bodyPr>
          <a:lstStyle/>
          <a:p>
            <a:r>
              <a:rPr lang="en-US" altLang="ja-JP" sz="2400" b="1" dirty="0"/>
              <a:t>Flow of the Nb</a:t>
            </a:r>
            <a:r>
              <a:rPr lang="en-US" altLang="ja-JP" sz="2400" b="1" baseline="-25000" dirty="0"/>
              <a:t>3</a:t>
            </a:r>
            <a:r>
              <a:rPr lang="en-US" altLang="ja-JP" sz="2400" b="1" dirty="0"/>
              <a:t>Sn QC1P development</a:t>
            </a:r>
            <a:endParaRPr kumimoji="1" lang="ja-JP" altLang="en-US" sz="2400" b="1"/>
          </a:p>
        </p:txBody>
      </p:sp>
      <p:sp>
        <p:nvSpPr>
          <p:cNvPr id="6" name="テキスト ボックス 5">
            <a:extLst>
              <a:ext uri="{FF2B5EF4-FFF2-40B4-BE49-F238E27FC236}">
                <a16:creationId xmlns:a16="http://schemas.microsoft.com/office/drawing/2014/main" id="{DA8BF70F-9475-2106-E119-F71071A8BBBA}"/>
              </a:ext>
            </a:extLst>
          </p:cNvPr>
          <p:cNvSpPr txBox="1"/>
          <p:nvPr/>
        </p:nvSpPr>
        <p:spPr>
          <a:xfrm>
            <a:off x="3285636" y="910707"/>
            <a:ext cx="5101076" cy="400110"/>
          </a:xfrm>
          <a:prstGeom prst="rect">
            <a:avLst/>
          </a:prstGeom>
          <a:noFill/>
        </p:spPr>
        <p:txBody>
          <a:bodyPr wrap="none" rtlCol="0">
            <a:spAutoFit/>
          </a:bodyPr>
          <a:lstStyle/>
          <a:p>
            <a:r>
              <a:rPr kumimoji="1" lang="en-US" altLang="ja-JP" sz="2000" dirty="0"/>
              <a:t>Establishment of coil fabrication technology</a:t>
            </a:r>
            <a:endParaRPr kumimoji="1" lang="ja-JP" altLang="en-US" sz="2000"/>
          </a:p>
        </p:txBody>
      </p:sp>
      <p:sp>
        <p:nvSpPr>
          <p:cNvPr id="7" name="テキスト ボックス 6">
            <a:extLst>
              <a:ext uri="{FF2B5EF4-FFF2-40B4-BE49-F238E27FC236}">
                <a16:creationId xmlns:a16="http://schemas.microsoft.com/office/drawing/2014/main" id="{172A9B70-8745-EBE7-888F-1BA3378DF544}"/>
              </a:ext>
            </a:extLst>
          </p:cNvPr>
          <p:cNvSpPr txBox="1"/>
          <p:nvPr/>
        </p:nvSpPr>
        <p:spPr>
          <a:xfrm>
            <a:off x="2490547" y="2050838"/>
            <a:ext cx="6691255" cy="400110"/>
          </a:xfrm>
          <a:prstGeom prst="rect">
            <a:avLst/>
          </a:prstGeom>
          <a:noFill/>
        </p:spPr>
        <p:txBody>
          <a:bodyPr wrap="none" rtlCol="0">
            <a:spAutoFit/>
          </a:bodyPr>
          <a:lstStyle/>
          <a:p>
            <a:r>
              <a:rPr kumimoji="1" lang="en-US" altLang="ja-JP" sz="2000" dirty="0"/>
              <a:t>Individual performance test of coils using</a:t>
            </a:r>
            <a:r>
              <a:rPr lang="en-US" altLang="ja-JP" sz="2000" dirty="0"/>
              <a:t> a mirror magnet</a:t>
            </a:r>
            <a:endParaRPr kumimoji="1" lang="ja-JP" altLang="en-US" sz="2000"/>
          </a:p>
        </p:txBody>
      </p:sp>
      <p:sp>
        <p:nvSpPr>
          <p:cNvPr id="12" name="テキスト ボックス 11">
            <a:extLst>
              <a:ext uri="{FF2B5EF4-FFF2-40B4-BE49-F238E27FC236}">
                <a16:creationId xmlns:a16="http://schemas.microsoft.com/office/drawing/2014/main" id="{2FE06ECB-56CD-8183-2F47-9B7C0700934E}"/>
              </a:ext>
            </a:extLst>
          </p:cNvPr>
          <p:cNvSpPr txBox="1"/>
          <p:nvPr/>
        </p:nvSpPr>
        <p:spPr>
          <a:xfrm>
            <a:off x="2864848" y="3279743"/>
            <a:ext cx="5942652" cy="400110"/>
          </a:xfrm>
          <a:prstGeom prst="rect">
            <a:avLst/>
          </a:prstGeom>
          <a:noFill/>
        </p:spPr>
        <p:txBody>
          <a:bodyPr wrap="none" rtlCol="0">
            <a:spAutoFit/>
          </a:bodyPr>
          <a:lstStyle/>
          <a:p>
            <a:r>
              <a:rPr kumimoji="1" lang="en-US" altLang="ja-JP" sz="2000" dirty="0"/>
              <a:t>Selection of either single-layer coil or two-layer coil</a:t>
            </a:r>
            <a:endParaRPr kumimoji="1" lang="ja-JP" altLang="en-US" sz="2000"/>
          </a:p>
        </p:txBody>
      </p:sp>
      <p:sp>
        <p:nvSpPr>
          <p:cNvPr id="13" name="テキスト ボックス 12">
            <a:extLst>
              <a:ext uri="{FF2B5EF4-FFF2-40B4-BE49-F238E27FC236}">
                <a16:creationId xmlns:a16="http://schemas.microsoft.com/office/drawing/2014/main" id="{986D1C79-C646-2A49-82DC-479DD74EBF8E}"/>
              </a:ext>
            </a:extLst>
          </p:cNvPr>
          <p:cNvSpPr txBox="1"/>
          <p:nvPr/>
        </p:nvSpPr>
        <p:spPr>
          <a:xfrm>
            <a:off x="1898154" y="5454170"/>
            <a:ext cx="7876067" cy="1015663"/>
          </a:xfrm>
          <a:prstGeom prst="rect">
            <a:avLst/>
          </a:prstGeom>
          <a:noFill/>
        </p:spPr>
        <p:txBody>
          <a:bodyPr wrap="none" rtlCol="0">
            <a:spAutoFit/>
          </a:bodyPr>
          <a:lstStyle/>
          <a:p>
            <a:pPr algn="ctr"/>
            <a:r>
              <a:rPr lang="en-US" altLang="ja-JP" sz="2000" dirty="0"/>
              <a:t>Review of Nb</a:t>
            </a:r>
            <a:r>
              <a:rPr lang="en-US" altLang="ja-JP" sz="2000" baseline="-25000" dirty="0"/>
              <a:t>3</a:t>
            </a:r>
            <a:r>
              <a:rPr lang="en-US" altLang="ja-JP" sz="2000" dirty="0"/>
              <a:t>Sn QC1P at the end of FY2027</a:t>
            </a:r>
          </a:p>
          <a:p>
            <a:pPr algn="ctr"/>
            <a:r>
              <a:rPr kumimoji="1" lang="en-US" altLang="ja-JP" sz="2000" dirty="0"/>
              <a:t>(If the technical maturity of the Nb</a:t>
            </a:r>
            <a:r>
              <a:rPr kumimoji="1" lang="en-US" altLang="ja-JP" sz="2000" baseline="-25000" dirty="0"/>
              <a:t>3</a:t>
            </a:r>
            <a:r>
              <a:rPr kumimoji="1" lang="en-US" altLang="ja-JP" sz="2000" dirty="0"/>
              <a:t>Sn magnet is </a:t>
            </a:r>
            <a:r>
              <a:rPr lang="en-US" altLang="ja-JP" sz="2000" dirty="0"/>
              <a:t>deemed insufficient,</a:t>
            </a:r>
          </a:p>
          <a:p>
            <a:pPr algn="ctr"/>
            <a:r>
              <a:rPr kumimoji="1" lang="en-US" altLang="ja-JP" sz="2000" dirty="0"/>
              <a:t> we will switch to the Nb-Ti option.)</a:t>
            </a:r>
            <a:endParaRPr kumimoji="1" lang="ja-JP" altLang="en-US" sz="2000"/>
          </a:p>
        </p:txBody>
      </p:sp>
      <p:sp>
        <p:nvSpPr>
          <p:cNvPr id="2" name="下矢印 1">
            <a:extLst>
              <a:ext uri="{FF2B5EF4-FFF2-40B4-BE49-F238E27FC236}">
                <a16:creationId xmlns:a16="http://schemas.microsoft.com/office/drawing/2014/main" id="{3428B570-9DA6-6E43-341A-C6AFB5F9F3B0}"/>
              </a:ext>
            </a:extLst>
          </p:cNvPr>
          <p:cNvSpPr/>
          <p:nvPr/>
        </p:nvSpPr>
        <p:spPr>
          <a:xfrm>
            <a:off x="5681938" y="1455529"/>
            <a:ext cx="308473" cy="423378"/>
          </a:xfrm>
          <a:prstGeom prst="down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下矢印 8">
            <a:extLst>
              <a:ext uri="{FF2B5EF4-FFF2-40B4-BE49-F238E27FC236}">
                <a16:creationId xmlns:a16="http://schemas.microsoft.com/office/drawing/2014/main" id="{0B5D7024-22AE-A71F-BA23-D0052DA85E8D}"/>
              </a:ext>
            </a:extLst>
          </p:cNvPr>
          <p:cNvSpPr/>
          <p:nvPr/>
        </p:nvSpPr>
        <p:spPr>
          <a:xfrm>
            <a:off x="5681938" y="2646147"/>
            <a:ext cx="308473" cy="423378"/>
          </a:xfrm>
          <a:prstGeom prst="down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下矢印 9">
            <a:extLst>
              <a:ext uri="{FF2B5EF4-FFF2-40B4-BE49-F238E27FC236}">
                <a16:creationId xmlns:a16="http://schemas.microsoft.com/office/drawing/2014/main" id="{126CD8AB-A24E-AE39-15CD-E7B362730E9F}"/>
              </a:ext>
            </a:extLst>
          </p:cNvPr>
          <p:cNvSpPr/>
          <p:nvPr/>
        </p:nvSpPr>
        <p:spPr>
          <a:xfrm>
            <a:off x="5681938" y="3922936"/>
            <a:ext cx="308473" cy="423378"/>
          </a:xfrm>
          <a:prstGeom prst="down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E274D96-31CA-8735-63E1-5D95606E50B7}"/>
              </a:ext>
            </a:extLst>
          </p:cNvPr>
          <p:cNvSpPr txBox="1"/>
          <p:nvPr/>
        </p:nvSpPr>
        <p:spPr>
          <a:xfrm>
            <a:off x="1826903" y="4442839"/>
            <a:ext cx="8018542" cy="400110"/>
          </a:xfrm>
          <a:prstGeom prst="rect">
            <a:avLst/>
          </a:prstGeom>
          <a:noFill/>
        </p:spPr>
        <p:txBody>
          <a:bodyPr wrap="none" rtlCol="0">
            <a:spAutoFit/>
          </a:bodyPr>
          <a:lstStyle/>
          <a:p>
            <a:r>
              <a:rPr lang="en-US" altLang="ja-JP" sz="2000" dirty="0"/>
              <a:t>Fabrication of R&amp;D quadrupole magnet, Performance verification test</a:t>
            </a:r>
            <a:endParaRPr kumimoji="1" lang="ja-JP" altLang="en-US" sz="2000"/>
          </a:p>
        </p:txBody>
      </p:sp>
      <p:sp>
        <p:nvSpPr>
          <p:cNvPr id="14" name="下矢印 13">
            <a:extLst>
              <a:ext uri="{FF2B5EF4-FFF2-40B4-BE49-F238E27FC236}">
                <a16:creationId xmlns:a16="http://schemas.microsoft.com/office/drawing/2014/main" id="{FD7A9045-6F05-3412-5C0D-040633EF13E0}"/>
              </a:ext>
            </a:extLst>
          </p:cNvPr>
          <p:cNvSpPr/>
          <p:nvPr/>
        </p:nvSpPr>
        <p:spPr>
          <a:xfrm>
            <a:off x="5681938" y="5006977"/>
            <a:ext cx="308473" cy="423378"/>
          </a:xfrm>
          <a:prstGeom prst="down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81538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8B924-50C9-ED85-7A53-BDA726C7F1D6}"/>
            </a:ext>
          </a:extLst>
        </p:cNvPr>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8EC0B305-A194-354F-C17E-A30166E3F799}"/>
              </a:ext>
            </a:extLst>
          </p:cNvPr>
          <p:cNvGrpSpPr/>
          <p:nvPr/>
        </p:nvGrpSpPr>
        <p:grpSpPr>
          <a:xfrm>
            <a:off x="770935" y="4112217"/>
            <a:ext cx="2697531" cy="2022753"/>
            <a:chOff x="443522" y="3308277"/>
            <a:chExt cx="2697531" cy="2022753"/>
          </a:xfrm>
        </p:grpSpPr>
        <p:pic>
          <p:nvPicPr>
            <p:cNvPr id="6" name="図 5">
              <a:extLst>
                <a:ext uri="{FF2B5EF4-FFF2-40B4-BE49-F238E27FC236}">
                  <a16:creationId xmlns:a16="http://schemas.microsoft.com/office/drawing/2014/main" id="{2A3BC6AB-2D1D-9A82-0213-D0A4149B79B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43522" y="3308277"/>
              <a:ext cx="2697531" cy="2022753"/>
            </a:xfrm>
            <a:prstGeom prst="rect">
              <a:avLst/>
            </a:prstGeom>
          </p:spPr>
        </p:pic>
        <p:sp>
          <p:nvSpPr>
            <p:cNvPr id="7" name="正方形/長方形 6">
              <a:extLst>
                <a:ext uri="{FF2B5EF4-FFF2-40B4-BE49-F238E27FC236}">
                  <a16:creationId xmlns:a16="http://schemas.microsoft.com/office/drawing/2014/main" id="{B270D67A-98E7-07C9-25C4-0A1A0E734291}"/>
                </a:ext>
              </a:extLst>
            </p:cNvPr>
            <p:cNvSpPr/>
            <p:nvPr/>
          </p:nvSpPr>
          <p:spPr>
            <a:xfrm>
              <a:off x="1202076" y="3524036"/>
              <a:ext cx="1047964" cy="236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スライド番号プレースホルダー 2">
            <a:extLst>
              <a:ext uri="{FF2B5EF4-FFF2-40B4-BE49-F238E27FC236}">
                <a16:creationId xmlns:a16="http://schemas.microsoft.com/office/drawing/2014/main" id="{F356A32D-5048-1C89-4C02-69A13975D5FC}"/>
              </a:ext>
            </a:extLst>
          </p:cNvPr>
          <p:cNvSpPr>
            <a:spLocks noGrp="1"/>
          </p:cNvSpPr>
          <p:nvPr>
            <p:ph type="sldNum" sz="quarter" idx="12"/>
          </p:nvPr>
        </p:nvSpPr>
        <p:spPr/>
        <p:txBody>
          <a:bodyPr/>
          <a:lstStyle/>
          <a:p>
            <a:fld id="{5102F646-5A1F-1245-A291-ABBCB6BB9B1A}" type="slidenum">
              <a:rPr kumimoji="1" lang="ja-JP" altLang="en-US" smtClean="0"/>
              <a:t>13</a:t>
            </a:fld>
            <a:endParaRPr kumimoji="1" lang="ja-JP" altLang="en-US"/>
          </a:p>
        </p:txBody>
      </p:sp>
      <p:sp>
        <p:nvSpPr>
          <p:cNvPr id="11" name="テキスト ボックス 10">
            <a:extLst>
              <a:ext uri="{FF2B5EF4-FFF2-40B4-BE49-F238E27FC236}">
                <a16:creationId xmlns:a16="http://schemas.microsoft.com/office/drawing/2014/main" id="{0F4C9983-3F7C-B5E8-3DC7-CD6FCB85D26B}"/>
              </a:ext>
            </a:extLst>
          </p:cNvPr>
          <p:cNvSpPr txBox="1"/>
          <p:nvPr/>
        </p:nvSpPr>
        <p:spPr>
          <a:xfrm>
            <a:off x="765507" y="6171767"/>
            <a:ext cx="2941831" cy="369332"/>
          </a:xfrm>
          <a:prstGeom prst="rect">
            <a:avLst/>
          </a:prstGeom>
          <a:noFill/>
        </p:spPr>
        <p:txBody>
          <a:bodyPr wrap="none" rtlCol="0">
            <a:spAutoFit/>
          </a:bodyPr>
          <a:lstStyle/>
          <a:p>
            <a:r>
              <a:rPr kumimoji="1" lang="en-US" altLang="ja-JP" dirty="0"/>
              <a:t>Wire with a keystone angle</a:t>
            </a:r>
            <a:endParaRPr kumimoji="1" lang="ja-JP" altLang="en-US"/>
          </a:p>
        </p:txBody>
      </p:sp>
      <p:grpSp>
        <p:nvGrpSpPr>
          <p:cNvPr id="21" name="グループ化 20">
            <a:extLst>
              <a:ext uri="{FF2B5EF4-FFF2-40B4-BE49-F238E27FC236}">
                <a16:creationId xmlns:a16="http://schemas.microsoft.com/office/drawing/2014/main" id="{D6F9A1FB-9951-8295-6D12-D842FD4564C9}"/>
              </a:ext>
            </a:extLst>
          </p:cNvPr>
          <p:cNvGrpSpPr/>
          <p:nvPr/>
        </p:nvGrpSpPr>
        <p:grpSpPr>
          <a:xfrm>
            <a:off x="448195" y="445819"/>
            <a:ext cx="3410177" cy="2753461"/>
            <a:chOff x="812202" y="325518"/>
            <a:chExt cx="3410177" cy="2753461"/>
          </a:xfrm>
        </p:grpSpPr>
        <p:grpSp>
          <p:nvGrpSpPr>
            <p:cNvPr id="19" name="グループ化 18">
              <a:extLst>
                <a:ext uri="{FF2B5EF4-FFF2-40B4-BE49-F238E27FC236}">
                  <a16:creationId xmlns:a16="http://schemas.microsoft.com/office/drawing/2014/main" id="{F4FDB7A9-7062-34D8-1665-1BDA39614A4F}"/>
                </a:ext>
              </a:extLst>
            </p:cNvPr>
            <p:cNvGrpSpPr/>
            <p:nvPr/>
          </p:nvGrpSpPr>
          <p:grpSpPr>
            <a:xfrm>
              <a:off x="812202" y="325518"/>
              <a:ext cx="3410177" cy="2753461"/>
              <a:chOff x="812202" y="325518"/>
              <a:chExt cx="3410177" cy="2753461"/>
            </a:xfrm>
          </p:grpSpPr>
          <p:pic>
            <p:nvPicPr>
              <p:cNvPr id="5" name="図 4">
                <a:extLst>
                  <a:ext uri="{FF2B5EF4-FFF2-40B4-BE49-F238E27FC236}">
                    <a16:creationId xmlns:a16="http://schemas.microsoft.com/office/drawing/2014/main" id="{131E5C71-649F-0A6D-C094-4FAD6E4804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80000">
                <a:off x="1060427" y="633118"/>
                <a:ext cx="2970255" cy="2227691"/>
              </a:xfrm>
              <a:prstGeom prst="rect">
                <a:avLst/>
              </a:prstGeom>
            </p:spPr>
          </p:pic>
          <p:sp>
            <p:nvSpPr>
              <p:cNvPr id="15" name="正方形/長方形 14">
                <a:extLst>
                  <a:ext uri="{FF2B5EF4-FFF2-40B4-BE49-F238E27FC236}">
                    <a16:creationId xmlns:a16="http://schemas.microsoft.com/office/drawing/2014/main" id="{C5FC35C4-2684-0EAB-EF41-FF0DAE2ED32B}"/>
                  </a:ext>
                </a:extLst>
              </p:cNvPr>
              <p:cNvSpPr/>
              <p:nvPr/>
            </p:nvSpPr>
            <p:spPr>
              <a:xfrm>
                <a:off x="812202" y="325518"/>
                <a:ext cx="3218480" cy="6157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8A7CE85C-E274-8B3E-EE82-2FAA1266E56A}"/>
                  </a:ext>
                </a:extLst>
              </p:cNvPr>
              <p:cNvSpPr/>
              <p:nvPr/>
            </p:nvSpPr>
            <p:spPr>
              <a:xfrm>
                <a:off x="812202" y="2608447"/>
                <a:ext cx="3410174" cy="4705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4D563F0B-4E41-53D4-5B7E-8E6C7778460F}"/>
                  </a:ext>
                </a:extLst>
              </p:cNvPr>
              <p:cNvSpPr/>
              <p:nvPr/>
            </p:nvSpPr>
            <p:spPr>
              <a:xfrm rot="16200000">
                <a:off x="184506" y="1642311"/>
                <a:ext cx="1782456" cy="2471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38858A81-F5FD-9872-42E9-706280A9D30E}"/>
                  </a:ext>
                </a:extLst>
              </p:cNvPr>
              <p:cNvSpPr/>
              <p:nvPr/>
            </p:nvSpPr>
            <p:spPr>
              <a:xfrm rot="16200000">
                <a:off x="3156916" y="1542979"/>
                <a:ext cx="1700454" cy="4304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a:extLst>
                <a:ext uri="{FF2B5EF4-FFF2-40B4-BE49-F238E27FC236}">
                  <a16:creationId xmlns:a16="http://schemas.microsoft.com/office/drawing/2014/main" id="{A668FCA1-CA2E-31C2-48DE-50DABA60F553}"/>
                </a:ext>
              </a:extLst>
            </p:cNvPr>
            <p:cNvSpPr txBox="1"/>
            <p:nvPr/>
          </p:nvSpPr>
          <p:spPr>
            <a:xfrm>
              <a:off x="1083325" y="2666444"/>
              <a:ext cx="2800767" cy="369332"/>
            </a:xfrm>
            <a:prstGeom prst="rect">
              <a:avLst/>
            </a:prstGeom>
            <a:noFill/>
          </p:spPr>
          <p:txBody>
            <a:bodyPr wrap="none" rtlCol="0">
              <a:spAutoFit/>
            </a:bodyPr>
            <a:lstStyle/>
            <a:p>
              <a:r>
                <a:rPr kumimoji="1" lang="en-US" altLang="ja-JP" dirty="0"/>
                <a:t>Rectangular wire for R&amp;D</a:t>
              </a:r>
              <a:endParaRPr kumimoji="1" lang="ja-JP" altLang="en-US"/>
            </a:p>
          </p:txBody>
        </p:sp>
        <p:cxnSp>
          <p:nvCxnSpPr>
            <p:cNvPr id="13" name="直線コネクタ 12">
              <a:extLst>
                <a:ext uri="{FF2B5EF4-FFF2-40B4-BE49-F238E27FC236}">
                  <a16:creationId xmlns:a16="http://schemas.microsoft.com/office/drawing/2014/main" id="{EA12753A-2198-C20D-B12E-5DE262DBD376}"/>
                </a:ext>
              </a:extLst>
            </p:cNvPr>
            <p:cNvCxnSpPr>
              <a:cxnSpLocks/>
            </p:cNvCxnSpPr>
            <p:nvPr/>
          </p:nvCxnSpPr>
          <p:spPr>
            <a:xfrm>
              <a:off x="3399842" y="2562142"/>
              <a:ext cx="19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9FE3A9C6-D0ED-6101-1FE1-E106C475DFD1}"/>
                </a:ext>
              </a:extLst>
            </p:cNvPr>
            <p:cNvSpPr txBox="1"/>
            <p:nvPr/>
          </p:nvSpPr>
          <p:spPr>
            <a:xfrm>
              <a:off x="3190708" y="2333381"/>
              <a:ext cx="619080" cy="246221"/>
            </a:xfrm>
            <a:prstGeom prst="rect">
              <a:avLst/>
            </a:prstGeom>
            <a:noFill/>
          </p:spPr>
          <p:txBody>
            <a:bodyPr wrap="none" rtlCol="0">
              <a:spAutoFit/>
            </a:bodyPr>
            <a:lstStyle/>
            <a:p>
              <a:r>
                <a:rPr kumimoji="1" lang="en-US" altLang="ja-JP" sz="1000" b="1" dirty="0">
                  <a:solidFill>
                    <a:schemeClr val="bg1"/>
                  </a:solidFill>
                </a:rPr>
                <a:t>200 </a:t>
              </a:r>
              <a:r>
                <a:rPr kumimoji="1" lang="en-US" altLang="ja-JP" sz="1000" b="1" dirty="0">
                  <a:solidFill>
                    <a:schemeClr val="bg1"/>
                  </a:solidFill>
                  <a:latin typeface="Symbol" pitchFamily="2" charset="2"/>
                </a:rPr>
                <a:t>m</a:t>
              </a:r>
              <a:r>
                <a:rPr kumimoji="1" lang="en-US" altLang="ja-JP" sz="1000" b="1" dirty="0">
                  <a:solidFill>
                    <a:schemeClr val="bg1"/>
                  </a:solidFill>
                </a:rPr>
                <a:t>m</a:t>
              </a:r>
              <a:endParaRPr kumimoji="1" lang="ja-JP" altLang="en-US" sz="1000" b="1">
                <a:solidFill>
                  <a:schemeClr val="bg1"/>
                </a:solidFill>
              </a:endParaRPr>
            </a:p>
          </p:txBody>
        </p:sp>
      </p:grpSp>
      <p:sp>
        <p:nvSpPr>
          <p:cNvPr id="4" name="テキスト ボックス 3">
            <a:extLst>
              <a:ext uri="{FF2B5EF4-FFF2-40B4-BE49-F238E27FC236}">
                <a16:creationId xmlns:a16="http://schemas.microsoft.com/office/drawing/2014/main" id="{A91CF227-4E5E-B250-6583-0114F03A8FE3}"/>
              </a:ext>
            </a:extLst>
          </p:cNvPr>
          <p:cNvSpPr txBox="1"/>
          <p:nvPr/>
        </p:nvSpPr>
        <p:spPr>
          <a:xfrm>
            <a:off x="4152708" y="609872"/>
            <a:ext cx="6950942" cy="3416320"/>
          </a:xfrm>
          <a:prstGeom prst="rect">
            <a:avLst/>
          </a:prstGeom>
          <a:noFill/>
        </p:spPr>
        <p:txBody>
          <a:bodyPr wrap="none" rtlCol="0">
            <a:spAutoFit/>
          </a:bodyPr>
          <a:lstStyle/>
          <a:p>
            <a:r>
              <a:rPr lang="en-US" altLang="ja-JP" dirty="0"/>
              <a:t>Reduction in the time decay of the magnetic field </a:t>
            </a:r>
            <a:r>
              <a:rPr lang="en-US" altLang="ja-JP" dirty="0">
                <a:sym typeface="Wingdings" pitchFamily="2" charset="2"/>
              </a:rPr>
              <a:t> Fine filaments</a:t>
            </a:r>
          </a:p>
          <a:p>
            <a:r>
              <a:rPr lang="en-US" altLang="ja-JP" dirty="0"/>
              <a:t>Large pre-stress during assembly </a:t>
            </a:r>
            <a:r>
              <a:rPr lang="en-US" altLang="ja-JP" dirty="0">
                <a:sym typeface="Wingdings" pitchFamily="2" charset="2"/>
              </a:rPr>
              <a:t> </a:t>
            </a:r>
            <a:r>
              <a:rPr lang="en-US" altLang="ja-JP" dirty="0" err="1">
                <a:sym typeface="Wingdings" pitchFamily="2" charset="2"/>
              </a:rPr>
              <a:t>CuNb</a:t>
            </a:r>
            <a:r>
              <a:rPr lang="en-US" altLang="ja-JP">
                <a:sym typeface="Wingdings" pitchFamily="2" charset="2"/>
              </a:rPr>
              <a:t>-reinforced </a:t>
            </a:r>
            <a:r>
              <a:rPr lang="en-US" altLang="ja-JP" dirty="0">
                <a:sym typeface="Wingdings" pitchFamily="2" charset="2"/>
              </a:rPr>
              <a:t>wire</a:t>
            </a:r>
            <a:endParaRPr lang="en-US" altLang="ja-JP" dirty="0"/>
          </a:p>
          <a:p>
            <a:endParaRPr lang="en-US" altLang="ja-JP" dirty="0"/>
          </a:p>
          <a:p>
            <a:r>
              <a:rPr lang="en-US" altLang="ja-JP" dirty="0"/>
              <a:t>Size</a:t>
            </a:r>
            <a:r>
              <a:rPr kumimoji="1" lang="ja-JP" altLang="en-US"/>
              <a:t>：</a:t>
            </a:r>
            <a:r>
              <a:rPr kumimoji="1" lang="en-US" altLang="ja-JP" dirty="0"/>
              <a:t> 0.80±0.02 mm x 1.50±0.02 mm</a:t>
            </a:r>
          </a:p>
          <a:p>
            <a:r>
              <a:rPr lang="en-US" altLang="ja-JP" dirty="0"/>
              <a:t>Areal ratio</a:t>
            </a:r>
            <a:r>
              <a:rPr lang="ja-JP" altLang="en-US"/>
              <a:t>：</a:t>
            </a:r>
            <a:r>
              <a:rPr lang="en-US" altLang="ja-JP" dirty="0"/>
              <a:t> non-Cu 50±5%, </a:t>
            </a:r>
            <a:r>
              <a:rPr lang="en-US" altLang="ja-JP" dirty="0" err="1"/>
              <a:t>CuNb</a:t>
            </a:r>
            <a:r>
              <a:rPr lang="en-US" altLang="ja-JP" dirty="0"/>
              <a:t> 23±5%, Cu 27±5%</a:t>
            </a:r>
          </a:p>
          <a:p>
            <a:r>
              <a:rPr lang="en-US" altLang="ja-JP" dirty="0">
                <a:solidFill>
                  <a:srgbClr val="FF0000"/>
                </a:solidFill>
              </a:rPr>
              <a:t>Filament diameter</a:t>
            </a:r>
            <a:r>
              <a:rPr kumimoji="1" lang="ja-JP" altLang="en-US">
                <a:solidFill>
                  <a:srgbClr val="FF0000"/>
                </a:solidFill>
              </a:rPr>
              <a:t>：</a:t>
            </a:r>
            <a:r>
              <a:rPr kumimoji="1" lang="en-US" altLang="ja-JP" dirty="0">
                <a:solidFill>
                  <a:srgbClr val="FF0000"/>
                </a:solidFill>
              </a:rPr>
              <a:t> 2.3 </a:t>
            </a:r>
            <a:r>
              <a:rPr kumimoji="1" lang="en-US" altLang="ja-JP" dirty="0">
                <a:solidFill>
                  <a:srgbClr val="FF0000"/>
                </a:solidFill>
                <a:latin typeface="Symbol" pitchFamily="2" charset="2"/>
              </a:rPr>
              <a:t>m</a:t>
            </a:r>
            <a:r>
              <a:rPr kumimoji="1" lang="en-US" altLang="ja-JP" dirty="0">
                <a:solidFill>
                  <a:srgbClr val="FF0000"/>
                </a:solidFill>
              </a:rPr>
              <a:t>m</a:t>
            </a:r>
            <a:r>
              <a:rPr kumimoji="1" lang="ja-JP" altLang="en-US">
                <a:solidFill>
                  <a:srgbClr val="FF0000"/>
                </a:solidFill>
              </a:rPr>
              <a:t>（</a:t>
            </a:r>
            <a:r>
              <a:rPr kumimoji="1" lang="en-US" altLang="ja-JP" dirty="0">
                <a:solidFill>
                  <a:srgbClr val="FF0000"/>
                </a:solidFill>
              </a:rPr>
              <a:t>nominal</a:t>
            </a:r>
            <a:r>
              <a:rPr kumimoji="1" lang="ja-JP" altLang="en-US">
                <a:solidFill>
                  <a:srgbClr val="FF0000"/>
                </a:solidFill>
              </a:rPr>
              <a:t>）</a:t>
            </a:r>
            <a:endParaRPr lang="en-US" altLang="ja-JP" dirty="0">
              <a:solidFill>
                <a:srgbClr val="FF0000"/>
              </a:solidFill>
            </a:endParaRPr>
          </a:p>
          <a:p>
            <a:r>
              <a:rPr lang="en-US" altLang="ja-JP" dirty="0">
                <a:solidFill>
                  <a:srgbClr val="FF0000"/>
                </a:solidFill>
              </a:rPr>
              <a:t>Reinforcer</a:t>
            </a:r>
            <a:r>
              <a:rPr lang="ja-JP" altLang="en-US">
                <a:solidFill>
                  <a:srgbClr val="FF0000"/>
                </a:solidFill>
              </a:rPr>
              <a:t>：</a:t>
            </a:r>
            <a:r>
              <a:rPr lang="en-US" altLang="ja-JP" dirty="0">
                <a:solidFill>
                  <a:srgbClr val="FF0000"/>
                </a:solidFill>
              </a:rPr>
              <a:t> </a:t>
            </a:r>
            <a:r>
              <a:rPr lang="en-US" altLang="ja-JP" dirty="0" err="1">
                <a:solidFill>
                  <a:srgbClr val="FF0000"/>
                </a:solidFill>
              </a:rPr>
              <a:t>CuNb</a:t>
            </a:r>
            <a:r>
              <a:rPr lang="ja-JP" altLang="en-US">
                <a:solidFill>
                  <a:srgbClr val="FF0000"/>
                </a:solidFill>
              </a:rPr>
              <a:t>（</a:t>
            </a:r>
            <a:r>
              <a:rPr lang="en-US" altLang="ja-JP" dirty="0">
                <a:solidFill>
                  <a:srgbClr val="FF0000"/>
                </a:solidFill>
              </a:rPr>
              <a:t>Cu-20vol%Nb</a:t>
            </a:r>
            <a:r>
              <a:rPr lang="ja-JP" altLang="en-US">
                <a:solidFill>
                  <a:srgbClr val="FF0000"/>
                </a:solidFill>
              </a:rPr>
              <a:t>）</a:t>
            </a:r>
            <a:endParaRPr lang="en-US" altLang="ja-JP" dirty="0">
              <a:solidFill>
                <a:srgbClr val="FF0000"/>
              </a:solidFill>
            </a:endParaRPr>
          </a:p>
          <a:p>
            <a:r>
              <a:rPr kumimoji="1" lang="en-US" altLang="ja-JP" dirty="0"/>
              <a:t>Barrier</a:t>
            </a:r>
            <a:r>
              <a:rPr kumimoji="1" lang="ja-JP" altLang="en-US"/>
              <a:t>：</a:t>
            </a:r>
            <a:r>
              <a:rPr kumimoji="1" lang="en-US" altLang="ja-JP" dirty="0"/>
              <a:t> Ta</a:t>
            </a:r>
          </a:p>
          <a:p>
            <a:r>
              <a:rPr lang="en-US" altLang="ja-JP" dirty="0"/>
              <a:t>Insulation</a:t>
            </a:r>
            <a:r>
              <a:rPr lang="ja-JP" altLang="en-US"/>
              <a:t>：</a:t>
            </a:r>
            <a:r>
              <a:rPr lang="en-US" altLang="ja-JP" dirty="0"/>
              <a:t>S-2 glass braid</a:t>
            </a:r>
          </a:p>
          <a:p>
            <a:r>
              <a:rPr lang="en-US" altLang="ja-JP" dirty="0"/>
              <a:t>Size of insulated wire</a:t>
            </a:r>
            <a:r>
              <a:rPr kumimoji="1" lang="ja-JP" altLang="en-US"/>
              <a:t>：</a:t>
            </a:r>
            <a:r>
              <a:rPr kumimoji="1" lang="en-US" altLang="ja-JP" dirty="0"/>
              <a:t>1.00±0.035 mm x 1.70±0.035 mm</a:t>
            </a:r>
          </a:p>
          <a:p>
            <a:r>
              <a:rPr lang="en-US" altLang="ja-JP" i="1" dirty="0" err="1"/>
              <a:t>I</a:t>
            </a:r>
            <a:r>
              <a:rPr lang="en-US" altLang="ja-JP" i="1" baseline="-25000" dirty="0" err="1"/>
              <a:t>c</a:t>
            </a:r>
            <a:r>
              <a:rPr lang="en-US" altLang="ja-JP" i="1" baseline="-25000" dirty="0"/>
              <a:t> </a:t>
            </a:r>
            <a:r>
              <a:rPr lang="en-US" altLang="ja-JP" dirty="0"/>
              <a:t>at 12 T, 4.2 K: &gt;500 A</a:t>
            </a:r>
          </a:p>
          <a:p>
            <a:r>
              <a:rPr kumimoji="1" lang="en-US" altLang="ja-JP" dirty="0"/>
              <a:t>RRR</a:t>
            </a:r>
            <a:r>
              <a:rPr lang="ja-JP" altLang="en-US"/>
              <a:t>：</a:t>
            </a:r>
            <a:r>
              <a:rPr lang="en-US" altLang="ja-JP" dirty="0"/>
              <a:t> &gt;100</a:t>
            </a:r>
            <a:endParaRPr kumimoji="1" lang="ja-JP" altLang="en-US"/>
          </a:p>
        </p:txBody>
      </p:sp>
      <p:sp>
        <p:nvSpPr>
          <p:cNvPr id="9" name="テキスト ボックス 8">
            <a:extLst>
              <a:ext uri="{FF2B5EF4-FFF2-40B4-BE49-F238E27FC236}">
                <a16:creationId xmlns:a16="http://schemas.microsoft.com/office/drawing/2014/main" id="{9B679579-F556-B89D-7961-C49CA1C195CF}"/>
              </a:ext>
            </a:extLst>
          </p:cNvPr>
          <p:cNvSpPr txBox="1"/>
          <p:nvPr/>
        </p:nvSpPr>
        <p:spPr>
          <a:xfrm>
            <a:off x="4152708" y="4519675"/>
            <a:ext cx="7318029" cy="1200329"/>
          </a:xfrm>
          <a:prstGeom prst="rect">
            <a:avLst/>
          </a:prstGeom>
          <a:noFill/>
        </p:spPr>
        <p:txBody>
          <a:bodyPr wrap="none" rtlCol="0">
            <a:spAutoFit/>
          </a:bodyPr>
          <a:lstStyle/>
          <a:p>
            <a:r>
              <a:rPr kumimoji="1" lang="en-US" altLang="ja-JP" dirty="0"/>
              <a:t>• Furukawa Electric fabricated Nb</a:t>
            </a:r>
            <a:r>
              <a:rPr kumimoji="1" lang="en-US" altLang="ja-JP" baseline="-25000" dirty="0"/>
              <a:t>3</a:t>
            </a:r>
            <a:r>
              <a:rPr kumimoji="1" lang="en-US" altLang="ja-JP" dirty="0"/>
              <a:t>Sn wire with a keystone angle</a:t>
            </a:r>
          </a:p>
          <a:p>
            <a:r>
              <a:rPr lang="en-US" altLang="ja-JP" dirty="0"/>
              <a:t>  </a:t>
            </a:r>
            <a:r>
              <a:rPr kumimoji="1" lang="en-US" altLang="ja-JP" dirty="0"/>
              <a:t>of 2.29</a:t>
            </a:r>
            <a:r>
              <a:rPr kumimoji="1" lang="en-US" altLang="ja-JP" baseline="30000" dirty="0"/>
              <a:t>o </a:t>
            </a:r>
            <a:r>
              <a:rPr kumimoji="1" lang="en-US" altLang="ja-JP" dirty="0"/>
              <a:t>as a trial.</a:t>
            </a:r>
          </a:p>
          <a:p>
            <a:r>
              <a:rPr kumimoji="1" lang="en-US" altLang="ja-JP" dirty="0"/>
              <a:t>• Quench occurred during </a:t>
            </a:r>
            <a:r>
              <a:rPr kumimoji="1" lang="en-US" altLang="ja-JP" i="1" dirty="0" err="1"/>
              <a:t>I</a:t>
            </a:r>
            <a:r>
              <a:rPr kumimoji="1" lang="en-US" altLang="ja-JP" i="1" baseline="-25000" dirty="0" err="1"/>
              <a:t>c</a:t>
            </a:r>
            <a:r>
              <a:rPr kumimoji="1" lang="en-US" altLang="ja-JP" dirty="0"/>
              <a:t> measurements for short straight samples.</a:t>
            </a:r>
            <a:endParaRPr lang="en-US" altLang="ja-JP" dirty="0"/>
          </a:p>
          <a:p>
            <a:pPr marL="285750" indent="-285750">
              <a:buFont typeface="Wingdings" pitchFamily="2" charset="2"/>
              <a:buChar char="à"/>
            </a:pPr>
            <a:r>
              <a:rPr lang="en-US" altLang="ja-JP" dirty="0">
                <a:sym typeface="Wingdings" pitchFamily="2" charset="2"/>
              </a:rPr>
              <a:t>A further study will be conducted at KEK.</a:t>
            </a:r>
          </a:p>
        </p:txBody>
      </p:sp>
      <p:sp>
        <p:nvSpPr>
          <p:cNvPr id="22" name="テキスト ボックス 21">
            <a:extLst>
              <a:ext uri="{FF2B5EF4-FFF2-40B4-BE49-F238E27FC236}">
                <a16:creationId xmlns:a16="http://schemas.microsoft.com/office/drawing/2014/main" id="{20C9DB4B-3A3A-FA08-7368-21A27134C311}"/>
              </a:ext>
            </a:extLst>
          </p:cNvPr>
          <p:cNvSpPr txBox="1"/>
          <p:nvPr/>
        </p:nvSpPr>
        <p:spPr>
          <a:xfrm>
            <a:off x="2458033" y="1023092"/>
            <a:ext cx="413896" cy="307777"/>
          </a:xfrm>
          <a:prstGeom prst="rect">
            <a:avLst/>
          </a:prstGeom>
          <a:noFill/>
        </p:spPr>
        <p:txBody>
          <a:bodyPr wrap="none" rtlCol="0">
            <a:spAutoFit/>
          </a:bodyPr>
          <a:lstStyle/>
          <a:p>
            <a:r>
              <a:rPr kumimoji="1" lang="en-US" altLang="ja-JP" sz="1400" dirty="0">
                <a:solidFill>
                  <a:schemeClr val="bg1"/>
                </a:solidFill>
              </a:rPr>
              <a:t>Cu</a:t>
            </a:r>
            <a:endParaRPr kumimoji="1" lang="ja-JP" altLang="en-US" sz="1400">
              <a:solidFill>
                <a:schemeClr val="bg1"/>
              </a:solidFill>
            </a:endParaRPr>
          </a:p>
        </p:txBody>
      </p:sp>
      <p:cxnSp>
        <p:nvCxnSpPr>
          <p:cNvPr id="24" name="直線矢印コネクタ 23">
            <a:extLst>
              <a:ext uri="{FF2B5EF4-FFF2-40B4-BE49-F238E27FC236}">
                <a16:creationId xmlns:a16="http://schemas.microsoft.com/office/drawing/2014/main" id="{FF2007A9-4E12-3EF0-5250-19FF46962B59}"/>
              </a:ext>
            </a:extLst>
          </p:cNvPr>
          <p:cNvCxnSpPr>
            <a:cxnSpLocks/>
          </p:cNvCxnSpPr>
          <p:nvPr/>
        </p:nvCxnSpPr>
        <p:spPr>
          <a:xfrm flipH="1">
            <a:off x="2226568" y="1193755"/>
            <a:ext cx="290594" cy="158743"/>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83D2220D-8084-D53F-7128-CAD0316B0BEB}"/>
              </a:ext>
            </a:extLst>
          </p:cNvPr>
          <p:cNvCxnSpPr>
            <a:cxnSpLocks/>
          </p:cNvCxnSpPr>
          <p:nvPr/>
        </p:nvCxnSpPr>
        <p:spPr>
          <a:xfrm flipH="1">
            <a:off x="1432763" y="1213551"/>
            <a:ext cx="283082" cy="269685"/>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B6C9AFC5-965C-4940-0125-4E49352C41EE}"/>
              </a:ext>
            </a:extLst>
          </p:cNvPr>
          <p:cNvSpPr txBox="1"/>
          <p:nvPr/>
        </p:nvSpPr>
        <p:spPr>
          <a:xfrm>
            <a:off x="1641771" y="1037793"/>
            <a:ext cx="643125" cy="307777"/>
          </a:xfrm>
          <a:prstGeom prst="rect">
            <a:avLst/>
          </a:prstGeom>
          <a:noFill/>
        </p:spPr>
        <p:txBody>
          <a:bodyPr wrap="none" rtlCol="0">
            <a:spAutoFit/>
          </a:bodyPr>
          <a:lstStyle/>
          <a:p>
            <a:r>
              <a:rPr kumimoji="1" lang="en-US" altLang="ja-JP" sz="1400" dirty="0" err="1">
                <a:solidFill>
                  <a:schemeClr val="bg1"/>
                </a:solidFill>
              </a:rPr>
              <a:t>CuNb</a:t>
            </a:r>
            <a:endParaRPr kumimoji="1" lang="ja-JP" altLang="en-US" sz="1400">
              <a:solidFill>
                <a:schemeClr val="bg1"/>
              </a:solidFill>
            </a:endParaRPr>
          </a:p>
        </p:txBody>
      </p:sp>
      <p:cxnSp>
        <p:nvCxnSpPr>
          <p:cNvPr id="29" name="直線矢印コネクタ 28">
            <a:extLst>
              <a:ext uri="{FF2B5EF4-FFF2-40B4-BE49-F238E27FC236}">
                <a16:creationId xmlns:a16="http://schemas.microsoft.com/office/drawing/2014/main" id="{18A61284-8EC2-D4A9-F243-7A18C6516856}"/>
              </a:ext>
            </a:extLst>
          </p:cNvPr>
          <p:cNvCxnSpPr>
            <a:cxnSpLocks/>
          </p:cNvCxnSpPr>
          <p:nvPr/>
        </p:nvCxnSpPr>
        <p:spPr>
          <a:xfrm flipV="1">
            <a:off x="1097472" y="2132162"/>
            <a:ext cx="296787" cy="401462"/>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5E74B9EF-690B-0C69-1F84-165129180A59}"/>
              </a:ext>
            </a:extLst>
          </p:cNvPr>
          <p:cNvSpPr txBox="1"/>
          <p:nvPr/>
        </p:nvSpPr>
        <p:spPr>
          <a:xfrm>
            <a:off x="832326" y="2446286"/>
            <a:ext cx="373179" cy="307777"/>
          </a:xfrm>
          <a:prstGeom prst="rect">
            <a:avLst/>
          </a:prstGeom>
          <a:noFill/>
        </p:spPr>
        <p:txBody>
          <a:bodyPr wrap="none" rtlCol="0">
            <a:spAutoFit/>
          </a:bodyPr>
          <a:lstStyle/>
          <a:p>
            <a:r>
              <a:rPr kumimoji="1" lang="en-US" altLang="ja-JP" sz="1400" dirty="0">
                <a:solidFill>
                  <a:schemeClr val="bg1"/>
                </a:solidFill>
              </a:rPr>
              <a:t>Ta</a:t>
            </a:r>
            <a:endParaRPr kumimoji="1" lang="ja-JP" altLang="en-US" sz="1400">
              <a:solidFill>
                <a:schemeClr val="bg1"/>
              </a:solidFill>
            </a:endParaRPr>
          </a:p>
        </p:txBody>
      </p:sp>
      <p:cxnSp>
        <p:nvCxnSpPr>
          <p:cNvPr id="32" name="直線矢印コネクタ 31">
            <a:extLst>
              <a:ext uri="{FF2B5EF4-FFF2-40B4-BE49-F238E27FC236}">
                <a16:creationId xmlns:a16="http://schemas.microsoft.com/office/drawing/2014/main" id="{AD8B8EF7-34A3-C7F9-BA4F-6C4EB31CC94C}"/>
              </a:ext>
            </a:extLst>
          </p:cNvPr>
          <p:cNvCxnSpPr>
            <a:cxnSpLocks/>
          </p:cNvCxnSpPr>
          <p:nvPr/>
        </p:nvCxnSpPr>
        <p:spPr>
          <a:xfrm flipH="1" flipV="1">
            <a:off x="1768054" y="2059273"/>
            <a:ext cx="96013" cy="517519"/>
          </a:xfrm>
          <a:prstGeom prst="straightConnector1">
            <a:avLst/>
          </a:prstGeom>
          <a:ln w="1270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C3C5C4C5-E305-9F3F-3C89-C6109B6906F4}"/>
              </a:ext>
            </a:extLst>
          </p:cNvPr>
          <p:cNvSpPr txBox="1"/>
          <p:nvPr/>
        </p:nvSpPr>
        <p:spPr>
          <a:xfrm>
            <a:off x="1797961" y="2475311"/>
            <a:ext cx="1184940" cy="307777"/>
          </a:xfrm>
          <a:prstGeom prst="rect">
            <a:avLst/>
          </a:prstGeom>
          <a:noFill/>
        </p:spPr>
        <p:txBody>
          <a:bodyPr wrap="none" rtlCol="0">
            <a:spAutoFit/>
          </a:bodyPr>
          <a:lstStyle/>
          <a:p>
            <a:r>
              <a:rPr kumimoji="1" lang="en-US" altLang="ja-JP" sz="1400" dirty="0">
                <a:solidFill>
                  <a:schemeClr val="bg1"/>
                </a:solidFill>
              </a:rPr>
              <a:t>Nb + Bronze</a:t>
            </a:r>
            <a:endParaRPr kumimoji="1" lang="ja-JP" altLang="en-US" sz="1400">
              <a:solidFill>
                <a:schemeClr val="bg1"/>
              </a:solidFill>
            </a:endParaRPr>
          </a:p>
        </p:txBody>
      </p:sp>
      <p:cxnSp>
        <p:nvCxnSpPr>
          <p:cNvPr id="38" name="直線コネクタ 37">
            <a:extLst>
              <a:ext uri="{FF2B5EF4-FFF2-40B4-BE49-F238E27FC236}">
                <a16:creationId xmlns:a16="http://schemas.microsoft.com/office/drawing/2014/main" id="{DABB83A8-3347-479D-137B-5AA8E166601C}"/>
              </a:ext>
            </a:extLst>
          </p:cNvPr>
          <p:cNvCxnSpPr>
            <a:cxnSpLocks/>
          </p:cNvCxnSpPr>
          <p:nvPr/>
        </p:nvCxnSpPr>
        <p:spPr>
          <a:xfrm flipV="1">
            <a:off x="1064019" y="4579522"/>
            <a:ext cx="2132763" cy="90813"/>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A1E41C91-A2E7-4919-F8C8-5A664B664EE7}"/>
              </a:ext>
            </a:extLst>
          </p:cNvPr>
          <p:cNvCxnSpPr>
            <a:cxnSpLocks/>
          </p:cNvCxnSpPr>
          <p:nvPr/>
        </p:nvCxnSpPr>
        <p:spPr>
          <a:xfrm>
            <a:off x="1061662" y="5585805"/>
            <a:ext cx="2132763"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E594FED1-40B9-E97A-B8EA-258717070AB0}"/>
              </a:ext>
            </a:extLst>
          </p:cNvPr>
          <p:cNvSpPr txBox="1"/>
          <p:nvPr/>
        </p:nvSpPr>
        <p:spPr>
          <a:xfrm>
            <a:off x="330506" y="64852"/>
            <a:ext cx="4373313" cy="461665"/>
          </a:xfrm>
          <a:prstGeom prst="rect">
            <a:avLst/>
          </a:prstGeom>
          <a:noFill/>
        </p:spPr>
        <p:txBody>
          <a:bodyPr wrap="none" rtlCol="0">
            <a:spAutoFit/>
          </a:bodyPr>
          <a:lstStyle/>
          <a:p>
            <a:r>
              <a:rPr kumimoji="1" lang="en-US" altLang="ja-JP" sz="2400" b="1" dirty="0" err="1"/>
              <a:t>CuNb</a:t>
            </a:r>
            <a:r>
              <a:rPr lang="en-US" altLang="ja-JP" sz="2400" b="1" dirty="0"/>
              <a:t>-reinforced Nb</a:t>
            </a:r>
            <a:r>
              <a:rPr lang="en-US" altLang="ja-JP" sz="2400" b="1" baseline="-25000" dirty="0"/>
              <a:t>3</a:t>
            </a:r>
            <a:r>
              <a:rPr lang="en-US" altLang="ja-JP" sz="2400" b="1" dirty="0"/>
              <a:t>Sn wire</a:t>
            </a:r>
            <a:endParaRPr kumimoji="1" lang="ja-JP" altLang="en-US" sz="2400" b="1"/>
          </a:p>
        </p:txBody>
      </p:sp>
    </p:spTree>
    <p:extLst>
      <p:ext uri="{BB962C8B-B14F-4D97-AF65-F5344CB8AC3E}">
        <p14:creationId xmlns:p14="http://schemas.microsoft.com/office/powerpoint/2010/main" val="890370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A083A1F-6A2F-73F0-C967-A1EACACB580A}"/>
              </a:ext>
            </a:extLst>
          </p:cNvPr>
          <p:cNvSpPr txBox="1"/>
          <p:nvPr/>
        </p:nvSpPr>
        <p:spPr>
          <a:xfrm>
            <a:off x="258587" y="81016"/>
            <a:ext cx="4338047" cy="461665"/>
          </a:xfrm>
          <a:prstGeom prst="rect">
            <a:avLst/>
          </a:prstGeom>
          <a:noFill/>
        </p:spPr>
        <p:txBody>
          <a:bodyPr wrap="none" rtlCol="0">
            <a:spAutoFit/>
          </a:bodyPr>
          <a:lstStyle/>
          <a:p>
            <a:r>
              <a:rPr lang="en-US" altLang="ja-JP" sz="2400" b="1" dirty="0"/>
              <a:t>Structure of single-layer coil</a:t>
            </a:r>
            <a:endParaRPr kumimoji="1" lang="ja-JP" altLang="en-US" sz="2400" b="1"/>
          </a:p>
        </p:txBody>
      </p:sp>
      <p:pic>
        <p:nvPicPr>
          <p:cNvPr id="3" name="図 2">
            <a:extLst>
              <a:ext uri="{FF2B5EF4-FFF2-40B4-BE49-F238E27FC236}">
                <a16:creationId xmlns:a16="http://schemas.microsoft.com/office/drawing/2014/main" id="{F7AC3E23-73C1-38DE-51F3-C22AFA6EB3A9}"/>
              </a:ext>
            </a:extLst>
          </p:cNvPr>
          <p:cNvPicPr>
            <a:picLocks noChangeAspect="1"/>
          </p:cNvPicPr>
          <p:nvPr/>
        </p:nvPicPr>
        <p:blipFill>
          <a:blip r:embed="rId2"/>
          <a:srcRect t="18166" r="6216" b="18250"/>
          <a:stretch>
            <a:fillRect/>
          </a:stretch>
        </p:blipFill>
        <p:spPr>
          <a:xfrm>
            <a:off x="498899" y="878025"/>
            <a:ext cx="7289267" cy="3493917"/>
          </a:xfrm>
          <a:prstGeom prst="rect">
            <a:avLst/>
          </a:prstGeom>
        </p:spPr>
      </p:pic>
      <p:sp>
        <p:nvSpPr>
          <p:cNvPr id="6" name="テキスト ボックス 5">
            <a:extLst>
              <a:ext uri="{FF2B5EF4-FFF2-40B4-BE49-F238E27FC236}">
                <a16:creationId xmlns:a16="http://schemas.microsoft.com/office/drawing/2014/main" id="{11F78163-4A6E-559D-E045-9CFE2DB5E36E}"/>
              </a:ext>
            </a:extLst>
          </p:cNvPr>
          <p:cNvSpPr txBox="1"/>
          <p:nvPr/>
        </p:nvSpPr>
        <p:spPr>
          <a:xfrm>
            <a:off x="81025" y="4335566"/>
            <a:ext cx="6638484" cy="2585323"/>
          </a:xfrm>
          <a:prstGeom prst="rect">
            <a:avLst/>
          </a:prstGeom>
          <a:noFill/>
        </p:spPr>
        <p:txBody>
          <a:bodyPr wrap="none" rtlCol="0">
            <a:spAutoFit/>
          </a:bodyPr>
          <a:lstStyle/>
          <a:p>
            <a:r>
              <a:rPr kumimoji="1" lang="en-US" altLang="ja-JP" dirty="0"/>
              <a:t>• Coil inner radius: 22.375 mm, coil outer radius: 24.525 mm</a:t>
            </a:r>
          </a:p>
          <a:p>
            <a:r>
              <a:rPr lang="en-US" altLang="ja-JP" dirty="0"/>
              <a:t>• Coil mechanical length: 441 mm</a:t>
            </a:r>
            <a:endParaRPr kumimoji="1" lang="en-US" altLang="ja-JP" dirty="0"/>
          </a:p>
          <a:p>
            <a:r>
              <a:rPr kumimoji="1" lang="en-US" altLang="ja-JP" dirty="0"/>
              <a:t>• Number of turns: 11</a:t>
            </a:r>
          </a:p>
          <a:p>
            <a:r>
              <a:rPr lang="en-US" altLang="ja-JP" dirty="0"/>
              <a:t>• Insulation</a:t>
            </a:r>
            <a:endParaRPr kumimoji="1" lang="en-US" altLang="ja-JP" dirty="0"/>
          </a:p>
          <a:p>
            <a:r>
              <a:rPr lang="en-US" altLang="ja-JP" dirty="0"/>
              <a:t> – Double S2-glass sleeves for the pole and mid-plane turn</a:t>
            </a:r>
          </a:p>
          <a:p>
            <a:r>
              <a:rPr lang="en-US" altLang="ja-JP" dirty="0"/>
              <a:t> – S2-glass sheet for thickness compensation</a:t>
            </a:r>
          </a:p>
          <a:p>
            <a:r>
              <a:rPr lang="en-US" altLang="ja-JP" dirty="0"/>
              <a:t> – </a:t>
            </a:r>
            <a:r>
              <a:rPr kumimoji="1" lang="en-US" altLang="ja-JP" dirty="0"/>
              <a:t>S2-glass she</a:t>
            </a:r>
            <a:r>
              <a:rPr lang="en-US" altLang="ja-JP" dirty="0"/>
              <a:t>et to cover the inner and outer surfaces</a:t>
            </a:r>
          </a:p>
          <a:p>
            <a:r>
              <a:rPr lang="en-US" altLang="ja-JP" dirty="0"/>
              <a:t>• A G10 cover is impregnated with a coil for mechanical support</a:t>
            </a:r>
          </a:p>
          <a:p>
            <a:r>
              <a:rPr lang="en-US" altLang="ja-JP" dirty="0"/>
              <a:t>  of the ramp lead.</a:t>
            </a:r>
          </a:p>
        </p:txBody>
      </p:sp>
      <p:grpSp>
        <p:nvGrpSpPr>
          <p:cNvPr id="34" name="グループ化 33">
            <a:extLst>
              <a:ext uri="{FF2B5EF4-FFF2-40B4-BE49-F238E27FC236}">
                <a16:creationId xmlns:a16="http://schemas.microsoft.com/office/drawing/2014/main" id="{44E1E321-EBFA-8F88-D9A1-09674E0E0072}"/>
              </a:ext>
            </a:extLst>
          </p:cNvPr>
          <p:cNvGrpSpPr/>
          <p:nvPr/>
        </p:nvGrpSpPr>
        <p:grpSpPr>
          <a:xfrm>
            <a:off x="3678621" y="173832"/>
            <a:ext cx="8396460" cy="3935916"/>
            <a:chOff x="3678621" y="173832"/>
            <a:chExt cx="8396460" cy="3935916"/>
          </a:xfrm>
        </p:grpSpPr>
        <p:pic>
          <p:nvPicPr>
            <p:cNvPr id="7" name="図 6">
              <a:extLst>
                <a:ext uri="{FF2B5EF4-FFF2-40B4-BE49-F238E27FC236}">
                  <a16:creationId xmlns:a16="http://schemas.microsoft.com/office/drawing/2014/main" id="{0C651B32-D3EA-C754-BCF6-9908DB611CD7}"/>
                </a:ext>
              </a:extLst>
            </p:cNvPr>
            <p:cNvPicPr>
              <a:picLocks noChangeAspect="1"/>
            </p:cNvPicPr>
            <p:nvPr/>
          </p:nvPicPr>
          <p:blipFill>
            <a:blip r:embed="rId2"/>
            <a:srcRect l="40047" t="21346" r="38317" b="54553"/>
            <a:stretch>
              <a:fillRect/>
            </a:stretch>
          </p:blipFill>
          <p:spPr>
            <a:xfrm>
              <a:off x="7220608" y="615832"/>
              <a:ext cx="4436720" cy="3493916"/>
            </a:xfrm>
            <a:prstGeom prst="rect">
              <a:avLst/>
            </a:prstGeom>
          </p:spPr>
        </p:pic>
        <p:sp>
          <p:nvSpPr>
            <p:cNvPr id="8" name="正方形/長方形 7">
              <a:extLst>
                <a:ext uri="{FF2B5EF4-FFF2-40B4-BE49-F238E27FC236}">
                  <a16:creationId xmlns:a16="http://schemas.microsoft.com/office/drawing/2014/main" id="{AA06C787-B8B0-15A0-DDA7-B1816E02C5AA}"/>
                </a:ext>
              </a:extLst>
            </p:cNvPr>
            <p:cNvSpPr/>
            <p:nvPr/>
          </p:nvSpPr>
          <p:spPr>
            <a:xfrm>
              <a:off x="3678621" y="1113676"/>
              <a:ext cx="1723696" cy="12086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8">
              <a:extLst>
                <a:ext uri="{FF2B5EF4-FFF2-40B4-BE49-F238E27FC236}">
                  <a16:creationId xmlns:a16="http://schemas.microsoft.com/office/drawing/2014/main" id="{28ADA727-D704-D662-6E21-98DEE0B32B05}"/>
                </a:ext>
              </a:extLst>
            </p:cNvPr>
            <p:cNvSpPr/>
            <p:nvPr/>
          </p:nvSpPr>
          <p:spPr>
            <a:xfrm>
              <a:off x="5402317" y="1327156"/>
              <a:ext cx="1513490" cy="291017"/>
            </a:xfrm>
            <a:custGeom>
              <a:avLst/>
              <a:gdLst>
                <a:gd name="csX0" fmla="*/ 0 w 1513490"/>
                <a:gd name="csY0" fmla="*/ 291017 h 291017"/>
                <a:gd name="csX1" fmla="*/ 588580 w 1513490"/>
                <a:gd name="csY1" fmla="*/ 7237 h 291017"/>
                <a:gd name="csX2" fmla="*/ 1513490 w 1513490"/>
                <a:gd name="csY2" fmla="*/ 112341 h 291017"/>
              </a:gdLst>
              <a:ahLst/>
              <a:cxnLst>
                <a:cxn ang="0">
                  <a:pos x="csX0" y="csY0"/>
                </a:cxn>
                <a:cxn ang="0">
                  <a:pos x="csX1" y="csY1"/>
                </a:cxn>
                <a:cxn ang="0">
                  <a:pos x="csX2" y="csY2"/>
                </a:cxn>
              </a:cxnLst>
              <a:rect l="l" t="t" r="r" b="b"/>
              <a:pathLst>
                <a:path w="1513490" h="291017">
                  <a:moveTo>
                    <a:pt x="0" y="291017"/>
                  </a:moveTo>
                  <a:cubicBezTo>
                    <a:pt x="168166" y="164016"/>
                    <a:pt x="336332" y="37016"/>
                    <a:pt x="588580" y="7237"/>
                  </a:cubicBezTo>
                  <a:cubicBezTo>
                    <a:pt x="840828" y="-22542"/>
                    <a:pt x="1177159" y="44899"/>
                    <a:pt x="1513490" y="112341"/>
                  </a:cubicBezTo>
                </a:path>
              </a:pathLst>
            </a:custGeom>
            <a:noFill/>
            <a:ln w="19050">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B52A949-ABCC-5A63-5F62-67543D6D299C}"/>
                </a:ext>
              </a:extLst>
            </p:cNvPr>
            <p:cNvSpPr txBox="1"/>
            <p:nvPr/>
          </p:nvSpPr>
          <p:spPr>
            <a:xfrm>
              <a:off x="9032702" y="823366"/>
              <a:ext cx="2194832" cy="307777"/>
            </a:xfrm>
            <a:prstGeom prst="rect">
              <a:avLst/>
            </a:prstGeom>
            <a:noFill/>
          </p:spPr>
          <p:txBody>
            <a:bodyPr wrap="none" rtlCol="0">
              <a:spAutoFit/>
            </a:bodyPr>
            <a:lstStyle/>
            <a:p>
              <a:r>
                <a:rPr kumimoji="1" lang="en-US" altLang="ja-JP" sz="1400" dirty="0"/>
                <a:t>S2-glass sleeve: t0.1 mm</a:t>
              </a:r>
              <a:endParaRPr kumimoji="1" lang="ja-JP" altLang="en-US" sz="1400"/>
            </a:p>
          </p:txBody>
        </p:sp>
        <p:cxnSp>
          <p:nvCxnSpPr>
            <p:cNvPr id="12" name="直線矢印コネクタ 11">
              <a:extLst>
                <a:ext uri="{FF2B5EF4-FFF2-40B4-BE49-F238E27FC236}">
                  <a16:creationId xmlns:a16="http://schemas.microsoft.com/office/drawing/2014/main" id="{98F3373F-2E97-F678-AC78-26E21D61BC03}"/>
                </a:ext>
              </a:extLst>
            </p:cNvPr>
            <p:cNvCxnSpPr>
              <a:cxnSpLocks/>
            </p:cNvCxnSpPr>
            <p:nvPr/>
          </p:nvCxnSpPr>
          <p:spPr>
            <a:xfrm flipH="1">
              <a:off x="8610600" y="1031913"/>
              <a:ext cx="479612" cy="58626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DF3DD862-C77F-E5C4-81BD-411A8904E0AE}"/>
                </a:ext>
              </a:extLst>
            </p:cNvPr>
            <p:cNvCxnSpPr>
              <a:cxnSpLocks/>
            </p:cNvCxnSpPr>
            <p:nvPr/>
          </p:nvCxnSpPr>
          <p:spPr>
            <a:xfrm flipH="1">
              <a:off x="8264738" y="634510"/>
              <a:ext cx="637215" cy="77229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0028AF01-8618-C3BF-1DBA-8DCD6969A26F}"/>
                </a:ext>
              </a:extLst>
            </p:cNvPr>
            <p:cNvSpPr txBox="1"/>
            <p:nvPr/>
          </p:nvSpPr>
          <p:spPr>
            <a:xfrm>
              <a:off x="8884784" y="458110"/>
              <a:ext cx="3190297" cy="307777"/>
            </a:xfrm>
            <a:prstGeom prst="rect">
              <a:avLst/>
            </a:prstGeom>
            <a:noFill/>
          </p:spPr>
          <p:txBody>
            <a:bodyPr wrap="none" rtlCol="0">
              <a:spAutoFit/>
            </a:bodyPr>
            <a:lstStyle/>
            <a:p>
              <a:r>
                <a:rPr kumimoji="1" lang="en-US" altLang="ja-JP" sz="1400" dirty="0"/>
                <a:t>Double S2-glass sleeves: t0.1 mm x 2</a:t>
              </a:r>
              <a:endParaRPr kumimoji="1" lang="ja-JP" altLang="en-US" sz="1400"/>
            </a:p>
          </p:txBody>
        </p:sp>
        <p:cxnSp>
          <p:nvCxnSpPr>
            <p:cNvPr id="17" name="直線矢印コネクタ 16">
              <a:extLst>
                <a:ext uri="{FF2B5EF4-FFF2-40B4-BE49-F238E27FC236}">
                  <a16:creationId xmlns:a16="http://schemas.microsoft.com/office/drawing/2014/main" id="{DA8392C3-F515-0C65-C940-010EBB0F3D17}"/>
                </a:ext>
              </a:extLst>
            </p:cNvPr>
            <p:cNvCxnSpPr>
              <a:cxnSpLocks/>
            </p:cNvCxnSpPr>
            <p:nvPr/>
          </p:nvCxnSpPr>
          <p:spPr>
            <a:xfrm flipH="1" flipV="1">
              <a:off x="7657058" y="1911303"/>
              <a:ext cx="81183" cy="656278"/>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0A53F3B0-C8DC-2C15-E556-43C43644F46B}"/>
                </a:ext>
              </a:extLst>
            </p:cNvPr>
            <p:cNvSpPr txBox="1"/>
            <p:nvPr/>
          </p:nvSpPr>
          <p:spPr>
            <a:xfrm>
              <a:off x="6854743" y="2533392"/>
              <a:ext cx="2313454" cy="307777"/>
            </a:xfrm>
            <a:prstGeom prst="rect">
              <a:avLst/>
            </a:prstGeom>
            <a:noFill/>
          </p:spPr>
          <p:txBody>
            <a:bodyPr wrap="none" rtlCol="0">
              <a:spAutoFit/>
            </a:bodyPr>
            <a:lstStyle/>
            <a:p>
              <a:r>
                <a:rPr kumimoji="1" lang="en-US" altLang="ja-JP" sz="1400" dirty="0"/>
                <a:t>S2-glass sheet: t0.125 mm</a:t>
              </a:r>
              <a:endParaRPr kumimoji="1" lang="ja-JP" altLang="en-US" sz="1400"/>
            </a:p>
          </p:txBody>
        </p:sp>
        <p:cxnSp>
          <p:nvCxnSpPr>
            <p:cNvPr id="20" name="直線矢印コネクタ 19">
              <a:extLst>
                <a:ext uri="{FF2B5EF4-FFF2-40B4-BE49-F238E27FC236}">
                  <a16:creationId xmlns:a16="http://schemas.microsoft.com/office/drawing/2014/main" id="{28B7FBA2-1567-0651-49FA-D2F6DB6C7E64}"/>
                </a:ext>
              </a:extLst>
            </p:cNvPr>
            <p:cNvCxnSpPr>
              <a:cxnSpLocks/>
            </p:cNvCxnSpPr>
            <p:nvPr/>
          </p:nvCxnSpPr>
          <p:spPr>
            <a:xfrm flipH="1">
              <a:off x="9081879" y="1325043"/>
              <a:ext cx="374198" cy="424227"/>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40A99CC0-E22C-1A41-7C0F-6626DCE53C47}"/>
                </a:ext>
              </a:extLst>
            </p:cNvPr>
            <p:cNvSpPr txBox="1"/>
            <p:nvPr/>
          </p:nvSpPr>
          <p:spPr>
            <a:xfrm>
              <a:off x="9409249" y="1164887"/>
              <a:ext cx="2403222" cy="738664"/>
            </a:xfrm>
            <a:prstGeom prst="rect">
              <a:avLst/>
            </a:prstGeom>
            <a:noFill/>
          </p:spPr>
          <p:txBody>
            <a:bodyPr wrap="none" rtlCol="0">
              <a:spAutoFit/>
            </a:bodyPr>
            <a:lstStyle/>
            <a:p>
              <a:r>
                <a:rPr kumimoji="1" lang="en-US" altLang="ja-JP" sz="1400" dirty="0"/>
                <a:t>S2-glass sheet</a:t>
              </a:r>
            </a:p>
            <a:p>
              <a:r>
                <a:rPr kumimoji="1" lang="en-US" altLang="ja-JP" sz="1400" dirty="0"/>
                <a:t>for thickness compensation:</a:t>
              </a:r>
            </a:p>
            <a:p>
              <a:r>
                <a:rPr kumimoji="1" lang="en-US" altLang="ja-JP" sz="1400" dirty="0"/>
                <a:t> t0.125 mm</a:t>
              </a:r>
              <a:endParaRPr kumimoji="1" lang="ja-JP" altLang="en-US" sz="1400"/>
            </a:p>
          </p:txBody>
        </p:sp>
        <p:cxnSp>
          <p:nvCxnSpPr>
            <p:cNvPr id="24" name="直線矢印コネクタ 23">
              <a:extLst>
                <a:ext uri="{FF2B5EF4-FFF2-40B4-BE49-F238E27FC236}">
                  <a16:creationId xmlns:a16="http://schemas.microsoft.com/office/drawing/2014/main" id="{23387566-DE8E-83F4-0CC4-C8FFCD8CDD57}"/>
                </a:ext>
              </a:extLst>
            </p:cNvPr>
            <p:cNvCxnSpPr>
              <a:cxnSpLocks/>
            </p:cNvCxnSpPr>
            <p:nvPr/>
          </p:nvCxnSpPr>
          <p:spPr>
            <a:xfrm flipH="1">
              <a:off x="7373013" y="353638"/>
              <a:ext cx="588463" cy="777505"/>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33935E8C-62FE-FCBA-B680-869A7A56B228}"/>
                </a:ext>
              </a:extLst>
            </p:cNvPr>
            <p:cNvSpPr txBox="1"/>
            <p:nvPr/>
          </p:nvSpPr>
          <p:spPr>
            <a:xfrm>
              <a:off x="7925152" y="183315"/>
              <a:ext cx="2313454" cy="307777"/>
            </a:xfrm>
            <a:prstGeom prst="rect">
              <a:avLst/>
            </a:prstGeom>
            <a:noFill/>
          </p:spPr>
          <p:txBody>
            <a:bodyPr wrap="none" rtlCol="0">
              <a:spAutoFit/>
            </a:bodyPr>
            <a:lstStyle/>
            <a:p>
              <a:r>
                <a:rPr kumimoji="1" lang="en-US" altLang="ja-JP" sz="1400" dirty="0"/>
                <a:t>S2-glass sheet: t0.125 mm</a:t>
              </a:r>
              <a:endParaRPr kumimoji="1" lang="ja-JP" altLang="en-US" sz="1400"/>
            </a:p>
          </p:txBody>
        </p:sp>
        <p:cxnSp>
          <p:nvCxnSpPr>
            <p:cNvPr id="29" name="直線矢印コネクタ 28">
              <a:extLst>
                <a:ext uri="{FF2B5EF4-FFF2-40B4-BE49-F238E27FC236}">
                  <a16:creationId xmlns:a16="http://schemas.microsoft.com/office/drawing/2014/main" id="{ED441C5D-8CBC-3E54-EB5A-6E3483058E39}"/>
                </a:ext>
              </a:extLst>
            </p:cNvPr>
            <p:cNvCxnSpPr>
              <a:cxnSpLocks/>
            </p:cNvCxnSpPr>
            <p:nvPr/>
          </p:nvCxnSpPr>
          <p:spPr>
            <a:xfrm>
              <a:off x="6728450" y="441511"/>
              <a:ext cx="507397" cy="100402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96F06E14-68F8-58BE-3BDA-4F94C5D978A7}"/>
                </a:ext>
              </a:extLst>
            </p:cNvPr>
            <p:cNvSpPr txBox="1"/>
            <p:nvPr/>
          </p:nvSpPr>
          <p:spPr>
            <a:xfrm>
              <a:off x="5711738" y="173832"/>
              <a:ext cx="1143005" cy="307777"/>
            </a:xfrm>
            <a:prstGeom prst="rect">
              <a:avLst/>
            </a:prstGeom>
            <a:noFill/>
          </p:spPr>
          <p:txBody>
            <a:bodyPr wrap="none" rtlCol="0">
              <a:spAutoFit/>
            </a:bodyPr>
            <a:lstStyle/>
            <a:p>
              <a:r>
                <a:rPr kumimoji="1" lang="en-US" altLang="ja-JP" sz="1400" dirty="0"/>
                <a:t>Ti-alloy pole</a:t>
              </a:r>
              <a:endParaRPr kumimoji="1" lang="ja-JP" altLang="en-US" sz="1400"/>
            </a:p>
          </p:txBody>
        </p:sp>
        <p:cxnSp>
          <p:nvCxnSpPr>
            <p:cNvPr id="33" name="直線矢印コネクタ 32">
              <a:extLst>
                <a:ext uri="{FF2B5EF4-FFF2-40B4-BE49-F238E27FC236}">
                  <a16:creationId xmlns:a16="http://schemas.microsoft.com/office/drawing/2014/main" id="{038C95A5-A6F1-4C09-2B17-72BADF794678}"/>
                </a:ext>
              </a:extLst>
            </p:cNvPr>
            <p:cNvCxnSpPr>
              <a:cxnSpLocks/>
            </p:cNvCxnSpPr>
            <p:nvPr/>
          </p:nvCxnSpPr>
          <p:spPr>
            <a:xfrm flipV="1">
              <a:off x="9472998" y="2615839"/>
              <a:ext cx="471501" cy="65770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0124F816-60B6-4238-02C7-AD2BACFFBDA6}"/>
                </a:ext>
              </a:extLst>
            </p:cNvPr>
            <p:cNvSpPr txBox="1"/>
            <p:nvPr/>
          </p:nvSpPr>
          <p:spPr>
            <a:xfrm>
              <a:off x="8567199" y="3213613"/>
              <a:ext cx="1079142" cy="307777"/>
            </a:xfrm>
            <a:prstGeom prst="rect">
              <a:avLst/>
            </a:prstGeom>
            <a:noFill/>
          </p:spPr>
          <p:txBody>
            <a:bodyPr wrap="none" rtlCol="0">
              <a:spAutoFit/>
            </a:bodyPr>
            <a:lstStyle/>
            <a:p>
              <a:r>
                <a:rPr kumimoji="1" lang="en-US" altLang="ja-JP" sz="1400" dirty="0"/>
                <a:t>Nb</a:t>
              </a:r>
              <a:r>
                <a:rPr kumimoji="1" lang="en-US" altLang="ja-JP" sz="1400" baseline="-25000" dirty="0"/>
                <a:t>3</a:t>
              </a:r>
              <a:r>
                <a:rPr kumimoji="1" lang="en-US" altLang="ja-JP" sz="1400" dirty="0"/>
                <a:t>Sn wire</a:t>
              </a:r>
              <a:endParaRPr kumimoji="1" lang="ja-JP" altLang="en-US" sz="1400"/>
            </a:p>
          </p:txBody>
        </p:sp>
      </p:grpSp>
      <p:sp>
        <p:nvSpPr>
          <p:cNvPr id="2" name="テキスト ボックス 1">
            <a:extLst>
              <a:ext uri="{FF2B5EF4-FFF2-40B4-BE49-F238E27FC236}">
                <a16:creationId xmlns:a16="http://schemas.microsoft.com/office/drawing/2014/main" id="{250701F1-EBAB-9F4D-FD64-D8627604B917}"/>
              </a:ext>
            </a:extLst>
          </p:cNvPr>
          <p:cNvSpPr txBox="1"/>
          <p:nvPr/>
        </p:nvSpPr>
        <p:spPr>
          <a:xfrm>
            <a:off x="6300788" y="7343775"/>
            <a:ext cx="184731" cy="369332"/>
          </a:xfrm>
          <a:prstGeom prst="rect">
            <a:avLst/>
          </a:prstGeom>
          <a:noFill/>
        </p:spPr>
        <p:txBody>
          <a:bodyPr wrap="none" rtlCol="0">
            <a:spAutoFit/>
          </a:bodyPr>
          <a:lstStyle/>
          <a:p>
            <a:endParaRPr kumimoji="1" lang="ja-JP" altLang="en-US"/>
          </a:p>
        </p:txBody>
      </p:sp>
      <p:pic>
        <p:nvPicPr>
          <p:cNvPr id="13" name="図 12">
            <a:extLst>
              <a:ext uri="{FF2B5EF4-FFF2-40B4-BE49-F238E27FC236}">
                <a16:creationId xmlns:a16="http://schemas.microsoft.com/office/drawing/2014/main" id="{09EDC369-3C27-163B-5E1B-F1E8B1027E2F}"/>
              </a:ext>
            </a:extLst>
          </p:cNvPr>
          <p:cNvPicPr>
            <a:picLocks noChangeAspect="1"/>
          </p:cNvPicPr>
          <p:nvPr/>
        </p:nvPicPr>
        <p:blipFill>
          <a:blip r:embed="rId3"/>
          <a:stretch>
            <a:fillRect/>
          </a:stretch>
        </p:blipFill>
        <p:spPr>
          <a:xfrm rot="5400000">
            <a:off x="8276288" y="3527469"/>
            <a:ext cx="2459792" cy="3553871"/>
          </a:xfrm>
          <a:prstGeom prst="rect">
            <a:avLst/>
          </a:prstGeom>
        </p:spPr>
      </p:pic>
      <p:pic>
        <p:nvPicPr>
          <p:cNvPr id="18" name="図 17">
            <a:extLst>
              <a:ext uri="{FF2B5EF4-FFF2-40B4-BE49-F238E27FC236}">
                <a16:creationId xmlns:a16="http://schemas.microsoft.com/office/drawing/2014/main" id="{A82D72AB-116B-F41D-8040-CBB3AE61084A}"/>
              </a:ext>
            </a:extLst>
          </p:cNvPr>
          <p:cNvPicPr>
            <a:picLocks noChangeAspect="1"/>
          </p:cNvPicPr>
          <p:nvPr/>
        </p:nvPicPr>
        <p:blipFill>
          <a:blip r:embed="rId4"/>
          <a:stretch>
            <a:fillRect/>
          </a:stretch>
        </p:blipFill>
        <p:spPr>
          <a:xfrm rot="5400000">
            <a:off x="8276288" y="3527469"/>
            <a:ext cx="2459792" cy="3553871"/>
          </a:xfrm>
          <a:prstGeom prst="rect">
            <a:avLst/>
          </a:prstGeom>
        </p:spPr>
      </p:pic>
      <p:pic>
        <p:nvPicPr>
          <p:cNvPr id="22" name="図 21">
            <a:extLst>
              <a:ext uri="{FF2B5EF4-FFF2-40B4-BE49-F238E27FC236}">
                <a16:creationId xmlns:a16="http://schemas.microsoft.com/office/drawing/2014/main" id="{D291A0A5-163C-DBA8-9267-89BA14256242}"/>
              </a:ext>
            </a:extLst>
          </p:cNvPr>
          <p:cNvPicPr>
            <a:picLocks noChangeAspect="1"/>
          </p:cNvPicPr>
          <p:nvPr/>
        </p:nvPicPr>
        <p:blipFill>
          <a:blip r:embed="rId5"/>
          <a:stretch>
            <a:fillRect/>
          </a:stretch>
        </p:blipFill>
        <p:spPr>
          <a:xfrm rot="5400000">
            <a:off x="8276288" y="1016523"/>
            <a:ext cx="2459792" cy="3553871"/>
          </a:xfrm>
          <a:prstGeom prst="rect">
            <a:avLst/>
          </a:prstGeom>
        </p:spPr>
      </p:pic>
      <p:sp>
        <p:nvSpPr>
          <p:cNvPr id="4" name="スライド番号プレースホルダー 3">
            <a:extLst>
              <a:ext uri="{FF2B5EF4-FFF2-40B4-BE49-F238E27FC236}">
                <a16:creationId xmlns:a16="http://schemas.microsoft.com/office/drawing/2014/main" id="{5F8CAF9C-15F3-FCE5-1A48-DC7FDA59AA31}"/>
              </a:ext>
            </a:extLst>
          </p:cNvPr>
          <p:cNvSpPr>
            <a:spLocks noGrp="1"/>
          </p:cNvSpPr>
          <p:nvPr>
            <p:ph type="sldNum" sz="quarter" idx="12"/>
          </p:nvPr>
        </p:nvSpPr>
        <p:spPr/>
        <p:txBody>
          <a:bodyPr/>
          <a:lstStyle/>
          <a:p>
            <a:fld id="{5102F646-5A1F-1245-A291-ABBCB6BB9B1A}" type="slidenum">
              <a:rPr kumimoji="1" lang="ja-JP" altLang="en-US" smtClean="0"/>
              <a:t>14</a:t>
            </a:fld>
            <a:endParaRPr kumimoji="1" lang="ja-JP" altLang="en-US"/>
          </a:p>
        </p:txBody>
      </p:sp>
      <p:sp>
        <p:nvSpPr>
          <p:cNvPr id="38" name="テキスト ボックス 37">
            <a:extLst>
              <a:ext uri="{FF2B5EF4-FFF2-40B4-BE49-F238E27FC236}">
                <a16:creationId xmlns:a16="http://schemas.microsoft.com/office/drawing/2014/main" id="{23909154-69EF-1893-5E5B-A9FA98E00C44}"/>
              </a:ext>
            </a:extLst>
          </p:cNvPr>
          <p:cNvSpPr txBox="1"/>
          <p:nvPr/>
        </p:nvSpPr>
        <p:spPr>
          <a:xfrm>
            <a:off x="7451695" y="5247168"/>
            <a:ext cx="813043" cy="369332"/>
          </a:xfrm>
          <a:prstGeom prst="rect">
            <a:avLst/>
          </a:prstGeom>
          <a:noFill/>
        </p:spPr>
        <p:txBody>
          <a:bodyPr wrap="none" rtlCol="0">
            <a:spAutoFit/>
          </a:bodyPr>
          <a:lstStyle/>
          <a:p>
            <a:r>
              <a:rPr kumimoji="1" lang="en-US" altLang="ja-JP" dirty="0"/>
              <a:t>Splice</a:t>
            </a:r>
            <a:endParaRPr kumimoji="1" lang="ja-JP" altLang="en-US"/>
          </a:p>
        </p:txBody>
      </p:sp>
      <p:cxnSp>
        <p:nvCxnSpPr>
          <p:cNvPr id="39" name="直線矢印コネクタ 38">
            <a:extLst>
              <a:ext uri="{FF2B5EF4-FFF2-40B4-BE49-F238E27FC236}">
                <a16:creationId xmlns:a16="http://schemas.microsoft.com/office/drawing/2014/main" id="{85CD7524-A27E-13BB-6574-C8139086FC1A}"/>
              </a:ext>
            </a:extLst>
          </p:cNvPr>
          <p:cNvCxnSpPr>
            <a:cxnSpLocks/>
          </p:cNvCxnSpPr>
          <p:nvPr/>
        </p:nvCxnSpPr>
        <p:spPr>
          <a:xfrm>
            <a:off x="7856889" y="5566935"/>
            <a:ext cx="151178" cy="607629"/>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E5E4C2C2-32E1-1632-EA64-59E1AF761A1C}"/>
              </a:ext>
            </a:extLst>
          </p:cNvPr>
          <p:cNvCxnSpPr>
            <a:cxnSpLocks/>
          </p:cNvCxnSpPr>
          <p:nvPr/>
        </p:nvCxnSpPr>
        <p:spPr>
          <a:xfrm>
            <a:off x="7927569" y="5550532"/>
            <a:ext cx="269083" cy="723122"/>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B5489FE8-461E-E567-5537-C0371AEBBD6A}"/>
              </a:ext>
            </a:extLst>
          </p:cNvPr>
          <p:cNvCxnSpPr>
            <a:cxnSpLocks/>
          </p:cNvCxnSpPr>
          <p:nvPr/>
        </p:nvCxnSpPr>
        <p:spPr>
          <a:xfrm>
            <a:off x="8014475" y="6406432"/>
            <a:ext cx="134276" cy="1825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矢印コネクタ 49">
            <a:extLst>
              <a:ext uri="{FF2B5EF4-FFF2-40B4-BE49-F238E27FC236}">
                <a16:creationId xmlns:a16="http://schemas.microsoft.com/office/drawing/2014/main" id="{6202E5B6-71F9-F63A-960E-24EE8435C563}"/>
              </a:ext>
            </a:extLst>
          </p:cNvPr>
          <p:cNvCxnSpPr>
            <a:cxnSpLocks/>
          </p:cNvCxnSpPr>
          <p:nvPr/>
        </p:nvCxnSpPr>
        <p:spPr>
          <a:xfrm flipV="1">
            <a:off x="8088564" y="4398556"/>
            <a:ext cx="3194556" cy="2096912"/>
          </a:xfrm>
          <a:prstGeom prst="straightConnector1">
            <a:avLst/>
          </a:prstGeom>
          <a:ln w="127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40B197DF-FB17-49B7-7B99-1F453A1D62AF}"/>
              </a:ext>
            </a:extLst>
          </p:cNvPr>
          <p:cNvSpPr txBox="1"/>
          <p:nvPr/>
        </p:nvSpPr>
        <p:spPr>
          <a:xfrm>
            <a:off x="9685842" y="5351228"/>
            <a:ext cx="833562" cy="276999"/>
          </a:xfrm>
          <a:prstGeom prst="rect">
            <a:avLst/>
          </a:prstGeom>
          <a:solidFill>
            <a:schemeClr val="bg1"/>
          </a:solidFill>
        </p:spPr>
        <p:txBody>
          <a:bodyPr wrap="none" lIns="0" tIns="0" rIns="0" bIns="0" rtlCol="0">
            <a:spAutoFit/>
          </a:bodyPr>
          <a:lstStyle/>
          <a:p>
            <a:r>
              <a:rPr kumimoji="1" lang="en-US" altLang="ja-JP" dirty="0"/>
              <a:t>441 mm</a:t>
            </a:r>
            <a:endParaRPr kumimoji="1" lang="ja-JP" altLang="en-US"/>
          </a:p>
        </p:txBody>
      </p:sp>
      <p:cxnSp>
        <p:nvCxnSpPr>
          <p:cNvPr id="48" name="直線コネクタ 47">
            <a:extLst>
              <a:ext uri="{FF2B5EF4-FFF2-40B4-BE49-F238E27FC236}">
                <a16:creationId xmlns:a16="http://schemas.microsoft.com/office/drawing/2014/main" id="{53725BB3-6EA2-EEAB-18E0-57E47B950356}"/>
              </a:ext>
            </a:extLst>
          </p:cNvPr>
          <p:cNvCxnSpPr>
            <a:cxnSpLocks/>
          </p:cNvCxnSpPr>
          <p:nvPr/>
        </p:nvCxnSpPr>
        <p:spPr>
          <a:xfrm>
            <a:off x="11227876" y="4298948"/>
            <a:ext cx="134276" cy="1825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039515B2-C72C-08CB-F77D-B6DA8ABAE8BC}"/>
              </a:ext>
            </a:extLst>
          </p:cNvPr>
          <p:cNvSpPr txBox="1"/>
          <p:nvPr/>
        </p:nvSpPr>
        <p:spPr>
          <a:xfrm>
            <a:off x="8473687" y="2181333"/>
            <a:ext cx="1249060" cy="369332"/>
          </a:xfrm>
          <a:prstGeom prst="rect">
            <a:avLst/>
          </a:prstGeom>
          <a:noFill/>
        </p:spPr>
        <p:txBody>
          <a:bodyPr wrap="none" rtlCol="0">
            <a:spAutoFit/>
          </a:bodyPr>
          <a:lstStyle/>
          <a:p>
            <a:r>
              <a:rPr kumimoji="1" lang="en-US" altLang="ja-JP" dirty="0"/>
              <a:t>G10 cover</a:t>
            </a:r>
            <a:endParaRPr kumimoji="1" lang="ja-JP" altLang="en-US"/>
          </a:p>
        </p:txBody>
      </p:sp>
    </p:spTree>
    <p:extLst>
      <p:ext uri="{BB962C8B-B14F-4D97-AF65-F5344CB8AC3E}">
        <p14:creationId xmlns:p14="http://schemas.microsoft.com/office/powerpoint/2010/main" val="94029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4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8"/>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2"/>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2" grpId="0" animBg="1"/>
      <p:bldP spid="36" grpId="0"/>
      <p:bldP spid="36"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59811A5-3D90-8AF5-CC3A-BC751F05524D}"/>
              </a:ext>
            </a:extLst>
          </p:cNvPr>
          <p:cNvSpPr>
            <a:spLocks noGrp="1"/>
          </p:cNvSpPr>
          <p:nvPr>
            <p:ph type="sldNum" sz="quarter" idx="12"/>
          </p:nvPr>
        </p:nvSpPr>
        <p:spPr/>
        <p:txBody>
          <a:bodyPr/>
          <a:lstStyle/>
          <a:p>
            <a:fld id="{5102F646-5A1F-1245-A291-ABBCB6BB9B1A}" type="slidenum">
              <a:rPr kumimoji="1" lang="ja-JP" altLang="en-US" smtClean="0"/>
              <a:t>15</a:t>
            </a:fld>
            <a:endParaRPr kumimoji="1" lang="ja-JP" altLang="en-US"/>
          </a:p>
        </p:txBody>
      </p:sp>
      <p:sp>
        <p:nvSpPr>
          <p:cNvPr id="5" name="テキスト ボックス 4">
            <a:extLst>
              <a:ext uri="{FF2B5EF4-FFF2-40B4-BE49-F238E27FC236}">
                <a16:creationId xmlns:a16="http://schemas.microsoft.com/office/drawing/2014/main" id="{383A8C82-2CEA-DDB1-196F-E9E45F3BC6DB}"/>
              </a:ext>
            </a:extLst>
          </p:cNvPr>
          <p:cNvSpPr txBox="1"/>
          <p:nvPr/>
        </p:nvSpPr>
        <p:spPr>
          <a:xfrm>
            <a:off x="258587" y="81016"/>
            <a:ext cx="5953874" cy="461665"/>
          </a:xfrm>
          <a:prstGeom prst="rect">
            <a:avLst/>
          </a:prstGeom>
          <a:noFill/>
        </p:spPr>
        <p:txBody>
          <a:bodyPr wrap="none" rtlCol="0">
            <a:spAutoFit/>
          </a:bodyPr>
          <a:lstStyle/>
          <a:p>
            <a:r>
              <a:rPr lang="en-US" altLang="ja-JP" sz="2400" b="1" dirty="0"/>
              <a:t>Fabrication of single layer Nb</a:t>
            </a:r>
            <a:r>
              <a:rPr lang="en-US" altLang="ja-JP" sz="2400" b="1" baseline="-25000" dirty="0"/>
              <a:t>3</a:t>
            </a:r>
            <a:r>
              <a:rPr lang="en-US" altLang="ja-JP" sz="2400" b="1" dirty="0"/>
              <a:t>Sn coils</a:t>
            </a:r>
            <a:endParaRPr kumimoji="1" lang="ja-JP" altLang="en-US" sz="2400" b="1"/>
          </a:p>
        </p:txBody>
      </p:sp>
      <p:pic>
        <p:nvPicPr>
          <p:cNvPr id="6" name="図 5">
            <a:extLst>
              <a:ext uri="{FF2B5EF4-FFF2-40B4-BE49-F238E27FC236}">
                <a16:creationId xmlns:a16="http://schemas.microsoft.com/office/drawing/2014/main" id="{7F6CFA68-8B02-F90E-6B69-2CCCA307B2C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2620" y="1078263"/>
            <a:ext cx="3670021" cy="2749514"/>
          </a:xfrm>
          <a:prstGeom prst="rect">
            <a:avLst/>
          </a:prstGeom>
        </p:spPr>
      </p:pic>
      <p:pic>
        <p:nvPicPr>
          <p:cNvPr id="8" name="図 7">
            <a:extLst>
              <a:ext uri="{FF2B5EF4-FFF2-40B4-BE49-F238E27FC236}">
                <a16:creationId xmlns:a16="http://schemas.microsoft.com/office/drawing/2014/main" id="{4D993079-ABCD-D72E-822E-BDB75EDCC1D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2620" y="3922086"/>
            <a:ext cx="3670022" cy="2749514"/>
          </a:xfrm>
          <a:prstGeom prst="rect">
            <a:avLst/>
          </a:prstGeom>
        </p:spPr>
      </p:pic>
      <p:pic>
        <p:nvPicPr>
          <p:cNvPr id="12" name="図 11">
            <a:extLst>
              <a:ext uri="{FF2B5EF4-FFF2-40B4-BE49-F238E27FC236}">
                <a16:creationId xmlns:a16="http://schemas.microsoft.com/office/drawing/2014/main" id="{645B370E-200E-6EB5-0541-069AB4511E7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11384" y="3961118"/>
            <a:ext cx="3670020" cy="2760357"/>
          </a:xfrm>
          <a:prstGeom prst="rect">
            <a:avLst/>
          </a:prstGeom>
        </p:spPr>
      </p:pic>
      <p:pic>
        <p:nvPicPr>
          <p:cNvPr id="13" name="図 12">
            <a:extLst>
              <a:ext uri="{FF2B5EF4-FFF2-40B4-BE49-F238E27FC236}">
                <a16:creationId xmlns:a16="http://schemas.microsoft.com/office/drawing/2014/main" id="{CF271CF3-BB45-E560-A761-8590C46E525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015924" y="1078263"/>
            <a:ext cx="3665480" cy="2749514"/>
          </a:xfrm>
          <a:prstGeom prst="rect">
            <a:avLst/>
          </a:prstGeom>
        </p:spPr>
      </p:pic>
      <p:pic>
        <p:nvPicPr>
          <p:cNvPr id="17" name="図 16">
            <a:extLst>
              <a:ext uri="{FF2B5EF4-FFF2-40B4-BE49-F238E27FC236}">
                <a16:creationId xmlns:a16="http://schemas.microsoft.com/office/drawing/2014/main" id="{BE55BD0E-8A32-1DE9-3766-0C399438559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149459" y="1078263"/>
            <a:ext cx="3665480" cy="2756942"/>
          </a:xfrm>
          <a:prstGeom prst="rect">
            <a:avLst/>
          </a:prstGeom>
        </p:spPr>
      </p:pic>
      <p:sp>
        <p:nvSpPr>
          <p:cNvPr id="2" name="テキスト ボックス 1">
            <a:extLst>
              <a:ext uri="{FF2B5EF4-FFF2-40B4-BE49-F238E27FC236}">
                <a16:creationId xmlns:a16="http://schemas.microsoft.com/office/drawing/2014/main" id="{D994EC7E-AEF1-4059-4799-35D440443DB0}"/>
              </a:ext>
            </a:extLst>
          </p:cNvPr>
          <p:cNvSpPr txBox="1"/>
          <p:nvPr/>
        </p:nvSpPr>
        <p:spPr>
          <a:xfrm>
            <a:off x="1335575" y="625806"/>
            <a:ext cx="1428596" cy="369332"/>
          </a:xfrm>
          <a:prstGeom prst="rect">
            <a:avLst/>
          </a:prstGeom>
          <a:solidFill>
            <a:schemeClr val="accent6">
              <a:lumMod val="20000"/>
              <a:lumOff val="80000"/>
            </a:schemeClr>
          </a:solidFill>
          <a:ln w="19050">
            <a:solidFill>
              <a:srgbClr val="00B050"/>
            </a:solidFill>
          </a:ln>
        </p:spPr>
        <p:txBody>
          <a:bodyPr wrap="none" rtlCol="0">
            <a:spAutoFit/>
          </a:bodyPr>
          <a:lstStyle/>
          <a:p>
            <a:r>
              <a:rPr kumimoji="1" lang="en-US" altLang="ja-JP" dirty="0"/>
              <a:t>Coil winding</a:t>
            </a:r>
            <a:endParaRPr kumimoji="1" lang="ja-JP" altLang="en-US"/>
          </a:p>
        </p:txBody>
      </p:sp>
      <p:sp>
        <p:nvSpPr>
          <p:cNvPr id="19" name="テキスト ボックス 18">
            <a:extLst>
              <a:ext uri="{FF2B5EF4-FFF2-40B4-BE49-F238E27FC236}">
                <a16:creationId xmlns:a16="http://schemas.microsoft.com/office/drawing/2014/main" id="{5F9F3C50-E16E-F084-15FA-32D86ABFE353}"/>
              </a:ext>
            </a:extLst>
          </p:cNvPr>
          <p:cNvSpPr txBox="1"/>
          <p:nvPr/>
        </p:nvSpPr>
        <p:spPr>
          <a:xfrm>
            <a:off x="5132096" y="625806"/>
            <a:ext cx="1710725" cy="369332"/>
          </a:xfrm>
          <a:prstGeom prst="rect">
            <a:avLst/>
          </a:prstGeom>
          <a:solidFill>
            <a:schemeClr val="accent6">
              <a:lumMod val="20000"/>
              <a:lumOff val="80000"/>
            </a:schemeClr>
          </a:solidFill>
          <a:ln w="19050">
            <a:solidFill>
              <a:srgbClr val="00B050"/>
            </a:solidFill>
          </a:ln>
        </p:spPr>
        <p:txBody>
          <a:bodyPr wrap="none" rtlCol="0">
            <a:spAutoFit/>
          </a:bodyPr>
          <a:lstStyle/>
          <a:p>
            <a:r>
              <a:rPr lang="en-US" altLang="ja-JP" dirty="0"/>
              <a:t>Heat treatment</a:t>
            </a:r>
            <a:endParaRPr kumimoji="1" lang="ja-JP" altLang="en-US"/>
          </a:p>
        </p:txBody>
      </p:sp>
      <p:sp>
        <p:nvSpPr>
          <p:cNvPr id="20" name="テキスト ボックス 19">
            <a:extLst>
              <a:ext uri="{FF2B5EF4-FFF2-40B4-BE49-F238E27FC236}">
                <a16:creationId xmlns:a16="http://schemas.microsoft.com/office/drawing/2014/main" id="{CC5C6E6E-698A-4200-5FE9-6BF789D92044}"/>
              </a:ext>
            </a:extLst>
          </p:cNvPr>
          <p:cNvSpPr txBox="1"/>
          <p:nvPr/>
        </p:nvSpPr>
        <p:spPr>
          <a:xfrm>
            <a:off x="8870356" y="625806"/>
            <a:ext cx="2223686" cy="369332"/>
          </a:xfrm>
          <a:prstGeom prst="rect">
            <a:avLst/>
          </a:prstGeom>
          <a:solidFill>
            <a:schemeClr val="accent6">
              <a:lumMod val="20000"/>
              <a:lumOff val="80000"/>
            </a:schemeClr>
          </a:solidFill>
          <a:ln w="19050">
            <a:solidFill>
              <a:srgbClr val="00B050"/>
            </a:solidFill>
          </a:ln>
        </p:spPr>
        <p:txBody>
          <a:bodyPr wrap="none" rtlCol="0">
            <a:spAutoFit/>
          </a:bodyPr>
          <a:lstStyle/>
          <a:p>
            <a:r>
              <a:rPr kumimoji="1" lang="en-US" altLang="ja-JP" dirty="0"/>
              <a:t>Epoxy imp</a:t>
            </a:r>
            <a:r>
              <a:rPr lang="en-US" altLang="ja-JP" dirty="0"/>
              <a:t>regnation</a:t>
            </a:r>
            <a:endParaRPr kumimoji="1" lang="ja-JP" altLang="en-US"/>
          </a:p>
        </p:txBody>
      </p:sp>
      <p:cxnSp>
        <p:nvCxnSpPr>
          <p:cNvPr id="22" name="直線矢印コネクタ 21">
            <a:extLst>
              <a:ext uri="{FF2B5EF4-FFF2-40B4-BE49-F238E27FC236}">
                <a16:creationId xmlns:a16="http://schemas.microsoft.com/office/drawing/2014/main" id="{3670FC7E-220B-511A-9B99-5CF6FBC9966C}"/>
              </a:ext>
            </a:extLst>
          </p:cNvPr>
          <p:cNvCxnSpPr>
            <a:stCxn id="2" idx="3"/>
            <a:endCxn id="19" idx="1"/>
          </p:cNvCxnSpPr>
          <p:nvPr/>
        </p:nvCxnSpPr>
        <p:spPr>
          <a:xfrm>
            <a:off x="2764171" y="810472"/>
            <a:ext cx="2367925" cy="0"/>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224F4C16-423D-F037-4F07-9471593DDF53}"/>
              </a:ext>
            </a:extLst>
          </p:cNvPr>
          <p:cNvCxnSpPr>
            <a:cxnSpLocks/>
            <a:endCxn id="20" idx="1"/>
          </p:cNvCxnSpPr>
          <p:nvPr/>
        </p:nvCxnSpPr>
        <p:spPr>
          <a:xfrm>
            <a:off x="6849121" y="810472"/>
            <a:ext cx="2021235" cy="0"/>
          </a:xfrm>
          <a:prstGeom prst="straightConnector1">
            <a:avLst/>
          </a:prstGeom>
          <a:ln w="3810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D8AAEC17-68F3-BE8D-955D-67DDA83866B3}"/>
              </a:ext>
            </a:extLst>
          </p:cNvPr>
          <p:cNvSpPr txBox="1"/>
          <p:nvPr/>
        </p:nvSpPr>
        <p:spPr>
          <a:xfrm>
            <a:off x="7863904" y="3941615"/>
            <a:ext cx="4304383" cy="2031325"/>
          </a:xfrm>
          <a:prstGeom prst="rect">
            <a:avLst/>
          </a:prstGeom>
          <a:noFill/>
        </p:spPr>
        <p:txBody>
          <a:bodyPr wrap="none" rtlCol="0">
            <a:spAutoFit/>
          </a:bodyPr>
          <a:lstStyle/>
          <a:p>
            <a:r>
              <a:rPr kumimoji="1" lang="en-US" altLang="ja-JP" dirty="0"/>
              <a:t>• A </a:t>
            </a:r>
            <a:r>
              <a:rPr lang="en-US" altLang="ja-JP" dirty="0"/>
              <a:t>coil is not cured before reaction.</a:t>
            </a:r>
          </a:p>
          <a:p>
            <a:endParaRPr lang="en-US" altLang="ja-JP" dirty="0"/>
          </a:p>
          <a:p>
            <a:r>
              <a:rPr lang="en-US" altLang="ja-JP" dirty="0"/>
              <a:t>• Multi-step heat treatment over 2 weeks</a:t>
            </a:r>
          </a:p>
          <a:p>
            <a:r>
              <a:rPr lang="en-US" altLang="ja-JP" i="1" dirty="0"/>
              <a:t>  </a:t>
            </a:r>
            <a:r>
              <a:rPr lang="en-US" altLang="ja-JP" dirty="0"/>
              <a:t>(Max. temperature = 650</a:t>
            </a:r>
            <a:r>
              <a:rPr lang="en-US" altLang="ja-JP" baseline="30000" dirty="0"/>
              <a:t>o</a:t>
            </a:r>
            <a:r>
              <a:rPr lang="en-US" altLang="ja-JP" dirty="0"/>
              <a:t>C) </a:t>
            </a:r>
          </a:p>
          <a:p>
            <a:endParaRPr lang="en-US" altLang="ja-JP" dirty="0"/>
          </a:p>
          <a:p>
            <a:r>
              <a:rPr lang="en-US" altLang="ja-JP" dirty="0"/>
              <a:t>• Impregnation with CTD-101K (Epoxy</a:t>
            </a:r>
          </a:p>
          <a:p>
            <a:r>
              <a:rPr lang="en-US" altLang="ja-JP" dirty="0"/>
              <a:t>  resin)</a:t>
            </a:r>
          </a:p>
        </p:txBody>
      </p:sp>
    </p:spTree>
    <p:extLst>
      <p:ext uri="{BB962C8B-B14F-4D97-AF65-F5344CB8AC3E}">
        <p14:creationId xmlns:p14="http://schemas.microsoft.com/office/powerpoint/2010/main" val="3391227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スライド番号プレースホルダー 11">
            <a:extLst>
              <a:ext uri="{FF2B5EF4-FFF2-40B4-BE49-F238E27FC236}">
                <a16:creationId xmlns:a16="http://schemas.microsoft.com/office/drawing/2014/main" id="{7CAA18D9-19E9-2D31-9049-295DFFC84E4A}"/>
              </a:ext>
            </a:extLst>
          </p:cNvPr>
          <p:cNvSpPr>
            <a:spLocks noGrp="1"/>
          </p:cNvSpPr>
          <p:nvPr>
            <p:ph type="sldNum" sz="quarter" idx="12"/>
          </p:nvPr>
        </p:nvSpPr>
        <p:spPr/>
        <p:txBody>
          <a:bodyPr/>
          <a:lstStyle/>
          <a:p>
            <a:fld id="{5102F646-5A1F-1245-A291-ABBCB6BB9B1A}" type="slidenum">
              <a:rPr kumimoji="1" lang="ja-JP" altLang="en-US" smtClean="0"/>
              <a:t>16</a:t>
            </a:fld>
            <a:endParaRPr kumimoji="1" lang="ja-JP" altLang="en-US"/>
          </a:p>
        </p:txBody>
      </p:sp>
      <p:sp>
        <p:nvSpPr>
          <p:cNvPr id="2" name="テキスト ボックス 1">
            <a:extLst>
              <a:ext uri="{FF2B5EF4-FFF2-40B4-BE49-F238E27FC236}">
                <a16:creationId xmlns:a16="http://schemas.microsoft.com/office/drawing/2014/main" id="{CCB685A1-CDCF-F0F5-EE42-ED34D072B777}"/>
              </a:ext>
            </a:extLst>
          </p:cNvPr>
          <p:cNvSpPr txBox="1"/>
          <p:nvPr/>
        </p:nvSpPr>
        <p:spPr>
          <a:xfrm>
            <a:off x="6924" y="42293"/>
            <a:ext cx="2169184" cy="1200329"/>
          </a:xfrm>
          <a:prstGeom prst="rect">
            <a:avLst/>
          </a:prstGeom>
          <a:noFill/>
        </p:spPr>
        <p:txBody>
          <a:bodyPr wrap="none" rtlCol="0">
            <a:spAutoFit/>
          </a:bodyPr>
          <a:lstStyle/>
          <a:p>
            <a:r>
              <a:rPr lang="en-US" altLang="ja-JP" sz="2400" b="1" dirty="0"/>
              <a:t>Practice coils</a:t>
            </a:r>
          </a:p>
          <a:p>
            <a:r>
              <a:rPr kumimoji="1" lang="en-US" altLang="ja-JP" sz="2400" b="1" dirty="0"/>
              <a:t>(Single-layer</a:t>
            </a:r>
          </a:p>
          <a:p>
            <a:r>
              <a:rPr lang="en-US" altLang="ja-JP" sz="2400" b="1" dirty="0"/>
              <a:t>coils</a:t>
            </a:r>
            <a:r>
              <a:rPr kumimoji="1" lang="en-US" altLang="ja-JP" sz="2400" b="1" dirty="0"/>
              <a:t>)</a:t>
            </a:r>
            <a:endParaRPr kumimoji="1" lang="ja-JP" altLang="en-US" sz="2400" b="1"/>
          </a:p>
        </p:txBody>
      </p:sp>
      <p:sp>
        <p:nvSpPr>
          <p:cNvPr id="3" name="テキスト ボックス 2">
            <a:extLst>
              <a:ext uri="{FF2B5EF4-FFF2-40B4-BE49-F238E27FC236}">
                <a16:creationId xmlns:a16="http://schemas.microsoft.com/office/drawing/2014/main" id="{EADD3293-0F20-4977-0715-A35F6C0060A6}"/>
              </a:ext>
            </a:extLst>
          </p:cNvPr>
          <p:cNvSpPr txBox="1"/>
          <p:nvPr/>
        </p:nvSpPr>
        <p:spPr>
          <a:xfrm>
            <a:off x="8910759" y="335446"/>
            <a:ext cx="633507" cy="369332"/>
          </a:xfrm>
          <a:prstGeom prst="rect">
            <a:avLst/>
          </a:prstGeom>
          <a:noFill/>
        </p:spPr>
        <p:txBody>
          <a:bodyPr wrap="none" rtlCol="0">
            <a:spAutoFit/>
          </a:bodyPr>
          <a:lstStyle/>
          <a:p>
            <a:r>
              <a:rPr kumimoji="1" lang="en-US" altLang="ja-JP" dirty="0"/>
              <a:t>PC1</a:t>
            </a:r>
            <a:endParaRPr kumimoji="1" lang="ja-JP" altLang="en-US"/>
          </a:p>
        </p:txBody>
      </p:sp>
      <p:sp>
        <p:nvSpPr>
          <p:cNvPr id="5" name="テキスト ボックス 4">
            <a:extLst>
              <a:ext uri="{FF2B5EF4-FFF2-40B4-BE49-F238E27FC236}">
                <a16:creationId xmlns:a16="http://schemas.microsoft.com/office/drawing/2014/main" id="{E0B72038-0DC1-CE74-4995-8767BA71EFB1}"/>
              </a:ext>
            </a:extLst>
          </p:cNvPr>
          <p:cNvSpPr txBox="1"/>
          <p:nvPr/>
        </p:nvSpPr>
        <p:spPr>
          <a:xfrm>
            <a:off x="8910759" y="1049443"/>
            <a:ext cx="633507" cy="369332"/>
          </a:xfrm>
          <a:prstGeom prst="rect">
            <a:avLst/>
          </a:prstGeom>
          <a:noFill/>
        </p:spPr>
        <p:txBody>
          <a:bodyPr wrap="none" rtlCol="0">
            <a:spAutoFit/>
          </a:bodyPr>
          <a:lstStyle/>
          <a:p>
            <a:r>
              <a:rPr kumimoji="1" lang="en-US" altLang="ja-JP" dirty="0"/>
              <a:t>PC2</a:t>
            </a:r>
            <a:endParaRPr kumimoji="1" lang="ja-JP" altLang="en-US"/>
          </a:p>
        </p:txBody>
      </p:sp>
      <p:sp>
        <p:nvSpPr>
          <p:cNvPr id="6" name="テキスト ボックス 5">
            <a:extLst>
              <a:ext uri="{FF2B5EF4-FFF2-40B4-BE49-F238E27FC236}">
                <a16:creationId xmlns:a16="http://schemas.microsoft.com/office/drawing/2014/main" id="{D995AFA8-603A-0739-42F1-C8A22F05D8B5}"/>
              </a:ext>
            </a:extLst>
          </p:cNvPr>
          <p:cNvSpPr txBox="1"/>
          <p:nvPr/>
        </p:nvSpPr>
        <p:spPr>
          <a:xfrm>
            <a:off x="8899621" y="1969648"/>
            <a:ext cx="633507" cy="369332"/>
          </a:xfrm>
          <a:prstGeom prst="rect">
            <a:avLst/>
          </a:prstGeom>
          <a:noFill/>
        </p:spPr>
        <p:txBody>
          <a:bodyPr wrap="none" rtlCol="0">
            <a:spAutoFit/>
          </a:bodyPr>
          <a:lstStyle/>
          <a:p>
            <a:r>
              <a:rPr kumimoji="1" lang="en-US" altLang="ja-JP" dirty="0"/>
              <a:t>PC3</a:t>
            </a:r>
            <a:endParaRPr kumimoji="1" lang="ja-JP" altLang="en-US"/>
          </a:p>
        </p:txBody>
      </p:sp>
      <p:graphicFrame>
        <p:nvGraphicFramePr>
          <p:cNvPr id="7" name="表 6">
            <a:extLst>
              <a:ext uri="{FF2B5EF4-FFF2-40B4-BE49-F238E27FC236}">
                <a16:creationId xmlns:a16="http://schemas.microsoft.com/office/drawing/2014/main" id="{32C47687-B32B-D755-CE0F-7D1538F1FA6C}"/>
              </a:ext>
            </a:extLst>
          </p:cNvPr>
          <p:cNvGraphicFramePr>
            <a:graphicFrameLocks noGrp="1"/>
          </p:cNvGraphicFramePr>
          <p:nvPr>
            <p:extLst>
              <p:ext uri="{D42A27DB-BD31-4B8C-83A1-F6EECF244321}">
                <p14:modId xmlns:p14="http://schemas.microsoft.com/office/powerpoint/2010/main" val="2976476794"/>
              </p:ext>
            </p:extLst>
          </p:nvPr>
        </p:nvGraphicFramePr>
        <p:xfrm>
          <a:off x="84715" y="3460222"/>
          <a:ext cx="12022570" cy="3260194"/>
        </p:xfrm>
        <a:graphic>
          <a:graphicData uri="http://schemas.openxmlformats.org/drawingml/2006/table">
            <a:tbl>
              <a:tblPr firstRow="1" bandRow="1">
                <a:tableStyleId>{5940675A-B579-460E-94D1-54222C63F5DA}</a:tableStyleId>
              </a:tblPr>
              <a:tblGrid>
                <a:gridCol w="1015895">
                  <a:extLst>
                    <a:ext uri="{9D8B030D-6E8A-4147-A177-3AD203B41FA5}">
                      <a16:colId xmlns:a16="http://schemas.microsoft.com/office/drawing/2014/main" val="2597934989"/>
                    </a:ext>
                  </a:extLst>
                </a:gridCol>
                <a:gridCol w="2966715">
                  <a:extLst>
                    <a:ext uri="{9D8B030D-6E8A-4147-A177-3AD203B41FA5}">
                      <a16:colId xmlns:a16="http://schemas.microsoft.com/office/drawing/2014/main" val="94785957"/>
                    </a:ext>
                  </a:extLst>
                </a:gridCol>
                <a:gridCol w="2309813">
                  <a:extLst>
                    <a:ext uri="{9D8B030D-6E8A-4147-A177-3AD203B41FA5}">
                      <a16:colId xmlns:a16="http://schemas.microsoft.com/office/drawing/2014/main" val="3798857927"/>
                    </a:ext>
                  </a:extLst>
                </a:gridCol>
                <a:gridCol w="1649730">
                  <a:extLst>
                    <a:ext uri="{9D8B030D-6E8A-4147-A177-3AD203B41FA5}">
                      <a16:colId xmlns:a16="http://schemas.microsoft.com/office/drawing/2014/main" val="1418302070"/>
                    </a:ext>
                  </a:extLst>
                </a:gridCol>
                <a:gridCol w="1357630">
                  <a:extLst>
                    <a:ext uri="{9D8B030D-6E8A-4147-A177-3AD203B41FA5}">
                      <a16:colId xmlns:a16="http://schemas.microsoft.com/office/drawing/2014/main" val="1528746793"/>
                    </a:ext>
                  </a:extLst>
                </a:gridCol>
                <a:gridCol w="2722787">
                  <a:extLst>
                    <a:ext uri="{9D8B030D-6E8A-4147-A177-3AD203B41FA5}">
                      <a16:colId xmlns:a16="http://schemas.microsoft.com/office/drawing/2014/main" val="2852639448"/>
                    </a:ext>
                  </a:extLst>
                </a:gridCol>
              </a:tblGrid>
              <a:tr h="469719">
                <a:tc>
                  <a:txBody>
                    <a:bodyPr/>
                    <a:lstStyle/>
                    <a:p>
                      <a:pPr algn="ctr"/>
                      <a:r>
                        <a:rPr kumimoji="1" lang="en-US" altLang="ja-JP" sz="1200" dirty="0"/>
                        <a:t>ID</a:t>
                      </a:r>
                      <a:endParaRPr kumimoji="1" lang="ja-JP" altLang="en-US" sz="1200"/>
                    </a:p>
                  </a:txBody>
                  <a:tcPr anchor="ctr"/>
                </a:tc>
                <a:tc>
                  <a:txBody>
                    <a:bodyPr/>
                    <a:lstStyle/>
                    <a:p>
                      <a:pPr algn="ctr"/>
                      <a:r>
                        <a:rPr kumimoji="1" lang="en-US" altLang="ja-JP" sz="1200" dirty="0"/>
                        <a:t>Purpose</a:t>
                      </a:r>
                      <a:endParaRPr kumimoji="1" lang="ja-JP" altLang="en-US" sz="1200"/>
                    </a:p>
                  </a:txBody>
                  <a:tcPr anchor="ctr"/>
                </a:tc>
                <a:tc>
                  <a:txBody>
                    <a:bodyPr/>
                    <a:lstStyle/>
                    <a:p>
                      <a:pPr algn="ctr"/>
                      <a:r>
                        <a:rPr kumimoji="1" lang="en-US" altLang="ja-JP" sz="1200" dirty="0"/>
                        <a:t>Insulation between</a:t>
                      </a:r>
                    </a:p>
                    <a:p>
                      <a:pPr algn="ctr"/>
                      <a:r>
                        <a:rPr kumimoji="1" lang="en-US" altLang="ja-JP" sz="1200" dirty="0"/>
                        <a:t> pole turn and Ti-alloy pole</a:t>
                      </a:r>
                      <a:endParaRPr kumimoji="1" lang="ja-JP" altLang="en-US" sz="1200"/>
                    </a:p>
                  </a:txBody>
                  <a:tcPr anchor="ctr"/>
                </a:tc>
                <a:tc>
                  <a:txBody>
                    <a:bodyPr/>
                    <a:lstStyle/>
                    <a:p>
                      <a:pPr algn="ctr"/>
                      <a:r>
                        <a:rPr kumimoji="1" lang="en-US" altLang="ja-JP" sz="1200" dirty="0"/>
                        <a:t>Heat treatment</a:t>
                      </a:r>
                      <a:endParaRPr kumimoji="1" lang="ja-JP" altLang="en-US" sz="1200"/>
                    </a:p>
                  </a:txBody>
                  <a:tcPr anchor="ctr"/>
                </a:tc>
                <a:tc>
                  <a:txBody>
                    <a:bodyPr/>
                    <a:lstStyle/>
                    <a:p>
                      <a:pPr algn="ctr"/>
                      <a:r>
                        <a:rPr kumimoji="1" lang="en-US" altLang="ja-JP" sz="1200" dirty="0"/>
                        <a:t>Epoxy</a:t>
                      </a:r>
                      <a:endParaRPr kumimoji="1" lang="ja-JP" altLang="en-US" sz="1200"/>
                    </a:p>
                  </a:txBody>
                  <a:tcPr anchor="ctr"/>
                </a:tc>
                <a:tc>
                  <a:txBody>
                    <a:bodyPr/>
                    <a:lstStyle/>
                    <a:p>
                      <a:pPr algn="ctr"/>
                      <a:r>
                        <a:rPr kumimoji="1" lang="en-US" altLang="ja-JP" sz="1200" dirty="0"/>
                        <a:t>Electrical test result</a:t>
                      </a:r>
                    </a:p>
                    <a:p>
                      <a:pPr algn="ctr"/>
                      <a:r>
                        <a:rPr kumimoji="1" lang="en-US" altLang="ja-JP" sz="1200" dirty="0"/>
                        <a:t>(Hi-pot test btw pole and conductor)</a:t>
                      </a:r>
                      <a:endParaRPr kumimoji="1" lang="ja-JP" altLang="en-US" sz="1200"/>
                    </a:p>
                  </a:txBody>
                  <a:tcPr anchor="ctr"/>
                </a:tc>
                <a:extLst>
                  <a:ext uri="{0D108BD9-81ED-4DB2-BD59-A6C34878D82A}">
                    <a16:rowId xmlns:a16="http://schemas.microsoft.com/office/drawing/2014/main" val="445319386"/>
                  </a:ext>
                </a:extLst>
              </a:tr>
              <a:tr h="650208">
                <a:tc>
                  <a:txBody>
                    <a:bodyPr/>
                    <a:lstStyle/>
                    <a:p>
                      <a:pPr algn="ctr"/>
                      <a:r>
                        <a:rPr kumimoji="1" lang="en-US" altLang="ja-JP" sz="1200" dirty="0"/>
                        <a:t>PC1</a:t>
                      </a:r>
                      <a:endParaRPr kumimoji="1" lang="ja-JP" altLang="en-US" sz="1200"/>
                    </a:p>
                  </a:txBody>
                  <a:tcPr anchor="ctr"/>
                </a:tc>
                <a:tc>
                  <a:txBody>
                    <a:bodyPr/>
                    <a:lstStyle/>
                    <a:p>
                      <a:pPr algn="just"/>
                      <a:r>
                        <a:rPr kumimoji="1" lang="en-US" altLang="ja-JP" sz="1200" dirty="0"/>
                        <a:t>Check winding, heat treatment, and epoxy impregnation tooling</a:t>
                      </a:r>
                      <a:endParaRPr kumimoji="1" lang="ja-JP" altLang="en-US" sz="1200"/>
                    </a:p>
                  </a:txBody>
                  <a:tcPr anchor="ctr"/>
                </a:tc>
                <a:tc>
                  <a:txBody>
                    <a:bodyPr/>
                    <a:lstStyle/>
                    <a:p>
                      <a:pPr algn="ctr"/>
                      <a:r>
                        <a:rPr kumimoji="1" lang="en-US" altLang="ja-JP" sz="1200" dirty="0"/>
                        <a:t>Single S2 glass sleeve</a:t>
                      </a:r>
                      <a:endParaRPr kumimoji="1" lang="ja-JP" altLang="en-US" sz="1200"/>
                    </a:p>
                  </a:txBody>
                  <a:tcPr anchor="ctr"/>
                </a:tc>
                <a:tc>
                  <a:txBody>
                    <a:bodyPr/>
                    <a:lstStyle/>
                    <a:p>
                      <a:pPr algn="ctr"/>
                      <a:r>
                        <a:rPr kumimoji="1" lang="en-US" altLang="ja-JP" sz="1200" dirty="0"/>
                        <a:t>Shortened pattern</a:t>
                      </a:r>
                      <a:endParaRPr kumimoji="1" lang="ja-JP" altLang="en-US" sz="1200"/>
                    </a:p>
                  </a:txBody>
                  <a:tcPr anchor="ctr"/>
                </a:tc>
                <a:tc>
                  <a:txBody>
                    <a:bodyPr/>
                    <a:lstStyle/>
                    <a:p>
                      <a:pPr algn="ctr"/>
                      <a:r>
                        <a:rPr kumimoji="1" lang="en-US" altLang="ja-JP" sz="1200" dirty="0"/>
                        <a:t>EPO-TEK 301</a:t>
                      </a:r>
                      <a:endParaRPr kumimoji="1" lang="ja-JP" altLang="en-US" sz="1200"/>
                    </a:p>
                  </a:txBody>
                  <a:tcPr anchor="ctr"/>
                </a:tc>
                <a:tc>
                  <a:txBody>
                    <a:bodyPr/>
                    <a:lstStyle/>
                    <a:p>
                      <a:pPr algn="l"/>
                      <a:r>
                        <a:rPr kumimoji="1" lang="en-US" altLang="ja-JP" sz="1200" dirty="0"/>
                        <a:t>Electrically shorted in a Hi-pot test</a:t>
                      </a:r>
                    </a:p>
                    <a:p>
                      <a:pPr algn="l"/>
                      <a:r>
                        <a:rPr kumimoji="1" lang="en-US" altLang="ja-JP" sz="1200" dirty="0">
                          <a:sym typeface="Wingdings" pitchFamily="2" charset="2"/>
                        </a:rPr>
                        <a:t> NG</a:t>
                      </a:r>
                      <a:endParaRPr kumimoji="1" lang="ja-JP" altLang="en-US" sz="1200"/>
                    </a:p>
                  </a:txBody>
                  <a:tcPr anchor="ctr"/>
                </a:tc>
                <a:extLst>
                  <a:ext uri="{0D108BD9-81ED-4DB2-BD59-A6C34878D82A}">
                    <a16:rowId xmlns:a16="http://schemas.microsoft.com/office/drawing/2014/main" val="1991500407"/>
                  </a:ext>
                </a:extLst>
              </a:tr>
              <a:tr h="839851">
                <a:tc>
                  <a:txBody>
                    <a:bodyPr/>
                    <a:lstStyle/>
                    <a:p>
                      <a:pPr algn="ctr"/>
                      <a:r>
                        <a:rPr kumimoji="1" lang="en-US" altLang="ja-JP" sz="1200" dirty="0"/>
                        <a:t>PC2</a:t>
                      </a:r>
                      <a:endParaRPr kumimoji="1" lang="ja-JP" altLang="en-US" sz="1200"/>
                    </a:p>
                  </a:txBody>
                  <a:tcPr anchor="ctr"/>
                </a:tc>
                <a:tc>
                  <a:txBody>
                    <a:bodyPr/>
                    <a:lstStyle/>
                    <a:p>
                      <a:pPr algn="ctr"/>
                      <a:r>
                        <a:rPr kumimoji="1" lang="en-US" altLang="ja-JP" sz="1200" dirty="0"/>
                        <a:t>Slightly modified tooling to accommodate additional glass sleeve, check the electrical insulation</a:t>
                      </a:r>
                      <a:endParaRPr kumimoji="1" lang="ja-JP" altLang="en-US" sz="1200"/>
                    </a:p>
                  </a:txBody>
                  <a:tcPr anchor="ctr"/>
                </a:tc>
                <a:tc>
                  <a:txBody>
                    <a:bodyPr/>
                    <a:lstStyle/>
                    <a:p>
                      <a:pPr algn="ctr"/>
                      <a:r>
                        <a:rPr kumimoji="1" lang="en-US" altLang="ja-JP" sz="1200" dirty="0"/>
                        <a:t>Double S2 glass sleeves</a:t>
                      </a:r>
                      <a:endParaRPr kumimoji="1" lang="ja-JP" altLang="en-US" sz="1200"/>
                    </a:p>
                  </a:txBody>
                  <a:tcPr anchor="ctr"/>
                </a:tc>
                <a:tc>
                  <a:txBody>
                    <a:bodyPr/>
                    <a:lstStyle/>
                    <a:p>
                      <a:pPr algn="ctr"/>
                      <a:r>
                        <a:rPr kumimoji="1" lang="en-US" altLang="ja-JP" sz="1200" dirty="0"/>
                        <a:t>Shortened pattern</a:t>
                      </a:r>
                      <a:endParaRPr kumimoji="1" lang="ja-JP" altLang="en-US" sz="12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t>EPO-TEK 301</a:t>
                      </a:r>
                      <a:endParaRPr kumimoji="1" lang="ja-JP" altLang="en-US" sz="1200"/>
                    </a:p>
                  </a:txBody>
                  <a:tcPr anchor="ctr"/>
                </a:tc>
                <a:tc>
                  <a:txBody>
                    <a:bodyPr/>
                    <a:lstStyle/>
                    <a:p>
                      <a:pPr algn="l"/>
                      <a:r>
                        <a:rPr kumimoji="1" lang="en-US" altLang="ja-JP" sz="1200" dirty="0"/>
                        <a:t>Leak current of 15.7 </a:t>
                      </a:r>
                      <a:r>
                        <a:rPr kumimoji="1" lang="en-US" altLang="ja-JP" sz="1200" dirty="0">
                          <a:latin typeface="Symbol" pitchFamily="2" charset="2"/>
                        </a:rPr>
                        <a:t>m</a:t>
                      </a:r>
                      <a:r>
                        <a:rPr kumimoji="1" lang="en-US" altLang="ja-JP" sz="1200" dirty="0"/>
                        <a:t>A at 1 </a:t>
                      </a:r>
                      <a:r>
                        <a:rPr kumimoji="1" lang="en-US" altLang="ja-JP" sz="1200" dirty="0">
                          <a:sym typeface="Wingdings" pitchFamily="2" charset="2"/>
                        </a:rPr>
                        <a:t> NG</a:t>
                      </a:r>
                    </a:p>
                  </a:txBody>
                  <a:tcPr anchor="ctr"/>
                </a:tc>
                <a:extLst>
                  <a:ext uri="{0D108BD9-81ED-4DB2-BD59-A6C34878D82A}">
                    <a16:rowId xmlns:a16="http://schemas.microsoft.com/office/drawing/2014/main" val="1730832240"/>
                  </a:ext>
                </a:extLst>
              </a:tr>
              <a:tr h="650208">
                <a:tc>
                  <a:txBody>
                    <a:bodyPr/>
                    <a:lstStyle/>
                    <a:p>
                      <a:pPr algn="ctr"/>
                      <a:r>
                        <a:rPr kumimoji="1" lang="en-US" altLang="ja-JP" sz="1200" dirty="0"/>
                        <a:t>PC3</a:t>
                      </a:r>
                      <a:endParaRPr kumimoji="1" lang="ja-JP" altLang="en-US" sz="1200"/>
                    </a:p>
                  </a:txBody>
                  <a:tcPr anchor="ctr"/>
                </a:tc>
                <a:tc>
                  <a:txBody>
                    <a:bodyPr/>
                    <a:lstStyle/>
                    <a:p>
                      <a:pPr algn="ctr"/>
                      <a:r>
                        <a:rPr kumimoji="1" lang="en-US" altLang="ja-JP" sz="1200" dirty="0"/>
                        <a:t>The same tooling as PC2, check the electrical insulation, first coil impregnated with CTD101-K</a:t>
                      </a:r>
                    </a:p>
                  </a:txBody>
                  <a:tcPr anchor="ctr"/>
                </a:tc>
                <a:tc>
                  <a:txBody>
                    <a:bodyPr/>
                    <a:lstStyle/>
                    <a:p>
                      <a:pPr algn="ctr"/>
                      <a:r>
                        <a:rPr kumimoji="1" lang="en-US" altLang="ja-JP" sz="1200" dirty="0"/>
                        <a:t>Double S2 glass sleeves</a:t>
                      </a:r>
                      <a:endParaRPr kumimoji="1" lang="ja-JP" altLang="en-US" sz="1200"/>
                    </a:p>
                  </a:txBody>
                  <a:tcPr anchor="ctr"/>
                </a:tc>
                <a:tc>
                  <a:txBody>
                    <a:bodyPr/>
                    <a:lstStyle/>
                    <a:p>
                      <a:pPr algn="ctr"/>
                      <a:r>
                        <a:rPr kumimoji="1" lang="en-US" altLang="ja-JP" sz="1200" dirty="0"/>
                        <a:t>Shortened pattern</a:t>
                      </a:r>
                      <a:endParaRPr kumimoji="1" lang="ja-JP" altLang="en-US" sz="1200"/>
                    </a:p>
                  </a:txBody>
                  <a:tcPr anchor="ctr"/>
                </a:tc>
                <a:tc>
                  <a:txBody>
                    <a:bodyPr/>
                    <a:lstStyle/>
                    <a:p>
                      <a:pPr algn="ctr"/>
                      <a:r>
                        <a:rPr kumimoji="1" lang="en-US" altLang="ja-JP" sz="1200" dirty="0"/>
                        <a:t>CTD101-K</a:t>
                      </a:r>
                      <a:endParaRPr kumimoji="1" lang="ja-JP" altLang="en-US" sz="12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t>No leak current at 2 kV </a:t>
                      </a:r>
                      <a:r>
                        <a:rPr kumimoji="1" lang="en-US" altLang="ja-JP" sz="1200" dirty="0">
                          <a:sym typeface="Wingdings" pitchFamily="2" charset="2"/>
                        </a:rPr>
                        <a:t> OK</a:t>
                      </a:r>
                      <a:endParaRPr kumimoji="1" lang="ja-JP" altLang="en-US" sz="1200"/>
                    </a:p>
                  </a:txBody>
                  <a:tcPr anchor="ctr"/>
                </a:tc>
                <a:extLst>
                  <a:ext uri="{0D108BD9-81ED-4DB2-BD59-A6C34878D82A}">
                    <a16:rowId xmlns:a16="http://schemas.microsoft.com/office/drawing/2014/main" val="3382451648"/>
                  </a:ext>
                </a:extLst>
              </a:tr>
              <a:tr h="650208">
                <a:tc>
                  <a:txBody>
                    <a:bodyPr/>
                    <a:lstStyle/>
                    <a:p>
                      <a:pPr algn="ctr"/>
                      <a:r>
                        <a:rPr kumimoji="1" lang="en-US" altLang="ja-JP" sz="1200" dirty="0">
                          <a:solidFill>
                            <a:schemeClr val="tx1"/>
                          </a:solidFill>
                        </a:rPr>
                        <a:t>PC4</a:t>
                      </a:r>
                      <a:endParaRPr kumimoji="1" lang="ja-JP" altLang="en-US" sz="1200">
                        <a:solidFill>
                          <a:schemeClr val="tx1"/>
                        </a:solidFill>
                      </a:endParaRPr>
                    </a:p>
                  </a:txBody>
                  <a:tcPr anchor="ctr"/>
                </a:tc>
                <a:tc>
                  <a:txBody>
                    <a:bodyPr/>
                    <a:lstStyle/>
                    <a:p>
                      <a:pPr algn="ctr"/>
                      <a:r>
                        <a:rPr kumimoji="1" lang="en-US" altLang="ja-JP" sz="1200" dirty="0">
                          <a:solidFill>
                            <a:schemeClr val="tx1"/>
                          </a:solidFill>
                        </a:rPr>
                        <a:t>Minor modification from the tooling for PC3, full reaction for coil size measurement, electrical test</a:t>
                      </a:r>
                      <a:endParaRPr kumimoji="1" lang="ja-JP" altLang="en-US" sz="1200">
                        <a:solidFill>
                          <a:schemeClr val="tx1"/>
                        </a:solidFill>
                      </a:endParaRPr>
                    </a:p>
                  </a:txBody>
                  <a:tcPr anchor="ctr"/>
                </a:tc>
                <a:tc>
                  <a:txBody>
                    <a:bodyPr/>
                    <a:lstStyle/>
                    <a:p>
                      <a:pPr algn="ctr"/>
                      <a:r>
                        <a:rPr kumimoji="1" lang="en-US" altLang="ja-JP" sz="1200" dirty="0">
                          <a:solidFill>
                            <a:schemeClr val="tx1"/>
                          </a:solidFill>
                        </a:rPr>
                        <a:t>Double S2 glass sleeves</a:t>
                      </a:r>
                      <a:endParaRPr kumimoji="1" lang="ja-JP" altLang="en-US" sz="1200">
                        <a:solidFill>
                          <a:schemeClr val="tx1"/>
                        </a:solidFill>
                      </a:endParaRPr>
                    </a:p>
                  </a:txBody>
                  <a:tcPr anchor="ctr"/>
                </a:tc>
                <a:tc>
                  <a:txBody>
                    <a:bodyPr/>
                    <a:lstStyle/>
                    <a:p>
                      <a:pPr algn="ctr"/>
                      <a:r>
                        <a:rPr kumimoji="1" lang="en-US" altLang="ja-JP" sz="1200" dirty="0">
                          <a:solidFill>
                            <a:schemeClr val="tx1"/>
                          </a:solidFill>
                        </a:rPr>
                        <a:t>Full reaction</a:t>
                      </a:r>
                      <a:endParaRPr kumimoji="1" lang="ja-JP" altLang="en-US" sz="1200">
                        <a:solidFill>
                          <a:schemeClr val="tx1"/>
                        </a:solidFill>
                      </a:endParaRPr>
                    </a:p>
                  </a:txBody>
                  <a:tcPr anchor="ctr"/>
                </a:tc>
                <a:tc>
                  <a:txBody>
                    <a:bodyPr/>
                    <a:lstStyle/>
                    <a:p>
                      <a:pPr algn="ctr"/>
                      <a:r>
                        <a:rPr kumimoji="1" lang="en-US" altLang="ja-JP" sz="1200" dirty="0">
                          <a:solidFill>
                            <a:schemeClr val="tx1"/>
                          </a:solidFill>
                        </a:rPr>
                        <a:t>CTD101-K</a:t>
                      </a:r>
                    </a:p>
                  </a:txBody>
                  <a:tcPr anchor="ctr"/>
                </a:tc>
                <a:tc>
                  <a:txBody>
                    <a:bodyPr/>
                    <a:lstStyle/>
                    <a:p>
                      <a:pPr algn="just"/>
                      <a:r>
                        <a:rPr kumimoji="1" lang="en-US" altLang="ja-JP" sz="1200" dirty="0">
                          <a:solidFill>
                            <a:schemeClr val="tx1"/>
                          </a:solidFill>
                        </a:rPr>
                        <a:t>Leak current of 206 </a:t>
                      </a:r>
                      <a:r>
                        <a:rPr kumimoji="1" lang="en-US" altLang="ja-JP" sz="1200" dirty="0">
                          <a:solidFill>
                            <a:schemeClr val="tx1"/>
                          </a:solidFill>
                          <a:latin typeface="Symbol" pitchFamily="2" charset="2"/>
                        </a:rPr>
                        <a:t>m</a:t>
                      </a:r>
                      <a:r>
                        <a:rPr kumimoji="1" lang="en-US" altLang="ja-JP" sz="1200" dirty="0">
                          <a:solidFill>
                            <a:schemeClr val="tx1"/>
                          </a:solidFill>
                        </a:rPr>
                        <a:t>A at 0.09 kV </a:t>
                      </a:r>
                    </a:p>
                    <a:p>
                      <a:pPr algn="just"/>
                      <a:r>
                        <a:rPr kumimoji="1" lang="en-US" altLang="ja-JP" sz="1200" dirty="0">
                          <a:solidFill>
                            <a:schemeClr val="tx1"/>
                          </a:solidFill>
                          <a:sym typeface="Wingdings" pitchFamily="2" charset="2"/>
                        </a:rPr>
                        <a:t> NG</a:t>
                      </a:r>
                      <a:endParaRPr kumimoji="1" lang="ja-JP" altLang="en-US" sz="1200">
                        <a:solidFill>
                          <a:srgbClr val="FF0000"/>
                        </a:solidFill>
                      </a:endParaRPr>
                    </a:p>
                  </a:txBody>
                  <a:tcPr anchor="ctr"/>
                </a:tc>
                <a:extLst>
                  <a:ext uri="{0D108BD9-81ED-4DB2-BD59-A6C34878D82A}">
                    <a16:rowId xmlns:a16="http://schemas.microsoft.com/office/drawing/2014/main" val="1600347497"/>
                  </a:ext>
                </a:extLst>
              </a:tr>
            </a:tbl>
          </a:graphicData>
        </a:graphic>
      </p:graphicFrame>
      <p:pic>
        <p:nvPicPr>
          <p:cNvPr id="13" name="図 12">
            <a:extLst>
              <a:ext uri="{FF2B5EF4-FFF2-40B4-BE49-F238E27FC236}">
                <a16:creationId xmlns:a16="http://schemas.microsoft.com/office/drawing/2014/main" id="{6EDF52B7-5660-D672-0101-F0B1F967D82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201940" y="168461"/>
            <a:ext cx="6731911" cy="2341057"/>
          </a:xfrm>
          <a:prstGeom prst="rect">
            <a:avLst/>
          </a:prstGeom>
        </p:spPr>
      </p:pic>
      <p:sp>
        <p:nvSpPr>
          <p:cNvPr id="15" name="テキスト ボックス 14">
            <a:extLst>
              <a:ext uri="{FF2B5EF4-FFF2-40B4-BE49-F238E27FC236}">
                <a16:creationId xmlns:a16="http://schemas.microsoft.com/office/drawing/2014/main" id="{B8513258-589D-4AAB-16B2-90EC0293ED5C}"/>
              </a:ext>
            </a:extLst>
          </p:cNvPr>
          <p:cNvSpPr txBox="1"/>
          <p:nvPr/>
        </p:nvSpPr>
        <p:spPr>
          <a:xfrm>
            <a:off x="8933851" y="2749747"/>
            <a:ext cx="633507" cy="369332"/>
          </a:xfrm>
          <a:prstGeom prst="rect">
            <a:avLst/>
          </a:prstGeom>
          <a:noFill/>
        </p:spPr>
        <p:txBody>
          <a:bodyPr wrap="none" rtlCol="0">
            <a:spAutoFit/>
          </a:bodyPr>
          <a:lstStyle/>
          <a:p>
            <a:r>
              <a:rPr kumimoji="1" lang="en-US" altLang="ja-JP" dirty="0"/>
              <a:t>PC4</a:t>
            </a:r>
            <a:endParaRPr kumimoji="1" lang="ja-JP" altLang="en-US"/>
          </a:p>
        </p:txBody>
      </p:sp>
      <p:pic>
        <p:nvPicPr>
          <p:cNvPr id="16" name="図 15">
            <a:extLst>
              <a:ext uri="{FF2B5EF4-FFF2-40B4-BE49-F238E27FC236}">
                <a16:creationId xmlns:a16="http://schemas.microsoft.com/office/drawing/2014/main" id="{0F961ED3-535F-FFA6-B54F-52437F7EA665}"/>
              </a:ext>
            </a:extLst>
          </p:cNvPr>
          <p:cNvPicPr>
            <a:picLocks noChangeAspect="1"/>
          </p:cNvPicPr>
          <p:nvPr/>
        </p:nvPicPr>
        <p:blipFill>
          <a:blip r:embed="rId4" cstate="print">
            <a:extLst>
              <a:ext uri="{28A0092B-C50C-407E-A947-70E740481C1C}">
                <a14:useLocalDpi xmlns:a14="http://schemas.microsoft.com/office/drawing/2010/main"/>
              </a:ext>
            </a:extLst>
          </a:blip>
          <a:srcRect r="-2707"/>
          <a:stretch>
            <a:fillRect/>
          </a:stretch>
        </p:blipFill>
        <p:spPr>
          <a:xfrm rot="10800000">
            <a:off x="2201940" y="2534469"/>
            <a:ext cx="6731911" cy="812048"/>
          </a:xfrm>
          <a:prstGeom prst="rect">
            <a:avLst/>
          </a:prstGeom>
        </p:spPr>
      </p:pic>
      <p:sp>
        <p:nvSpPr>
          <p:cNvPr id="19" name="テキスト ボックス 18">
            <a:extLst>
              <a:ext uri="{FF2B5EF4-FFF2-40B4-BE49-F238E27FC236}">
                <a16:creationId xmlns:a16="http://schemas.microsoft.com/office/drawing/2014/main" id="{A2E758D8-2EAE-024A-E158-A9DC887E1585}"/>
              </a:ext>
            </a:extLst>
          </p:cNvPr>
          <p:cNvSpPr txBox="1"/>
          <p:nvPr/>
        </p:nvSpPr>
        <p:spPr>
          <a:xfrm>
            <a:off x="9576243" y="2247841"/>
            <a:ext cx="2390398" cy="923330"/>
          </a:xfrm>
          <a:prstGeom prst="rect">
            <a:avLst/>
          </a:prstGeom>
          <a:noFill/>
        </p:spPr>
        <p:txBody>
          <a:bodyPr wrap="none" rtlCol="0">
            <a:spAutoFit/>
          </a:bodyPr>
          <a:lstStyle/>
          <a:p>
            <a:r>
              <a:rPr lang="en-US" altLang="ja-JP" dirty="0">
                <a:solidFill>
                  <a:srgbClr val="FF0000"/>
                </a:solidFill>
              </a:rPr>
              <a:t>The coil </a:t>
            </a:r>
            <a:r>
              <a:rPr kumimoji="1" lang="en-US" altLang="ja-JP" dirty="0">
                <a:solidFill>
                  <a:srgbClr val="FF0000"/>
                </a:solidFill>
              </a:rPr>
              <a:t>fabrication</a:t>
            </a:r>
          </a:p>
          <a:p>
            <a:r>
              <a:rPr kumimoji="1" lang="en-US" altLang="ja-JP" dirty="0">
                <a:solidFill>
                  <a:srgbClr val="FF0000"/>
                </a:solidFill>
              </a:rPr>
              <a:t>process</a:t>
            </a:r>
            <a:r>
              <a:rPr lang="en-US" altLang="ja-JP" dirty="0">
                <a:solidFill>
                  <a:srgbClr val="FF0000"/>
                </a:solidFill>
              </a:rPr>
              <a:t> has not been</a:t>
            </a:r>
          </a:p>
          <a:p>
            <a:r>
              <a:rPr lang="en-US" altLang="ja-JP" dirty="0">
                <a:solidFill>
                  <a:srgbClr val="FF0000"/>
                </a:solidFill>
              </a:rPr>
              <a:t>fully </a:t>
            </a:r>
            <a:r>
              <a:rPr kumimoji="1" lang="en-US" altLang="ja-JP" dirty="0">
                <a:solidFill>
                  <a:srgbClr val="FF0000"/>
                </a:solidFill>
              </a:rPr>
              <a:t>established.</a:t>
            </a:r>
          </a:p>
        </p:txBody>
      </p:sp>
      <p:sp>
        <p:nvSpPr>
          <p:cNvPr id="20" name="テキスト ボックス 19">
            <a:extLst>
              <a:ext uri="{FF2B5EF4-FFF2-40B4-BE49-F238E27FC236}">
                <a16:creationId xmlns:a16="http://schemas.microsoft.com/office/drawing/2014/main" id="{76C22AC9-5EBA-339A-A287-E32D55D293DF}"/>
              </a:ext>
            </a:extLst>
          </p:cNvPr>
          <p:cNvSpPr txBox="1"/>
          <p:nvPr/>
        </p:nvSpPr>
        <p:spPr>
          <a:xfrm>
            <a:off x="5543831" y="268540"/>
            <a:ext cx="1420004" cy="369332"/>
          </a:xfrm>
          <a:prstGeom prst="rect">
            <a:avLst/>
          </a:prstGeom>
          <a:noFill/>
        </p:spPr>
        <p:txBody>
          <a:bodyPr wrap="none" rtlCol="0">
            <a:spAutoFit/>
          </a:bodyPr>
          <a:lstStyle/>
          <a:p>
            <a:r>
              <a:rPr kumimoji="1" lang="en-US" altLang="ja-JP" dirty="0">
                <a:solidFill>
                  <a:schemeClr val="bg1"/>
                </a:solidFill>
              </a:rPr>
              <a:t>Ti-alloy pole</a:t>
            </a:r>
            <a:endParaRPr kumimoji="1" lang="ja-JP" altLang="en-US">
              <a:solidFill>
                <a:schemeClr val="bg1"/>
              </a:solidFill>
            </a:endParaRPr>
          </a:p>
        </p:txBody>
      </p:sp>
      <p:sp>
        <p:nvSpPr>
          <p:cNvPr id="22" name="テキスト ボックス 21">
            <a:extLst>
              <a:ext uri="{FF2B5EF4-FFF2-40B4-BE49-F238E27FC236}">
                <a16:creationId xmlns:a16="http://schemas.microsoft.com/office/drawing/2014/main" id="{16D926DF-9D3C-15B5-998F-E6F0FD80D349}"/>
              </a:ext>
            </a:extLst>
          </p:cNvPr>
          <p:cNvSpPr txBox="1"/>
          <p:nvPr/>
        </p:nvSpPr>
        <p:spPr>
          <a:xfrm>
            <a:off x="3562505" y="671563"/>
            <a:ext cx="1377300" cy="369332"/>
          </a:xfrm>
          <a:prstGeom prst="rect">
            <a:avLst/>
          </a:prstGeom>
          <a:noFill/>
        </p:spPr>
        <p:txBody>
          <a:bodyPr wrap="none" rtlCol="0">
            <a:spAutoFit/>
          </a:bodyPr>
          <a:lstStyle/>
          <a:p>
            <a:r>
              <a:rPr kumimoji="1" lang="en-US" altLang="ja-JP" dirty="0">
                <a:solidFill>
                  <a:schemeClr val="bg1"/>
                </a:solidFill>
              </a:rPr>
              <a:t>Nb</a:t>
            </a:r>
            <a:r>
              <a:rPr kumimoji="1" lang="en-US" altLang="ja-JP" baseline="-25000" dirty="0">
                <a:solidFill>
                  <a:schemeClr val="bg1"/>
                </a:solidFill>
              </a:rPr>
              <a:t>3</a:t>
            </a:r>
            <a:r>
              <a:rPr kumimoji="1" lang="en-US" altLang="ja-JP" dirty="0">
                <a:solidFill>
                  <a:schemeClr val="bg1"/>
                </a:solidFill>
              </a:rPr>
              <a:t>Sn wire</a:t>
            </a:r>
            <a:endParaRPr kumimoji="1" lang="ja-JP" altLang="en-US">
              <a:solidFill>
                <a:schemeClr val="bg1"/>
              </a:solidFill>
            </a:endParaRPr>
          </a:p>
        </p:txBody>
      </p:sp>
      <p:cxnSp>
        <p:nvCxnSpPr>
          <p:cNvPr id="24" name="直線矢印コネクタ 23">
            <a:extLst>
              <a:ext uri="{FF2B5EF4-FFF2-40B4-BE49-F238E27FC236}">
                <a16:creationId xmlns:a16="http://schemas.microsoft.com/office/drawing/2014/main" id="{3E9BA8C1-6D26-24EA-7211-39346018FF65}"/>
              </a:ext>
            </a:extLst>
          </p:cNvPr>
          <p:cNvCxnSpPr/>
          <p:nvPr/>
        </p:nvCxnSpPr>
        <p:spPr>
          <a:xfrm flipV="1">
            <a:off x="4801758" y="637872"/>
            <a:ext cx="300789" cy="240433"/>
          </a:xfrm>
          <a:prstGeom prst="straightConnector1">
            <a:avLst/>
          </a:prstGeom>
          <a:ln w="19050">
            <a:solidFill>
              <a:schemeClr val="bg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AF6D1E39-039B-68C5-25A8-6621BD606628}"/>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640117" y="426652"/>
            <a:ext cx="2447080" cy="1009321"/>
          </a:xfrm>
          <a:prstGeom prst="rect">
            <a:avLst/>
          </a:prstGeom>
        </p:spPr>
      </p:pic>
      <p:sp>
        <p:nvSpPr>
          <p:cNvPr id="8" name="テキスト ボックス 7">
            <a:extLst>
              <a:ext uri="{FF2B5EF4-FFF2-40B4-BE49-F238E27FC236}">
                <a16:creationId xmlns:a16="http://schemas.microsoft.com/office/drawing/2014/main" id="{7CD22886-489D-B535-6E76-9A5258226B75}"/>
              </a:ext>
            </a:extLst>
          </p:cNvPr>
          <p:cNvSpPr txBox="1"/>
          <p:nvPr/>
        </p:nvSpPr>
        <p:spPr>
          <a:xfrm>
            <a:off x="10068643" y="1390695"/>
            <a:ext cx="1595309" cy="646331"/>
          </a:xfrm>
          <a:prstGeom prst="rect">
            <a:avLst/>
          </a:prstGeom>
          <a:noFill/>
        </p:spPr>
        <p:txBody>
          <a:bodyPr wrap="none" rtlCol="0">
            <a:spAutoFit/>
          </a:bodyPr>
          <a:lstStyle/>
          <a:p>
            <a:pPr algn="ctr"/>
            <a:r>
              <a:rPr kumimoji="1" lang="en-US" altLang="ja-JP" dirty="0"/>
              <a:t>Cross-section</a:t>
            </a:r>
          </a:p>
          <a:p>
            <a:pPr algn="ctr"/>
            <a:r>
              <a:rPr lang="en-US" altLang="ja-JP" dirty="0"/>
              <a:t>of PC3</a:t>
            </a:r>
            <a:endParaRPr kumimoji="1" lang="ja-JP" altLang="en-US"/>
          </a:p>
        </p:txBody>
      </p:sp>
    </p:spTree>
    <p:extLst>
      <p:ext uri="{BB962C8B-B14F-4D97-AF65-F5344CB8AC3E}">
        <p14:creationId xmlns:p14="http://schemas.microsoft.com/office/powerpoint/2010/main" val="4187675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a:extLst>
              <a:ext uri="{FF2B5EF4-FFF2-40B4-BE49-F238E27FC236}">
                <a16:creationId xmlns:a16="http://schemas.microsoft.com/office/drawing/2014/main" id="{E4CF2D7F-BC4B-D043-19FB-C7668F53D15C}"/>
              </a:ext>
            </a:extLst>
          </p:cNvPr>
          <p:cNvGrpSpPr/>
          <p:nvPr/>
        </p:nvGrpSpPr>
        <p:grpSpPr>
          <a:xfrm>
            <a:off x="4514432" y="809195"/>
            <a:ext cx="4203827" cy="2371138"/>
            <a:chOff x="2422697" y="365521"/>
            <a:chExt cx="7047439" cy="3975057"/>
          </a:xfrm>
        </p:grpSpPr>
        <p:pic>
          <p:nvPicPr>
            <p:cNvPr id="16" name="図 15">
              <a:extLst>
                <a:ext uri="{FF2B5EF4-FFF2-40B4-BE49-F238E27FC236}">
                  <a16:creationId xmlns:a16="http://schemas.microsoft.com/office/drawing/2014/main" id="{4D0E8F1E-A615-88E3-7FA4-E370177C0A38}"/>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5044440" y="365521"/>
              <a:ext cx="4425696" cy="2548128"/>
            </a:xfrm>
            <a:prstGeom prst="rect">
              <a:avLst/>
            </a:prstGeom>
          </p:spPr>
        </p:pic>
        <p:pic>
          <p:nvPicPr>
            <p:cNvPr id="17" name="図 16">
              <a:extLst>
                <a:ext uri="{FF2B5EF4-FFF2-40B4-BE49-F238E27FC236}">
                  <a16:creationId xmlns:a16="http://schemas.microsoft.com/office/drawing/2014/main" id="{12A724FD-9079-FC53-09F5-E75C74E354B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422697" y="2214064"/>
              <a:ext cx="2103261" cy="1459566"/>
            </a:xfrm>
            <a:prstGeom prst="rect">
              <a:avLst/>
            </a:prstGeom>
          </p:spPr>
        </p:pic>
        <p:pic>
          <p:nvPicPr>
            <p:cNvPr id="18" name="図 17">
              <a:extLst>
                <a:ext uri="{FF2B5EF4-FFF2-40B4-BE49-F238E27FC236}">
                  <a16:creationId xmlns:a16="http://schemas.microsoft.com/office/drawing/2014/main" id="{47955EAF-7120-14D8-BDB9-F179DF8CE2EE}"/>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096000" y="2579570"/>
              <a:ext cx="2401824" cy="1603233"/>
            </a:xfrm>
            <a:prstGeom prst="rect">
              <a:avLst/>
            </a:prstGeom>
          </p:spPr>
        </p:pic>
        <p:sp>
          <p:nvSpPr>
            <p:cNvPr id="19" name="角丸四角形 18">
              <a:extLst>
                <a:ext uri="{FF2B5EF4-FFF2-40B4-BE49-F238E27FC236}">
                  <a16:creationId xmlns:a16="http://schemas.microsoft.com/office/drawing/2014/main" id="{52268800-576D-BCA3-4D42-FED22EA1E123}"/>
                </a:ext>
              </a:extLst>
            </p:cNvPr>
            <p:cNvSpPr/>
            <p:nvPr/>
          </p:nvSpPr>
          <p:spPr>
            <a:xfrm>
              <a:off x="4906958" y="2435903"/>
              <a:ext cx="670560" cy="472851"/>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0" name="直線矢印コネクタ 19">
              <a:extLst>
                <a:ext uri="{FF2B5EF4-FFF2-40B4-BE49-F238E27FC236}">
                  <a16:creationId xmlns:a16="http://schemas.microsoft.com/office/drawing/2014/main" id="{DDF2F284-835A-3226-0D9C-6BD5ABB02870}"/>
                </a:ext>
              </a:extLst>
            </p:cNvPr>
            <p:cNvCxnSpPr>
              <a:cxnSpLocks/>
            </p:cNvCxnSpPr>
            <p:nvPr/>
          </p:nvCxnSpPr>
          <p:spPr>
            <a:xfrm flipH="1" flipV="1">
              <a:off x="3922077" y="3328812"/>
              <a:ext cx="517721" cy="744736"/>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F278B344-9FBD-C53E-1620-3373DD4BC8E7}"/>
                </a:ext>
              </a:extLst>
            </p:cNvPr>
            <p:cNvCxnSpPr>
              <a:cxnSpLocks/>
              <a:stCxn id="22" idx="3"/>
            </p:cNvCxnSpPr>
            <p:nvPr/>
          </p:nvCxnSpPr>
          <p:spPr>
            <a:xfrm flipV="1">
              <a:off x="5780702" y="3711174"/>
              <a:ext cx="579434" cy="444738"/>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09D9C9F9-7726-E7E4-2E4E-60F464B5C254}"/>
                </a:ext>
              </a:extLst>
            </p:cNvPr>
            <p:cNvSpPr txBox="1"/>
            <p:nvPr/>
          </p:nvSpPr>
          <p:spPr>
            <a:xfrm>
              <a:off x="3377480" y="3971246"/>
              <a:ext cx="2403222" cy="369332"/>
            </a:xfrm>
            <a:prstGeom prst="rect">
              <a:avLst/>
            </a:prstGeom>
            <a:noFill/>
          </p:spPr>
          <p:txBody>
            <a:bodyPr wrap="none" rtlCol="0">
              <a:spAutoFit/>
            </a:bodyPr>
            <a:lstStyle/>
            <a:p>
              <a:r>
                <a:rPr kumimoji="1" lang="en-US" altLang="ja-JP" dirty="0"/>
                <a:t>Groove for layer jump</a:t>
              </a:r>
              <a:endParaRPr kumimoji="1" lang="ja-JP" altLang="en-US"/>
            </a:p>
          </p:txBody>
        </p:sp>
      </p:grpSp>
      <p:sp>
        <p:nvSpPr>
          <p:cNvPr id="4" name="スライド番号プレースホルダー 3">
            <a:extLst>
              <a:ext uri="{FF2B5EF4-FFF2-40B4-BE49-F238E27FC236}">
                <a16:creationId xmlns:a16="http://schemas.microsoft.com/office/drawing/2014/main" id="{45FABFC5-F618-9ACB-0B51-0B2E2AFC6CF4}"/>
              </a:ext>
            </a:extLst>
          </p:cNvPr>
          <p:cNvSpPr>
            <a:spLocks noGrp="1"/>
          </p:cNvSpPr>
          <p:nvPr>
            <p:ph type="sldNum" sz="quarter" idx="12"/>
          </p:nvPr>
        </p:nvSpPr>
        <p:spPr/>
        <p:txBody>
          <a:bodyPr/>
          <a:lstStyle/>
          <a:p>
            <a:fld id="{5102F646-5A1F-1245-A291-ABBCB6BB9B1A}" type="slidenum">
              <a:rPr kumimoji="1" lang="ja-JP" altLang="en-US" smtClean="0"/>
              <a:t>17</a:t>
            </a:fld>
            <a:endParaRPr kumimoji="1" lang="ja-JP" altLang="en-US"/>
          </a:p>
        </p:txBody>
      </p:sp>
      <p:sp>
        <p:nvSpPr>
          <p:cNvPr id="5" name="テキスト ボックス 4">
            <a:extLst>
              <a:ext uri="{FF2B5EF4-FFF2-40B4-BE49-F238E27FC236}">
                <a16:creationId xmlns:a16="http://schemas.microsoft.com/office/drawing/2014/main" id="{DF4348DA-C03A-4C9D-8BDD-F6CC9C26EAA6}"/>
              </a:ext>
            </a:extLst>
          </p:cNvPr>
          <p:cNvSpPr txBox="1"/>
          <p:nvPr/>
        </p:nvSpPr>
        <p:spPr>
          <a:xfrm>
            <a:off x="139272" y="81544"/>
            <a:ext cx="3278462" cy="461665"/>
          </a:xfrm>
          <a:prstGeom prst="rect">
            <a:avLst/>
          </a:prstGeom>
          <a:noFill/>
        </p:spPr>
        <p:txBody>
          <a:bodyPr wrap="none" rtlCol="0">
            <a:spAutoFit/>
          </a:bodyPr>
          <a:lstStyle/>
          <a:p>
            <a:r>
              <a:rPr lang="en-US" altLang="ja-JP" sz="2400" b="1" dirty="0"/>
              <a:t>R&amp;D of two-layer coil</a:t>
            </a:r>
            <a:endParaRPr kumimoji="1" lang="ja-JP" altLang="en-US" sz="2400" b="1"/>
          </a:p>
        </p:txBody>
      </p:sp>
      <p:pic>
        <p:nvPicPr>
          <p:cNvPr id="6" name="図 5">
            <a:extLst>
              <a:ext uri="{FF2B5EF4-FFF2-40B4-BE49-F238E27FC236}">
                <a16:creationId xmlns:a16="http://schemas.microsoft.com/office/drawing/2014/main" id="{0F227AEA-6400-6E3E-7625-EA4B222553E7}"/>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332781" y="3526009"/>
            <a:ext cx="8277819" cy="1741977"/>
          </a:xfrm>
          <a:prstGeom prst="rect">
            <a:avLst/>
          </a:prstGeom>
        </p:spPr>
      </p:pic>
      <p:pic>
        <p:nvPicPr>
          <p:cNvPr id="8" name="図 7">
            <a:extLst>
              <a:ext uri="{FF2B5EF4-FFF2-40B4-BE49-F238E27FC236}">
                <a16:creationId xmlns:a16="http://schemas.microsoft.com/office/drawing/2014/main" id="{FA238AD0-516B-3EE6-50E9-D7D8319C850D}"/>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8804109" y="3537679"/>
            <a:ext cx="2833289" cy="1741977"/>
          </a:xfrm>
          <a:prstGeom prst="rect">
            <a:avLst/>
          </a:prstGeom>
        </p:spPr>
      </p:pic>
      <p:sp>
        <p:nvSpPr>
          <p:cNvPr id="9" name="テキスト ボックス 8">
            <a:extLst>
              <a:ext uri="{FF2B5EF4-FFF2-40B4-BE49-F238E27FC236}">
                <a16:creationId xmlns:a16="http://schemas.microsoft.com/office/drawing/2014/main" id="{A7A0777F-8B79-DA61-C87D-EC0B27560030}"/>
              </a:ext>
            </a:extLst>
          </p:cNvPr>
          <p:cNvSpPr txBox="1"/>
          <p:nvPr/>
        </p:nvSpPr>
        <p:spPr>
          <a:xfrm>
            <a:off x="1211194" y="5448640"/>
            <a:ext cx="8728672" cy="1200329"/>
          </a:xfrm>
          <a:prstGeom prst="rect">
            <a:avLst/>
          </a:prstGeom>
          <a:noFill/>
        </p:spPr>
        <p:txBody>
          <a:bodyPr wrap="none" rtlCol="0">
            <a:spAutoFit/>
          </a:bodyPr>
          <a:lstStyle/>
          <a:p>
            <a:r>
              <a:rPr kumimoji="1" lang="en-US" altLang="ja-JP" dirty="0"/>
              <a:t>• Practice winding of </a:t>
            </a:r>
            <a:r>
              <a:rPr lang="en-US" altLang="ja-JP" dirty="0"/>
              <a:t>a </a:t>
            </a:r>
            <a:r>
              <a:rPr kumimoji="1" lang="en-US" altLang="ja-JP" dirty="0"/>
              <a:t>two-layer coil with 3D-printed parts </a:t>
            </a:r>
            <a:r>
              <a:rPr lang="en-US" altLang="ja-JP" dirty="0"/>
              <a:t>has </a:t>
            </a:r>
            <a:r>
              <a:rPr kumimoji="1" lang="en-US" altLang="ja-JP" dirty="0"/>
              <a:t>started.</a:t>
            </a:r>
          </a:p>
          <a:p>
            <a:r>
              <a:rPr lang="en-US" altLang="ja-JP" dirty="0"/>
              <a:t>• Each layer was temporarily secured by instant glue to simulate the curing process.</a:t>
            </a:r>
            <a:endParaRPr kumimoji="1" lang="en-US" altLang="ja-JP" dirty="0"/>
          </a:p>
          <a:p>
            <a:r>
              <a:rPr lang="en-US" altLang="ja-JP" dirty="0"/>
              <a:t>• The layer jump lead could be wound along the groove located at the coil end.</a:t>
            </a:r>
          </a:p>
          <a:p>
            <a:r>
              <a:rPr lang="en-US" altLang="ja-JP" dirty="0"/>
              <a:t>• Design of coil fabrication tooling for two-layer coils will start soon.</a:t>
            </a:r>
          </a:p>
        </p:txBody>
      </p:sp>
      <p:sp>
        <p:nvSpPr>
          <p:cNvPr id="25" name="角丸四角形 24">
            <a:extLst>
              <a:ext uri="{FF2B5EF4-FFF2-40B4-BE49-F238E27FC236}">
                <a16:creationId xmlns:a16="http://schemas.microsoft.com/office/drawing/2014/main" id="{1E273ECF-71A0-8AAE-3137-ACA5F7AF4BA2}"/>
              </a:ext>
            </a:extLst>
          </p:cNvPr>
          <p:cNvSpPr/>
          <p:nvPr/>
        </p:nvSpPr>
        <p:spPr>
          <a:xfrm>
            <a:off x="4078705" y="733288"/>
            <a:ext cx="4812632" cy="2695712"/>
          </a:xfrm>
          <a:prstGeom prst="roundRect">
            <a:avLst>
              <a:gd name="adj" fmla="val 7773"/>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6">
            <a:extLst>
              <a:ext uri="{FF2B5EF4-FFF2-40B4-BE49-F238E27FC236}">
                <a16:creationId xmlns:a16="http://schemas.microsoft.com/office/drawing/2014/main" id="{0D667C48-50AA-0F27-708E-A7BEEDE6AB1C}"/>
              </a:ext>
            </a:extLst>
          </p:cNvPr>
          <p:cNvSpPr/>
          <p:nvPr/>
        </p:nvSpPr>
        <p:spPr>
          <a:xfrm>
            <a:off x="3007895" y="2153653"/>
            <a:ext cx="1070810" cy="1720515"/>
          </a:xfrm>
          <a:custGeom>
            <a:avLst/>
            <a:gdLst>
              <a:gd name="csX0" fmla="*/ 1070810 w 1070810"/>
              <a:gd name="csY0" fmla="*/ 0 h 1720515"/>
              <a:gd name="csX1" fmla="*/ 324852 w 1070810"/>
              <a:gd name="csY1" fmla="*/ 637673 h 1720515"/>
              <a:gd name="csX2" fmla="*/ 0 w 1070810"/>
              <a:gd name="csY2" fmla="*/ 1720515 h 1720515"/>
            </a:gdLst>
            <a:ahLst/>
            <a:cxnLst>
              <a:cxn ang="0">
                <a:pos x="csX0" y="csY0"/>
              </a:cxn>
              <a:cxn ang="0">
                <a:pos x="csX1" y="csY1"/>
              </a:cxn>
              <a:cxn ang="0">
                <a:pos x="csX2" y="csY2"/>
              </a:cxn>
            </a:cxnLst>
            <a:rect l="l" t="t" r="r" b="b"/>
            <a:pathLst>
              <a:path w="1070810" h="1720515">
                <a:moveTo>
                  <a:pt x="1070810" y="0"/>
                </a:moveTo>
                <a:cubicBezTo>
                  <a:pt x="787065" y="175460"/>
                  <a:pt x="503320" y="350920"/>
                  <a:pt x="324852" y="637673"/>
                </a:cubicBezTo>
                <a:cubicBezTo>
                  <a:pt x="146384" y="924426"/>
                  <a:pt x="73192" y="1322470"/>
                  <a:pt x="0" y="1720515"/>
                </a:cubicBezTo>
              </a:path>
            </a:pathLst>
          </a:custGeom>
          <a:noFill/>
          <a:ln w="19050">
            <a:solidFill>
              <a:srgbClr val="FFC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1909AEC-0A84-8DDB-25E9-ABEF7403D43C}"/>
              </a:ext>
            </a:extLst>
          </p:cNvPr>
          <p:cNvSpPr txBox="1"/>
          <p:nvPr/>
        </p:nvSpPr>
        <p:spPr>
          <a:xfrm>
            <a:off x="4783092" y="806275"/>
            <a:ext cx="2826415" cy="369332"/>
          </a:xfrm>
          <a:prstGeom prst="rect">
            <a:avLst/>
          </a:prstGeom>
          <a:noFill/>
        </p:spPr>
        <p:txBody>
          <a:bodyPr wrap="none" rtlCol="0">
            <a:spAutoFit/>
          </a:bodyPr>
          <a:lstStyle/>
          <a:p>
            <a:r>
              <a:rPr kumimoji="1" lang="en-US" altLang="ja-JP" dirty="0"/>
              <a:t>Location of the layer jump</a:t>
            </a:r>
            <a:endParaRPr kumimoji="1" lang="ja-JP" altLang="en-US"/>
          </a:p>
        </p:txBody>
      </p:sp>
    </p:spTree>
    <p:extLst>
      <p:ext uri="{BB962C8B-B14F-4D97-AF65-F5344CB8AC3E}">
        <p14:creationId xmlns:p14="http://schemas.microsoft.com/office/powerpoint/2010/main" val="234293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DF7AB954-C411-16EA-A629-2E71D3325FE2}"/>
              </a:ext>
            </a:extLst>
          </p:cNvPr>
          <p:cNvPicPr>
            <a:picLocks noChangeAspect="1"/>
          </p:cNvPicPr>
          <p:nvPr/>
        </p:nvPicPr>
        <p:blipFill>
          <a:blip r:embed="rId2"/>
          <a:stretch>
            <a:fillRect/>
          </a:stretch>
        </p:blipFill>
        <p:spPr>
          <a:xfrm>
            <a:off x="1894096" y="768365"/>
            <a:ext cx="6996938" cy="3578282"/>
          </a:xfrm>
          <a:prstGeom prst="rect">
            <a:avLst/>
          </a:prstGeom>
        </p:spPr>
      </p:pic>
      <p:sp>
        <p:nvSpPr>
          <p:cNvPr id="4" name="スライド番号プレースホルダー 3">
            <a:extLst>
              <a:ext uri="{FF2B5EF4-FFF2-40B4-BE49-F238E27FC236}">
                <a16:creationId xmlns:a16="http://schemas.microsoft.com/office/drawing/2014/main" id="{5E8C56BE-3D41-51E4-0348-5DA8A62DADA5}"/>
              </a:ext>
            </a:extLst>
          </p:cNvPr>
          <p:cNvSpPr>
            <a:spLocks noGrp="1"/>
          </p:cNvSpPr>
          <p:nvPr>
            <p:ph type="sldNum" sz="quarter" idx="12"/>
          </p:nvPr>
        </p:nvSpPr>
        <p:spPr/>
        <p:txBody>
          <a:bodyPr/>
          <a:lstStyle/>
          <a:p>
            <a:fld id="{5102F646-5A1F-1245-A291-ABBCB6BB9B1A}" type="slidenum">
              <a:rPr kumimoji="1" lang="ja-JP" altLang="en-US" smtClean="0"/>
              <a:t>18</a:t>
            </a:fld>
            <a:endParaRPr kumimoji="1" lang="ja-JP" altLang="en-US"/>
          </a:p>
        </p:txBody>
      </p:sp>
      <p:sp>
        <p:nvSpPr>
          <p:cNvPr id="5" name="テキスト ボックス 4">
            <a:extLst>
              <a:ext uri="{FF2B5EF4-FFF2-40B4-BE49-F238E27FC236}">
                <a16:creationId xmlns:a16="http://schemas.microsoft.com/office/drawing/2014/main" id="{D0449A81-A552-5BC7-0E33-C14B32FBA29A}"/>
              </a:ext>
            </a:extLst>
          </p:cNvPr>
          <p:cNvSpPr txBox="1"/>
          <p:nvPr/>
        </p:nvSpPr>
        <p:spPr>
          <a:xfrm>
            <a:off x="235527" y="138545"/>
            <a:ext cx="5811206" cy="461665"/>
          </a:xfrm>
          <a:prstGeom prst="rect">
            <a:avLst/>
          </a:prstGeom>
          <a:noFill/>
        </p:spPr>
        <p:txBody>
          <a:bodyPr wrap="none" rtlCol="0">
            <a:spAutoFit/>
          </a:bodyPr>
          <a:lstStyle/>
          <a:p>
            <a:r>
              <a:rPr kumimoji="1" lang="en-US" altLang="ja-JP" sz="2400" b="1" dirty="0"/>
              <a:t>Mechanical structure of mirror magnet</a:t>
            </a:r>
            <a:endParaRPr kumimoji="1" lang="ja-JP" altLang="en-US" sz="2400" b="1"/>
          </a:p>
        </p:txBody>
      </p:sp>
      <p:sp>
        <p:nvSpPr>
          <p:cNvPr id="10" name="テキスト ボックス 9">
            <a:extLst>
              <a:ext uri="{FF2B5EF4-FFF2-40B4-BE49-F238E27FC236}">
                <a16:creationId xmlns:a16="http://schemas.microsoft.com/office/drawing/2014/main" id="{895EAFB3-444E-54E1-238A-53AF21EFC502}"/>
              </a:ext>
            </a:extLst>
          </p:cNvPr>
          <p:cNvSpPr txBox="1"/>
          <p:nvPr/>
        </p:nvSpPr>
        <p:spPr>
          <a:xfrm>
            <a:off x="4563807" y="1638620"/>
            <a:ext cx="940642" cy="307777"/>
          </a:xfrm>
          <a:prstGeom prst="rect">
            <a:avLst/>
          </a:prstGeom>
          <a:noFill/>
        </p:spPr>
        <p:txBody>
          <a:bodyPr wrap="none" rtlCol="0">
            <a:spAutoFit/>
          </a:bodyPr>
          <a:lstStyle/>
          <a:p>
            <a:r>
              <a:rPr kumimoji="1" lang="en-US" altLang="ja-JP" sz="1400" dirty="0">
                <a:solidFill>
                  <a:schemeClr val="bg1"/>
                </a:solidFill>
              </a:rPr>
              <a:t>Top block</a:t>
            </a:r>
            <a:endParaRPr kumimoji="1" lang="ja-JP" altLang="en-US" sz="1400">
              <a:solidFill>
                <a:schemeClr val="bg1"/>
              </a:solidFill>
            </a:endParaRPr>
          </a:p>
        </p:txBody>
      </p:sp>
      <p:sp>
        <p:nvSpPr>
          <p:cNvPr id="11" name="テキスト ボックス 10">
            <a:extLst>
              <a:ext uri="{FF2B5EF4-FFF2-40B4-BE49-F238E27FC236}">
                <a16:creationId xmlns:a16="http://schemas.microsoft.com/office/drawing/2014/main" id="{ED1DB9FC-6F7A-09DA-CCF3-F48D67734C35}"/>
              </a:ext>
            </a:extLst>
          </p:cNvPr>
          <p:cNvSpPr txBox="1"/>
          <p:nvPr/>
        </p:nvSpPr>
        <p:spPr>
          <a:xfrm>
            <a:off x="4856627" y="3645736"/>
            <a:ext cx="1220206" cy="307777"/>
          </a:xfrm>
          <a:prstGeom prst="rect">
            <a:avLst/>
          </a:prstGeom>
          <a:noFill/>
        </p:spPr>
        <p:txBody>
          <a:bodyPr wrap="none" rtlCol="0">
            <a:spAutoFit/>
          </a:bodyPr>
          <a:lstStyle/>
          <a:p>
            <a:r>
              <a:rPr kumimoji="1" lang="en-US" altLang="ja-JP" sz="1400" dirty="0">
                <a:solidFill>
                  <a:schemeClr val="bg1"/>
                </a:solidFill>
              </a:rPr>
              <a:t>Bottom block</a:t>
            </a:r>
            <a:endParaRPr kumimoji="1" lang="ja-JP" altLang="en-US" sz="1400">
              <a:solidFill>
                <a:schemeClr val="bg1"/>
              </a:solidFill>
            </a:endParaRPr>
          </a:p>
        </p:txBody>
      </p:sp>
      <p:sp>
        <p:nvSpPr>
          <p:cNvPr id="12" name="テキスト ボックス 11">
            <a:extLst>
              <a:ext uri="{FF2B5EF4-FFF2-40B4-BE49-F238E27FC236}">
                <a16:creationId xmlns:a16="http://schemas.microsoft.com/office/drawing/2014/main" id="{4B26E93F-A9A3-9CDD-6728-9F0449F02CCE}"/>
              </a:ext>
            </a:extLst>
          </p:cNvPr>
          <p:cNvSpPr txBox="1"/>
          <p:nvPr/>
        </p:nvSpPr>
        <p:spPr>
          <a:xfrm>
            <a:off x="4414695" y="2387610"/>
            <a:ext cx="832279" cy="451406"/>
          </a:xfrm>
          <a:prstGeom prst="rect">
            <a:avLst/>
          </a:prstGeom>
          <a:noFill/>
        </p:spPr>
        <p:txBody>
          <a:bodyPr wrap="none" rtlCol="0">
            <a:spAutoFit/>
          </a:bodyPr>
          <a:lstStyle/>
          <a:p>
            <a:pPr>
              <a:lnSpc>
                <a:spcPts val="1400"/>
              </a:lnSpc>
            </a:pPr>
            <a:r>
              <a:rPr lang="en-US" altLang="ja-JP" sz="1400" dirty="0">
                <a:solidFill>
                  <a:schemeClr val="bg1"/>
                </a:solidFill>
              </a:rPr>
              <a:t>P</a:t>
            </a:r>
            <a:r>
              <a:rPr kumimoji="1" lang="en-US" altLang="ja-JP" sz="1400" dirty="0">
                <a:solidFill>
                  <a:schemeClr val="bg1"/>
                </a:solidFill>
              </a:rPr>
              <a:t>ushing</a:t>
            </a:r>
          </a:p>
          <a:p>
            <a:pPr>
              <a:lnSpc>
                <a:spcPts val="1400"/>
              </a:lnSpc>
            </a:pPr>
            <a:r>
              <a:rPr kumimoji="1" lang="en-US" altLang="ja-JP" sz="1400" dirty="0">
                <a:solidFill>
                  <a:schemeClr val="bg1"/>
                </a:solidFill>
              </a:rPr>
              <a:t>block</a:t>
            </a:r>
            <a:endParaRPr kumimoji="1" lang="ja-JP" altLang="en-US" sz="1400">
              <a:solidFill>
                <a:schemeClr val="bg1"/>
              </a:solidFill>
            </a:endParaRPr>
          </a:p>
        </p:txBody>
      </p:sp>
      <p:sp>
        <p:nvSpPr>
          <p:cNvPr id="13" name="テキスト ボックス 12">
            <a:extLst>
              <a:ext uri="{FF2B5EF4-FFF2-40B4-BE49-F238E27FC236}">
                <a16:creationId xmlns:a16="http://schemas.microsoft.com/office/drawing/2014/main" id="{1835E635-5E14-F1C3-9988-FD35C03649A3}"/>
              </a:ext>
            </a:extLst>
          </p:cNvPr>
          <p:cNvSpPr txBox="1"/>
          <p:nvPr/>
        </p:nvSpPr>
        <p:spPr>
          <a:xfrm>
            <a:off x="77393" y="2016151"/>
            <a:ext cx="1726755" cy="738664"/>
          </a:xfrm>
          <a:prstGeom prst="rect">
            <a:avLst/>
          </a:prstGeom>
          <a:noFill/>
        </p:spPr>
        <p:txBody>
          <a:bodyPr wrap="none" rtlCol="0">
            <a:spAutoFit/>
          </a:bodyPr>
          <a:lstStyle/>
          <a:p>
            <a:r>
              <a:rPr kumimoji="1" lang="en-US" altLang="ja-JP" sz="1400" dirty="0"/>
              <a:t>Temporary shim</a:t>
            </a:r>
          </a:p>
          <a:p>
            <a:r>
              <a:rPr kumimoji="1" lang="en-US" altLang="ja-JP" sz="1400" dirty="0"/>
              <a:t>during coil insertion</a:t>
            </a:r>
          </a:p>
          <a:p>
            <a:r>
              <a:rPr lang="en-US" altLang="ja-JP" sz="1400" dirty="0"/>
              <a:t>(SUS304)</a:t>
            </a:r>
            <a:endParaRPr kumimoji="1" lang="ja-JP" altLang="en-US" sz="1400"/>
          </a:p>
        </p:txBody>
      </p:sp>
      <p:cxnSp>
        <p:nvCxnSpPr>
          <p:cNvPr id="15" name="直線矢印コネクタ 14">
            <a:extLst>
              <a:ext uri="{FF2B5EF4-FFF2-40B4-BE49-F238E27FC236}">
                <a16:creationId xmlns:a16="http://schemas.microsoft.com/office/drawing/2014/main" id="{A043D2F1-BEE5-8552-D9F9-2EB7E69DCA26}"/>
              </a:ext>
            </a:extLst>
          </p:cNvPr>
          <p:cNvCxnSpPr/>
          <p:nvPr/>
        </p:nvCxnSpPr>
        <p:spPr>
          <a:xfrm>
            <a:off x="1739139" y="2387610"/>
            <a:ext cx="441892" cy="367172"/>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C083B860-FBC3-EF7C-06F8-4007F3FE7497}"/>
              </a:ext>
            </a:extLst>
          </p:cNvPr>
          <p:cNvCxnSpPr>
            <a:cxnSpLocks/>
          </p:cNvCxnSpPr>
          <p:nvPr/>
        </p:nvCxnSpPr>
        <p:spPr>
          <a:xfrm flipV="1">
            <a:off x="2355169" y="2839016"/>
            <a:ext cx="721748" cy="1437918"/>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87CBAB96-1885-8DD0-9158-9A36C75B1423}"/>
              </a:ext>
            </a:extLst>
          </p:cNvPr>
          <p:cNvSpPr txBox="1"/>
          <p:nvPr/>
        </p:nvSpPr>
        <p:spPr>
          <a:xfrm>
            <a:off x="1812940" y="4188810"/>
            <a:ext cx="1000595" cy="523220"/>
          </a:xfrm>
          <a:prstGeom prst="rect">
            <a:avLst/>
          </a:prstGeom>
          <a:noFill/>
        </p:spPr>
        <p:txBody>
          <a:bodyPr wrap="none" rtlCol="0">
            <a:spAutoFit/>
          </a:bodyPr>
          <a:lstStyle/>
          <a:p>
            <a:r>
              <a:rPr kumimoji="1" lang="en-US" altLang="ja-JP" sz="1400" dirty="0"/>
              <a:t>Final shim</a:t>
            </a:r>
          </a:p>
          <a:p>
            <a:r>
              <a:rPr lang="en-US" altLang="ja-JP" sz="1400" dirty="0"/>
              <a:t>(Iron)</a:t>
            </a:r>
            <a:endParaRPr kumimoji="1" lang="ja-JP" altLang="en-US" sz="1400"/>
          </a:p>
        </p:txBody>
      </p:sp>
      <p:cxnSp>
        <p:nvCxnSpPr>
          <p:cNvPr id="20" name="直線矢印コネクタ 19">
            <a:extLst>
              <a:ext uri="{FF2B5EF4-FFF2-40B4-BE49-F238E27FC236}">
                <a16:creationId xmlns:a16="http://schemas.microsoft.com/office/drawing/2014/main" id="{4E19184D-0F99-B3FC-0E35-9E9B70A9864B}"/>
              </a:ext>
            </a:extLst>
          </p:cNvPr>
          <p:cNvCxnSpPr>
            <a:cxnSpLocks/>
          </p:cNvCxnSpPr>
          <p:nvPr/>
        </p:nvCxnSpPr>
        <p:spPr>
          <a:xfrm flipV="1">
            <a:off x="3234583" y="3232337"/>
            <a:ext cx="986681" cy="1357705"/>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A6151630-F4D8-CEBC-B882-487EC90C39A2}"/>
              </a:ext>
            </a:extLst>
          </p:cNvPr>
          <p:cNvSpPr txBox="1"/>
          <p:nvPr/>
        </p:nvSpPr>
        <p:spPr>
          <a:xfrm>
            <a:off x="2181031" y="4605540"/>
            <a:ext cx="1856598" cy="307777"/>
          </a:xfrm>
          <a:prstGeom prst="rect">
            <a:avLst/>
          </a:prstGeom>
          <a:noFill/>
        </p:spPr>
        <p:txBody>
          <a:bodyPr wrap="none" rtlCol="0">
            <a:spAutoFit/>
          </a:bodyPr>
          <a:lstStyle/>
          <a:p>
            <a:r>
              <a:rPr kumimoji="1" lang="en-US" altLang="ja-JP" sz="1400" dirty="0"/>
              <a:t>Fixing part (SUS304)</a:t>
            </a:r>
            <a:endParaRPr kumimoji="1" lang="ja-JP" altLang="en-US" sz="1400"/>
          </a:p>
        </p:txBody>
      </p:sp>
      <p:cxnSp>
        <p:nvCxnSpPr>
          <p:cNvPr id="23" name="直線矢印コネクタ 22">
            <a:extLst>
              <a:ext uri="{FF2B5EF4-FFF2-40B4-BE49-F238E27FC236}">
                <a16:creationId xmlns:a16="http://schemas.microsoft.com/office/drawing/2014/main" id="{D8DE6304-FAC0-C900-1631-C22E04B2022D}"/>
              </a:ext>
            </a:extLst>
          </p:cNvPr>
          <p:cNvCxnSpPr>
            <a:cxnSpLocks/>
          </p:cNvCxnSpPr>
          <p:nvPr/>
        </p:nvCxnSpPr>
        <p:spPr>
          <a:xfrm flipH="1" flipV="1">
            <a:off x="4475281" y="3120370"/>
            <a:ext cx="167031" cy="1387995"/>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B670323B-DC97-8336-F2B6-DEF098907EDC}"/>
              </a:ext>
            </a:extLst>
          </p:cNvPr>
          <p:cNvSpPr txBox="1"/>
          <p:nvPr/>
        </p:nvSpPr>
        <p:spPr>
          <a:xfrm>
            <a:off x="4523202" y="4451652"/>
            <a:ext cx="1205779" cy="338554"/>
          </a:xfrm>
          <a:prstGeom prst="rect">
            <a:avLst/>
          </a:prstGeom>
          <a:noFill/>
        </p:spPr>
        <p:txBody>
          <a:bodyPr wrap="none" rtlCol="0">
            <a:spAutoFit/>
          </a:bodyPr>
          <a:lstStyle/>
          <a:p>
            <a:r>
              <a:rPr lang="en-US" altLang="ja-JP" sz="1600" b="1" dirty="0"/>
              <a:t>Nb</a:t>
            </a:r>
            <a:r>
              <a:rPr lang="en-US" altLang="ja-JP" sz="1600" b="1" baseline="-25000" dirty="0"/>
              <a:t>3</a:t>
            </a:r>
            <a:r>
              <a:rPr lang="en-US" altLang="ja-JP" sz="1600" b="1" dirty="0"/>
              <a:t>Sn c</a:t>
            </a:r>
            <a:r>
              <a:rPr kumimoji="1" lang="en-US" altLang="ja-JP" sz="1600" b="1" dirty="0"/>
              <a:t>oil</a:t>
            </a:r>
            <a:endParaRPr kumimoji="1" lang="ja-JP" altLang="en-US" sz="1600" b="1"/>
          </a:p>
        </p:txBody>
      </p:sp>
      <p:cxnSp>
        <p:nvCxnSpPr>
          <p:cNvPr id="26" name="直線矢印コネクタ 25">
            <a:extLst>
              <a:ext uri="{FF2B5EF4-FFF2-40B4-BE49-F238E27FC236}">
                <a16:creationId xmlns:a16="http://schemas.microsoft.com/office/drawing/2014/main" id="{84F3F024-6C7B-0AAD-5497-2BC6509C6590}"/>
              </a:ext>
            </a:extLst>
          </p:cNvPr>
          <p:cNvCxnSpPr>
            <a:cxnSpLocks/>
          </p:cNvCxnSpPr>
          <p:nvPr/>
        </p:nvCxnSpPr>
        <p:spPr>
          <a:xfrm flipH="1" flipV="1">
            <a:off x="4605373" y="3237523"/>
            <a:ext cx="457258" cy="1069079"/>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2BD2D2BC-B950-2D5A-580F-0EC76D506E9D}"/>
              </a:ext>
            </a:extLst>
          </p:cNvPr>
          <p:cNvSpPr txBox="1"/>
          <p:nvPr/>
        </p:nvSpPr>
        <p:spPr>
          <a:xfrm>
            <a:off x="4986913" y="4225383"/>
            <a:ext cx="1914307" cy="307777"/>
          </a:xfrm>
          <a:prstGeom prst="rect">
            <a:avLst/>
          </a:prstGeom>
          <a:noFill/>
        </p:spPr>
        <p:txBody>
          <a:bodyPr wrap="none" rtlCol="0">
            <a:spAutoFit/>
          </a:bodyPr>
          <a:lstStyle/>
          <a:p>
            <a:r>
              <a:rPr kumimoji="1" lang="en-US" altLang="ja-JP" sz="1400" dirty="0"/>
              <a:t>Mid-plane block (Iron)</a:t>
            </a:r>
            <a:endParaRPr kumimoji="1" lang="ja-JP" altLang="en-US" sz="1400"/>
          </a:p>
        </p:txBody>
      </p:sp>
      <p:cxnSp>
        <p:nvCxnSpPr>
          <p:cNvPr id="34" name="直線矢印コネクタ 33">
            <a:extLst>
              <a:ext uri="{FF2B5EF4-FFF2-40B4-BE49-F238E27FC236}">
                <a16:creationId xmlns:a16="http://schemas.microsoft.com/office/drawing/2014/main" id="{03DAE097-289A-9693-2197-FC6897B46BA0}"/>
              </a:ext>
            </a:extLst>
          </p:cNvPr>
          <p:cNvCxnSpPr>
            <a:cxnSpLocks/>
          </p:cNvCxnSpPr>
          <p:nvPr/>
        </p:nvCxnSpPr>
        <p:spPr>
          <a:xfrm>
            <a:off x="1624839" y="989678"/>
            <a:ext cx="688398" cy="320875"/>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1E32F782-0465-9A67-FDC2-B353DB448347}"/>
              </a:ext>
            </a:extLst>
          </p:cNvPr>
          <p:cNvSpPr txBox="1"/>
          <p:nvPr/>
        </p:nvSpPr>
        <p:spPr>
          <a:xfrm>
            <a:off x="105917" y="835789"/>
            <a:ext cx="1576072" cy="523220"/>
          </a:xfrm>
          <a:prstGeom prst="rect">
            <a:avLst/>
          </a:prstGeom>
          <a:noFill/>
        </p:spPr>
        <p:txBody>
          <a:bodyPr wrap="none" rtlCol="0">
            <a:spAutoFit/>
          </a:bodyPr>
          <a:lstStyle/>
          <a:p>
            <a:r>
              <a:rPr kumimoji="1" lang="en-US" altLang="ja-JP" sz="1400" dirty="0"/>
              <a:t>Load-bearing bolt</a:t>
            </a:r>
          </a:p>
          <a:p>
            <a:r>
              <a:rPr lang="en-US" altLang="ja-JP" sz="1400" dirty="0"/>
              <a:t>(SUS316L)</a:t>
            </a:r>
            <a:endParaRPr kumimoji="1" lang="ja-JP" altLang="en-US" sz="1400"/>
          </a:p>
        </p:txBody>
      </p:sp>
      <p:cxnSp>
        <p:nvCxnSpPr>
          <p:cNvPr id="37" name="直線矢印コネクタ 36">
            <a:extLst>
              <a:ext uri="{FF2B5EF4-FFF2-40B4-BE49-F238E27FC236}">
                <a16:creationId xmlns:a16="http://schemas.microsoft.com/office/drawing/2014/main" id="{8EAD1F88-E4CC-8228-A852-A11076B705F2}"/>
              </a:ext>
            </a:extLst>
          </p:cNvPr>
          <p:cNvCxnSpPr>
            <a:cxnSpLocks/>
          </p:cNvCxnSpPr>
          <p:nvPr/>
        </p:nvCxnSpPr>
        <p:spPr>
          <a:xfrm flipH="1">
            <a:off x="4149295" y="732428"/>
            <a:ext cx="947842" cy="1665375"/>
          </a:xfrm>
          <a:prstGeom prst="straightConnector1">
            <a:avLst/>
          </a:prstGeom>
          <a:ln w="19050">
            <a:solidFill>
              <a:schemeClr val="accent4"/>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C018C616-6A20-7CE8-E66B-7C55C77400B5}"/>
              </a:ext>
            </a:extLst>
          </p:cNvPr>
          <p:cNvSpPr txBox="1"/>
          <p:nvPr/>
        </p:nvSpPr>
        <p:spPr>
          <a:xfrm>
            <a:off x="5034128" y="572758"/>
            <a:ext cx="2137124" cy="307777"/>
          </a:xfrm>
          <a:prstGeom prst="rect">
            <a:avLst/>
          </a:prstGeom>
          <a:noFill/>
        </p:spPr>
        <p:txBody>
          <a:bodyPr wrap="none" rtlCol="0">
            <a:spAutoFit/>
          </a:bodyPr>
          <a:lstStyle/>
          <a:p>
            <a:r>
              <a:rPr lang="en-US" altLang="ja-JP" sz="1400" dirty="0"/>
              <a:t>Coil fixing bolt (SUS304)</a:t>
            </a:r>
            <a:endParaRPr kumimoji="1" lang="ja-JP" altLang="en-US" sz="1400"/>
          </a:p>
        </p:txBody>
      </p:sp>
      <p:sp>
        <p:nvSpPr>
          <p:cNvPr id="40" name="テキスト ボックス 39">
            <a:extLst>
              <a:ext uri="{FF2B5EF4-FFF2-40B4-BE49-F238E27FC236}">
                <a16:creationId xmlns:a16="http://schemas.microsoft.com/office/drawing/2014/main" id="{58BDF752-80D6-6EFA-1952-C0388B34C953}"/>
              </a:ext>
            </a:extLst>
          </p:cNvPr>
          <p:cNvSpPr txBox="1"/>
          <p:nvPr/>
        </p:nvSpPr>
        <p:spPr>
          <a:xfrm>
            <a:off x="282554" y="5329656"/>
            <a:ext cx="11588557" cy="1477328"/>
          </a:xfrm>
          <a:prstGeom prst="rect">
            <a:avLst/>
          </a:prstGeom>
          <a:noFill/>
        </p:spPr>
        <p:txBody>
          <a:bodyPr wrap="none" rtlCol="0">
            <a:spAutoFit/>
          </a:bodyPr>
          <a:lstStyle/>
          <a:p>
            <a:r>
              <a:rPr lang="en-US" altLang="ja-JP" dirty="0"/>
              <a:t>• A “Mirror magnet” can reproduce the magnetic field distribution and Lorentz force within a quadrupole magnet. </a:t>
            </a:r>
          </a:p>
          <a:p>
            <a:r>
              <a:rPr lang="en-US" altLang="ja-JP" dirty="0"/>
              <a:t>  </a:t>
            </a:r>
            <a:r>
              <a:rPr lang="en-US" altLang="ja-JP" dirty="0">
                <a:sym typeface="Wingdings" pitchFamily="2" charset="2"/>
              </a:rPr>
              <a:t> Relatively easy performance test for a Nb</a:t>
            </a:r>
            <a:r>
              <a:rPr lang="en-US" altLang="ja-JP" baseline="-25000" dirty="0">
                <a:sym typeface="Wingdings" pitchFamily="2" charset="2"/>
              </a:rPr>
              <a:t>3</a:t>
            </a:r>
            <a:r>
              <a:rPr lang="en-US" altLang="ja-JP" dirty="0">
                <a:sym typeface="Wingdings" pitchFamily="2" charset="2"/>
              </a:rPr>
              <a:t>Sn coil</a:t>
            </a:r>
            <a:endParaRPr lang="en-US" altLang="ja-JP" dirty="0"/>
          </a:p>
          <a:p>
            <a:r>
              <a:rPr lang="en-US" altLang="ja-JP" dirty="0"/>
              <a:t>• Monitoring coil stress during assembly, cooldown, and excitation by strain gauges</a:t>
            </a:r>
          </a:p>
          <a:p>
            <a:r>
              <a:rPr lang="en-US" altLang="ja-JP" dirty="0">
                <a:sym typeface="Wingdings" pitchFamily="2" charset="2"/>
              </a:rPr>
              <a:t>   Verify the validity of the mechanical design for brittle Nb</a:t>
            </a:r>
            <a:r>
              <a:rPr lang="en-US" altLang="ja-JP" baseline="-25000" dirty="0">
                <a:sym typeface="Wingdings" pitchFamily="2" charset="2"/>
              </a:rPr>
              <a:t>3</a:t>
            </a:r>
            <a:r>
              <a:rPr lang="en-US" altLang="ja-JP" dirty="0">
                <a:sym typeface="Wingdings" pitchFamily="2" charset="2"/>
              </a:rPr>
              <a:t>Sn coils</a:t>
            </a:r>
            <a:r>
              <a:rPr lang="en-US" altLang="ja-JP" dirty="0"/>
              <a:t>  </a:t>
            </a:r>
            <a:endParaRPr kumimoji="1" lang="en-US" altLang="ja-JP" dirty="0"/>
          </a:p>
          <a:p>
            <a:r>
              <a:rPr lang="en-US" altLang="ja-JP" dirty="0"/>
              <a:t>• Training performance will be checked by excitation tests at 4.2 K. </a:t>
            </a:r>
            <a:endParaRPr kumimoji="1" lang="ja-JP" altLang="en-US"/>
          </a:p>
        </p:txBody>
      </p:sp>
      <p:pic>
        <p:nvPicPr>
          <p:cNvPr id="3" name="図 2">
            <a:extLst>
              <a:ext uri="{FF2B5EF4-FFF2-40B4-BE49-F238E27FC236}">
                <a16:creationId xmlns:a16="http://schemas.microsoft.com/office/drawing/2014/main" id="{1E2AF45D-D35B-022B-309C-0874BC31CA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91034" y="1550762"/>
            <a:ext cx="3374541" cy="2446907"/>
          </a:xfrm>
          <a:prstGeom prst="rect">
            <a:avLst/>
          </a:prstGeom>
        </p:spPr>
      </p:pic>
      <p:sp>
        <p:nvSpPr>
          <p:cNvPr id="6" name="テキスト ボックス 5">
            <a:extLst>
              <a:ext uri="{FF2B5EF4-FFF2-40B4-BE49-F238E27FC236}">
                <a16:creationId xmlns:a16="http://schemas.microsoft.com/office/drawing/2014/main" id="{596361FE-C9DB-D00A-7138-3B6C500733E0}"/>
              </a:ext>
            </a:extLst>
          </p:cNvPr>
          <p:cNvSpPr txBox="1"/>
          <p:nvPr/>
        </p:nvSpPr>
        <p:spPr>
          <a:xfrm>
            <a:off x="3343889" y="4913660"/>
            <a:ext cx="1903085" cy="369332"/>
          </a:xfrm>
          <a:prstGeom prst="rect">
            <a:avLst/>
          </a:prstGeom>
          <a:noFill/>
        </p:spPr>
        <p:txBody>
          <a:bodyPr wrap="none" rtlCol="0">
            <a:spAutoFit/>
          </a:bodyPr>
          <a:lstStyle/>
          <a:p>
            <a:r>
              <a:rPr kumimoji="1" lang="en-US" altLang="ja-JP" dirty="0"/>
              <a:t>2D cross-section</a:t>
            </a:r>
            <a:endParaRPr kumimoji="1" lang="ja-JP" altLang="en-US"/>
          </a:p>
        </p:txBody>
      </p:sp>
      <p:sp>
        <p:nvSpPr>
          <p:cNvPr id="7" name="テキスト ボックス 6">
            <a:extLst>
              <a:ext uri="{FF2B5EF4-FFF2-40B4-BE49-F238E27FC236}">
                <a16:creationId xmlns:a16="http://schemas.microsoft.com/office/drawing/2014/main" id="{C785F50F-E9C0-22FE-726A-4F79EE23FD1C}"/>
              </a:ext>
            </a:extLst>
          </p:cNvPr>
          <p:cNvSpPr txBox="1"/>
          <p:nvPr/>
        </p:nvSpPr>
        <p:spPr>
          <a:xfrm>
            <a:off x="9049680" y="4040717"/>
            <a:ext cx="3057247" cy="369332"/>
          </a:xfrm>
          <a:prstGeom prst="rect">
            <a:avLst/>
          </a:prstGeom>
          <a:noFill/>
        </p:spPr>
        <p:txBody>
          <a:bodyPr wrap="none" rtlCol="0">
            <a:spAutoFit/>
          </a:bodyPr>
          <a:lstStyle/>
          <a:p>
            <a:r>
              <a:rPr kumimoji="1" lang="en-US" altLang="ja-JP" dirty="0"/>
              <a:t>3D model with end structure</a:t>
            </a:r>
            <a:endParaRPr kumimoji="1" lang="ja-JP" altLang="en-US"/>
          </a:p>
        </p:txBody>
      </p:sp>
    </p:spTree>
    <p:extLst>
      <p:ext uri="{BB962C8B-B14F-4D97-AF65-F5344CB8AC3E}">
        <p14:creationId xmlns:p14="http://schemas.microsoft.com/office/powerpoint/2010/main" val="2095211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041C093-3D9B-2B36-530C-4C632C72DDE1}"/>
              </a:ext>
            </a:extLst>
          </p:cNvPr>
          <p:cNvSpPr>
            <a:spLocks noGrp="1"/>
          </p:cNvSpPr>
          <p:nvPr>
            <p:ph type="sldNum" sz="quarter" idx="12"/>
          </p:nvPr>
        </p:nvSpPr>
        <p:spPr/>
        <p:txBody>
          <a:bodyPr/>
          <a:lstStyle/>
          <a:p>
            <a:fld id="{5102F646-5A1F-1245-A291-ABBCB6BB9B1A}" type="slidenum">
              <a:rPr kumimoji="1" lang="ja-JP" altLang="en-US" smtClean="0"/>
              <a:t>19</a:t>
            </a:fld>
            <a:endParaRPr kumimoji="1" lang="ja-JP" altLang="en-US"/>
          </a:p>
        </p:txBody>
      </p:sp>
      <p:sp>
        <p:nvSpPr>
          <p:cNvPr id="5" name="テキスト ボックス 4">
            <a:extLst>
              <a:ext uri="{FF2B5EF4-FFF2-40B4-BE49-F238E27FC236}">
                <a16:creationId xmlns:a16="http://schemas.microsoft.com/office/drawing/2014/main" id="{4E7699CB-43C9-E46A-EFC2-F26986C77387}"/>
              </a:ext>
            </a:extLst>
          </p:cNvPr>
          <p:cNvSpPr txBox="1"/>
          <p:nvPr/>
        </p:nvSpPr>
        <p:spPr>
          <a:xfrm>
            <a:off x="235527" y="-37727"/>
            <a:ext cx="5141151" cy="461665"/>
          </a:xfrm>
          <a:prstGeom prst="rect">
            <a:avLst/>
          </a:prstGeom>
          <a:noFill/>
        </p:spPr>
        <p:txBody>
          <a:bodyPr wrap="none" rtlCol="0">
            <a:spAutoFit/>
          </a:bodyPr>
          <a:lstStyle/>
          <a:p>
            <a:r>
              <a:rPr kumimoji="1" lang="en-US" altLang="ja-JP" sz="2400" b="1" dirty="0"/>
              <a:t>Magnetic design </a:t>
            </a:r>
            <a:r>
              <a:rPr lang="en-US" altLang="ja-JP" sz="2400" b="1" dirty="0"/>
              <a:t>of mirror magnet</a:t>
            </a:r>
            <a:endParaRPr kumimoji="1" lang="ja-JP" altLang="en-US" sz="2400" b="1"/>
          </a:p>
        </p:txBody>
      </p:sp>
      <p:sp>
        <p:nvSpPr>
          <p:cNvPr id="61" name="テキスト ボックス 60">
            <a:extLst>
              <a:ext uri="{FF2B5EF4-FFF2-40B4-BE49-F238E27FC236}">
                <a16:creationId xmlns:a16="http://schemas.microsoft.com/office/drawing/2014/main" id="{8AF94389-3978-D063-0436-CFD29C6C2535}"/>
              </a:ext>
            </a:extLst>
          </p:cNvPr>
          <p:cNvSpPr txBox="1"/>
          <p:nvPr/>
        </p:nvSpPr>
        <p:spPr>
          <a:xfrm>
            <a:off x="4940388" y="5935227"/>
            <a:ext cx="6923755" cy="646331"/>
          </a:xfrm>
          <a:prstGeom prst="rect">
            <a:avLst/>
          </a:prstGeom>
          <a:noFill/>
        </p:spPr>
        <p:txBody>
          <a:bodyPr wrap="none" rtlCol="0">
            <a:spAutoFit/>
          </a:bodyPr>
          <a:lstStyle/>
          <a:p>
            <a:pPr marL="285750" indent="-285750">
              <a:buFont typeface="Wingdings" pitchFamily="2" charset="2"/>
              <a:buChar char="à"/>
            </a:pPr>
            <a:r>
              <a:rPr lang="en-US" altLang="ja-JP" dirty="0">
                <a:sym typeface="Wingdings" pitchFamily="2" charset="2"/>
              </a:rPr>
              <a:t>A mirror </a:t>
            </a:r>
            <a:r>
              <a:rPr kumimoji="1" lang="en-US" altLang="ja-JP" dirty="0">
                <a:sym typeface="Wingdings" pitchFamily="2" charset="2"/>
              </a:rPr>
              <a:t>magnet </a:t>
            </a:r>
            <a:r>
              <a:rPr lang="en-US" altLang="ja-JP" dirty="0">
                <a:sym typeface="Wingdings" pitchFamily="2" charset="2"/>
              </a:rPr>
              <a:t>reproduces a </a:t>
            </a:r>
            <a:r>
              <a:rPr kumimoji="1" lang="en-US" altLang="ja-JP" dirty="0">
                <a:sym typeface="Wingdings" pitchFamily="2" charset="2"/>
              </a:rPr>
              <a:t>similar magnetic field distribution</a:t>
            </a:r>
          </a:p>
          <a:p>
            <a:r>
              <a:rPr lang="en-US" altLang="ja-JP" dirty="0">
                <a:sym typeface="Wingdings" pitchFamily="2" charset="2"/>
              </a:rPr>
              <a:t>   </a:t>
            </a:r>
            <a:r>
              <a:rPr kumimoji="1" lang="en-US" altLang="ja-JP" dirty="0">
                <a:sym typeface="Wingdings" pitchFamily="2" charset="2"/>
              </a:rPr>
              <a:t> and </a:t>
            </a:r>
            <a:r>
              <a:rPr lang="en-US" altLang="ja-JP" dirty="0">
                <a:sym typeface="Wingdings" pitchFamily="2" charset="2"/>
              </a:rPr>
              <a:t>the stress of a quadrupole magnet.</a:t>
            </a:r>
            <a:r>
              <a:rPr kumimoji="1" lang="en-US" altLang="ja-JP" dirty="0">
                <a:sym typeface="Wingdings" pitchFamily="2" charset="2"/>
              </a:rPr>
              <a:t> </a:t>
            </a:r>
            <a:endParaRPr kumimoji="1" lang="ja-JP" altLang="en-US"/>
          </a:p>
        </p:txBody>
      </p:sp>
      <p:sp>
        <p:nvSpPr>
          <p:cNvPr id="62" name="テキスト ボックス 61">
            <a:extLst>
              <a:ext uri="{FF2B5EF4-FFF2-40B4-BE49-F238E27FC236}">
                <a16:creationId xmlns:a16="http://schemas.microsoft.com/office/drawing/2014/main" id="{628C4BE7-4D2E-D218-3BFC-E4C6F05A6D19}"/>
              </a:ext>
            </a:extLst>
          </p:cNvPr>
          <p:cNvSpPr txBox="1"/>
          <p:nvPr/>
        </p:nvSpPr>
        <p:spPr>
          <a:xfrm>
            <a:off x="5188810" y="6530654"/>
            <a:ext cx="6891630" cy="369332"/>
          </a:xfrm>
          <a:prstGeom prst="rect">
            <a:avLst/>
          </a:prstGeom>
          <a:noFill/>
        </p:spPr>
        <p:txBody>
          <a:bodyPr wrap="none" rtlCol="0">
            <a:spAutoFit/>
          </a:bodyPr>
          <a:lstStyle/>
          <a:p>
            <a:r>
              <a:rPr kumimoji="1" lang="en-US" altLang="ja-JP" dirty="0"/>
              <a:t>ANSYS simulation </a:t>
            </a:r>
            <a:r>
              <a:rPr lang="en-US" altLang="ja-JP" dirty="0"/>
              <a:t>for more detailed structural analysis is ongoing.</a:t>
            </a:r>
            <a:endParaRPr kumimoji="1" lang="ja-JP" altLang="en-US"/>
          </a:p>
        </p:txBody>
      </p:sp>
      <p:sp>
        <p:nvSpPr>
          <p:cNvPr id="50" name="テキスト ボックス 49">
            <a:extLst>
              <a:ext uri="{FF2B5EF4-FFF2-40B4-BE49-F238E27FC236}">
                <a16:creationId xmlns:a16="http://schemas.microsoft.com/office/drawing/2014/main" id="{02C8AAB5-B5D2-F2BD-8CD5-ACCB7532AC4D}"/>
              </a:ext>
            </a:extLst>
          </p:cNvPr>
          <p:cNvSpPr txBox="1"/>
          <p:nvPr/>
        </p:nvSpPr>
        <p:spPr>
          <a:xfrm>
            <a:off x="10933713" y="-9912"/>
            <a:ext cx="1219373" cy="369332"/>
          </a:xfrm>
          <a:prstGeom prst="rect">
            <a:avLst/>
          </a:prstGeom>
          <a:noFill/>
        </p:spPr>
        <p:txBody>
          <a:bodyPr wrap="none" rtlCol="0">
            <a:spAutoFit/>
          </a:bodyPr>
          <a:lstStyle/>
          <a:p>
            <a:r>
              <a:rPr kumimoji="1" lang="en-US" altLang="ja-JP" dirty="0"/>
              <a:t>Y. Arimoto</a:t>
            </a:r>
            <a:endParaRPr kumimoji="1" lang="ja-JP" altLang="en-US"/>
          </a:p>
        </p:txBody>
      </p:sp>
      <p:grpSp>
        <p:nvGrpSpPr>
          <p:cNvPr id="101" name="グループ化 100">
            <a:extLst>
              <a:ext uri="{FF2B5EF4-FFF2-40B4-BE49-F238E27FC236}">
                <a16:creationId xmlns:a16="http://schemas.microsoft.com/office/drawing/2014/main" id="{23E71667-A722-EF42-4F0B-D9FD2F582E9C}"/>
              </a:ext>
            </a:extLst>
          </p:cNvPr>
          <p:cNvGrpSpPr/>
          <p:nvPr/>
        </p:nvGrpSpPr>
        <p:grpSpPr>
          <a:xfrm>
            <a:off x="6331471" y="33332"/>
            <a:ext cx="4131837" cy="4918954"/>
            <a:chOff x="6111135" y="22315"/>
            <a:chExt cx="4131837" cy="4918954"/>
          </a:xfrm>
        </p:grpSpPr>
        <p:pic>
          <p:nvPicPr>
            <p:cNvPr id="43" name="bmax_vs_current_mirror_no_insert_and_pole_key.pdf" descr="bmax_vs_current_mirror_no_insert_and_pole_key.pdf">
              <a:extLst>
                <a:ext uri="{FF2B5EF4-FFF2-40B4-BE49-F238E27FC236}">
                  <a16:creationId xmlns:a16="http://schemas.microsoft.com/office/drawing/2014/main" id="{9250271A-B47C-51FA-6FD0-8C02B9D4634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295256" y="22315"/>
              <a:ext cx="3889725" cy="2407453"/>
            </a:xfrm>
            <a:prstGeom prst="rect">
              <a:avLst/>
            </a:prstGeom>
            <a:ln w="12700">
              <a:miter lim="400000"/>
            </a:ln>
          </p:spPr>
        </p:pic>
        <p:sp>
          <p:nvSpPr>
            <p:cNvPr id="48" name="線">
              <a:extLst>
                <a:ext uri="{FF2B5EF4-FFF2-40B4-BE49-F238E27FC236}">
                  <a16:creationId xmlns:a16="http://schemas.microsoft.com/office/drawing/2014/main" id="{69F514D0-B6D8-3741-D772-D935FF6F417B}"/>
                </a:ext>
              </a:extLst>
            </p:cNvPr>
            <p:cNvSpPr/>
            <p:nvPr/>
          </p:nvSpPr>
          <p:spPr>
            <a:xfrm flipV="1">
              <a:off x="9159179" y="344724"/>
              <a:ext cx="0" cy="1762634"/>
            </a:xfrm>
            <a:prstGeom prst="line">
              <a:avLst/>
            </a:prstGeom>
            <a:ln w="12700">
              <a:solidFill>
                <a:schemeClr val="tx1"/>
              </a:solidFill>
              <a:prstDash val="sysDash"/>
              <a:miter lim="400000"/>
            </a:ln>
          </p:spPr>
          <p:txBody>
            <a:bodyPr lIns="50800" tIns="50800" rIns="50800" bIns="50800" anchor="ctr"/>
            <a:lstStyle/>
            <a:p>
              <a:pPr algn="ctr">
                <a:spcBef>
                  <a:spcPts val="0"/>
                </a:spcBef>
                <a:defRPr>
                  <a:solidFill>
                    <a:srgbClr val="000000"/>
                  </a:solidFill>
                  <a:latin typeface="Helvetica Neue Light"/>
                  <a:ea typeface="Helvetica Neue Light"/>
                  <a:cs typeface="Helvetica Neue Light"/>
                  <a:sym typeface="Helvetica Neue Light"/>
                </a:defRPr>
              </a:pPr>
              <a:endParaRPr/>
            </a:p>
          </p:txBody>
        </p:sp>
        <p:sp>
          <p:nvSpPr>
            <p:cNvPr id="49" name="線">
              <a:extLst>
                <a:ext uri="{FF2B5EF4-FFF2-40B4-BE49-F238E27FC236}">
                  <a16:creationId xmlns:a16="http://schemas.microsoft.com/office/drawing/2014/main" id="{D466B404-2BDC-8D0C-2EAA-58F340AA97C4}"/>
                </a:ext>
              </a:extLst>
            </p:cNvPr>
            <p:cNvSpPr/>
            <p:nvPr/>
          </p:nvSpPr>
          <p:spPr>
            <a:xfrm flipV="1">
              <a:off x="9187119" y="2749903"/>
              <a:ext cx="0" cy="1762634"/>
            </a:xfrm>
            <a:prstGeom prst="line">
              <a:avLst/>
            </a:prstGeom>
            <a:ln w="12700">
              <a:solidFill>
                <a:schemeClr val="tx1"/>
              </a:solidFill>
              <a:prstDash val="sysDash"/>
              <a:miter lim="400000"/>
            </a:ln>
          </p:spPr>
          <p:txBody>
            <a:bodyPr lIns="50800" tIns="50800" rIns="50800" bIns="50800" anchor="ctr"/>
            <a:lstStyle/>
            <a:p>
              <a:pPr algn="ctr">
                <a:spcBef>
                  <a:spcPts val="0"/>
                </a:spcBef>
                <a:defRPr>
                  <a:solidFill>
                    <a:srgbClr val="000000"/>
                  </a:solidFill>
                  <a:latin typeface="Helvetica Neue Light"/>
                  <a:ea typeface="Helvetica Neue Light"/>
                  <a:cs typeface="Helvetica Neue Light"/>
                  <a:sym typeface="Helvetica Neue Light"/>
                </a:defRPr>
              </a:pPr>
              <a:endParaRPr/>
            </a:p>
          </p:txBody>
        </p:sp>
        <p:sp>
          <p:nvSpPr>
            <p:cNvPr id="51" name="テキスト ボックス 50">
              <a:extLst>
                <a:ext uri="{FF2B5EF4-FFF2-40B4-BE49-F238E27FC236}">
                  <a16:creationId xmlns:a16="http://schemas.microsoft.com/office/drawing/2014/main" id="{A62BB2E8-9333-AF08-E7F6-9E00A54DCC15}"/>
                </a:ext>
              </a:extLst>
            </p:cNvPr>
            <p:cNvSpPr txBox="1"/>
            <p:nvPr/>
          </p:nvSpPr>
          <p:spPr>
            <a:xfrm>
              <a:off x="8019084" y="23139"/>
              <a:ext cx="1576072" cy="307777"/>
            </a:xfrm>
            <a:prstGeom prst="rect">
              <a:avLst/>
            </a:prstGeom>
            <a:solidFill>
              <a:schemeClr val="bg1"/>
            </a:solidFill>
          </p:spPr>
          <p:txBody>
            <a:bodyPr wrap="none" rtlCol="0">
              <a:spAutoFit/>
            </a:bodyPr>
            <a:lstStyle/>
            <a:p>
              <a:r>
                <a:rPr kumimoji="1" lang="en-US" altLang="ja-JP" sz="1400" dirty="0"/>
                <a:t>Operating current</a:t>
              </a:r>
              <a:endParaRPr kumimoji="1" lang="ja-JP" altLang="en-US" sz="1400"/>
            </a:p>
          </p:txBody>
        </p:sp>
        <p:sp>
          <p:nvSpPr>
            <p:cNvPr id="63" name="テキスト ボックス 62">
              <a:extLst>
                <a:ext uri="{FF2B5EF4-FFF2-40B4-BE49-F238E27FC236}">
                  <a16:creationId xmlns:a16="http://schemas.microsoft.com/office/drawing/2014/main" id="{5632534C-9EA0-97FF-79A1-80ACA57DAEFE}"/>
                </a:ext>
              </a:extLst>
            </p:cNvPr>
            <p:cNvSpPr txBox="1"/>
            <p:nvPr/>
          </p:nvSpPr>
          <p:spPr>
            <a:xfrm>
              <a:off x="8019084" y="2465127"/>
              <a:ext cx="1576072" cy="307777"/>
            </a:xfrm>
            <a:prstGeom prst="rect">
              <a:avLst/>
            </a:prstGeom>
            <a:solidFill>
              <a:schemeClr val="bg1"/>
            </a:solidFill>
          </p:spPr>
          <p:txBody>
            <a:bodyPr wrap="none" rtlCol="0">
              <a:spAutoFit/>
            </a:bodyPr>
            <a:lstStyle/>
            <a:p>
              <a:r>
                <a:rPr kumimoji="1" lang="en-US" altLang="ja-JP" sz="1400" dirty="0"/>
                <a:t>Operating current</a:t>
              </a:r>
              <a:endParaRPr kumimoji="1" lang="ja-JP" altLang="en-US" sz="1400"/>
            </a:p>
          </p:txBody>
        </p:sp>
        <p:pic>
          <p:nvPicPr>
            <p:cNvPr id="64" name="Ltheta_vs_current_mirror_no_insert_and_pole_key.pdf" descr="Ltheta_vs_current_mirror_no_insert_and_pole_key.pdf">
              <a:extLst>
                <a:ext uri="{FF2B5EF4-FFF2-40B4-BE49-F238E27FC236}">
                  <a16:creationId xmlns:a16="http://schemas.microsoft.com/office/drawing/2014/main" id="{C548C487-AC21-E0AA-DD42-14F7514D068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6305909" y="2533816"/>
              <a:ext cx="3937063" cy="2407453"/>
            </a:xfrm>
            <a:prstGeom prst="rect">
              <a:avLst/>
            </a:prstGeom>
            <a:ln w="12700">
              <a:miter lim="400000"/>
            </a:ln>
          </p:spPr>
        </p:pic>
        <p:sp>
          <p:nvSpPr>
            <p:cNvPr id="65" name="線">
              <a:extLst>
                <a:ext uri="{FF2B5EF4-FFF2-40B4-BE49-F238E27FC236}">
                  <a16:creationId xmlns:a16="http://schemas.microsoft.com/office/drawing/2014/main" id="{A1C2280B-18E7-B0C1-58B2-C6A53A329A49}"/>
                </a:ext>
              </a:extLst>
            </p:cNvPr>
            <p:cNvSpPr/>
            <p:nvPr/>
          </p:nvSpPr>
          <p:spPr>
            <a:xfrm flipV="1">
              <a:off x="9222679" y="2682544"/>
              <a:ext cx="0" cy="1939414"/>
            </a:xfrm>
            <a:prstGeom prst="line">
              <a:avLst/>
            </a:prstGeom>
            <a:ln w="12700">
              <a:solidFill>
                <a:schemeClr val="tx1"/>
              </a:solidFill>
              <a:prstDash val="sysDash"/>
              <a:miter lim="400000"/>
            </a:ln>
          </p:spPr>
          <p:txBody>
            <a:bodyPr lIns="50800" tIns="50800" rIns="50800" bIns="50800" anchor="ctr"/>
            <a:lstStyle/>
            <a:p>
              <a:pPr algn="ctr">
                <a:spcBef>
                  <a:spcPts val="0"/>
                </a:spcBef>
                <a:defRPr>
                  <a:solidFill>
                    <a:srgbClr val="000000"/>
                  </a:solidFill>
                  <a:latin typeface="Helvetica Neue Light"/>
                  <a:ea typeface="Helvetica Neue Light"/>
                  <a:cs typeface="Helvetica Neue Light"/>
                  <a:sym typeface="Helvetica Neue Light"/>
                </a:defRPr>
              </a:pPr>
              <a:endParaRPr/>
            </a:p>
          </p:txBody>
        </p:sp>
        <p:sp>
          <p:nvSpPr>
            <p:cNvPr id="66" name="テキスト ボックス 65">
              <a:extLst>
                <a:ext uri="{FF2B5EF4-FFF2-40B4-BE49-F238E27FC236}">
                  <a16:creationId xmlns:a16="http://schemas.microsoft.com/office/drawing/2014/main" id="{25AB31CE-D705-BD79-94E0-C5D85DFC9BEB}"/>
                </a:ext>
              </a:extLst>
            </p:cNvPr>
            <p:cNvSpPr txBox="1"/>
            <p:nvPr/>
          </p:nvSpPr>
          <p:spPr>
            <a:xfrm rot="16200000">
              <a:off x="5845678" y="980501"/>
              <a:ext cx="838691" cy="307777"/>
            </a:xfrm>
            <a:prstGeom prst="rect">
              <a:avLst/>
            </a:prstGeom>
            <a:solidFill>
              <a:schemeClr val="bg1"/>
            </a:solidFill>
          </p:spPr>
          <p:txBody>
            <a:bodyPr wrap="none" rtlCol="0">
              <a:spAutoFit/>
            </a:bodyPr>
            <a:lstStyle/>
            <a:p>
              <a:r>
                <a:rPr kumimoji="1" lang="en-US" altLang="ja-JP" sz="1400" i="1" dirty="0" err="1"/>
                <a:t>B</a:t>
              </a:r>
              <a:r>
                <a:rPr kumimoji="1" lang="en-US" altLang="ja-JP" sz="1400" i="1" baseline="-25000" dirty="0" err="1"/>
                <a:t>max</a:t>
              </a:r>
              <a:r>
                <a:rPr kumimoji="1" lang="en-US" altLang="ja-JP" sz="1400" dirty="0"/>
                <a:t> (G)</a:t>
              </a:r>
              <a:endParaRPr kumimoji="1" lang="ja-JP" altLang="en-US" sz="1400"/>
            </a:p>
          </p:txBody>
        </p:sp>
        <p:sp>
          <p:nvSpPr>
            <p:cNvPr id="67" name="テキスト ボックス 66">
              <a:extLst>
                <a:ext uri="{FF2B5EF4-FFF2-40B4-BE49-F238E27FC236}">
                  <a16:creationId xmlns:a16="http://schemas.microsoft.com/office/drawing/2014/main" id="{1FA6D4E6-D19D-2005-7C74-10D606D6CC2B}"/>
                </a:ext>
              </a:extLst>
            </p:cNvPr>
            <p:cNvSpPr txBox="1"/>
            <p:nvPr/>
          </p:nvSpPr>
          <p:spPr>
            <a:xfrm>
              <a:off x="8019084" y="4725825"/>
              <a:ext cx="884858" cy="215444"/>
            </a:xfrm>
            <a:prstGeom prst="rect">
              <a:avLst/>
            </a:prstGeom>
            <a:solidFill>
              <a:schemeClr val="bg1"/>
            </a:solidFill>
          </p:spPr>
          <p:txBody>
            <a:bodyPr wrap="none" lIns="0" tIns="0" rIns="0" bIns="0" rtlCol="0">
              <a:spAutoFit/>
            </a:bodyPr>
            <a:lstStyle/>
            <a:p>
              <a:r>
                <a:rPr kumimoji="1" lang="en-US" altLang="ja-JP" sz="1400" dirty="0"/>
                <a:t>Current (</a:t>
              </a:r>
              <a:r>
                <a:rPr lang="en-US" altLang="ja-JP" sz="1400" dirty="0"/>
                <a:t>A</a:t>
              </a:r>
              <a:r>
                <a:rPr kumimoji="1" lang="en-US" altLang="ja-JP" sz="1400" dirty="0"/>
                <a:t>)</a:t>
              </a:r>
              <a:endParaRPr kumimoji="1" lang="ja-JP" altLang="en-US" sz="1400"/>
            </a:p>
          </p:txBody>
        </p:sp>
        <p:sp>
          <p:nvSpPr>
            <p:cNvPr id="68" name="テキスト ボックス 67">
              <a:extLst>
                <a:ext uri="{FF2B5EF4-FFF2-40B4-BE49-F238E27FC236}">
                  <a16:creationId xmlns:a16="http://schemas.microsoft.com/office/drawing/2014/main" id="{63D67EA0-BD65-AC8A-E8DE-ACEBF3D2A1F9}"/>
                </a:ext>
              </a:extLst>
            </p:cNvPr>
            <p:cNvSpPr txBox="1"/>
            <p:nvPr/>
          </p:nvSpPr>
          <p:spPr>
            <a:xfrm>
              <a:off x="7825601" y="2222908"/>
              <a:ext cx="884858" cy="215444"/>
            </a:xfrm>
            <a:prstGeom prst="rect">
              <a:avLst/>
            </a:prstGeom>
            <a:solidFill>
              <a:schemeClr val="bg1"/>
            </a:solidFill>
          </p:spPr>
          <p:txBody>
            <a:bodyPr wrap="none" lIns="0" tIns="0" rIns="0" bIns="0" rtlCol="0">
              <a:spAutoFit/>
            </a:bodyPr>
            <a:lstStyle/>
            <a:p>
              <a:r>
                <a:rPr kumimoji="1" lang="en-US" altLang="ja-JP" sz="1400" dirty="0"/>
                <a:t>Current (</a:t>
              </a:r>
              <a:r>
                <a:rPr lang="en-US" altLang="ja-JP" sz="1400" dirty="0"/>
                <a:t>A</a:t>
              </a:r>
              <a:r>
                <a:rPr kumimoji="1" lang="en-US" altLang="ja-JP" sz="1400" dirty="0"/>
                <a:t>)</a:t>
              </a:r>
              <a:endParaRPr kumimoji="1" lang="ja-JP" altLang="en-US" sz="1400"/>
            </a:p>
          </p:txBody>
        </p:sp>
        <p:sp>
          <p:nvSpPr>
            <p:cNvPr id="69" name="テキスト ボックス 68">
              <a:extLst>
                <a:ext uri="{FF2B5EF4-FFF2-40B4-BE49-F238E27FC236}">
                  <a16:creationId xmlns:a16="http://schemas.microsoft.com/office/drawing/2014/main" id="{D6D79009-63E3-124B-AA15-D1570E99C39C}"/>
                </a:ext>
              </a:extLst>
            </p:cNvPr>
            <p:cNvSpPr txBox="1"/>
            <p:nvPr/>
          </p:nvSpPr>
          <p:spPr>
            <a:xfrm rot="16200000">
              <a:off x="5859791" y="3444850"/>
              <a:ext cx="933269" cy="307777"/>
            </a:xfrm>
            <a:prstGeom prst="rect">
              <a:avLst/>
            </a:prstGeom>
            <a:solidFill>
              <a:schemeClr val="bg1"/>
            </a:solidFill>
          </p:spPr>
          <p:txBody>
            <a:bodyPr wrap="none" rtlCol="0">
              <a:spAutoFit/>
            </a:bodyPr>
            <a:lstStyle/>
            <a:p>
              <a:r>
                <a:rPr kumimoji="1" lang="en-US" altLang="ja-JP" sz="1400" i="1" dirty="0" err="1"/>
                <a:t>L</a:t>
              </a:r>
              <a:r>
                <a:rPr kumimoji="1" lang="en-US" altLang="ja-JP" sz="1400" i="1" baseline="-25000" dirty="0" err="1">
                  <a:latin typeface="Symbol" pitchFamily="2" charset="2"/>
                </a:rPr>
                <a:t>q</a:t>
              </a:r>
              <a:r>
                <a:rPr kumimoji="1" lang="en-US" altLang="ja-JP" sz="1400" dirty="0"/>
                <a:t> (N/cm)</a:t>
              </a:r>
              <a:endParaRPr kumimoji="1" lang="ja-JP" altLang="en-US" sz="1400"/>
            </a:p>
          </p:txBody>
        </p:sp>
        <p:sp>
          <p:nvSpPr>
            <p:cNvPr id="70" name="テキスト ボックス 69">
              <a:extLst>
                <a:ext uri="{FF2B5EF4-FFF2-40B4-BE49-F238E27FC236}">
                  <a16:creationId xmlns:a16="http://schemas.microsoft.com/office/drawing/2014/main" id="{986E8E13-E194-E265-47B5-2479BF6EAB7A}"/>
                </a:ext>
              </a:extLst>
            </p:cNvPr>
            <p:cNvSpPr txBox="1"/>
            <p:nvPr/>
          </p:nvSpPr>
          <p:spPr>
            <a:xfrm>
              <a:off x="8019084" y="2461995"/>
              <a:ext cx="1576072" cy="307777"/>
            </a:xfrm>
            <a:prstGeom prst="rect">
              <a:avLst/>
            </a:prstGeom>
            <a:solidFill>
              <a:schemeClr val="bg1"/>
            </a:solidFill>
          </p:spPr>
          <p:txBody>
            <a:bodyPr wrap="none" rtlCol="0">
              <a:spAutoFit/>
            </a:bodyPr>
            <a:lstStyle/>
            <a:p>
              <a:r>
                <a:rPr kumimoji="1" lang="en-US" altLang="ja-JP" sz="1400" dirty="0"/>
                <a:t>Operating current</a:t>
              </a:r>
              <a:endParaRPr kumimoji="1" lang="ja-JP" altLang="en-US" sz="1400"/>
            </a:p>
          </p:txBody>
        </p:sp>
        <p:sp>
          <p:nvSpPr>
            <p:cNvPr id="71" name="テキスト ボックス 70">
              <a:extLst>
                <a:ext uri="{FF2B5EF4-FFF2-40B4-BE49-F238E27FC236}">
                  <a16:creationId xmlns:a16="http://schemas.microsoft.com/office/drawing/2014/main" id="{2B694F5C-23C7-427D-E985-2F076B461589}"/>
                </a:ext>
              </a:extLst>
            </p:cNvPr>
            <p:cNvSpPr txBox="1"/>
            <p:nvPr/>
          </p:nvSpPr>
          <p:spPr>
            <a:xfrm>
              <a:off x="8093867" y="624185"/>
              <a:ext cx="901209" cy="307777"/>
            </a:xfrm>
            <a:prstGeom prst="rect">
              <a:avLst/>
            </a:prstGeom>
            <a:noFill/>
          </p:spPr>
          <p:txBody>
            <a:bodyPr wrap="none" rtlCol="0">
              <a:spAutoFit/>
            </a:bodyPr>
            <a:lstStyle/>
            <a:p>
              <a:r>
                <a:rPr kumimoji="1" lang="en-US" altLang="ja-JP" sz="1400" dirty="0"/>
                <a:t>Pole turn</a:t>
              </a:r>
              <a:endParaRPr kumimoji="1" lang="ja-JP" altLang="en-US" sz="1400"/>
            </a:p>
          </p:txBody>
        </p:sp>
        <p:cxnSp>
          <p:nvCxnSpPr>
            <p:cNvPr id="72" name="直線矢印コネクタ 71">
              <a:extLst>
                <a:ext uri="{FF2B5EF4-FFF2-40B4-BE49-F238E27FC236}">
                  <a16:creationId xmlns:a16="http://schemas.microsoft.com/office/drawing/2014/main" id="{B6079C9A-E7D8-7872-A510-3F25031BE4F7}"/>
                </a:ext>
              </a:extLst>
            </p:cNvPr>
            <p:cNvCxnSpPr/>
            <p:nvPr/>
          </p:nvCxnSpPr>
          <p:spPr>
            <a:xfrm>
              <a:off x="8414650" y="874608"/>
              <a:ext cx="0" cy="24671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FC6D6E8A-AD85-91B1-FD1F-08D61A6D41E9}"/>
                </a:ext>
              </a:extLst>
            </p:cNvPr>
            <p:cNvCxnSpPr>
              <a:cxnSpLocks/>
            </p:cNvCxnSpPr>
            <p:nvPr/>
          </p:nvCxnSpPr>
          <p:spPr>
            <a:xfrm flipV="1">
              <a:off x="8414289" y="1434003"/>
              <a:ext cx="0" cy="24671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78FE62D3-ADA1-0B4C-BEED-F94EE010F62B}"/>
                </a:ext>
              </a:extLst>
            </p:cNvPr>
            <p:cNvSpPr txBox="1"/>
            <p:nvPr/>
          </p:nvSpPr>
          <p:spPr>
            <a:xfrm>
              <a:off x="8246172" y="1624542"/>
              <a:ext cx="808170" cy="307777"/>
            </a:xfrm>
            <a:prstGeom prst="rect">
              <a:avLst/>
            </a:prstGeom>
            <a:noFill/>
          </p:spPr>
          <p:txBody>
            <a:bodyPr wrap="none" rtlCol="0">
              <a:spAutoFit/>
            </a:bodyPr>
            <a:lstStyle/>
            <a:p>
              <a:r>
                <a:rPr lang="en-US" altLang="ja-JP" sz="1400" dirty="0"/>
                <a:t>MP</a:t>
              </a:r>
              <a:r>
                <a:rPr kumimoji="1" lang="en-US" altLang="ja-JP" sz="1400" dirty="0"/>
                <a:t> turn</a:t>
              </a:r>
              <a:endParaRPr kumimoji="1" lang="ja-JP" altLang="en-US" sz="1400"/>
            </a:p>
          </p:txBody>
        </p:sp>
        <p:sp>
          <p:nvSpPr>
            <p:cNvPr id="75" name="右中かっこ 74">
              <a:extLst>
                <a:ext uri="{FF2B5EF4-FFF2-40B4-BE49-F238E27FC236}">
                  <a16:creationId xmlns:a16="http://schemas.microsoft.com/office/drawing/2014/main" id="{289221A0-C54E-D051-F581-D803C8F40647}"/>
                </a:ext>
              </a:extLst>
            </p:cNvPr>
            <p:cNvSpPr/>
            <p:nvPr/>
          </p:nvSpPr>
          <p:spPr>
            <a:xfrm>
              <a:off x="7156940" y="236431"/>
              <a:ext cx="100305" cy="7079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6" name="右中かっこ 75">
              <a:extLst>
                <a:ext uri="{FF2B5EF4-FFF2-40B4-BE49-F238E27FC236}">
                  <a16:creationId xmlns:a16="http://schemas.microsoft.com/office/drawing/2014/main" id="{492E712D-B4CD-F8CE-0C7D-02E93752AFD3}"/>
                </a:ext>
              </a:extLst>
            </p:cNvPr>
            <p:cNvSpPr/>
            <p:nvPr/>
          </p:nvSpPr>
          <p:spPr>
            <a:xfrm>
              <a:off x="7156940" y="989068"/>
              <a:ext cx="100305" cy="70792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7" name="テキスト ボックス 76">
              <a:extLst>
                <a:ext uri="{FF2B5EF4-FFF2-40B4-BE49-F238E27FC236}">
                  <a16:creationId xmlns:a16="http://schemas.microsoft.com/office/drawing/2014/main" id="{8F6C7EC7-D272-0291-D0B1-EF10B9F8B082}"/>
                </a:ext>
              </a:extLst>
            </p:cNvPr>
            <p:cNvSpPr txBox="1"/>
            <p:nvPr/>
          </p:nvSpPr>
          <p:spPr>
            <a:xfrm>
              <a:off x="7212771" y="392332"/>
              <a:ext cx="1119217" cy="523220"/>
            </a:xfrm>
            <a:prstGeom prst="rect">
              <a:avLst/>
            </a:prstGeom>
            <a:noFill/>
          </p:spPr>
          <p:txBody>
            <a:bodyPr wrap="none" rtlCol="0">
              <a:spAutoFit/>
            </a:bodyPr>
            <a:lstStyle/>
            <a:p>
              <a:r>
                <a:rPr kumimoji="1" lang="en-US" altLang="ja-JP" sz="1400" dirty="0"/>
                <a:t>Quadrupole</a:t>
              </a:r>
            </a:p>
            <a:p>
              <a:r>
                <a:rPr kumimoji="1" lang="en-US" altLang="ja-JP" sz="1400" dirty="0"/>
                <a:t>magnet</a:t>
              </a:r>
              <a:endParaRPr kumimoji="1" lang="ja-JP" altLang="en-US" sz="1400"/>
            </a:p>
          </p:txBody>
        </p:sp>
        <p:sp>
          <p:nvSpPr>
            <p:cNvPr id="78" name="テキスト ボックス 77">
              <a:extLst>
                <a:ext uri="{FF2B5EF4-FFF2-40B4-BE49-F238E27FC236}">
                  <a16:creationId xmlns:a16="http://schemas.microsoft.com/office/drawing/2014/main" id="{45B54595-5F48-CFFD-5A1E-08BCF793482A}"/>
                </a:ext>
              </a:extLst>
            </p:cNvPr>
            <p:cNvSpPr txBox="1"/>
            <p:nvPr/>
          </p:nvSpPr>
          <p:spPr>
            <a:xfrm>
              <a:off x="7211026" y="944353"/>
              <a:ext cx="780983" cy="523220"/>
            </a:xfrm>
            <a:prstGeom prst="rect">
              <a:avLst/>
            </a:prstGeom>
            <a:noFill/>
          </p:spPr>
          <p:txBody>
            <a:bodyPr wrap="none" rtlCol="0">
              <a:spAutoFit/>
            </a:bodyPr>
            <a:lstStyle/>
            <a:p>
              <a:r>
                <a:rPr kumimoji="1" lang="en-US" altLang="ja-JP" sz="1400" dirty="0"/>
                <a:t>Mirror</a:t>
              </a:r>
            </a:p>
            <a:p>
              <a:r>
                <a:rPr kumimoji="1" lang="en-US" altLang="ja-JP" sz="1400" dirty="0"/>
                <a:t>magnet</a:t>
              </a:r>
              <a:endParaRPr kumimoji="1" lang="ja-JP" altLang="en-US" sz="1400"/>
            </a:p>
          </p:txBody>
        </p:sp>
        <p:sp>
          <p:nvSpPr>
            <p:cNvPr id="79" name="テキスト ボックス 78">
              <a:extLst>
                <a:ext uri="{FF2B5EF4-FFF2-40B4-BE49-F238E27FC236}">
                  <a16:creationId xmlns:a16="http://schemas.microsoft.com/office/drawing/2014/main" id="{1DFABAA2-FAE7-C874-DD1A-79449CF5EFC6}"/>
                </a:ext>
              </a:extLst>
            </p:cNvPr>
            <p:cNvSpPr txBox="1"/>
            <p:nvPr/>
          </p:nvSpPr>
          <p:spPr>
            <a:xfrm>
              <a:off x="8213051" y="3705931"/>
              <a:ext cx="901209" cy="307777"/>
            </a:xfrm>
            <a:prstGeom prst="rect">
              <a:avLst/>
            </a:prstGeom>
            <a:noFill/>
          </p:spPr>
          <p:txBody>
            <a:bodyPr wrap="none" rtlCol="0">
              <a:spAutoFit/>
            </a:bodyPr>
            <a:lstStyle/>
            <a:p>
              <a:r>
                <a:rPr kumimoji="1" lang="en-US" altLang="ja-JP" sz="1400" dirty="0"/>
                <a:t>Pole turn</a:t>
              </a:r>
              <a:endParaRPr kumimoji="1" lang="ja-JP" altLang="en-US" sz="1400"/>
            </a:p>
          </p:txBody>
        </p:sp>
        <p:cxnSp>
          <p:nvCxnSpPr>
            <p:cNvPr id="80" name="直線矢印コネクタ 79">
              <a:extLst>
                <a:ext uri="{FF2B5EF4-FFF2-40B4-BE49-F238E27FC236}">
                  <a16:creationId xmlns:a16="http://schemas.microsoft.com/office/drawing/2014/main" id="{3778CDFF-4B92-0515-BCA9-C0C2E64FBF82}"/>
                </a:ext>
              </a:extLst>
            </p:cNvPr>
            <p:cNvCxnSpPr>
              <a:cxnSpLocks/>
            </p:cNvCxnSpPr>
            <p:nvPr/>
          </p:nvCxnSpPr>
          <p:spPr>
            <a:xfrm flipV="1">
              <a:off x="8816969" y="3545277"/>
              <a:ext cx="0" cy="24671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1" name="直線矢印コネクタ 80">
              <a:extLst>
                <a:ext uri="{FF2B5EF4-FFF2-40B4-BE49-F238E27FC236}">
                  <a16:creationId xmlns:a16="http://schemas.microsoft.com/office/drawing/2014/main" id="{83F41605-F00D-9A6E-1965-45D0B6D48ACE}"/>
                </a:ext>
              </a:extLst>
            </p:cNvPr>
            <p:cNvCxnSpPr/>
            <p:nvPr/>
          </p:nvCxnSpPr>
          <p:spPr>
            <a:xfrm>
              <a:off x="7775030" y="2644279"/>
              <a:ext cx="0" cy="24671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2" name="テキスト ボックス 81">
              <a:extLst>
                <a:ext uri="{FF2B5EF4-FFF2-40B4-BE49-F238E27FC236}">
                  <a16:creationId xmlns:a16="http://schemas.microsoft.com/office/drawing/2014/main" id="{5C6522A8-2AF9-BFFC-9C55-CFA3D655C572}"/>
                </a:ext>
              </a:extLst>
            </p:cNvPr>
            <p:cNvSpPr txBox="1"/>
            <p:nvPr/>
          </p:nvSpPr>
          <p:spPr>
            <a:xfrm>
              <a:off x="7141584" y="2359121"/>
              <a:ext cx="808170" cy="307777"/>
            </a:xfrm>
            <a:prstGeom prst="rect">
              <a:avLst/>
            </a:prstGeom>
            <a:noFill/>
          </p:spPr>
          <p:txBody>
            <a:bodyPr wrap="none" rtlCol="0">
              <a:spAutoFit/>
            </a:bodyPr>
            <a:lstStyle/>
            <a:p>
              <a:r>
                <a:rPr lang="en-US" altLang="ja-JP" sz="1400" dirty="0"/>
                <a:t>MP</a:t>
              </a:r>
              <a:r>
                <a:rPr kumimoji="1" lang="en-US" altLang="ja-JP" sz="1400" dirty="0"/>
                <a:t> turn</a:t>
              </a:r>
              <a:endParaRPr kumimoji="1" lang="ja-JP" altLang="en-US" sz="1400"/>
            </a:p>
          </p:txBody>
        </p:sp>
        <p:sp>
          <p:nvSpPr>
            <p:cNvPr id="83" name="右中かっこ 82">
              <a:extLst>
                <a:ext uri="{FF2B5EF4-FFF2-40B4-BE49-F238E27FC236}">
                  <a16:creationId xmlns:a16="http://schemas.microsoft.com/office/drawing/2014/main" id="{676BBB25-6804-8388-2EF9-190F81081E94}"/>
                </a:ext>
              </a:extLst>
            </p:cNvPr>
            <p:cNvSpPr/>
            <p:nvPr/>
          </p:nvSpPr>
          <p:spPr>
            <a:xfrm>
              <a:off x="7202100" y="3029078"/>
              <a:ext cx="115040" cy="73596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4" name="右中かっこ 83">
              <a:extLst>
                <a:ext uri="{FF2B5EF4-FFF2-40B4-BE49-F238E27FC236}">
                  <a16:creationId xmlns:a16="http://schemas.microsoft.com/office/drawing/2014/main" id="{B8425F30-E6ED-A617-8600-B593C545A29C}"/>
                </a:ext>
              </a:extLst>
            </p:cNvPr>
            <p:cNvSpPr/>
            <p:nvPr/>
          </p:nvSpPr>
          <p:spPr>
            <a:xfrm>
              <a:off x="7198061" y="3778830"/>
              <a:ext cx="115039" cy="71319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8F11B6DC-888A-DBE3-EF38-768531FAF2C0}"/>
                </a:ext>
              </a:extLst>
            </p:cNvPr>
            <p:cNvSpPr txBox="1"/>
            <p:nvPr/>
          </p:nvSpPr>
          <p:spPr>
            <a:xfrm>
              <a:off x="7259620" y="3268768"/>
              <a:ext cx="1119217" cy="523220"/>
            </a:xfrm>
            <a:prstGeom prst="rect">
              <a:avLst/>
            </a:prstGeom>
            <a:noFill/>
          </p:spPr>
          <p:txBody>
            <a:bodyPr wrap="none" rtlCol="0">
              <a:spAutoFit/>
            </a:bodyPr>
            <a:lstStyle/>
            <a:p>
              <a:r>
                <a:rPr kumimoji="1" lang="en-US" altLang="ja-JP" sz="1400" dirty="0"/>
                <a:t>Quadrupole</a:t>
              </a:r>
            </a:p>
            <a:p>
              <a:r>
                <a:rPr kumimoji="1" lang="en-US" altLang="ja-JP" sz="1400" dirty="0"/>
                <a:t>magnet</a:t>
              </a:r>
              <a:endParaRPr kumimoji="1" lang="ja-JP" altLang="en-US" sz="1400"/>
            </a:p>
          </p:txBody>
        </p:sp>
        <p:sp>
          <p:nvSpPr>
            <p:cNvPr id="86" name="テキスト ボックス 85">
              <a:extLst>
                <a:ext uri="{FF2B5EF4-FFF2-40B4-BE49-F238E27FC236}">
                  <a16:creationId xmlns:a16="http://schemas.microsoft.com/office/drawing/2014/main" id="{44730652-C979-200F-4BDD-B828B4D1C613}"/>
                </a:ext>
              </a:extLst>
            </p:cNvPr>
            <p:cNvSpPr txBox="1"/>
            <p:nvPr/>
          </p:nvSpPr>
          <p:spPr>
            <a:xfrm>
              <a:off x="7289745" y="3956790"/>
              <a:ext cx="780983" cy="523220"/>
            </a:xfrm>
            <a:prstGeom prst="rect">
              <a:avLst/>
            </a:prstGeom>
            <a:noFill/>
          </p:spPr>
          <p:txBody>
            <a:bodyPr wrap="none" rtlCol="0">
              <a:spAutoFit/>
            </a:bodyPr>
            <a:lstStyle/>
            <a:p>
              <a:r>
                <a:rPr kumimoji="1" lang="en-US" altLang="ja-JP" sz="1400" dirty="0"/>
                <a:t>Mirror</a:t>
              </a:r>
            </a:p>
            <a:p>
              <a:r>
                <a:rPr kumimoji="1" lang="en-US" altLang="ja-JP" sz="1400" dirty="0"/>
                <a:t>magnet</a:t>
              </a:r>
              <a:endParaRPr kumimoji="1" lang="ja-JP" altLang="en-US" sz="1400"/>
            </a:p>
          </p:txBody>
        </p:sp>
      </p:grpSp>
      <p:grpSp>
        <p:nvGrpSpPr>
          <p:cNvPr id="102" name="グループ化 101">
            <a:extLst>
              <a:ext uri="{FF2B5EF4-FFF2-40B4-BE49-F238E27FC236}">
                <a16:creationId xmlns:a16="http://schemas.microsoft.com/office/drawing/2014/main" id="{F791A47A-F057-8349-C3BA-F416C88D5EA3}"/>
              </a:ext>
            </a:extLst>
          </p:cNvPr>
          <p:cNvGrpSpPr/>
          <p:nvPr/>
        </p:nvGrpSpPr>
        <p:grpSpPr>
          <a:xfrm>
            <a:off x="32333" y="436896"/>
            <a:ext cx="4983955" cy="6181563"/>
            <a:chOff x="-99871" y="279252"/>
            <a:chExt cx="5270944" cy="6537513"/>
          </a:xfrm>
        </p:grpSpPr>
        <p:grpSp>
          <p:nvGrpSpPr>
            <p:cNvPr id="87" name="グループ">
              <a:extLst>
                <a:ext uri="{FF2B5EF4-FFF2-40B4-BE49-F238E27FC236}">
                  <a16:creationId xmlns:a16="http://schemas.microsoft.com/office/drawing/2014/main" id="{E0613066-2A01-C0DB-E36C-3BEA2510ED9D}"/>
                </a:ext>
              </a:extLst>
            </p:cNvPr>
            <p:cNvGrpSpPr/>
            <p:nvPr/>
          </p:nvGrpSpPr>
          <p:grpSpPr>
            <a:xfrm>
              <a:off x="-99871" y="279252"/>
              <a:ext cx="5221044" cy="2750725"/>
              <a:chOff x="0" y="0"/>
              <a:chExt cx="18088002" cy="9529725"/>
            </a:xfrm>
          </p:grpSpPr>
          <p:pic>
            <p:nvPicPr>
              <p:cNvPr id="88" name="260724-qc1p_nb3sn_mirror_no_triangle_insert_and_pole_key_material.pdf" descr="260724-qc1p_nb3sn_mirror_no_triangle_insert_and_pole_key_material.pdf">
                <a:extLst>
                  <a:ext uri="{FF2B5EF4-FFF2-40B4-BE49-F238E27FC236}">
                    <a16:creationId xmlns:a16="http://schemas.microsoft.com/office/drawing/2014/main" id="{2EB1F377-4FFF-3B69-4D71-84F14B3D60C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7888697" y="0"/>
                <a:ext cx="10199306" cy="9529726"/>
              </a:xfrm>
              <a:prstGeom prst="rect">
                <a:avLst/>
              </a:prstGeom>
              <a:ln w="12700" cap="flat">
                <a:noFill/>
                <a:miter lim="400000"/>
              </a:ln>
              <a:effectLst/>
            </p:spPr>
          </p:pic>
          <p:pic>
            <p:nvPicPr>
              <p:cNvPr id="89" name="260724-qc1p_nb3sn_mirror_no_triangle_insert_and_pole_key_material.pdf" descr="260724-qc1p_nb3sn_mirror_no_triangle_insert_and_pole_key_material.pdf">
                <a:extLst>
                  <a:ext uri="{FF2B5EF4-FFF2-40B4-BE49-F238E27FC236}">
                    <a16:creationId xmlns:a16="http://schemas.microsoft.com/office/drawing/2014/main" id="{D88B11F5-6831-5032-81A1-833E3A669812}"/>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flipH="1">
                <a:off x="0" y="0"/>
                <a:ext cx="9080382" cy="9529726"/>
              </a:xfrm>
              <a:prstGeom prst="rect">
                <a:avLst/>
              </a:prstGeom>
              <a:ln w="12700" cap="flat">
                <a:noFill/>
                <a:miter lim="400000"/>
              </a:ln>
              <a:effectLst/>
            </p:spPr>
          </p:pic>
        </p:grpSp>
        <p:grpSp>
          <p:nvGrpSpPr>
            <p:cNvPr id="90" name="グループ">
              <a:extLst>
                <a:ext uri="{FF2B5EF4-FFF2-40B4-BE49-F238E27FC236}">
                  <a16:creationId xmlns:a16="http://schemas.microsoft.com/office/drawing/2014/main" id="{90CDF60D-C68D-2B2D-E49E-5AC6EB165FA8}"/>
                </a:ext>
              </a:extLst>
            </p:cNvPr>
            <p:cNvGrpSpPr/>
            <p:nvPr/>
          </p:nvGrpSpPr>
          <p:grpSpPr>
            <a:xfrm>
              <a:off x="1552566" y="3469955"/>
              <a:ext cx="2825937" cy="2613025"/>
              <a:chOff x="220078" y="622541"/>
              <a:chExt cx="10346870" cy="9567317"/>
            </a:xfrm>
          </p:grpSpPr>
          <p:pic>
            <p:nvPicPr>
              <p:cNvPr id="91" name="グループ" descr="グループ">
                <a:extLst>
                  <a:ext uri="{FF2B5EF4-FFF2-40B4-BE49-F238E27FC236}">
                    <a16:creationId xmlns:a16="http://schemas.microsoft.com/office/drawing/2014/main" id="{9B2D6D95-6BDA-4229-9F30-556C8D77CB68}"/>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rot="2700000" flipH="1">
                <a:off x="609852" y="232767"/>
                <a:ext cx="5604921" cy="6384470"/>
              </a:xfrm>
              <a:prstGeom prst="rect">
                <a:avLst/>
              </a:prstGeom>
              <a:ln w="12700" cap="flat">
                <a:noFill/>
                <a:miter lim="400000"/>
              </a:ln>
              <a:effectLst/>
            </p:spPr>
          </p:pic>
          <p:pic>
            <p:nvPicPr>
              <p:cNvPr id="92" name="グループ" descr="グループ">
                <a:extLst>
                  <a:ext uri="{FF2B5EF4-FFF2-40B4-BE49-F238E27FC236}">
                    <a16:creationId xmlns:a16="http://schemas.microsoft.com/office/drawing/2014/main" id="{4A83D88B-3210-2236-8881-E3D16B988C09}"/>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rot="2700000">
                <a:off x="4572253" y="4195163"/>
                <a:ext cx="5604921" cy="6384469"/>
              </a:xfrm>
              <a:prstGeom prst="rect">
                <a:avLst/>
              </a:prstGeom>
              <a:ln w="12700" cap="flat">
                <a:noFill/>
                <a:miter lim="400000"/>
              </a:ln>
              <a:effectLst/>
            </p:spPr>
          </p:pic>
          <p:sp>
            <p:nvSpPr>
              <p:cNvPr id="93" name="図形">
                <a:extLst>
                  <a:ext uri="{FF2B5EF4-FFF2-40B4-BE49-F238E27FC236}">
                    <a16:creationId xmlns:a16="http://schemas.microsoft.com/office/drawing/2014/main" id="{AD76D7C3-C49E-5B25-4740-52E7B8DE3CF9}"/>
                  </a:ext>
                </a:extLst>
              </p:cNvPr>
              <p:cNvSpPr/>
              <p:nvPr/>
            </p:nvSpPr>
            <p:spPr>
              <a:xfrm>
                <a:off x="3318259" y="2573325"/>
                <a:ext cx="4877205" cy="4889545"/>
              </a:xfrm>
              <a:custGeom>
                <a:avLst/>
                <a:gdLst/>
                <a:ahLst/>
                <a:cxnLst>
                  <a:cxn ang="0">
                    <a:pos x="wd2" y="hd2"/>
                  </a:cxn>
                  <a:cxn ang="5400000">
                    <a:pos x="wd2" y="hd2"/>
                  </a:cxn>
                  <a:cxn ang="10800000">
                    <a:pos x="wd2" y="hd2"/>
                  </a:cxn>
                  <a:cxn ang="16200000">
                    <a:pos x="wd2" y="hd2"/>
                  </a:cxn>
                </a:cxnLst>
                <a:rect l="0" t="0" r="r" b="b"/>
                <a:pathLst>
                  <a:path w="21545" h="21559" extrusionOk="0">
                    <a:moveTo>
                      <a:pt x="27" y="7464"/>
                    </a:moveTo>
                    <a:lnTo>
                      <a:pt x="0" y="1"/>
                    </a:lnTo>
                    <a:cubicBezTo>
                      <a:pt x="5725" y="-41"/>
                      <a:pt x="11227" y="2210"/>
                      <a:pt x="15276" y="6250"/>
                    </a:cubicBezTo>
                    <a:cubicBezTo>
                      <a:pt x="19341" y="10305"/>
                      <a:pt x="21600" y="15823"/>
                      <a:pt x="21544" y="21559"/>
                    </a:cubicBezTo>
                    <a:lnTo>
                      <a:pt x="14217" y="21540"/>
                    </a:lnTo>
                    <a:cubicBezTo>
                      <a:pt x="14249" y="17752"/>
                      <a:pt x="12737" y="14114"/>
                      <a:pt x="10029" y="11460"/>
                    </a:cubicBezTo>
                    <a:cubicBezTo>
                      <a:pt x="7364" y="8848"/>
                      <a:pt x="3762" y="7408"/>
                      <a:pt x="27" y="7464"/>
                    </a:cubicBezTo>
                    <a:close/>
                  </a:path>
                </a:pathLst>
              </a:custGeom>
              <a:noFill/>
              <a:ln w="38100" cap="flat">
                <a:solidFill>
                  <a:srgbClr val="FFFFFF"/>
                </a:solidFill>
                <a:prstDash val="sysDash"/>
                <a:miter lim="400000"/>
              </a:ln>
              <a:effectLst/>
            </p:spPr>
            <p:txBody>
              <a:bodyPr wrap="square" lIns="50800" tIns="50800" rIns="50800" bIns="50800" numCol="1" anchor="ctr">
                <a:noAutofit/>
              </a:bodyPr>
              <a:lstStyle/>
              <a:p>
                <a:pPr algn="ctr">
                  <a:spcBef>
                    <a:spcPts val="0"/>
                  </a:spcBef>
                  <a:defRPr>
                    <a:solidFill>
                      <a:srgbClr val="000000"/>
                    </a:solidFill>
                    <a:latin typeface="Helvetica Neue Light"/>
                    <a:ea typeface="Helvetica Neue Light"/>
                    <a:cs typeface="Helvetica Neue Light"/>
                    <a:sym typeface="Helvetica Neue Light"/>
                  </a:defRPr>
                </a:pPr>
                <a:endParaRPr/>
              </a:p>
            </p:txBody>
          </p:sp>
        </p:grpSp>
        <p:pic>
          <p:nvPicPr>
            <p:cNvPr id="94" name="260701-qc1p_nb3sn_one_layer_1831.4A_bcont.png" descr="260701-qc1p_nb3sn_one_layer_1831.4A_bcont.png">
              <a:extLst>
                <a:ext uri="{FF2B5EF4-FFF2-40B4-BE49-F238E27FC236}">
                  <a16:creationId xmlns:a16="http://schemas.microsoft.com/office/drawing/2014/main" id="{90217687-7327-E9AA-69A6-35D3A73F68F5}"/>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4859208" y="2678063"/>
              <a:ext cx="311865" cy="3526102"/>
            </a:xfrm>
            <a:prstGeom prst="rect">
              <a:avLst/>
            </a:prstGeom>
            <a:ln w="12700">
              <a:miter lim="400000"/>
            </a:ln>
          </p:spPr>
        </p:pic>
        <p:sp>
          <p:nvSpPr>
            <p:cNvPr id="95" name="2.5 T">
              <a:extLst>
                <a:ext uri="{FF2B5EF4-FFF2-40B4-BE49-F238E27FC236}">
                  <a16:creationId xmlns:a16="http://schemas.microsoft.com/office/drawing/2014/main" id="{FC9F8914-F4B4-90C8-8FA3-3909E94676A0}"/>
                </a:ext>
              </a:extLst>
            </p:cNvPr>
            <p:cNvSpPr txBox="1"/>
            <p:nvPr/>
          </p:nvSpPr>
          <p:spPr>
            <a:xfrm>
              <a:off x="4268991" y="2806417"/>
              <a:ext cx="566950" cy="348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defRPr>
              </a:lvl1pPr>
            </a:lstStyle>
            <a:p>
              <a:r>
                <a:rPr sz="1600" dirty="0">
                  <a:solidFill>
                    <a:schemeClr val="tx1"/>
                  </a:solidFill>
                </a:rPr>
                <a:t>2.5 T</a:t>
              </a:r>
            </a:p>
          </p:txBody>
        </p:sp>
        <p:sp>
          <p:nvSpPr>
            <p:cNvPr id="96" name="0 T">
              <a:extLst>
                <a:ext uri="{FF2B5EF4-FFF2-40B4-BE49-F238E27FC236}">
                  <a16:creationId xmlns:a16="http://schemas.microsoft.com/office/drawing/2014/main" id="{1FF35B61-9568-CCEA-1D30-92FDC8A20B35}"/>
                </a:ext>
              </a:extLst>
            </p:cNvPr>
            <p:cNvSpPr txBox="1"/>
            <p:nvPr/>
          </p:nvSpPr>
          <p:spPr>
            <a:xfrm>
              <a:off x="4408540" y="5706186"/>
              <a:ext cx="395429" cy="348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rgbClr val="FFFFFF"/>
                  </a:solidFill>
                </a:defRPr>
              </a:lvl1pPr>
            </a:lstStyle>
            <a:p>
              <a:r>
                <a:rPr sz="1600" dirty="0">
                  <a:solidFill>
                    <a:schemeClr val="tx1"/>
                  </a:solidFill>
                </a:rPr>
                <a:t>0 T</a:t>
              </a:r>
            </a:p>
          </p:txBody>
        </p:sp>
        <p:pic>
          <p:nvPicPr>
            <p:cNvPr id="97" name="260701-qc1p_nb3sn_one_layer_1831.4A_bcont.png" descr="260701-qc1p_nb3sn_one_layer_1831.4A_bcont.png">
              <a:extLst>
                <a:ext uri="{FF2B5EF4-FFF2-40B4-BE49-F238E27FC236}">
                  <a16:creationId xmlns:a16="http://schemas.microsoft.com/office/drawing/2014/main" id="{C6539615-5BAC-A8A4-949B-7BD4840CA046}"/>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343140" y="3476158"/>
              <a:ext cx="1778188" cy="1993871"/>
            </a:xfrm>
            <a:prstGeom prst="rect">
              <a:avLst/>
            </a:prstGeom>
            <a:ln w="12700">
              <a:miter lim="400000"/>
            </a:ln>
          </p:spPr>
        </p:pic>
        <p:sp>
          <p:nvSpPr>
            <p:cNvPr id="98" name="テキスト ボックス 97">
              <a:extLst>
                <a:ext uri="{FF2B5EF4-FFF2-40B4-BE49-F238E27FC236}">
                  <a16:creationId xmlns:a16="http://schemas.microsoft.com/office/drawing/2014/main" id="{3C69524B-BCD0-DA72-093F-B3CF38455F1B}"/>
                </a:ext>
              </a:extLst>
            </p:cNvPr>
            <p:cNvSpPr txBox="1"/>
            <p:nvPr/>
          </p:nvSpPr>
          <p:spPr>
            <a:xfrm>
              <a:off x="214036" y="5432635"/>
              <a:ext cx="2223686" cy="369332"/>
            </a:xfrm>
            <a:prstGeom prst="rect">
              <a:avLst/>
            </a:prstGeom>
            <a:noFill/>
          </p:spPr>
          <p:txBody>
            <a:bodyPr wrap="none" rtlCol="0">
              <a:spAutoFit/>
            </a:bodyPr>
            <a:lstStyle/>
            <a:p>
              <a:r>
                <a:rPr lang="en-US" altLang="ja-JP" dirty="0"/>
                <a:t>Quadrupole magnet</a:t>
              </a:r>
              <a:endParaRPr kumimoji="1" lang="ja-JP" altLang="en-US"/>
            </a:p>
          </p:txBody>
        </p:sp>
        <p:sp>
          <p:nvSpPr>
            <p:cNvPr id="99" name="テキスト ボックス 98">
              <a:extLst>
                <a:ext uri="{FF2B5EF4-FFF2-40B4-BE49-F238E27FC236}">
                  <a16:creationId xmlns:a16="http://schemas.microsoft.com/office/drawing/2014/main" id="{0D6EAD4A-134B-FD8F-DC64-EF65187638C4}"/>
                </a:ext>
              </a:extLst>
            </p:cNvPr>
            <p:cNvSpPr txBox="1"/>
            <p:nvPr/>
          </p:nvSpPr>
          <p:spPr>
            <a:xfrm>
              <a:off x="2465534" y="6447433"/>
              <a:ext cx="1620957" cy="369332"/>
            </a:xfrm>
            <a:prstGeom prst="rect">
              <a:avLst/>
            </a:prstGeom>
            <a:noFill/>
          </p:spPr>
          <p:txBody>
            <a:bodyPr wrap="none" rtlCol="0">
              <a:spAutoFit/>
            </a:bodyPr>
            <a:lstStyle/>
            <a:p>
              <a:r>
                <a:rPr lang="en-US" altLang="ja-JP" dirty="0"/>
                <a:t>Mirror magnet</a:t>
              </a:r>
              <a:endParaRPr kumimoji="1" lang="ja-JP" altLang="en-US"/>
            </a:p>
          </p:txBody>
        </p:sp>
      </p:grpSp>
      <p:sp>
        <p:nvSpPr>
          <p:cNvPr id="100" name="テキスト ボックス 99">
            <a:extLst>
              <a:ext uri="{FF2B5EF4-FFF2-40B4-BE49-F238E27FC236}">
                <a16:creationId xmlns:a16="http://schemas.microsoft.com/office/drawing/2014/main" id="{E1ACB117-F602-4104-A8FE-6940290C3991}"/>
              </a:ext>
            </a:extLst>
          </p:cNvPr>
          <p:cNvSpPr txBox="1"/>
          <p:nvPr/>
        </p:nvSpPr>
        <p:spPr>
          <a:xfrm>
            <a:off x="5088657" y="4916603"/>
            <a:ext cx="7044790" cy="1077218"/>
          </a:xfrm>
          <a:prstGeom prst="rect">
            <a:avLst/>
          </a:prstGeom>
          <a:noFill/>
        </p:spPr>
        <p:txBody>
          <a:bodyPr wrap="square" rtlCol="0">
            <a:spAutoFit/>
          </a:bodyPr>
          <a:lstStyle/>
          <a:p>
            <a:r>
              <a:rPr kumimoji="1" lang="en-US" altLang="ja-JP" sz="1600" dirty="0"/>
              <a:t>• Difference in magnetic field within a coil between a quadrupole magnet   </a:t>
            </a:r>
          </a:p>
          <a:p>
            <a:r>
              <a:rPr lang="en-US" altLang="ja-JP" sz="1600" dirty="0"/>
              <a:t>  </a:t>
            </a:r>
            <a:r>
              <a:rPr kumimoji="1" lang="en-US" altLang="ja-JP" sz="1600" dirty="0"/>
              <a:t>and a mirror magnet &lt; 0.25%</a:t>
            </a:r>
          </a:p>
          <a:p>
            <a:r>
              <a:rPr lang="en-US" altLang="ja-JP" sz="1600" dirty="0"/>
              <a:t>• Difference in Lorentz force exerted on a coil between a quadrupole magnet and a mirror magnet ~3%</a:t>
            </a:r>
          </a:p>
        </p:txBody>
      </p:sp>
    </p:spTree>
    <p:extLst>
      <p:ext uri="{BB962C8B-B14F-4D97-AF65-F5344CB8AC3E}">
        <p14:creationId xmlns:p14="http://schemas.microsoft.com/office/powerpoint/2010/main" val="1631483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9A74-1B07-0537-E45E-EC2A015B79AF}"/>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99BCF58-101D-61F6-3C92-61F33DA7E206}"/>
              </a:ext>
            </a:extLst>
          </p:cNvPr>
          <p:cNvSpPr>
            <a:spLocks noGrp="1"/>
          </p:cNvSpPr>
          <p:nvPr>
            <p:ph type="sldNum" sz="quarter" idx="12"/>
          </p:nvPr>
        </p:nvSpPr>
        <p:spPr/>
        <p:txBody>
          <a:bodyPr/>
          <a:lstStyle/>
          <a:p>
            <a:fld id="{5102F646-5A1F-1245-A291-ABBCB6BB9B1A}" type="slidenum">
              <a:rPr kumimoji="1" lang="ja-JP" altLang="en-US" smtClean="0"/>
              <a:t>20</a:t>
            </a:fld>
            <a:endParaRPr kumimoji="1" lang="ja-JP" altLang="en-US"/>
          </a:p>
        </p:txBody>
      </p:sp>
      <p:sp>
        <p:nvSpPr>
          <p:cNvPr id="5" name="テキスト ボックス 4">
            <a:extLst>
              <a:ext uri="{FF2B5EF4-FFF2-40B4-BE49-F238E27FC236}">
                <a16:creationId xmlns:a16="http://schemas.microsoft.com/office/drawing/2014/main" id="{23036460-D615-080E-26CB-2FFBEB3CDB42}"/>
              </a:ext>
            </a:extLst>
          </p:cNvPr>
          <p:cNvSpPr txBox="1"/>
          <p:nvPr/>
        </p:nvSpPr>
        <p:spPr>
          <a:xfrm>
            <a:off x="694521" y="3105834"/>
            <a:ext cx="10802957" cy="646331"/>
          </a:xfrm>
          <a:prstGeom prst="rect">
            <a:avLst/>
          </a:prstGeom>
          <a:noFill/>
        </p:spPr>
        <p:txBody>
          <a:bodyPr wrap="none" rtlCol="0">
            <a:spAutoFit/>
          </a:bodyPr>
          <a:lstStyle/>
          <a:p>
            <a:r>
              <a:rPr kumimoji="1" lang="en-US" altLang="ja-JP" sz="3600" b="1" dirty="0"/>
              <a:t>Corrector magnets and compensation solenoid</a:t>
            </a:r>
          </a:p>
        </p:txBody>
      </p:sp>
    </p:spTree>
    <p:extLst>
      <p:ext uri="{BB962C8B-B14F-4D97-AF65-F5344CB8AC3E}">
        <p14:creationId xmlns:p14="http://schemas.microsoft.com/office/powerpoint/2010/main" val="149101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CBB1901-DFE8-D641-C04B-F246AC571F3E}"/>
              </a:ext>
            </a:extLst>
          </p:cNvPr>
          <p:cNvSpPr>
            <a:spLocks noGrp="1"/>
          </p:cNvSpPr>
          <p:nvPr>
            <p:ph type="sldNum" sz="quarter" idx="12"/>
          </p:nvPr>
        </p:nvSpPr>
        <p:spPr/>
        <p:txBody>
          <a:bodyPr/>
          <a:lstStyle/>
          <a:p>
            <a:fld id="{5102F646-5A1F-1245-A291-ABBCB6BB9B1A}" type="slidenum">
              <a:rPr kumimoji="1" lang="ja-JP" altLang="en-US" smtClean="0"/>
              <a:t>21</a:t>
            </a:fld>
            <a:endParaRPr kumimoji="1" lang="ja-JP" altLang="en-US"/>
          </a:p>
        </p:txBody>
      </p:sp>
      <p:sp>
        <p:nvSpPr>
          <p:cNvPr id="5" name="テキスト ボックス 4">
            <a:extLst>
              <a:ext uri="{FF2B5EF4-FFF2-40B4-BE49-F238E27FC236}">
                <a16:creationId xmlns:a16="http://schemas.microsoft.com/office/drawing/2014/main" id="{27FEBA77-37F9-8E5F-19C3-02E1F53B69DA}"/>
              </a:ext>
            </a:extLst>
          </p:cNvPr>
          <p:cNvSpPr txBox="1"/>
          <p:nvPr/>
        </p:nvSpPr>
        <p:spPr>
          <a:xfrm>
            <a:off x="124850" y="-55826"/>
            <a:ext cx="2940228" cy="461665"/>
          </a:xfrm>
          <a:prstGeom prst="rect">
            <a:avLst/>
          </a:prstGeom>
          <a:noFill/>
        </p:spPr>
        <p:txBody>
          <a:bodyPr wrap="none" rtlCol="0">
            <a:spAutoFit/>
          </a:bodyPr>
          <a:lstStyle/>
          <a:p>
            <a:r>
              <a:rPr kumimoji="1" lang="en-US" altLang="ja-JP" sz="2400" b="1" dirty="0"/>
              <a:t>Corrector magnets</a:t>
            </a:r>
            <a:endParaRPr kumimoji="1" lang="ja-JP" altLang="en-US" sz="2400" b="1"/>
          </a:p>
        </p:txBody>
      </p:sp>
      <p:sp>
        <p:nvSpPr>
          <p:cNvPr id="7" name="テキスト ボックス 6">
            <a:extLst>
              <a:ext uri="{FF2B5EF4-FFF2-40B4-BE49-F238E27FC236}">
                <a16:creationId xmlns:a16="http://schemas.microsoft.com/office/drawing/2014/main" id="{CE58DCA4-5103-5192-D1D2-6BB9F8E7AB80}"/>
              </a:ext>
            </a:extLst>
          </p:cNvPr>
          <p:cNvSpPr txBox="1"/>
          <p:nvPr/>
        </p:nvSpPr>
        <p:spPr>
          <a:xfrm>
            <a:off x="124850" y="323543"/>
            <a:ext cx="12050094" cy="3970318"/>
          </a:xfrm>
          <a:prstGeom prst="rect">
            <a:avLst/>
          </a:prstGeom>
          <a:noFill/>
        </p:spPr>
        <p:txBody>
          <a:bodyPr wrap="none" rtlCol="0">
            <a:spAutoFit/>
          </a:bodyPr>
          <a:lstStyle/>
          <a:p>
            <a:r>
              <a:rPr lang="en-US" altLang="ja-JP" u="sng" dirty="0"/>
              <a:t>Required corrector magnets</a:t>
            </a:r>
            <a:endParaRPr kumimoji="1" lang="en-US" altLang="ja-JP" u="sng" dirty="0"/>
          </a:p>
          <a:p>
            <a:r>
              <a:rPr kumimoji="1" lang="en-US" altLang="ja-JP" dirty="0">
                <a:solidFill>
                  <a:srgbClr val="FF0000"/>
                </a:solidFill>
              </a:rPr>
              <a:t>• Corrector coils for main quadrupoles other than QC1P</a:t>
            </a:r>
          </a:p>
          <a:p>
            <a:r>
              <a:rPr lang="en-US" altLang="ja-JP" dirty="0"/>
              <a:t>  – Almost the same design as those for the </a:t>
            </a:r>
            <a:r>
              <a:rPr lang="en-US" altLang="ja-JP"/>
              <a:t>current QCS</a:t>
            </a:r>
            <a:endParaRPr lang="en-US" altLang="ja-JP" dirty="0"/>
          </a:p>
          <a:p>
            <a:endParaRPr kumimoji="1" lang="en-US" altLang="ja-JP" dirty="0"/>
          </a:p>
          <a:p>
            <a:r>
              <a:rPr lang="en-US" altLang="ja-JP" dirty="0">
                <a:solidFill>
                  <a:srgbClr val="FFC000"/>
                </a:solidFill>
              </a:rPr>
              <a:t>• Corrector magnet for new QC1P</a:t>
            </a:r>
          </a:p>
          <a:p>
            <a:r>
              <a:rPr kumimoji="1" lang="en-US" altLang="ja-JP" dirty="0"/>
              <a:t>  – Limited longitudinal space </a:t>
            </a:r>
            <a:r>
              <a:rPr kumimoji="1" lang="en-US" altLang="ja-JP" dirty="0">
                <a:sym typeface="Wingdings" pitchFamily="2" charset="2"/>
              </a:rPr>
              <a:t> Higher magnetic field to keep the same field integral</a:t>
            </a:r>
          </a:p>
          <a:p>
            <a:endParaRPr lang="en-US" altLang="ja-JP" dirty="0">
              <a:sym typeface="Wingdings" pitchFamily="2" charset="2"/>
            </a:endParaRPr>
          </a:p>
          <a:p>
            <a:r>
              <a:rPr kumimoji="1" lang="en-US" altLang="ja-JP" dirty="0">
                <a:sym typeface="Wingdings" pitchFamily="2" charset="2"/>
              </a:rPr>
              <a:t>• Required multipole orders of the correctors and field integral for </a:t>
            </a:r>
            <a:r>
              <a:rPr lang="en-US" altLang="ja-JP" dirty="0">
                <a:sym typeface="Wingdings" pitchFamily="2" charset="2"/>
              </a:rPr>
              <a:t>each coil </a:t>
            </a:r>
            <a:r>
              <a:rPr kumimoji="1" lang="en-US" altLang="ja-JP" dirty="0">
                <a:sym typeface="Wingdings" pitchFamily="2" charset="2"/>
              </a:rPr>
              <a:t>are being discussed with the optics team.</a:t>
            </a:r>
          </a:p>
          <a:p>
            <a:r>
              <a:rPr lang="en-US" altLang="ja-JP" dirty="0">
                <a:sym typeface="Wingdings" pitchFamily="2" charset="2"/>
              </a:rPr>
              <a:t>  </a:t>
            </a:r>
            <a:r>
              <a:rPr kumimoji="1" lang="en-US" altLang="ja-JP" dirty="0"/>
              <a:t> </a:t>
            </a:r>
          </a:p>
          <a:p>
            <a:r>
              <a:rPr lang="en-US" altLang="ja-JP" u="sng" dirty="0"/>
              <a:t>Strategy for design and fabrication</a:t>
            </a:r>
          </a:p>
          <a:p>
            <a:r>
              <a:rPr kumimoji="1" lang="en-US" altLang="ja-JP" dirty="0"/>
              <a:t>• </a:t>
            </a:r>
            <a:r>
              <a:rPr lang="en-US" altLang="ja-JP" dirty="0"/>
              <a:t>Correctors for the current QCS were designed and fabricated by BNL based on the direct winding technology.</a:t>
            </a:r>
          </a:p>
          <a:p>
            <a:r>
              <a:rPr kumimoji="1" lang="en-US" altLang="ja-JP" dirty="0"/>
              <a:t>• In </a:t>
            </a:r>
            <a:r>
              <a:rPr lang="en-US" altLang="ja-JP" dirty="0"/>
              <a:t>the QCS </a:t>
            </a:r>
            <a:r>
              <a:rPr kumimoji="1" lang="en-US" altLang="ja-JP" dirty="0"/>
              <a:t>upgrade, </a:t>
            </a:r>
            <a:r>
              <a:rPr lang="en-US" altLang="ja-JP" dirty="0"/>
              <a:t>BNL is responsible only for the design of the correctors, while a Japanese company will</a:t>
            </a:r>
          </a:p>
          <a:p>
            <a:r>
              <a:rPr lang="en-US" altLang="ja-JP" dirty="0"/>
              <a:t>  manufacture the magnets.</a:t>
            </a:r>
          </a:p>
          <a:p>
            <a:r>
              <a:rPr kumimoji="1" lang="en-US" altLang="ja-JP" dirty="0"/>
              <a:t>• </a:t>
            </a:r>
            <a:r>
              <a:rPr lang="en-US" altLang="ja-JP" dirty="0"/>
              <a:t>KEK plans to place an order for a trial fabrication of corrector coils with the candidate company in FY2027.</a:t>
            </a:r>
            <a:endParaRPr kumimoji="1" lang="ja-JP" altLang="en-US"/>
          </a:p>
        </p:txBody>
      </p:sp>
      <p:pic>
        <p:nvPicPr>
          <p:cNvPr id="8" name="図 7">
            <a:extLst>
              <a:ext uri="{FF2B5EF4-FFF2-40B4-BE49-F238E27FC236}">
                <a16:creationId xmlns:a16="http://schemas.microsoft.com/office/drawing/2014/main" id="{86E07784-7180-3947-22F1-1A8A01135DFE}"/>
              </a:ext>
            </a:extLst>
          </p:cNvPr>
          <p:cNvPicPr>
            <a:picLocks noChangeAspect="1"/>
          </p:cNvPicPr>
          <p:nvPr/>
        </p:nvPicPr>
        <p:blipFill>
          <a:blip r:embed="rId3"/>
          <a:stretch>
            <a:fillRect/>
          </a:stretch>
        </p:blipFill>
        <p:spPr>
          <a:xfrm>
            <a:off x="4061541" y="4453197"/>
            <a:ext cx="2833903" cy="2129176"/>
          </a:xfrm>
          <a:prstGeom prst="rect">
            <a:avLst/>
          </a:prstGeom>
        </p:spPr>
      </p:pic>
      <p:grpSp>
        <p:nvGrpSpPr>
          <p:cNvPr id="16" name="グループ化 15">
            <a:extLst>
              <a:ext uri="{FF2B5EF4-FFF2-40B4-BE49-F238E27FC236}">
                <a16:creationId xmlns:a16="http://schemas.microsoft.com/office/drawing/2014/main" id="{D75CEA2F-7839-322D-E6E4-9FE553924AE0}"/>
              </a:ext>
            </a:extLst>
          </p:cNvPr>
          <p:cNvGrpSpPr/>
          <p:nvPr/>
        </p:nvGrpSpPr>
        <p:grpSpPr>
          <a:xfrm>
            <a:off x="243077" y="4227174"/>
            <a:ext cx="3407727" cy="2474057"/>
            <a:chOff x="5886666" y="3147600"/>
            <a:chExt cx="4800869" cy="3485495"/>
          </a:xfrm>
        </p:grpSpPr>
        <p:pic>
          <p:nvPicPr>
            <p:cNvPr id="13" name="図 12">
              <a:extLst>
                <a:ext uri="{FF2B5EF4-FFF2-40B4-BE49-F238E27FC236}">
                  <a16:creationId xmlns:a16="http://schemas.microsoft.com/office/drawing/2014/main" id="{D04BF78B-1296-DB47-E7AF-ED9134FFB25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886666" y="3574441"/>
              <a:ext cx="3864667" cy="3058654"/>
            </a:xfrm>
            <a:prstGeom prst="rect">
              <a:avLst/>
            </a:prstGeom>
          </p:spPr>
        </p:pic>
        <p:sp>
          <p:nvSpPr>
            <p:cNvPr id="14" name="テキスト ボックス 13">
              <a:extLst>
                <a:ext uri="{FF2B5EF4-FFF2-40B4-BE49-F238E27FC236}">
                  <a16:creationId xmlns:a16="http://schemas.microsoft.com/office/drawing/2014/main" id="{8D5D7720-FF1C-B7A0-5728-A5F96918AF83}"/>
                </a:ext>
              </a:extLst>
            </p:cNvPr>
            <p:cNvSpPr txBox="1"/>
            <p:nvPr/>
          </p:nvSpPr>
          <p:spPr>
            <a:xfrm>
              <a:off x="7218273" y="3147600"/>
              <a:ext cx="3469262" cy="433602"/>
            </a:xfrm>
            <a:prstGeom prst="rect">
              <a:avLst/>
            </a:prstGeom>
            <a:solidFill>
              <a:schemeClr val="bg1"/>
            </a:solidFill>
            <a:ln w="19050">
              <a:solidFill>
                <a:schemeClr val="tx1"/>
              </a:solidFill>
            </a:ln>
          </p:spPr>
          <p:txBody>
            <a:bodyPr wrap="none" rtlCol="0">
              <a:spAutoFit/>
            </a:bodyPr>
            <a:lstStyle/>
            <a:p>
              <a:r>
                <a:rPr lang="en-US" altLang="ja-JP" sz="1400" dirty="0"/>
                <a:t>Corrector coils (</a:t>
              </a: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r>
                <a:rPr kumimoji="1" lang="en-US" altLang="ja-JP" sz="1400" dirty="0"/>
                <a:t>)</a:t>
              </a:r>
              <a:endParaRPr kumimoji="1" lang="ja-JP" altLang="en-US" sz="1400" i="1" baseline="-25000"/>
            </a:p>
          </p:txBody>
        </p:sp>
        <p:cxnSp>
          <p:nvCxnSpPr>
            <p:cNvPr id="15" name="直線矢印コネクタ 14">
              <a:extLst>
                <a:ext uri="{FF2B5EF4-FFF2-40B4-BE49-F238E27FC236}">
                  <a16:creationId xmlns:a16="http://schemas.microsoft.com/office/drawing/2014/main" id="{30F412A7-EDB3-B21F-9C01-CAF08CED8D4B}"/>
                </a:ext>
              </a:extLst>
            </p:cNvPr>
            <p:cNvCxnSpPr>
              <a:cxnSpLocks/>
              <a:stCxn id="13" idx="0"/>
            </p:cNvCxnSpPr>
            <p:nvPr/>
          </p:nvCxnSpPr>
          <p:spPr>
            <a:xfrm flipH="1">
              <a:off x="7565951" y="3574441"/>
              <a:ext cx="253051" cy="910198"/>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7" name="テキスト ボックス 16">
            <a:extLst>
              <a:ext uri="{FF2B5EF4-FFF2-40B4-BE49-F238E27FC236}">
                <a16:creationId xmlns:a16="http://schemas.microsoft.com/office/drawing/2014/main" id="{B645A059-D874-E0B7-53B8-9FDC4453FAD2}"/>
              </a:ext>
            </a:extLst>
          </p:cNvPr>
          <p:cNvSpPr txBox="1"/>
          <p:nvPr/>
        </p:nvSpPr>
        <p:spPr>
          <a:xfrm>
            <a:off x="3473293" y="6569620"/>
            <a:ext cx="3738524" cy="307777"/>
          </a:xfrm>
          <a:prstGeom prst="rect">
            <a:avLst/>
          </a:prstGeom>
          <a:noFill/>
        </p:spPr>
        <p:txBody>
          <a:bodyPr wrap="none" rtlCol="0">
            <a:spAutoFit/>
          </a:bodyPr>
          <a:lstStyle/>
          <a:p>
            <a:r>
              <a:rPr kumimoji="1" lang="en-US" altLang="ja-JP" sz="1400" dirty="0"/>
              <a:t>Direct winding technology developed by BNL</a:t>
            </a:r>
            <a:endParaRPr kumimoji="1" lang="ja-JP" altLang="en-US" sz="1400"/>
          </a:p>
        </p:txBody>
      </p:sp>
      <p:sp>
        <p:nvSpPr>
          <p:cNvPr id="18" name="テキスト ボックス 17">
            <a:extLst>
              <a:ext uri="{FF2B5EF4-FFF2-40B4-BE49-F238E27FC236}">
                <a16:creationId xmlns:a16="http://schemas.microsoft.com/office/drawing/2014/main" id="{F332EDB2-A11F-9685-73D9-378A50B6D183}"/>
              </a:ext>
            </a:extLst>
          </p:cNvPr>
          <p:cNvSpPr txBox="1"/>
          <p:nvPr/>
        </p:nvSpPr>
        <p:spPr>
          <a:xfrm>
            <a:off x="7277401" y="6586983"/>
            <a:ext cx="4094391" cy="307777"/>
          </a:xfrm>
          <a:prstGeom prst="rect">
            <a:avLst/>
          </a:prstGeom>
          <a:noFill/>
        </p:spPr>
        <p:txBody>
          <a:bodyPr wrap="none" rtlCol="0">
            <a:spAutoFit/>
          </a:bodyPr>
          <a:lstStyle/>
          <a:p>
            <a:r>
              <a:rPr kumimoji="1" lang="en-US" altLang="ja-JP" sz="1400" dirty="0"/>
              <a:t>Design study for corrector magnet for new QC1P</a:t>
            </a:r>
            <a:endParaRPr kumimoji="1" lang="ja-JP" altLang="en-US" sz="1400"/>
          </a:p>
        </p:txBody>
      </p:sp>
      <p:sp>
        <p:nvSpPr>
          <p:cNvPr id="19" name="テキスト ボックス 18">
            <a:extLst>
              <a:ext uri="{FF2B5EF4-FFF2-40B4-BE49-F238E27FC236}">
                <a16:creationId xmlns:a16="http://schemas.microsoft.com/office/drawing/2014/main" id="{6CA59195-5628-5FA8-3DB6-DE9866AB1B7D}"/>
              </a:ext>
            </a:extLst>
          </p:cNvPr>
          <p:cNvSpPr txBox="1"/>
          <p:nvPr/>
        </p:nvSpPr>
        <p:spPr>
          <a:xfrm>
            <a:off x="340400" y="6606529"/>
            <a:ext cx="2622834" cy="307777"/>
          </a:xfrm>
          <a:prstGeom prst="rect">
            <a:avLst/>
          </a:prstGeom>
          <a:noFill/>
        </p:spPr>
        <p:txBody>
          <a:bodyPr wrap="none" rtlCol="0">
            <a:spAutoFit/>
          </a:bodyPr>
          <a:lstStyle/>
          <a:p>
            <a:r>
              <a:rPr lang="en-US" altLang="ja-JP" sz="1400" dirty="0"/>
              <a:t>Cross-section of current QC1E</a:t>
            </a:r>
            <a:endParaRPr kumimoji="1" lang="ja-JP" altLang="en-US" sz="1400"/>
          </a:p>
        </p:txBody>
      </p:sp>
      <p:pic>
        <p:nvPicPr>
          <p:cNvPr id="2" name="図 1">
            <a:extLst>
              <a:ext uri="{FF2B5EF4-FFF2-40B4-BE49-F238E27FC236}">
                <a16:creationId xmlns:a16="http://schemas.microsoft.com/office/drawing/2014/main" id="{B7BC8FB0-69F8-C98D-7A55-A5BC3E63B06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49059" y="4462899"/>
            <a:ext cx="2751075" cy="2143630"/>
          </a:xfrm>
          <a:prstGeom prst="rect">
            <a:avLst/>
          </a:prstGeom>
        </p:spPr>
      </p:pic>
      <p:pic>
        <p:nvPicPr>
          <p:cNvPr id="6" name="図 5">
            <a:extLst>
              <a:ext uri="{FF2B5EF4-FFF2-40B4-BE49-F238E27FC236}">
                <a16:creationId xmlns:a16="http://schemas.microsoft.com/office/drawing/2014/main" id="{6259A856-F666-5944-01C5-362FAE6F566A}"/>
              </a:ext>
            </a:extLst>
          </p:cNvPr>
          <p:cNvPicPr>
            <a:picLocks noChangeAspect="1"/>
          </p:cNvPicPr>
          <p:nvPr/>
        </p:nvPicPr>
        <p:blipFill>
          <a:blip r:embed="rId6"/>
          <a:stretch>
            <a:fillRect/>
          </a:stretch>
        </p:blipFill>
        <p:spPr>
          <a:xfrm>
            <a:off x="6096000" y="35614"/>
            <a:ext cx="5954779" cy="1392410"/>
          </a:xfrm>
          <a:prstGeom prst="rect">
            <a:avLst/>
          </a:prstGeom>
        </p:spPr>
      </p:pic>
      <p:sp>
        <p:nvSpPr>
          <p:cNvPr id="3" name="テキスト ボックス 2">
            <a:extLst>
              <a:ext uri="{FF2B5EF4-FFF2-40B4-BE49-F238E27FC236}">
                <a16:creationId xmlns:a16="http://schemas.microsoft.com/office/drawing/2014/main" id="{61ED3186-753B-9603-BFB6-1F6801F3C3EA}"/>
              </a:ext>
            </a:extLst>
          </p:cNvPr>
          <p:cNvSpPr txBox="1"/>
          <p:nvPr/>
        </p:nvSpPr>
        <p:spPr>
          <a:xfrm>
            <a:off x="2643693" y="4968047"/>
            <a:ext cx="1079142" cy="738664"/>
          </a:xfrm>
          <a:prstGeom prst="rect">
            <a:avLst/>
          </a:prstGeom>
          <a:noFill/>
        </p:spPr>
        <p:txBody>
          <a:bodyPr wrap="none" rtlCol="0">
            <a:spAutoFit/>
          </a:bodyPr>
          <a:lstStyle/>
          <a:p>
            <a:r>
              <a:rPr kumimoji="1" lang="en-US" altLang="ja-JP" sz="1400" dirty="0"/>
              <a:t>Main</a:t>
            </a:r>
          </a:p>
          <a:p>
            <a:r>
              <a:rPr kumimoji="1" lang="en-US" altLang="ja-JP" sz="1400" dirty="0"/>
              <a:t>quadrupole</a:t>
            </a:r>
          </a:p>
          <a:p>
            <a:r>
              <a:rPr kumimoji="1" lang="en-US" altLang="ja-JP" sz="1400" dirty="0"/>
              <a:t>coils</a:t>
            </a:r>
            <a:endParaRPr kumimoji="1" lang="ja-JP" altLang="en-US" sz="1400"/>
          </a:p>
        </p:txBody>
      </p:sp>
      <p:cxnSp>
        <p:nvCxnSpPr>
          <p:cNvPr id="9" name="直線矢印コネクタ 8">
            <a:extLst>
              <a:ext uri="{FF2B5EF4-FFF2-40B4-BE49-F238E27FC236}">
                <a16:creationId xmlns:a16="http://schemas.microsoft.com/office/drawing/2014/main" id="{C4B9FE2A-60D3-F24D-36C1-0496AE733CA7}"/>
              </a:ext>
            </a:extLst>
          </p:cNvPr>
          <p:cNvCxnSpPr>
            <a:cxnSpLocks/>
          </p:cNvCxnSpPr>
          <p:nvPr/>
        </p:nvCxnSpPr>
        <p:spPr>
          <a:xfrm flipH="1">
            <a:off x="2136111" y="5176224"/>
            <a:ext cx="553833" cy="24109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33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9F66430-BE28-09BF-565F-1CBD9222BB93}"/>
              </a:ext>
            </a:extLst>
          </p:cNvPr>
          <p:cNvSpPr>
            <a:spLocks noGrp="1"/>
          </p:cNvSpPr>
          <p:nvPr>
            <p:ph type="sldNum" sz="quarter" idx="12"/>
          </p:nvPr>
        </p:nvSpPr>
        <p:spPr/>
        <p:txBody>
          <a:bodyPr/>
          <a:lstStyle/>
          <a:p>
            <a:fld id="{5102F646-5A1F-1245-A291-ABBCB6BB9B1A}" type="slidenum">
              <a:rPr kumimoji="1" lang="ja-JP" altLang="en-US" smtClean="0"/>
              <a:t>22</a:t>
            </a:fld>
            <a:endParaRPr kumimoji="1" lang="ja-JP" altLang="en-US"/>
          </a:p>
        </p:txBody>
      </p:sp>
      <p:sp>
        <p:nvSpPr>
          <p:cNvPr id="5" name="テキスト ボックス 4">
            <a:extLst>
              <a:ext uri="{FF2B5EF4-FFF2-40B4-BE49-F238E27FC236}">
                <a16:creationId xmlns:a16="http://schemas.microsoft.com/office/drawing/2014/main" id="{BD0FC3F9-7A8A-74C2-B536-585B5A22804B}"/>
              </a:ext>
            </a:extLst>
          </p:cNvPr>
          <p:cNvSpPr txBox="1"/>
          <p:nvPr/>
        </p:nvSpPr>
        <p:spPr>
          <a:xfrm>
            <a:off x="124850" y="72190"/>
            <a:ext cx="3669594" cy="461665"/>
          </a:xfrm>
          <a:prstGeom prst="rect">
            <a:avLst/>
          </a:prstGeom>
          <a:noFill/>
        </p:spPr>
        <p:txBody>
          <a:bodyPr wrap="none" rtlCol="0">
            <a:spAutoFit/>
          </a:bodyPr>
          <a:lstStyle/>
          <a:p>
            <a:r>
              <a:rPr kumimoji="1" lang="en-US" altLang="ja-JP" sz="2400" b="1" dirty="0"/>
              <a:t>Compensation solenoid</a:t>
            </a:r>
            <a:endParaRPr kumimoji="1" lang="ja-JP" altLang="en-US" sz="2400" b="1"/>
          </a:p>
        </p:txBody>
      </p:sp>
      <p:sp>
        <p:nvSpPr>
          <p:cNvPr id="2" name="テキスト ボックス 1">
            <a:extLst>
              <a:ext uri="{FF2B5EF4-FFF2-40B4-BE49-F238E27FC236}">
                <a16:creationId xmlns:a16="http://schemas.microsoft.com/office/drawing/2014/main" id="{D7FF5517-FF12-6050-4312-DF01E9550590}"/>
              </a:ext>
            </a:extLst>
          </p:cNvPr>
          <p:cNvSpPr txBox="1"/>
          <p:nvPr/>
        </p:nvSpPr>
        <p:spPr>
          <a:xfrm>
            <a:off x="30970" y="604656"/>
            <a:ext cx="8104142" cy="2585323"/>
          </a:xfrm>
          <a:prstGeom prst="rect">
            <a:avLst/>
          </a:prstGeom>
          <a:noFill/>
        </p:spPr>
        <p:txBody>
          <a:bodyPr wrap="none" rtlCol="0">
            <a:spAutoFit/>
          </a:bodyPr>
          <a:lstStyle/>
          <a:p>
            <a:r>
              <a:rPr lang="en-US" altLang="ja-JP" dirty="0"/>
              <a:t>• The front end of the extended </a:t>
            </a:r>
            <a:r>
              <a:rPr kumimoji="1" lang="en-US" altLang="ja-JP" dirty="0"/>
              <a:t>compensation solenoid will be</a:t>
            </a:r>
            <a:r>
              <a:rPr lang="en-US" altLang="ja-JP" dirty="0"/>
              <a:t> </a:t>
            </a:r>
            <a:r>
              <a:rPr kumimoji="1" lang="en-US" altLang="ja-JP" dirty="0"/>
              <a:t>made of Nb</a:t>
            </a:r>
            <a:r>
              <a:rPr kumimoji="1" lang="en-US" altLang="ja-JP" baseline="-25000" dirty="0"/>
              <a:t>3</a:t>
            </a:r>
            <a:r>
              <a:rPr kumimoji="1" lang="en-US" altLang="ja-JP" dirty="0"/>
              <a:t>Sn</a:t>
            </a:r>
          </a:p>
          <a:p>
            <a:r>
              <a:rPr lang="en-US" altLang="ja-JP" dirty="0"/>
              <a:t>   for a smaller coil size and mitigation of beam-induced quench.</a:t>
            </a:r>
          </a:p>
          <a:p>
            <a:r>
              <a:rPr lang="en-US" altLang="ja-JP" dirty="0"/>
              <a:t>• </a:t>
            </a:r>
            <a:r>
              <a:rPr kumimoji="1" lang="en-US" altLang="ja-JP" dirty="0"/>
              <a:t>Nb</a:t>
            </a:r>
            <a:r>
              <a:rPr kumimoji="1" lang="en-US" altLang="ja-JP" baseline="-25000" dirty="0"/>
              <a:t>3</a:t>
            </a:r>
            <a:r>
              <a:rPr kumimoji="1" lang="en-US" altLang="ja-JP" dirty="0"/>
              <a:t>Sn “solenoid coils” </a:t>
            </a:r>
            <a:r>
              <a:rPr lang="en-US" altLang="ja-JP" dirty="0"/>
              <a:t>are widely used in commercial products</a:t>
            </a:r>
            <a:r>
              <a:rPr kumimoji="1" lang="en-US" altLang="ja-JP" dirty="0"/>
              <a:t>.</a:t>
            </a:r>
            <a:endParaRPr lang="en-US" altLang="ja-JP" dirty="0"/>
          </a:p>
          <a:p>
            <a:r>
              <a:rPr lang="en-US" altLang="ja-JP" dirty="0"/>
              <a:t>• Assuming the same Nb</a:t>
            </a:r>
            <a:r>
              <a:rPr lang="en-US" altLang="ja-JP" baseline="-25000" dirty="0"/>
              <a:t>3</a:t>
            </a:r>
            <a:r>
              <a:rPr lang="en-US" altLang="ja-JP" dirty="0"/>
              <a:t>Sn wire as QC1P</a:t>
            </a:r>
            <a:endParaRPr kumimoji="1" lang="en-US" altLang="ja-JP" dirty="0"/>
          </a:p>
          <a:p>
            <a:r>
              <a:rPr lang="en-US" altLang="ja-JP" dirty="0"/>
              <a:t>• A design study has started for ESL for QCS-L. </a:t>
            </a:r>
          </a:p>
          <a:p>
            <a:r>
              <a:rPr lang="en-US" altLang="ja-JP" dirty="0"/>
              <a:t>• Thinner coil with a comparable current margin and</a:t>
            </a:r>
          </a:p>
          <a:p>
            <a:r>
              <a:rPr lang="en-US" altLang="ja-JP" dirty="0"/>
              <a:t>  a larger temperature margin in the Nb</a:t>
            </a:r>
            <a:r>
              <a:rPr lang="en-US" altLang="ja-JP" baseline="-25000" dirty="0"/>
              <a:t>3</a:t>
            </a:r>
            <a:r>
              <a:rPr lang="en-US" altLang="ja-JP" dirty="0"/>
              <a:t>Sn option than in the Nb-Ti one</a:t>
            </a:r>
          </a:p>
          <a:p>
            <a:r>
              <a:rPr lang="en-US" altLang="ja-JP" dirty="0"/>
              <a:t>• For the rest of the compensation solenoid, Nb-Ti coils will be adopted,</a:t>
            </a:r>
          </a:p>
          <a:p>
            <a:r>
              <a:rPr lang="en-US" altLang="ja-JP" dirty="0"/>
              <a:t>  which is the same as the </a:t>
            </a:r>
            <a:r>
              <a:rPr lang="en-US" altLang="ja-JP"/>
              <a:t>current QCS. </a:t>
            </a:r>
            <a:endParaRPr lang="en-US" altLang="ja-JP" dirty="0"/>
          </a:p>
        </p:txBody>
      </p:sp>
      <p:pic>
        <p:nvPicPr>
          <p:cNvPr id="3" name="esl_ver260918_esl_J410E6_B_on_coil_surface.png" descr="esl_ver260918_esl_J410E6_B_on_coil_surface.png">
            <a:extLst>
              <a:ext uri="{FF2B5EF4-FFF2-40B4-BE49-F238E27FC236}">
                <a16:creationId xmlns:a16="http://schemas.microsoft.com/office/drawing/2014/main" id="{531AE265-6FFD-91FF-E144-29A282CF5E1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113" y="4414712"/>
            <a:ext cx="4296349" cy="2431082"/>
          </a:xfrm>
          <a:prstGeom prst="rect">
            <a:avLst/>
          </a:prstGeom>
          <a:ln w="12700">
            <a:miter lim="400000"/>
          </a:ln>
        </p:spPr>
      </p:pic>
      <p:sp>
        <p:nvSpPr>
          <p:cNvPr id="6" name="NbTi: current margin 35%">
            <a:extLst>
              <a:ext uri="{FF2B5EF4-FFF2-40B4-BE49-F238E27FC236}">
                <a16:creationId xmlns:a16="http://schemas.microsoft.com/office/drawing/2014/main" id="{8B24831F-44E5-BF45-C8D1-1534471D35FD}"/>
              </a:ext>
            </a:extLst>
          </p:cNvPr>
          <p:cNvSpPr txBox="1"/>
          <p:nvPr/>
        </p:nvSpPr>
        <p:spPr>
          <a:xfrm>
            <a:off x="442701" y="3480553"/>
            <a:ext cx="2722925"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err="1">
                <a:solidFill>
                  <a:srgbClr val="0432FF"/>
                </a:solidFill>
              </a:rPr>
              <a:t>NbTi</a:t>
            </a:r>
            <a:r>
              <a:rPr dirty="0">
                <a:solidFill>
                  <a:srgbClr val="0432FF"/>
                </a:solidFill>
              </a:rPr>
              <a:t>: current margin 35%</a:t>
            </a:r>
          </a:p>
        </p:txBody>
      </p:sp>
      <p:pic>
        <p:nvPicPr>
          <p:cNvPr id="7" name="esl_ver260918_esl_J700E6_B_on_coil_surface.png" descr="esl_ver260918_esl_J700E6_B_on_coil_surface.png">
            <a:extLst>
              <a:ext uri="{FF2B5EF4-FFF2-40B4-BE49-F238E27FC236}">
                <a16:creationId xmlns:a16="http://schemas.microsoft.com/office/drawing/2014/main" id="{E4BDA937-0C85-4523-9AA4-C70183AF398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376149" y="4282208"/>
            <a:ext cx="3967438" cy="2575792"/>
          </a:xfrm>
          <a:prstGeom prst="rect">
            <a:avLst/>
          </a:prstGeom>
          <a:ln w="12700">
            <a:miter lim="400000"/>
          </a:ln>
        </p:spPr>
      </p:pic>
      <p:sp>
        <p:nvSpPr>
          <p:cNvPr id="8" name="Nb3Sn: current margin 40%">
            <a:extLst>
              <a:ext uri="{FF2B5EF4-FFF2-40B4-BE49-F238E27FC236}">
                <a16:creationId xmlns:a16="http://schemas.microsoft.com/office/drawing/2014/main" id="{5840BD49-A052-B51D-EB5E-1EE3DBBE4705}"/>
              </a:ext>
            </a:extLst>
          </p:cNvPr>
          <p:cNvSpPr txBox="1"/>
          <p:nvPr/>
        </p:nvSpPr>
        <p:spPr>
          <a:xfrm>
            <a:off x="3987299" y="3469538"/>
            <a:ext cx="2906245" cy="379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rPr dirty="0">
                <a:solidFill>
                  <a:srgbClr val="FF0000"/>
                </a:solidFill>
              </a:rPr>
              <a:t>Nb</a:t>
            </a:r>
            <a:r>
              <a:rPr baseline="-5999" dirty="0">
                <a:solidFill>
                  <a:srgbClr val="FF0000"/>
                </a:solidFill>
              </a:rPr>
              <a:t>3</a:t>
            </a:r>
            <a:r>
              <a:rPr dirty="0">
                <a:solidFill>
                  <a:srgbClr val="FF0000"/>
                </a:solidFill>
              </a:rPr>
              <a:t>Sn: current margin 40%</a:t>
            </a:r>
          </a:p>
        </p:txBody>
      </p:sp>
      <p:sp>
        <p:nvSpPr>
          <p:cNvPr id="10" name="テキスト ボックス 9">
            <a:extLst>
              <a:ext uri="{FF2B5EF4-FFF2-40B4-BE49-F238E27FC236}">
                <a16:creationId xmlns:a16="http://schemas.microsoft.com/office/drawing/2014/main" id="{276FE2EC-7DB4-E3BB-B60F-6F978DABF65A}"/>
              </a:ext>
            </a:extLst>
          </p:cNvPr>
          <p:cNvSpPr txBox="1"/>
          <p:nvPr/>
        </p:nvSpPr>
        <p:spPr>
          <a:xfrm>
            <a:off x="1669270" y="6519446"/>
            <a:ext cx="3625148" cy="338554"/>
          </a:xfrm>
          <a:prstGeom prst="rect">
            <a:avLst/>
          </a:prstGeom>
          <a:noFill/>
        </p:spPr>
        <p:txBody>
          <a:bodyPr wrap="square" rtlCol="0">
            <a:spAutoFit/>
          </a:bodyPr>
          <a:lstStyle/>
          <a:p>
            <a:r>
              <a:rPr lang="en-US" altLang="ja-JP" sz="1600" dirty="0"/>
              <a:t>Magnetic design</a:t>
            </a:r>
            <a:r>
              <a:rPr kumimoji="1" lang="en-US" altLang="ja-JP" sz="1600" dirty="0"/>
              <a:t> of the extended ESL</a:t>
            </a:r>
            <a:endParaRPr kumimoji="1" lang="ja-JP" altLang="en-US" sz="1600"/>
          </a:p>
        </p:txBody>
      </p:sp>
      <p:cxnSp>
        <p:nvCxnSpPr>
          <p:cNvPr id="12" name="直線コネクタ 11">
            <a:extLst>
              <a:ext uri="{FF2B5EF4-FFF2-40B4-BE49-F238E27FC236}">
                <a16:creationId xmlns:a16="http://schemas.microsoft.com/office/drawing/2014/main" id="{5C671EFA-B677-B7B8-D93C-3908E7D5FB87}"/>
              </a:ext>
            </a:extLst>
          </p:cNvPr>
          <p:cNvCxnSpPr/>
          <p:nvPr/>
        </p:nvCxnSpPr>
        <p:spPr>
          <a:xfrm flipV="1">
            <a:off x="1143002" y="5141843"/>
            <a:ext cx="742122" cy="298174"/>
          </a:xfrm>
          <a:prstGeom prst="line">
            <a:avLst/>
          </a:prstGeom>
          <a:ln w="127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FE82D05B-1306-1C19-5F1A-0ACC3535B6B9}"/>
              </a:ext>
            </a:extLst>
          </p:cNvPr>
          <p:cNvCxnSpPr>
            <a:cxnSpLocks/>
          </p:cNvCxnSpPr>
          <p:nvPr/>
        </p:nvCxnSpPr>
        <p:spPr>
          <a:xfrm flipV="1">
            <a:off x="4835099" y="5055704"/>
            <a:ext cx="826893" cy="339449"/>
          </a:xfrm>
          <a:prstGeom prst="line">
            <a:avLst/>
          </a:prstGeom>
          <a:ln w="127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05294283-2006-E7F1-D7C0-EE33FA5B656F}"/>
              </a:ext>
            </a:extLst>
          </p:cNvPr>
          <p:cNvSpPr txBox="1"/>
          <p:nvPr/>
        </p:nvSpPr>
        <p:spPr>
          <a:xfrm>
            <a:off x="333943" y="4482586"/>
            <a:ext cx="2231701" cy="523220"/>
          </a:xfrm>
          <a:prstGeom prst="rect">
            <a:avLst/>
          </a:prstGeom>
          <a:noFill/>
        </p:spPr>
        <p:txBody>
          <a:bodyPr wrap="none" rtlCol="0">
            <a:spAutoFit/>
          </a:bodyPr>
          <a:lstStyle/>
          <a:p>
            <a:r>
              <a:rPr kumimoji="1" lang="en-US" altLang="ja-JP" sz="1400" dirty="0"/>
              <a:t>Front end of the extended</a:t>
            </a:r>
          </a:p>
          <a:p>
            <a:r>
              <a:rPr lang="en-US" altLang="ja-JP" sz="1400" dirty="0"/>
              <a:t>compensation solenoid</a:t>
            </a:r>
            <a:endParaRPr kumimoji="1" lang="ja-JP" altLang="en-US" sz="1400"/>
          </a:p>
        </p:txBody>
      </p:sp>
      <p:sp>
        <p:nvSpPr>
          <p:cNvPr id="17" name="テキスト ボックス 16">
            <a:extLst>
              <a:ext uri="{FF2B5EF4-FFF2-40B4-BE49-F238E27FC236}">
                <a16:creationId xmlns:a16="http://schemas.microsoft.com/office/drawing/2014/main" id="{B7193448-D259-0B97-EADF-9EF4B8943255}"/>
              </a:ext>
            </a:extLst>
          </p:cNvPr>
          <p:cNvSpPr txBox="1"/>
          <p:nvPr/>
        </p:nvSpPr>
        <p:spPr>
          <a:xfrm>
            <a:off x="3719248" y="4593043"/>
            <a:ext cx="2231701" cy="523220"/>
          </a:xfrm>
          <a:prstGeom prst="rect">
            <a:avLst/>
          </a:prstGeom>
          <a:noFill/>
        </p:spPr>
        <p:txBody>
          <a:bodyPr wrap="none" rtlCol="0">
            <a:spAutoFit/>
          </a:bodyPr>
          <a:lstStyle/>
          <a:p>
            <a:r>
              <a:rPr kumimoji="1" lang="en-US" altLang="ja-JP" sz="1400" dirty="0"/>
              <a:t>Front end of the extended</a:t>
            </a:r>
          </a:p>
          <a:p>
            <a:r>
              <a:rPr lang="en-US" altLang="ja-JP" sz="1400" dirty="0"/>
              <a:t>compensation solenoid</a:t>
            </a:r>
            <a:endParaRPr kumimoji="1" lang="ja-JP" altLang="en-US" sz="1400"/>
          </a:p>
        </p:txBody>
      </p:sp>
      <p:sp>
        <p:nvSpPr>
          <p:cNvPr id="13" name="テキスト ボックス 12">
            <a:extLst>
              <a:ext uri="{FF2B5EF4-FFF2-40B4-BE49-F238E27FC236}">
                <a16:creationId xmlns:a16="http://schemas.microsoft.com/office/drawing/2014/main" id="{D170F3CB-71C8-D12C-BBC1-B565ADE3590D}"/>
              </a:ext>
            </a:extLst>
          </p:cNvPr>
          <p:cNvSpPr txBox="1"/>
          <p:nvPr/>
        </p:nvSpPr>
        <p:spPr>
          <a:xfrm>
            <a:off x="370254" y="3769463"/>
            <a:ext cx="2858924" cy="338554"/>
          </a:xfrm>
          <a:prstGeom prst="rect">
            <a:avLst/>
          </a:prstGeom>
          <a:noFill/>
        </p:spPr>
        <p:txBody>
          <a:bodyPr wrap="none" rtlCol="0">
            <a:spAutoFit/>
          </a:bodyPr>
          <a:lstStyle/>
          <a:p>
            <a:r>
              <a:rPr lang="en-US" altLang="ja-JP" sz="1600" i="1" dirty="0" err="1"/>
              <a:t>B</a:t>
            </a:r>
            <a:r>
              <a:rPr lang="en-US" altLang="ja-JP" sz="1600" i="1" baseline="-25000" dirty="0" err="1"/>
              <a:t>peak</a:t>
            </a:r>
            <a:r>
              <a:rPr lang="en-US" altLang="ja-JP" sz="1600" dirty="0"/>
              <a:t>=3.21 T at </a:t>
            </a:r>
            <a:r>
              <a:rPr lang="en-US" altLang="ja-JP" sz="1600" i="1" dirty="0"/>
              <a:t>J</a:t>
            </a:r>
            <a:r>
              <a:rPr lang="en-US" altLang="ja-JP" sz="1600" dirty="0"/>
              <a:t>=304 A/mm</a:t>
            </a:r>
            <a:r>
              <a:rPr lang="en-US" altLang="ja-JP" sz="1600" baseline="30000" dirty="0"/>
              <a:t>2</a:t>
            </a:r>
            <a:endParaRPr kumimoji="1" lang="ja-JP" altLang="en-US" sz="1600" baseline="30000"/>
          </a:p>
        </p:txBody>
      </p:sp>
      <p:sp>
        <p:nvSpPr>
          <p:cNvPr id="15" name="テキスト ボックス 14">
            <a:extLst>
              <a:ext uri="{FF2B5EF4-FFF2-40B4-BE49-F238E27FC236}">
                <a16:creationId xmlns:a16="http://schemas.microsoft.com/office/drawing/2014/main" id="{1025476A-0373-F9A7-72AD-A728819C667B}"/>
              </a:ext>
            </a:extLst>
          </p:cNvPr>
          <p:cNvSpPr txBox="1"/>
          <p:nvPr/>
        </p:nvSpPr>
        <p:spPr>
          <a:xfrm>
            <a:off x="4017651" y="3775186"/>
            <a:ext cx="2814040" cy="338554"/>
          </a:xfrm>
          <a:prstGeom prst="rect">
            <a:avLst/>
          </a:prstGeom>
          <a:noFill/>
        </p:spPr>
        <p:txBody>
          <a:bodyPr wrap="none" rtlCol="0">
            <a:spAutoFit/>
          </a:bodyPr>
          <a:lstStyle/>
          <a:p>
            <a:r>
              <a:rPr lang="en-US" altLang="ja-JP" sz="1600" i="1" dirty="0" err="1"/>
              <a:t>B</a:t>
            </a:r>
            <a:r>
              <a:rPr lang="en-US" altLang="ja-JP" sz="1600" i="1" baseline="-25000" dirty="0" err="1"/>
              <a:t>peak</a:t>
            </a:r>
            <a:r>
              <a:rPr lang="en-US" altLang="ja-JP" sz="1600" dirty="0"/>
              <a:t>=3.39 T at </a:t>
            </a:r>
            <a:r>
              <a:rPr lang="en-US" altLang="ja-JP" sz="1600" i="1" dirty="0"/>
              <a:t>J</a:t>
            </a:r>
            <a:r>
              <a:rPr lang="en-US" altLang="ja-JP" sz="1600" dirty="0"/>
              <a:t>=631 A/mm</a:t>
            </a:r>
            <a:r>
              <a:rPr lang="en-US" altLang="ja-JP" sz="1600" baseline="30000" dirty="0"/>
              <a:t>2</a:t>
            </a:r>
            <a:endParaRPr kumimoji="1" lang="ja-JP" altLang="en-US" sz="1600" baseline="30000"/>
          </a:p>
        </p:txBody>
      </p:sp>
      <p:grpSp>
        <p:nvGrpSpPr>
          <p:cNvPr id="55" name="グループ化 54">
            <a:extLst>
              <a:ext uri="{FF2B5EF4-FFF2-40B4-BE49-F238E27FC236}">
                <a16:creationId xmlns:a16="http://schemas.microsoft.com/office/drawing/2014/main" id="{67A13249-1FFA-5DB8-A67C-F8620C78E9D3}"/>
              </a:ext>
            </a:extLst>
          </p:cNvPr>
          <p:cNvGrpSpPr/>
          <p:nvPr/>
        </p:nvGrpSpPr>
        <p:grpSpPr>
          <a:xfrm>
            <a:off x="7110795" y="4772642"/>
            <a:ext cx="4657872" cy="1799946"/>
            <a:chOff x="7110795" y="5141843"/>
            <a:chExt cx="3149311" cy="1216991"/>
          </a:xfrm>
        </p:grpSpPr>
        <p:pic>
          <p:nvPicPr>
            <p:cNvPr id="11" name="図 10">
              <a:extLst>
                <a:ext uri="{FF2B5EF4-FFF2-40B4-BE49-F238E27FC236}">
                  <a16:creationId xmlns:a16="http://schemas.microsoft.com/office/drawing/2014/main" id="{D327AAE0-68DE-DA7E-4573-1270CD556A29}"/>
                </a:ext>
              </a:extLst>
            </p:cNvPr>
            <p:cNvPicPr>
              <a:picLocks noChangeAspect="1"/>
            </p:cNvPicPr>
            <p:nvPr/>
          </p:nvPicPr>
          <p:blipFill>
            <a:blip r:embed="rId4"/>
            <a:srcRect l="17209" t="21799" r="34277" b="51683"/>
            <a:stretch>
              <a:fillRect/>
            </a:stretch>
          </p:blipFill>
          <p:spPr>
            <a:xfrm>
              <a:off x="7110795" y="5141843"/>
              <a:ext cx="3149311" cy="1216991"/>
            </a:xfrm>
            <a:prstGeom prst="rect">
              <a:avLst/>
            </a:prstGeom>
            <a:solidFill>
              <a:schemeClr val="bg1"/>
            </a:solidFill>
          </p:spPr>
        </p:pic>
        <p:cxnSp>
          <p:nvCxnSpPr>
            <p:cNvPr id="20" name="直線コネクタ 19">
              <a:extLst>
                <a:ext uri="{FF2B5EF4-FFF2-40B4-BE49-F238E27FC236}">
                  <a16:creationId xmlns:a16="http://schemas.microsoft.com/office/drawing/2014/main" id="{B75482FE-51F1-3404-8E7D-F6B2FF3535B8}"/>
                </a:ext>
              </a:extLst>
            </p:cNvPr>
            <p:cNvCxnSpPr>
              <a:cxnSpLocks/>
            </p:cNvCxnSpPr>
            <p:nvPr/>
          </p:nvCxnSpPr>
          <p:spPr>
            <a:xfrm flipV="1">
              <a:off x="9503110" y="5593976"/>
              <a:ext cx="756995" cy="208308"/>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1A44E61C-C3E0-80AF-7C85-61A74042768D}"/>
                </a:ext>
              </a:extLst>
            </p:cNvPr>
            <p:cNvCxnSpPr>
              <a:cxnSpLocks/>
            </p:cNvCxnSpPr>
            <p:nvPr/>
          </p:nvCxnSpPr>
          <p:spPr>
            <a:xfrm flipV="1">
              <a:off x="9466534" y="5542241"/>
              <a:ext cx="793570" cy="232829"/>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AAF93F85-D646-E5B0-6313-F1AFEA3999F2}"/>
                </a:ext>
              </a:extLst>
            </p:cNvPr>
            <p:cNvCxnSpPr>
              <a:cxnSpLocks/>
            </p:cNvCxnSpPr>
            <p:nvPr/>
          </p:nvCxnSpPr>
          <p:spPr>
            <a:xfrm flipH="1">
              <a:off x="7401652" y="5802284"/>
              <a:ext cx="2128059"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AAAA6C6-2DCF-D8BE-9239-A2C23B6C30F1}"/>
                </a:ext>
              </a:extLst>
            </p:cNvPr>
            <p:cNvCxnSpPr>
              <a:cxnSpLocks/>
            </p:cNvCxnSpPr>
            <p:nvPr/>
          </p:nvCxnSpPr>
          <p:spPr>
            <a:xfrm flipH="1">
              <a:off x="7343587" y="5775070"/>
              <a:ext cx="2128059"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4E68DB35-D259-DB3B-9F59-48005A95C8AC}"/>
                </a:ext>
              </a:extLst>
            </p:cNvPr>
            <p:cNvCxnSpPr>
              <a:cxnSpLocks/>
            </p:cNvCxnSpPr>
            <p:nvPr/>
          </p:nvCxnSpPr>
          <p:spPr>
            <a:xfrm flipH="1">
              <a:off x="7401651" y="5944317"/>
              <a:ext cx="2858454" cy="106794"/>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7C0F2DFE-3E6F-6A3E-6794-7CEEEC226577}"/>
                </a:ext>
              </a:extLst>
            </p:cNvPr>
            <p:cNvCxnSpPr>
              <a:cxnSpLocks/>
            </p:cNvCxnSpPr>
            <p:nvPr/>
          </p:nvCxnSpPr>
          <p:spPr>
            <a:xfrm flipH="1">
              <a:off x="7343587" y="5983941"/>
              <a:ext cx="2916518" cy="106794"/>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DFF669EB-CF2F-14AA-7F12-F70F222ABF73}"/>
                </a:ext>
              </a:extLst>
            </p:cNvPr>
            <p:cNvCxnSpPr>
              <a:cxnSpLocks/>
            </p:cNvCxnSpPr>
            <p:nvPr/>
          </p:nvCxnSpPr>
          <p:spPr>
            <a:xfrm flipV="1">
              <a:off x="7401159" y="5802284"/>
              <a:ext cx="0" cy="249663"/>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85671072-4F0E-F11A-E195-646F29F68D37}"/>
                </a:ext>
              </a:extLst>
            </p:cNvPr>
            <p:cNvCxnSpPr>
              <a:cxnSpLocks/>
            </p:cNvCxnSpPr>
            <p:nvPr/>
          </p:nvCxnSpPr>
          <p:spPr>
            <a:xfrm flipV="1">
              <a:off x="7343587" y="5768393"/>
              <a:ext cx="0" cy="322342"/>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57" name="直線矢印コネクタ 56">
            <a:extLst>
              <a:ext uri="{FF2B5EF4-FFF2-40B4-BE49-F238E27FC236}">
                <a16:creationId xmlns:a16="http://schemas.microsoft.com/office/drawing/2014/main" id="{7AC03B1F-1B84-CB94-42CB-4A2DEC33BB61}"/>
              </a:ext>
            </a:extLst>
          </p:cNvPr>
          <p:cNvCxnSpPr>
            <a:cxnSpLocks/>
          </p:cNvCxnSpPr>
          <p:nvPr/>
        </p:nvCxnSpPr>
        <p:spPr>
          <a:xfrm>
            <a:off x="7543799" y="5441353"/>
            <a:ext cx="0" cy="301134"/>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9" name="直線矢印コネクタ 58">
            <a:extLst>
              <a:ext uri="{FF2B5EF4-FFF2-40B4-BE49-F238E27FC236}">
                <a16:creationId xmlns:a16="http://schemas.microsoft.com/office/drawing/2014/main" id="{AD084E95-58B1-7C91-1018-5A2004DDB3AF}"/>
              </a:ext>
            </a:extLst>
          </p:cNvPr>
          <p:cNvCxnSpPr>
            <a:cxnSpLocks/>
          </p:cNvCxnSpPr>
          <p:nvPr/>
        </p:nvCxnSpPr>
        <p:spPr>
          <a:xfrm flipV="1">
            <a:off x="7540247" y="6117462"/>
            <a:ext cx="0" cy="301134"/>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054866F-017E-3515-3E55-7A381E3AFF52}"/>
              </a:ext>
            </a:extLst>
          </p:cNvPr>
          <p:cNvSpPr txBox="1"/>
          <p:nvPr/>
        </p:nvSpPr>
        <p:spPr>
          <a:xfrm>
            <a:off x="7239193" y="5152414"/>
            <a:ext cx="880369" cy="307777"/>
          </a:xfrm>
          <a:prstGeom prst="rect">
            <a:avLst/>
          </a:prstGeom>
          <a:noFill/>
        </p:spPr>
        <p:txBody>
          <a:bodyPr wrap="none" rtlCol="0">
            <a:spAutoFit/>
          </a:bodyPr>
          <a:lstStyle/>
          <a:p>
            <a:r>
              <a:rPr kumimoji="1" lang="en-US" altLang="ja-JP" sz="1400" dirty="0"/>
              <a:t>23.6 mm</a:t>
            </a:r>
            <a:endParaRPr kumimoji="1" lang="ja-JP" altLang="en-US" sz="1400"/>
          </a:p>
        </p:txBody>
      </p:sp>
      <p:cxnSp>
        <p:nvCxnSpPr>
          <p:cNvPr id="62" name="直線矢印コネクタ 61">
            <a:extLst>
              <a:ext uri="{FF2B5EF4-FFF2-40B4-BE49-F238E27FC236}">
                <a16:creationId xmlns:a16="http://schemas.microsoft.com/office/drawing/2014/main" id="{F3E240D5-D796-A7B1-5C89-A5952A11D984}"/>
              </a:ext>
            </a:extLst>
          </p:cNvPr>
          <p:cNvCxnSpPr>
            <a:cxnSpLocks/>
          </p:cNvCxnSpPr>
          <p:nvPr/>
        </p:nvCxnSpPr>
        <p:spPr>
          <a:xfrm>
            <a:off x="10261599" y="5448309"/>
            <a:ext cx="0" cy="301134"/>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3" name="直線矢印コネクタ 62">
            <a:extLst>
              <a:ext uri="{FF2B5EF4-FFF2-40B4-BE49-F238E27FC236}">
                <a16:creationId xmlns:a16="http://schemas.microsoft.com/office/drawing/2014/main" id="{3FFCF916-E476-9AA3-983F-E4F4F74CB79D}"/>
              </a:ext>
            </a:extLst>
          </p:cNvPr>
          <p:cNvCxnSpPr>
            <a:cxnSpLocks/>
          </p:cNvCxnSpPr>
          <p:nvPr/>
        </p:nvCxnSpPr>
        <p:spPr>
          <a:xfrm flipV="1">
            <a:off x="10261599" y="6001182"/>
            <a:ext cx="0" cy="301134"/>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5BF0179D-7210-51B9-8A9B-630CD918A093}"/>
              </a:ext>
            </a:extLst>
          </p:cNvPr>
          <p:cNvSpPr txBox="1"/>
          <p:nvPr/>
        </p:nvSpPr>
        <p:spPr>
          <a:xfrm>
            <a:off x="9757277" y="5201133"/>
            <a:ext cx="880369" cy="307777"/>
          </a:xfrm>
          <a:prstGeom prst="rect">
            <a:avLst/>
          </a:prstGeom>
          <a:noFill/>
        </p:spPr>
        <p:txBody>
          <a:bodyPr wrap="none" rtlCol="0">
            <a:spAutoFit/>
          </a:bodyPr>
          <a:lstStyle/>
          <a:p>
            <a:r>
              <a:rPr lang="en-US" altLang="ja-JP" sz="1400" dirty="0"/>
              <a:t>16</a:t>
            </a:r>
            <a:r>
              <a:rPr kumimoji="1" lang="en-US" altLang="ja-JP" sz="1400" dirty="0"/>
              <a:t>.6 mm</a:t>
            </a:r>
            <a:endParaRPr kumimoji="1" lang="ja-JP" altLang="en-US" sz="1400"/>
          </a:p>
        </p:txBody>
      </p:sp>
      <p:sp>
        <p:nvSpPr>
          <p:cNvPr id="65" name="テキスト ボックス 64">
            <a:extLst>
              <a:ext uri="{FF2B5EF4-FFF2-40B4-BE49-F238E27FC236}">
                <a16:creationId xmlns:a16="http://schemas.microsoft.com/office/drawing/2014/main" id="{251E4D5F-2536-786A-4382-C198F14D3504}"/>
              </a:ext>
            </a:extLst>
          </p:cNvPr>
          <p:cNvSpPr txBox="1"/>
          <p:nvPr/>
        </p:nvSpPr>
        <p:spPr>
          <a:xfrm>
            <a:off x="7923646" y="6458386"/>
            <a:ext cx="1300356" cy="369332"/>
          </a:xfrm>
          <a:prstGeom prst="rect">
            <a:avLst/>
          </a:prstGeom>
          <a:noFill/>
        </p:spPr>
        <p:txBody>
          <a:bodyPr wrap="none" rtlCol="0">
            <a:spAutoFit/>
          </a:bodyPr>
          <a:lstStyle/>
          <a:p>
            <a:r>
              <a:rPr kumimoji="1" lang="en-US" altLang="ja-JP" dirty="0">
                <a:solidFill>
                  <a:srgbClr val="FF0000"/>
                </a:solidFill>
              </a:rPr>
              <a:t>Nb</a:t>
            </a:r>
            <a:r>
              <a:rPr kumimoji="1" lang="en-US" altLang="ja-JP" baseline="-25000" dirty="0">
                <a:solidFill>
                  <a:srgbClr val="FF0000"/>
                </a:solidFill>
              </a:rPr>
              <a:t>3</a:t>
            </a:r>
            <a:r>
              <a:rPr kumimoji="1" lang="en-US" altLang="ja-JP" dirty="0">
                <a:solidFill>
                  <a:srgbClr val="FF0000"/>
                </a:solidFill>
              </a:rPr>
              <a:t>Sn coil</a:t>
            </a:r>
            <a:endParaRPr kumimoji="1" lang="ja-JP" altLang="en-US">
              <a:solidFill>
                <a:srgbClr val="FF0000"/>
              </a:solidFill>
            </a:endParaRPr>
          </a:p>
        </p:txBody>
      </p:sp>
      <p:cxnSp>
        <p:nvCxnSpPr>
          <p:cNvPr id="66" name="直線矢印コネクタ 65">
            <a:extLst>
              <a:ext uri="{FF2B5EF4-FFF2-40B4-BE49-F238E27FC236}">
                <a16:creationId xmlns:a16="http://schemas.microsoft.com/office/drawing/2014/main" id="{D48A4B49-4862-4C1E-8368-BAA3FD349B2F}"/>
              </a:ext>
            </a:extLst>
          </p:cNvPr>
          <p:cNvCxnSpPr>
            <a:cxnSpLocks/>
          </p:cNvCxnSpPr>
          <p:nvPr/>
        </p:nvCxnSpPr>
        <p:spPr>
          <a:xfrm flipH="1" flipV="1">
            <a:off x="7916039" y="5992242"/>
            <a:ext cx="91504" cy="545656"/>
          </a:xfrm>
          <a:prstGeom prst="straightConnector1">
            <a:avLst/>
          </a:prstGeom>
          <a:ln w="127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8" name="テキスト ボックス 67">
            <a:extLst>
              <a:ext uri="{FF2B5EF4-FFF2-40B4-BE49-F238E27FC236}">
                <a16:creationId xmlns:a16="http://schemas.microsoft.com/office/drawing/2014/main" id="{885D8FAC-818D-C1CB-0D1A-5EA9E25C1416}"/>
              </a:ext>
            </a:extLst>
          </p:cNvPr>
          <p:cNvSpPr txBox="1"/>
          <p:nvPr/>
        </p:nvSpPr>
        <p:spPr>
          <a:xfrm>
            <a:off x="8173984" y="5142843"/>
            <a:ext cx="1150700" cy="369332"/>
          </a:xfrm>
          <a:prstGeom prst="rect">
            <a:avLst/>
          </a:prstGeom>
          <a:noFill/>
        </p:spPr>
        <p:txBody>
          <a:bodyPr wrap="none" rtlCol="0">
            <a:spAutoFit/>
          </a:bodyPr>
          <a:lstStyle/>
          <a:p>
            <a:r>
              <a:rPr lang="en-US" altLang="ja-JP" dirty="0">
                <a:solidFill>
                  <a:srgbClr val="0432FF"/>
                </a:solidFill>
              </a:rPr>
              <a:t>Nb-Ti</a:t>
            </a:r>
            <a:r>
              <a:rPr kumimoji="1" lang="en-US" altLang="ja-JP" dirty="0">
                <a:solidFill>
                  <a:srgbClr val="0432FF"/>
                </a:solidFill>
              </a:rPr>
              <a:t> coil</a:t>
            </a:r>
            <a:endParaRPr kumimoji="1" lang="ja-JP" altLang="en-US">
              <a:solidFill>
                <a:srgbClr val="0432FF"/>
              </a:solidFill>
            </a:endParaRPr>
          </a:p>
        </p:txBody>
      </p:sp>
      <p:cxnSp>
        <p:nvCxnSpPr>
          <p:cNvPr id="69" name="直線矢印コネクタ 68">
            <a:extLst>
              <a:ext uri="{FF2B5EF4-FFF2-40B4-BE49-F238E27FC236}">
                <a16:creationId xmlns:a16="http://schemas.microsoft.com/office/drawing/2014/main" id="{33C79F8A-7B6D-66BA-A97A-57202A34036F}"/>
              </a:ext>
            </a:extLst>
          </p:cNvPr>
          <p:cNvCxnSpPr>
            <a:cxnSpLocks/>
          </p:cNvCxnSpPr>
          <p:nvPr/>
        </p:nvCxnSpPr>
        <p:spPr>
          <a:xfrm flipH="1">
            <a:off x="7916039" y="5364836"/>
            <a:ext cx="336917" cy="417338"/>
          </a:xfrm>
          <a:prstGeom prst="straightConnector1">
            <a:avLst/>
          </a:prstGeom>
          <a:ln w="12700">
            <a:solidFill>
              <a:srgbClr val="0432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95EDAD33-7655-0CCD-0F18-42A0A0A783CF}"/>
              </a:ext>
            </a:extLst>
          </p:cNvPr>
          <p:cNvSpPr txBox="1"/>
          <p:nvPr/>
        </p:nvSpPr>
        <p:spPr>
          <a:xfrm>
            <a:off x="10631398" y="5014157"/>
            <a:ext cx="1326004" cy="369332"/>
          </a:xfrm>
          <a:prstGeom prst="rect">
            <a:avLst/>
          </a:prstGeom>
          <a:solidFill>
            <a:schemeClr val="bg1"/>
          </a:solidFill>
        </p:spPr>
        <p:txBody>
          <a:bodyPr wrap="none" rtlCol="0">
            <a:spAutoFit/>
          </a:bodyPr>
          <a:lstStyle/>
          <a:p>
            <a:r>
              <a:rPr kumimoji="1" lang="en-US" altLang="ja-JP" dirty="0" err="1">
                <a:solidFill>
                  <a:srgbClr val="00B050"/>
                </a:solidFill>
              </a:rPr>
              <a:t>LHe</a:t>
            </a:r>
            <a:r>
              <a:rPr kumimoji="1" lang="en-US" altLang="ja-JP" dirty="0">
                <a:solidFill>
                  <a:srgbClr val="00B050"/>
                </a:solidFill>
              </a:rPr>
              <a:t> vessel</a:t>
            </a:r>
            <a:endParaRPr kumimoji="1" lang="ja-JP" altLang="en-US">
              <a:solidFill>
                <a:srgbClr val="00B050"/>
              </a:solidFill>
            </a:endParaRPr>
          </a:p>
        </p:txBody>
      </p:sp>
      <p:pic>
        <p:nvPicPr>
          <p:cNvPr id="74" name="図 73">
            <a:extLst>
              <a:ext uri="{FF2B5EF4-FFF2-40B4-BE49-F238E27FC236}">
                <a16:creationId xmlns:a16="http://schemas.microsoft.com/office/drawing/2014/main" id="{3A3B624A-03D2-7C24-131D-08AADE736BDF}"/>
              </a:ext>
            </a:extLst>
          </p:cNvPr>
          <p:cNvPicPr>
            <a:picLocks noChangeAspect="1"/>
          </p:cNvPicPr>
          <p:nvPr/>
        </p:nvPicPr>
        <p:blipFill>
          <a:blip r:embed="rId4"/>
          <a:stretch>
            <a:fillRect/>
          </a:stretch>
        </p:blipFill>
        <p:spPr>
          <a:xfrm>
            <a:off x="6948978" y="3689759"/>
            <a:ext cx="2143593" cy="1515454"/>
          </a:xfrm>
          <a:prstGeom prst="rect">
            <a:avLst/>
          </a:prstGeom>
          <a:solidFill>
            <a:schemeClr val="bg1"/>
          </a:solidFill>
        </p:spPr>
      </p:pic>
      <p:sp>
        <p:nvSpPr>
          <p:cNvPr id="75" name="角丸四角形 74">
            <a:extLst>
              <a:ext uri="{FF2B5EF4-FFF2-40B4-BE49-F238E27FC236}">
                <a16:creationId xmlns:a16="http://schemas.microsoft.com/office/drawing/2014/main" id="{A791E858-8F8D-DD26-9D85-0D9390EE5E78}"/>
              </a:ext>
            </a:extLst>
          </p:cNvPr>
          <p:cNvSpPr/>
          <p:nvPr/>
        </p:nvSpPr>
        <p:spPr>
          <a:xfrm>
            <a:off x="7286085" y="4099972"/>
            <a:ext cx="1083215" cy="272207"/>
          </a:xfrm>
          <a:prstGeom prst="roundRect">
            <a:avLst/>
          </a:prstGeom>
          <a:no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6" name="直線矢印コネクタ 75">
            <a:extLst>
              <a:ext uri="{FF2B5EF4-FFF2-40B4-BE49-F238E27FC236}">
                <a16:creationId xmlns:a16="http://schemas.microsoft.com/office/drawing/2014/main" id="{DB269EAD-1BA2-1781-3E7D-ED070EB9E35A}"/>
              </a:ext>
            </a:extLst>
          </p:cNvPr>
          <p:cNvCxnSpPr>
            <a:cxnSpLocks/>
            <a:endCxn id="74" idx="2"/>
          </p:cNvCxnSpPr>
          <p:nvPr/>
        </p:nvCxnSpPr>
        <p:spPr>
          <a:xfrm>
            <a:off x="7789605" y="4397533"/>
            <a:ext cx="231170" cy="807680"/>
          </a:xfrm>
          <a:prstGeom prst="straightConnector1">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42FA4817-A7D1-BB6E-C8DF-D644E8EC7590}"/>
              </a:ext>
            </a:extLst>
          </p:cNvPr>
          <p:cNvSpPr txBox="1"/>
          <p:nvPr/>
        </p:nvSpPr>
        <p:spPr>
          <a:xfrm>
            <a:off x="370254" y="4055855"/>
            <a:ext cx="1324402" cy="338554"/>
          </a:xfrm>
          <a:prstGeom prst="rect">
            <a:avLst/>
          </a:prstGeom>
          <a:noFill/>
        </p:spPr>
        <p:txBody>
          <a:bodyPr wrap="none" rtlCol="0">
            <a:spAutoFit/>
          </a:bodyPr>
          <a:lstStyle/>
          <a:p>
            <a:r>
              <a:rPr kumimoji="1" lang="en-US" altLang="ja-JP" sz="1600" i="1" dirty="0" err="1">
                <a:solidFill>
                  <a:srgbClr val="FFC000"/>
                </a:solidFill>
              </a:rPr>
              <a:t>T</a:t>
            </a:r>
            <a:r>
              <a:rPr kumimoji="1" lang="en-US" altLang="ja-JP" sz="1600" i="1" baseline="-25000" dirty="0" err="1">
                <a:solidFill>
                  <a:srgbClr val="FFC000"/>
                </a:solidFill>
              </a:rPr>
              <a:t>margin</a:t>
            </a:r>
            <a:r>
              <a:rPr kumimoji="1" lang="en-US" altLang="ja-JP" sz="1600" dirty="0">
                <a:solidFill>
                  <a:srgbClr val="FFC000"/>
                </a:solidFill>
              </a:rPr>
              <a:t>=2.1 K</a:t>
            </a:r>
            <a:endParaRPr kumimoji="1" lang="ja-JP" altLang="en-US" sz="1600">
              <a:solidFill>
                <a:srgbClr val="FFC000"/>
              </a:solidFill>
            </a:endParaRPr>
          </a:p>
        </p:txBody>
      </p:sp>
      <p:sp>
        <p:nvSpPr>
          <p:cNvPr id="21" name="テキスト ボックス 20">
            <a:extLst>
              <a:ext uri="{FF2B5EF4-FFF2-40B4-BE49-F238E27FC236}">
                <a16:creationId xmlns:a16="http://schemas.microsoft.com/office/drawing/2014/main" id="{73969740-D5CD-E462-F400-EB18F149D3E9}"/>
              </a:ext>
            </a:extLst>
          </p:cNvPr>
          <p:cNvSpPr txBox="1"/>
          <p:nvPr/>
        </p:nvSpPr>
        <p:spPr>
          <a:xfrm>
            <a:off x="4017651" y="4061578"/>
            <a:ext cx="1324402" cy="338554"/>
          </a:xfrm>
          <a:prstGeom prst="rect">
            <a:avLst/>
          </a:prstGeom>
          <a:noFill/>
          <a:ln>
            <a:noFill/>
          </a:ln>
        </p:spPr>
        <p:txBody>
          <a:bodyPr wrap="none" rtlCol="0">
            <a:spAutoFit/>
          </a:bodyPr>
          <a:lstStyle/>
          <a:p>
            <a:r>
              <a:rPr kumimoji="1" lang="en-US" altLang="ja-JP" sz="1600" i="1" dirty="0" err="1">
                <a:solidFill>
                  <a:srgbClr val="FFC000"/>
                </a:solidFill>
              </a:rPr>
              <a:t>T</a:t>
            </a:r>
            <a:r>
              <a:rPr kumimoji="1" lang="en-US" altLang="ja-JP" sz="1600" i="1" baseline="-25000" dirty="0" err="1">
                <a:solidFill>
                  <a:srgbClr val="FFC000"/>
                </a:solidFill>
              </a:rPr>
              <a:t>margin</a:t>
            </a:r>
            <a:r>
              <a:rPr kumimoji="1" lang="en-US" altLang="ja-JP" sz="1600" dirty="0">
                <a:solidFill>
                  <a:srgbClr val="FFC000"/>
                </a:solidFill>
              </a:rPr>
              <a:t>=7.6 K</a:t>
            </a:r>
            <a:endParaRPr kumimoji="1" lang="ja-JP" altLang="en-US" sz="1600">
              <a:solidFill>
                <a:srgbClr val="FFC000"/>
              </a:solidFill>
            </a:endParaRPr>
          </a:p>
        </p:txBody>
      </p:sp>
      <p:pic>
        <p:nvPicPr>
          <p:cNvPr id="23" name="図 22">
            <a:extLst>
              <a:ext uri="{FF2B5EF4-FFF2-40B4-BE49-F238E27FC236}">
                <a16:creationId xmlns:a16="http://schemas.microsoft.com/office/drawing/2014/main" id="{3EE2CFC5-B35D-ACE2-753B-CA7AB8B65D57}"/>
              </a:ext>
            </a:extLst>
          </p:cNvPr>
          <p:cNvPicPr>
            <a:picLocks noChangeAspect="1"/>
          </p:cNvPicPr>
          <p:nvPr/>
        </p:nvPicPr>
        <p:blipFill>
          <a:blip r:embed="rId5"/>
          <a:stretch>
            <a:fillRect/>
          </a:stretch>
        </p:blipFill>
        <p:spPr>
          <a:xfrm>
            <a:off x="7763857" y="257459"/>
            <a:ext cx="4368742" cy="3149371"/>
          </a:xfrm>
          <a:prstGeom prst="rect">
            <a:avLst/>
          </a:prstGeom>
        </p:spPr>
      </p:pic>
      <p:sp>
        <p:nvSpPr>
          <p:cNvPr id="24" name="テキスト ボックス 23">
            <a:extLst>
              <a:ext uri="{FF2B5EF4-FFF2-40B4-BE49-F238E27FC236}">
                <a16:creationId xmlns:a16="http://schemas.microsoft.com/office/drawing/2014/main" id="{099240F5-9A38-ED3E-BA2B-43D3DEF85504}"/>
              </a:ext>
            </a:extLst>
          </p:cNvPr>
          <p:cNvSpPr txBox="1"/>
          <p:nvPr/>
        </p:nvSpPr>
        <p:spPr>
          <a:xfrm>
            <a:off x="9159890" y="1340839"/>
            <a:ext cx="846707" cy="369332"/>
          </a:xfrm>
          <a:prstGeom prst="rect">
            <a:avLst/>
          </a:prstGeom>
          <a:noFill/>
          <a:ln>
            <a:noFill/>
          </a:ln>
        </p:spPr>
        <p:txBody>
          <a:bodyPr wrap="none" rtlCol="0">
            <a:spAutoFit/>
          </a:bodyPr>
          <a:lstStyle/>
          <a:p>
            <a:r>
              <a:rPr kumimoji="1" lang="en-US" altLang="ja-JP" dirty="0">
                <a:solidFill>
                  <a:srgbClr val="FF0000"/>
                </a:solidFill>
              </a:rPr>
              <a:t>Nb</a:t>
            </a:r>
            <a:r>
              <a:rPr kumimoji="1" lang="en-US" altLang="ja-JP" baseline="-25000" dirty="0">
                <a:solidFill>
                  <a:srgbClr val="FF0000"/>
                </a:solidFill>
              </a:rPr>
              <a:t>3</a:t>
            </a:r>
            <a:r>
              <a:rPr kumimoji="1" lang="en-US" altLang="ja-JP" dirty="0">
                <a:solidFill>
                  <a:srgbClr val="FF0000"/>
                </a:solidFill>
              </a:rPr>
              <a:t>Sn</a:t>
            </a:r>
            <a:endParaRPr kumimoji="1" lang="ja-JP" altLang="en-US">
              <a:solidFill>
                <a:srgbClr val="FF0000"/>
              </a:solidFill>
            </a:endParaRPr>
          </a:p>
        </p:txBody>
      </p:sp>
      <p:cxnSp>
        <p:nvCxnSpPr>
          <p:cNvPr id="26" name="直線コネクタ 25">
            <a:extLst>
              <a:ext uri="{FF2B5EF4-FFF2-40B4-BE49-F238E27FC236}">
                <a16:creationId xmlns:a16="http://schemas.microsoft.com/office/drawing/2014/main" id="{2492C8DF-7D08-7B98-9826-5DD2AE6D3BAB}"/>
              </a:ext>
            </a:extLst>
          </p:cNvPr>
          <p:cNvCxnSpPr>
            <a:cxnSpLocks/>
          </p:cNvCxnSpPr>
          <p:nvPr/>
        </p:nvCxnSpPr>
        <p:spPr>
          <a:xfrm flipV="1">
            <a:off x="9928773" y="1230591"/>
            <a:ext cx="362010" cy="29491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7E8AC5DC-1A9A-FB16-B544-D82B26E6DC18}"/>
              </a:ext>
            </a:extLst>
          </p:cNvPr>
          <p:cNvCxnSpPr>
            <a:cxnSpLocks/>
          </p:cNvCxnSpPr>
          <p:nvPr/>
        </p:nvCxnSpPr>
        <p:spPr>
          <a:xfrm>
            <a:off x="9854121" y="1702843"/>
            <a:ext cx="176719" cy="61586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E108B8E8-2F96-AB29-FBD9-AABD11E52639}"/>
              </a:ext>
            </a:extLst>
          </p:cNvPr>
          <p:cNvSpPr txBox="1"/>
          <p:nvPr/>
        </p:nvSpPr>
        <p:spPr>
          <a:xfrm>
            <a:off x="10366877" y="2010776"/>
            <a:ext cx="740331" cy="369332"/>
          </a:xfrm>
          <a:prstGeom prst="rect">
            <a:avLst/>
          </a:prstGeom>
          <a:noFill/>
          <a:ln>
            <a:noFill/>
          </a:ln>
        </p:spPr>
        <p:txBody>
          <a:bodyPr wrap="none" rtlCol="0">
            <a:spAutoFit/>
          </a:bodyPr>
          <a:lstStyle/>
          <a:p>
            <a:r>
              <a:rPr kumimoji="1" lang="en-US" altLang="ja-JP" dirty="0"/>
              <a:t>Nb-Ti</a:t>
            </a:r>
            <a:endParaRPr kumimoji="1" lang="ja-JP" altLang="en-US"/>
          </a:p>
        </p:txBody>
      </p:sp>
      <p:cxnSp>
        <p:nvCxnSpPr>
          <p:cNvPr id="36" name="直線コネクタ 35">
            <a:extLst>
              <a:ext uri="{FF2B5EF4-FFF2-40B4-BE49-F238E27FC236}">
                <a16:creationId xmlns:a16="http://schemas.microsoft.com/office/drawing/2014/main" id="{0BF1997D-BE99-2BF0-9F8A-C6B98B2FC763}"/>
              </a:ext>
            </a:extLst>
          </p:cNvPr>
          <p:cNvCxnSpPr>
            <a:cxnSpLocks/>
          </p:cNvCxnSpPr>
          <p:nvPr/>
        </p:nvCxnSpPr>
        <p:spPr>
          <a:xfrm flipH="1" flipV="1">
            <a:off x="10471788" y="1714626"/>
            <a:ext cx="155204" cy="30131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6789B29E-A9DA-A537-AFEF-8795108EAC9F}"/>
              </a:ext>
            </a:extLst>
          </p:cNvPr>
          <p:cNvCxnSpPr>
            <a:cxnSpLocks/>
          </p:cNvCxnSpPr>
          <p:nvPr/>
        </p:nvCxnSpPr>
        <p:spPr>
          <a:xfrm flipV="1">
            <a:off x="10465933" y="2321774"/>
            <a:ext cx="169853" cy="267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6400C114-DF82-E438-9B28-B393DDADB2B5}"/>
              </a:ext>
            </a:extLst>
          </p:cNvPr>
          <p:cNvSpPr txBox="1"/>
          <p:nvPr/>
        </p:nvSpPr>
        <p:spPr>
          <a:xfrm>
            <a:off x="8199249" y="3354672"/>
            <a:ext cx="3663182" cy="338554"/>
          </a:xfrm>
          <a:prstGeom prst="rect">
            <a:avLst/>
          </a:prstGeom>
          <a:noFill/>
        </p:spPr>
        <p:txBody>
          <a:bodyPr wrap="none" rtlCol="0">
            <a:spAutoFit/>
          </a:bodyPr>
          <a:lstStyle/>
          <a:p>
            <a:r>
              <a:rPr kumimoji="1" lang="en-US" altLang="ja-JP" sz="1600" dirty="0"/>
              <a:t>Critical current – magnetic field curves</a:t>
            </a:r>
            <a:endParaRPr kumimoji="1" lang="ja-JP" altLang="en-US" sz="1600"/>
          </a:p>
        </p:txBody>
      </p:sp>
      <p:sp>
        <p:nvSpPr>
          <p:cNvPr id="51" name="テキスト ボックス 50">
            <a:extLst>
              <a:ext uri="{FF2B5EF4-FFF2-40B4-BE49-F238E27FC236}">
                <a16:creationId xmlns:a16="http://schemas.microsoft.com/office/drawing/2014/main" id="{108A1843-CDFA-1B98-4BA1-AE70B26F6D7B}"/>
              </a:ext>
            </a:extLst>
          </p:cNvPr>
          <p:cNvSpPr txBox="1"/>
          <p:nvPr/>
        </p:nvSpPr>
        <p:spPr>
          <a:xfrm>
            <a:off x="11408015" y="1717087"/>
            <a:ext cx="359073" cy="184666"/>
          </a:xfrm>
          <a:prstGeom prst="rect">
            <a:avLst/>
          </a:prstGeom>
          <a:solidFill>
            <a:schemeClr val="bg1"/>
          </a:solidFill>
        </p:spPr>
        <p:txBody>
          <a:bodyPr wrap="none" lIns="0" tIns="0" rIns="0" bIns="0" rtlCol="0">
            <a:spAutoFit/>
          </a:bodyPr>
          <a:lstStyle/>
          <a:p>
            <a:r>
              <a:rPr kumimoji="1" lang="en-US" altLang="ja-JP" sz="1200" dirty="0"/>
              <a:t>4.7 K</a:t>
            </a:r>
            <a:endParaRPr kumimoji="1" lang="ja-JP" altLang="en-US" sz="1200"/>
          </a:p>
        </p:txBody>
      </p:sp>
      <p:sp>
        <p:nvSpPr>
          <p:cNvPr id="52" name="テキスト ボックス 51">
            <a:extLst>
              <a:ext uri="{FF2B5EF4-FFF2-40B4-BE49-F238E27FC236}">
                <a16:creationId xmlns:a16="http://schemas.microsoft.com/office/drawing/2014/main" id="{9888B3C6-AD3D-419D-0713-A68655AC7D66}"/>
              </a:ext>
            </a:extLst>
          </p:cNvPr>
          <p:cNvSpPr txBox="1"/>
          <p:nvPr/>
        </p:nvSpPr>
        <p:spPr>
          <a:xfrm>
            <a:off x="11322252" y="2092982"/>
            <a:ext cx="359073" cy="184666"/>
          </a:xfrm>
          <a:prstGeom prst="rect">
            <a:avLst/>
          </a:prstGeom>
          <a:solidFill>
            <a:schemeClr val="bg1"/>
          </a:solidFill>
        </p:spPr>
        <p:txBody>
          <a:bodyPr wrap="none" lIns="0" tIns="0" rIns="0" bIns="0" rtlCol="0">
            <a:spAutoFit/>
          </a:bodyPr>
          <a:lstStyle/>
          <a:p>
            <a:r>
              <a:rPr kumimoji="1" lang="en-US" altLang="ja-JP" sz="1200" dirty="0"/>
              <a:t>4.7 K</a:t>
            </a:r>
            <a:endParaRPr kumimoji="1" lang="ja-JP" altLang="en-US" sz="1200"/>
          </a:p>
        </p:txBody>
      </p:sp>
      <p:sp>
        <p:nvSpPr>
          <p:cNvPr id="53" name="テキスト ボックス 52">
            <a:extLst>
              <a:ext uri="{FF2B5EF4-FFF2-40B4-BE49-F238E27FC236}">
                <a16:creationId xmlns:a16="http://schemas.microsoft.com/office/drawing/2014/main" id="{AE97C319-1C23-1F6D-459D-8DC18BF7EE14}"/>
              </a:ext>
            </a:extLst>
          </p:cNvPr>
          <p:cNvSpPr txBox="1"/>
          <p:nvPr/>
        </p:nvSpPr>
        <p:spPr>
          <a:xfrm>
            <a:off x="11249341" y="2593112"/>
            <a:ext cx="444032" cy="184666"/>
          </a:xfrm>
          <a:prstGeom prst="rect">
            <a:avLst/>
          </a:prstGeom>
          <a:solidFill>
            <a:schemeClr val="bg1"/>
          </a:solidFill>
        </p:spPr>
        <p:txBody>
          <a:bodyPr wrap="none" lIns="0" tIns="0" rIns="0" bIns="0" rtlCol="0">
            <a:spAutoFit/>
          </a:bodyPr>
          <a:lstStyle/>
          <a:p>
            <a:r>
              <a:rPr lang="en-US" altLang="ja-JP" sz="1200" dirty="0"/>
              <a:t>12.3 </a:t>
            </a:r>
            <a:r>
              <a:rPr kumimoji="1" lang="en-US" altLang="ja-JP" sz="1200" dirty="0"/>
              <a:t>K</a:t>
            </a:r>
            <a:endParaRPr kumimoji="1" lang="ja-JP" altLang="en-US" sz="1200"/>
          </a:p>
        </p:txBody>
      </p:sp>
      <p:sp>
        <p:nvSpPr>
          <p:cNvPr id="54" name="テキスト ボックス 53">
            <a:extLst>
              <a:ext uri="{FF2B5EF4-FFF2-40B4-BE49-F238E27FC236}">
                <a16:creationId xmlns:a16="http://schemas.microsoft.com/office/drawing/2014/main" id="{BE522C5C-E8CD-2F60-1A58-5C58CA278C41}"/>
              </a:ext>
            </a:extLst>
          </p:cNvPr>
          <p:cNvSpPr txBox="1"/>
          <p:nvPr/>
        </p:nvSpPr>
        <p:spPr>
          <a:xfrm>
            <a:off x="10810696" y="2679380"/>
            <a:ext cx="359073" cy="184666"/>
          </a:xfrm>
          <a:prstGeom prst="rect">
            <a:avLst/>
          </a:prstGeom>
          <a:solidFill>
            <a:schemeClr val="bg1"/>
          </a:solidFill>
        </p:spPr>
        <p:txBody>
          <a:bodyPr wrap="none" lIns="0" tIns="0" rIns="0" bIns="0" rtlCol="0">
            <a:spAutoFit/>
          </a:bodyPr>
          <a:lstStyle/>
          <a:p>
            <a:r>
              <a:rPr lang="en-US" altLang="ja-JP" sz="1200" dirty="0"/>
              <a:t>6.9 </a:t>
            </a:r>
            <a:r>
              <a:rPr kumimoji="1" lang="en-US" altLang="ja-JP" sz="1200" dirty="0"/>
              <a:t>K</a:t>
            </a:r>
            <a:endParaRPr kumimoji="1" lang="ja-JP" altLang="en-US" sz="1200"/>
          </a:p>
        </p:txBody>
      </p:sp>
      <p:cxnSp>
        <p:nvCxnSpPr>
          <p:cNvPr id="43" name="直線矢印コネクタ 42">
            <a:extLst>
              <a:ext uri="{FF2B5EF4-FFF2-40B4-BE49-F238E27FC236}">
                <a16:creationId xmlns:a16="http://schemas.microsoft.com/office/drawing/2014/main" id="{32DE8AE9-233B-562C-D08B-C041087E539D}"/>
              </a:ext>
            </a:extLst>
          </p:cNvPr>
          <p:cNvCxnSpPr>
            <a:cxnSpLocks/>
          </p:cNvCxnSpPr>
          <p:nvPr/>
        </p:nvCxnSpPr>
        <p:spPr>
          <a:xfrm flipH="1">
            <a:off x="10972802" y="2115958"/>
            <a:ext cx="282564" cy="607786"/>
          </a:xfrm>
          <a:prstGeom prst="straightConnector1">
            <a:avLst/>
          </a:prstGeom>
          <a:ln w="19050">
            <a:solidFill>
              <a:schemeClr val="accent4"/>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直線矢印コネクタ 44">
            <a:extLst>
              <a:ext uri="{FF2B5EF4-FFF2-40B4-BE49-F238E27FC236}">
                <a16:creationId xmlns:a16="http://schemas.microsoft.com/office/drawing/2014/main" id="{211742E7-6CF5-7BBF-A68B-E195A9E491C1}"/>
              </a:ext>
            </a:extLst>
          </p:cNvPr>
          <p:cNvCxnSpPr>
            <a:cxnSpLocks/>
          </p:cNvCxnSpPr>
          <p:nvPr/>
        </p:nvCxnSpPr>
        <p:spPr>
          <a:xfrm flipH="1">
            <a:off x="11443245" y="1865282"/>
            <a:ext cx="283962" cy="756111"/>
          </a:xfrm>
          <a:prstGeom prst="straightConnector1">
            <a:avLst/>
          </a:prstGeom>
          <a:ln w="19050">
            <a:solidFill>
              <a:schemeClr val="accent4"/>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FEAC4919-6CCA-FF06-554C-CFBC22790CC7}"/>
              </a:ext>
            </a:extLst>
          </p:cNvPr>
          <p:cNvSpPr txBox="1"/>
          <p:nvPr/>
        </p:nvSpPr>
        <p:spPr>
          <a:xfrm>
            <a:off x="11088216" y="2246911"/>
            <a:ext cx="477695" cy="215444"/>
          </a:xfrm>
          <a:prstGeom prst="rect">
            <a:avLst/>
          </a:prstGeom>
          <a:solidFill>
            <a:schemeClr val="bg1"/>
          </a:solidFill>
        </p:spPr>
        <p:txBody>
          <a:bodyPr wrap="none" lIns="0" tIns="0" rIns="0" bIns="0" rtlCol="0">
            <a:spAutoFit/>
          </a:bodyPr>
          <a:lstStyle/>
          <a:p>
            <a:r>
              <a:rPr kumimoji="1" lang="en-US" altLang="ja-JP" sz="1400" i="1" dirty="0" err="1">
                <a:solidFill>
                  <a:srgbClr val="FFC000"/>
                </a:solidFill>
              </a:rPr>
              <a:t>T</a:t>
            </a:r>
            <a:r>
              <a:rPr kumimoji="1" lang="en-US" altLang="ja-JP" sz="1400" i="1" baseline="-25000" dirty="0" err="1">
                <a:solidFill>
                  <a:srgbClr val="FFC000"/>
                </a:solidFill>
              </a:rPr>
              <a:t>margin</a:t>
            </a:r>
            <a:endParaRPr kumimoji="1" lang="ja-JP" altLang="en-US" sz="1400" i="1" baseline="-25000">
              <a:solidFill>
                <a:srgbClr val="FFC000"/>
              </a:solidFill>
            </a:endParaRPr>
          </a:p>
        </p:txBody>
      </p:sp>
    </p:spTree>
    <p:extLst>
      <p:ext uri="{BB962C8B-B14F-4D97-AF65-F5344CB8AC3E}">
        <p14:creationId xmlns:p14="http://schemas.microsoft.com/office/powerpoint/2010/main" val="2054574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E594801-A295-FF3D-D83F-A0C4091F6F44}"/>
              </a:ext>
            </a:extLst>
          </p:cNvPr>
          <p:cNvSpPr>
            <a:spLocks noGrp="1"/>
          </p:cNvSpPr>
          <p:nvPr>
            <p:ph type="sldNum" sz="quarter" idx="12"/>
          </p:nvPr>
        </p:nvSpPr>
        <p:spPr/>
        <p:txBody>
          <a:bodyPr/>
          <a:lstStyle/>
          <a:p>
            <a:fld id="{5102F646-5A1F-1245-A291-ABBCB6BB9B1A}" type="slidenum">
              <a:rPr kumimoji="1" lang="ja-JP" altLang="en-US" smtClean="0"/>
              <a:t>23</a:t>
            </a:fld>
            <a:endParaRPr kumimoji="1" lang="ja-JP" altLang="en-US"/>
          </a:p>
        </p:txBody>
      </p:sp>
      <p:sp>
        <p:nvSpPr>
          <p:cNvPr id="5" name="テキスト ボックス 4">
            <a:extLst>
              <a:ext uri="{FF2B5EF4-FFF2-40B4-BE49-F238E27FC236}">
                <a16:creationId xmlns:a16="http://schemas.microsoft.com/office/drawing/2014/main" id="{1714FE02-FCFD-E9D4-4757-7EA855B30C85}"/>
              </a:ext>
            </a:extLst>
          </p:cNvPr>
          <p:cNvSpPr txBox="1"/>
          <p:nvPr/>
        </p:nvSpPr>
        <p:spPr>
          <a:xfrm>
            <a:off x="264694" y="120316"/>
            <a:ext cx="1588897" cy="461665"/>
          </a:xfrm>
          <a:prstGeom prst="rect">
            <a:avLst/>
          </a:prstGeom>
          <a:noFill/>
        </p:spPr>
        <p:txBody>
          <a:bodyPr wrap="none" rtlCol="0">
            <a:spAutoFit/>
          </a:bodyPr>
          <a:lstStyle/>
          <a:p>
            <a:r>
              <a:rPr kumimoji="1" lang="en-US" altLang="ja-JP" sz="2400" b="1" dirty="0"/>
              <a:t>Summary</a:t>
            </a:r>
            <a:endParaRPr kumimoji="1" lang="ja-JP" altLang="en-US" sz="2400" b="1"/>
          </a:p>
        </p:txBody>
      </p:sp>
      <p:sp>
        <p:nvSpPr>
          <p:cNvPr id="2" name="テキスト ボックス 1">
            <a:extLst>
              <a:ext uri="{FF2B5EF4-FFF2-40B4-BE49-F238E27FC236}">
                <a16:creationId xmlns:a16="http://schemas.microsoft.com/office/drawing/2014/main" id="{95967617-0CCC-7436-3FC8-3AF1A8088483}"/>
              </a:ext>
            </a:extLst>
          </p:cNvPr>
          <p:cNvSpPr txBox="1"/>
          <p:nvPr/>
        </p:nvSpPr>
        <p:spPr>
          <a:xfrm>
            <a:off x="92085" y="726477"/>
            <a:ext cx="12099915" cy="3477875"/>
          </a:xfrm>
          <a:prstGeom prst="rect">
            <a:avLst/>
          </a:prstGeom>
          <a:noFill/>
        </p:spPr>
        <p:txBody>
          <a:bodyPr wrap="none" rtlCol="0">
            <a:spAutoFit/>
          </a:bodyPr>
          <a:lstStyle/>
          <a:p>
            <a:r>
              <a:rPr kumimoji="1" lang="en-US" altLang="ja-JP" sz="2000" dirty="0"/>
              <a:t>• QCS upgrade is planned during LS2. </a:t>
            </a:r>
            <a:r>
              <a:rPr lang="en-US" altLang="ja-JP" sz="2000" dirty="0"/>
              <a:t>The main changes include the extension of the compensation</a:t>
            </a:r>
          </a:p>
          <a:p>
            <a:r>
              <a:rPr lang="en-US" altLang="ja-JP" sz="2000" dirty="0"/>
              <a:t>  solenoid, moving QC1P with Nb</a:t>
            </a:r>
            <a:r>
              <a:rPr lang="en-US" altLang="ja-JP" sz="2000" baseline="-25000" dirty="0"/>
              <a:t>3</a:t>
            </a:r>
            <a:r>
              <a:rPr lang="en-US" altLang="ja-JP" sz="2000" dirty="0"/>
              <a:t>Sn coils forward to the IP, and a new corrector magnet for QC1P.</a:t>
            </a:r>
          </a:p>
          <a:p>
            <a:endParaRPr lang="en-US" altLang="ja-JP" sz="2000" dirty="0"/>
          </a:p>
          <a:p>
            <a:r>
              <a:rPr lang="en-US" altLang="ja-JP" sz="2000" dirty="0"/>
              <a:t>• R&amp;D on Nb</a:t>
            </a:r>
            <a:r>
              <a:rPr lang="en-US" altLang="ja-JP" sz="2000" baseline="-25000" dirty="0"/>
              <a:t>3</a:t>
            </a:r>
            <a:r>
              <a:rPr lang="en-US" altLang="ja-JP" sz="2000" dirty="0"/>
              <a:t>Sn QC1P is currently underway at KEK. If the technical maturity of the Nb</a:t>
            </a:r>
            <a:r>
              <a:rPr lang="en-US" altLang="ja-JP" sz="2000" baseline="-25000" dirty="0"/>
              <a:t>3</a:t>
            </a:r>
            <a:r>
              <a:rPr lang="en-US" altLang="ja-JP" sz="2000" dirty="0"/>
              <a:t>Sn magnet is</a:t>
            </a:r>
          </a:p>
          <a:p>
            <a:r>
              <a:rPr lang="en-US" altLang="ja-JP" sz="2000" dirty="0"/>
              <a:t>  deemed insufficient at the end of FY2027, we will switch to the Nb-Ti option.</a:t>
            </a:r>
          </a:p>
          <a:p>
            <a:endParaRPr kumimoji="1" lang="en-US" altLang="ja-JP" sz="2000" dirty="0"/>
          </a:p>
          <a:p>
            <a:r>
              <a:rPr lang="en-US" altLang="ja-JP" sz="2000" dirty="0"/>
              <a:t>• BNL is responsible for the design of corrector magnets, while a Japanese company will manufacture the</a:t>
            </a:r>
          </a:p>
          <a:p>
            <a:r>
              <a:rPr lang="en-US" altLang="ja-JP" sz="2000" dirty="0"/>
              <a:t>  magnets.</a:t>
            </a:r>
          </a:p>
          <a:p>
            <a:endParaRPr kumimoji="1" lang="en-US" altLang="ja-JP" sz="2000" dirty="0"/>
          </a:p>
          <a:p>
            <a:r>
              <a:rPr lang="en-US" altLang="ja-JP" sz="2000" dirty="0"/>
              <a:t>• The Nb</a:t>
            </a:r>
            <a:r>
              <a:rPr lang="en-US" altLang="ja-JP" sz="2000" baseline="-25000" dirty="0"/>
              <a:t>3</a:t>
            </a:r>
            <a:r>
              <a:rPr lang="en-US" altLang="ja-JP" sz="2000" dirty="0"/>
              <a:t>Sn option will be adopted for the front end of the extended compensation solenoid, considering</a:t>
            </a:r>
          </a:p>
          <a:p>
            <a:r>
              <a:rPr lang="en-US" altLang="ja-JP" sz="2000" dirty="0"/>
              <a:t>  a thinner coil size and larger temperature margin.</a:t>
            </a:r>
            <a:endParaRPr kumimoji="1" lang="ja-JP" altLang="en-US" sz="2000"/>
          </a:p>
        </p:txBody>
      </p:sp>
    </p:spTree>
    <p:extLst>
      <p:ext uri="{BB962C8B-B14F-4D97-AF65-F5344CB8AC3E}">
        <p14:creationId xmlns:p14="http://schemas.microsoft.com/office/powerpoint/2010/main" val="1084534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E605C11-F5A9-16CE-68D1-A2B2533A3921}"/>
              </a:ext>
            </a:extLst>
          </p:cNvPr>
          <p:cNvSpPr>
            <a:spLocks noGrp="1"/>
          </p:cNvSpPr>
          <p:nvPr>
            <p:ph type="sldNum" sz="quarter" idx="12"/>
          </p:nvPr>
        </p:nvSpPr>
        <p:spPr/>
        <p:txBody>
          <a:bodyPr/>
          <a:lstStyle/>
          <a:p>
            <a:fld id="{5102F646-5A1F-1245-A291-ABBCB6BB9B1A}" type="slidenum">
              <a:rPr kumimoji="1" lang="ja-JP" altLang="en-US" smtClean="0"/>
              <a:t>24</a:t>
            </a:fld>
            <a:endParaRPr kumimoji="1" lang="ja-JP" altLang="en-US"/>
          </a:p>
        </p:txBody>
      </p:sp>
    </p:spTree>
    <p:extLst>
      <p:ext uri="{BB962C8B-B14F-4D97-AF65-F5344CB8AC3E}">
        <p14:creationId xmlns:p14="http://schemas.microsoft.com/office/powerpoint/2010/main" val="2392217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4BE2A98-4706-FD22-6A21-B9A0E4AC22C5}"/>
              </a:ext>
            </a:extLst>
          </p:cNvPr>
          <p:cNvSpPr>
            <a:spLocks noGrp="1"/>
          </p:cNvSpPr>
          <p:nvPr>
            <p:ph type="sldNum" sz="quarter" idx="12"/>
          </p:nvPr>
        </p:nvSpPr>
        <p:spPr/>
        <p:txBody>
          <a:bodyPr/>
          <a:lstStyle/>
          <a:p>
            <a:fld id="{5102F646-5A1F-1245-A291-ABBCB6BB9B1A}" type="slidenum">
              <a:rPr kumimoji="1" lang="ja-JP" altLang="en-US" smtClean="0"/>
              <a:t>25</a:t>
            </a:fld>
            <a:endParaRPr kumimoji="1" lang="ja-JP" altLang="en-US"/>
          </a:p>
        </p:txBody>
      </p:sp>
      <p:sp>
        <p:nvSpPr>
          <p:cNvPr id="5" name="テキスト ボックス 4">
            <a:extLst>
              <a:ext uri="{FF2B5EF4-FFF2-40B4-BE49-F238E27FC236}">
                <a16:creationId xmlns:a16="http://schemas.microsoft.com/office/drawing/2014/main" id="{666C2EFD-54B3-901B-7187-DD4C462FB71A}"/>
              </a:ext>
            </a:extLst>
          </p:cNvPr>
          <p:cNvSpPr txBox="1"/>
          <p:nvPr/>
        </p:nvSpPr>
        <p:spPr>
          <a:xfrm>
            <a:off x="4952097" y="2782669"/>
            <a:ext cx="2287806" cy="646331"/>
          </a:xfrm>
          <a:prstGeom prst="rect">
            <a:avLst/>
          </a:prstGeom>
          <a:noFill/>
        </p:spPr>
        <p:txBody>
          <a:bodyPr wrap="none" rtlCol="0">
            <a:spAutoFit/>
          </a:bodyPr>
          <a:lstStyle/>
          <a:p>
            <a:r>
              <a:rPr kumimoji="1" lang="en-US" altLang="ja-JP" sz="3600" b="1" dirty="0"/>
              <a:t>Appendix</a:t>
            </a:r>
            <a:endParaRPr kumimoji="1" lang="ja-JP" altLang="en-US" sz="3600" b="1"/>
          </a:p>
        </p:txBody>
      </p:sp>
    </p:spTree>
    <p:extLst>
      <p:ext uri="{BB962C8B-B14F-4D97-AF65-F5344CB8AC3E}">
        <p14:creationId xmlns:p14="http://schemas.microsoft.com/office/powerpoint/2010/main" val="3122971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969A386-2D85-73B9-97A7-77938DBD640F}"/>
              </a:ext>
            </a:extLst>
          </p:cNvPr>
          <p:cNvSpPr>
            <a:spLocks noGrp="1"/>
          </p:cNvSpPr>
          <p:nvPr>
            <p:ph type="sldNum" sz="quarter" idx="12"/>
          </p:nvPr>
        </p:nvSpPr>
        <p:spPr/>
        <p:txBody>
          <a:bodyPr/>
          <a:lstStyle/>
          <a:p>
            <a:fld id="{5102F646-5A1F-1245-A291-ABBCB6BB9B1A}" type="slidenum">
              <a:rPr kumimoji="1" lang="ja-JP" altLang="en-US" smtClean="0"/>
              <a:t>26</a:t>
            </a:fld>
            <a:endParaRPr kumimoji="1" lang="ja-JP" altLang="en-US"/>
          </a:p>
        </p:txBody>
      </p:sp>
      <p:sp>
        <p:nvSpPr>
          <p:cNvPr id="5" name="テキスト ボックス 4">
            <a:extLst>
              <a:ext uri="{FF2B5EF4-FFF2-40B4-BE49-F238E27FC236}">
                <a16:creationId xmlns:a16="http://schemas.microsoft.com/office/drawing/2014/main" id="{1A47FFD5-204F-0C67-7D1E-0F46241AA5CC}"/>
              </a:ext>
            </a:extLst>
          </p:cNvPr>
          <p:cNvSpPr txBox="1"/>
          <p:nvPr/>
        </p:nvSpPr>
        <p:spPr>
          <a:xfrm>
            <a:off x="222464" y="79678"/>
            <a:ext cx="3382657" cy="461665"/>
          </a:xfrm>
          <a:prstGeom prst="rect">
            <a:avLst/>
          </a:prstGeom>
          <a:noFill/>
        </p:spPr>
        <p:txBody>
          <a:bodyPr wrap="none" rtlCol="0">
            <a:spAutoFit/>
          </a:bodyPr>
          <a:lstStyle/>
          <a:p>
            <a:r>
              <a:rPr lang="en-US" altLang="ja-JP" sz="2400" b="1" dirty="0"/>
              <a:t>Plan for electrical test</a:t>
            </a:r>
            <a:endParaRPr kumimoji="1" lang="ja-JP" altLang="en-US" sz="2400" b="1"/>
          </a:p>
        </p:txBody>
      </p:sp>
      <p:sp>
        <p:nvSpPr>
          <p:cNvPr id="2" name="テキスト ボックス 1">
            <a:extLst>
              <a:ext uri="{FF2B5EF4-FFF2-40B4-BE49-F238E27FC236}">
                <a16:creationId xmlns:a16="http://schemas.microsoft.com/office/drawing/2014/main" id="{42C10850-7EE0-A14C-4D1C-7E931E969FB0}"/>
              </a:ext>
            </a:extLst>
          </p:cNvPr>
          <p:cNvSpPr txBox="1"/>
          <p:nvPr/>
        </p:nvSpPr>
        <p:spPr>
          <a:xfrm>
            <a:off x="391886" y="575764"/>
            <a:ext cx="9751387" cy="5078313"/>
          </a:xfrm>
          <a:prstGeom prst="rect">
            <a:avLst/>
          </a:prstGeom>
          <a:noFill/>
        </p:spPr>
        <p:txBody>
          <a:bodyPr wrap="none" rtlCol="0">
            <a:spAutoFit/>
          </a:bodyPr>
          <a:lstStyle/>
          <a:p>
            <a:r>
              <a:rPr kumimoji="1" lang="en-US" altLang="ja-JP" dirty="0"/>
              <a:t>• Coil resistance</a:t>
            </a:r>
          </a:p>
          <a:p>
            <a:r>
              <a:rPr lang="en-US" altLang="ja-JP" dirty="0"/>
              <a:t>   before splice</a:t>
            </a:r>
          </a:p>
          <a:p>
            <a:r>
              <a:rPr kumimoji="1" lang="en-US" altLang="ja-JP" dirty="0"/>
              <a:t>   after splice</a:t>
            </a:r>
          </a:p>
          <a:p>
            <a:endParaRPr lang="en-US" altLang="ja-JP" dirty="0"/>
          </a:p>
          <a:p>
            <a:r>
              <a:rPr lang="en-US" altLang="ja-JP" dirty="0"/>
              <a:t>• Coil inductance</a:t>
            </a:r>
          </a:p>
          <a:p>
            <a:endParaRPr lang="en-US" altLang="ja-JP" dirty="0"/>
          </a:p>
          <a:p>
            <a:r>
              <a:rPr lang="en-US" altLang="ja-JP" dirty="0"/>
              <a:t>• Hi-pot test</a:t>
            </a:r>
          </a:p>
          <a:p>
            <a:r>
              <a:rPr lang="en-US" altLang="ja-JP" dirty="0"/>
              <a:t>   Voltage is applied between Ti-pole and wire.</a:t>
            </a:r>
          </a:p>
          <a:p>
            <a:r>
              <a:rPr lang="en-US" altLang="ja-JP" dirty="0"/>
              <a:t>   Max voltage estimated from quench simulation: </a:t>
            </a:r>
            <a:r>
              <a:rPr lang="en-US" altLang="ja-JP" dirty="0">
                <a:solidFill>
                  <a:srgbClr val="FF0000"/>
                </a:solidFill>
              </a:rPr>
              <a:t>184 V </a:t>
            </a:r>
            <a:r>
              <a:rPr lang="en-US" altLang="ja-JP" dirty="0"/>
              <a:t>(Kento Suzuki, “QC1P_250521.pptx”)</a:t>
            </a:r>
          </a:p>
          <a:p>
            <a:r>
              <a:rPr lang="en-US" altLang="ja-JP" dirty="0"/>
              <a:t>   Criteria adopted for HL-LHC magnets</a:t>
            </a:r>
          </a:p>
          <a:p>
            <a:r>
              <a:rPr lang="en-US" altLang="ja-JP" dirty="0"/>
              <a:t>   – Max voltage: (</a:t>
            </a:r>
            <a:r>
              <a:rPr lang="en-US" altLang="ja-JP" dirty="0">
                <a:solidFill>
                  <a:srgbClr val="FF0000"/>
                </a:solidFill>
              </a:rPr>
              <a:t>184</a:t>
            </a:r>
            <a:r>
              <a:rPr lang="en-US" altLang="ja-JP" dirty="0"/>
              <a:t> x 2 + 500) x 2 =1736 V </a:t>
            </a:r>
            <a:r>
              <a:rPr lang="en-US" altLang="ja-JP" dirty="0">
                <a:sym typeface="Wingdings" pitchFamily="2" charset="2"/>
              </a:rPr>
              <a:t> </a:t>
            </a:r>
            <a:r>
              <a:rPr lang="en-US" altLang="ja-JP" b="1" dirty="0">
                <a:sym typeface="Wingdings" pitchFamily="2" charset="2"/>
              </a:rPr>
              <a:t>1.8 kV</a:t>
            </a:r>
          </a:p>
          <a:p>
            <a:r>
              <a:rPr lang="en-US" altLang="ja-JP" dirty="0">
                <a:sym typeface="Wingdings" pitchFamily="2" charset="2"/>
              </a:rPr>
              <a:t>   – Leak current &lt; 10 </a:t>
            </a:r>
            <a:r>
              <a:rPr lang="en-US" altLang="ja-JP" dirty="0">
                <a:latin typeface="Symbol" pitchFamily="2" charset="2"/>
                <a:sym typeface="Wingdings" pitchFamily="2" charset="2"/>
              </a:rPr>
              <a:t>m</a:t>
            </a:r>
            <a:r>
              <a:rPr lang="en-US" altLang="ja-JP" dirty="0">
                <a:sym typeface="Wingdings" pitchFamily="2" charset="2"/>
              </a:rPr>
              <a:t>A</a:t>
            </a:r>
          </a:p>
          <a:p>
            <a:r>
              <a:rPr lang="en-US" altLang="ja-JP" dirty="0">
                <a:sym typeface="Wingdings" pitchFamily="2" charset="2"/>
              </a:rPr>
              <a:t>   – Duration time = 30 sec</a:t>
            </a:r>
            <a:endParaRPr lang="en-US" altLang="ja-JP" dirty="0"/>
          </a:p>
          <a:p>
            <a:endParaRPr kumimoji="1" lang="en-US" altLang="ja-JP" dirty="0"/>
          </a:p>
          <a:p>
            <a:r>
              <a:rPr lang="en-US" altLang="ja-JP" dirty="0"/>
              <a:t>• Impulse test</a:t>
            </a:r>
          </a:p>
          <a:p>
            <a:r>
              <a:rPr kumimoji="1" lang="en-US" altLang="ja-JP" dirty="0"/>
              <a:t>     184 / 4 = 46 V/coil</a:t>
            </a:r>
            <a:endParaRPr lang="en-US" altLang="ja-JP" dirty="0">
              <a:sym typeface="Wingdings" pitchFamily="2" charset="2"/>
            </a:endParaRPr>
          </a:p>
          <a:p>
            <a:r>
              <a:rPr kumimoji="1" lang="en-US" altLang="ja-JP" dirty="0">
                <a:sym typeface="Wingdings" pitchFamily="2" charset="2"/>
              </a:rPr>
              <a:t>      Ma</a:t>
            </a:r>
            <a:r>
              <a:rPr lang="en-US" altLang="ja-JP" dirty="0">
                <a:sym typeface="Wingdings" pitchFamily="2" charset="2"/>
              </a:rPr>
              <a:t>x voltage: (</a:t>
            </a:r>
            <a:r>
              <a:rPr lang="en-US" altLang="ja-JP" dirty="0">
                <a:solidFill>
                  <a:srgbClr val="FF0000"/>
                </a:solidFill>
                <a:sym typeface="Wingdings" pitchFamily="2" charset="2"/>
              </a:rPr>
              <a:t>46</a:t>
            </a:r>
            <a:r>
              <a:rPr lang="en-US" altLang="ja-JP" dirty="0">
                <a:sym typeface="Wingdings" pitchFamily="2" charset="2"/>
              </a:rPr>
              <a:t> x 2 +500 ) x 2 = 1184 V  </a:t>
            </a:r>
            <a:r>
              <a:rPr lang="en-US" altLang="ja-JP" b="1" dirty="0">
                <a:sym typeface="Wingdings" pitchFamily="2" charset="2"/>
              </a:rPr>
              <a:t>1.2 kV</a:t>
            </a:r>
          </a:p>
          <a:p>
            <a:r>
              <a:rPr lang="en-US" altLang="ja-JP" dirty="0">
                <a:sym typeface="Wingdings" pitchFamily="2" charset="2"/>
              </a:rPr>
              <a:t>      We need to check if the max current during the test is acceptable. </a:t>
            </a:r>
          </a:p>
        </p:txBody>
      </p:sp>
      <p:pic>
        <p:nvPicPr>
          <p:cNvPr id="7" name="図 6">
            <a:extLst>
              <a:ext uri="{FF2B5EF4-FFF2-40B4-BE49-F238E27FC236}">
                <a16:creationId xmlns:a16="http://schemas.microsoft.com/office/drawing/2014/main" id="{6F8283E3-77ED-E5E9-A040-68C5B800EED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8223421" y="5033999"/>
            <a:ext cx="3517556" cy="1687476"/>
          </a:xfrm>
          <a:prstGeom prst="rect">
            <a:avLst/>
          </a:prstGeom>
        </p:spPr>
      </p:pic>
      <p:pic>
        <p:nvPicPr>
          <p:cNvPr id="9" name="図 8">
            <a:extLst>
              <a:ext uri="{FF2B5EF4-FFF2-40B4-BE49-F238E27FC236}">
                <a16:creationId xmlns:a16="http://schemas.microsoft.com/office/drawing/2014/main" id="{0AB86EC7-E522-2C25-47A3-24EFF2ED644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104937" y="3284919"/>
            <a:ext cx="3754525" cy="1363364"/>
          </a:xfrm>
          <a:prstGeom prst="rect">
            <a:avLst/>
          </a:prstGeom>
        </p:spPr>
      </p:pic>
    </p:spTree>
    <p:extLst>
      <p:ext uri="{BB962C8B-B14F-4D97-AF65-F5344CB8AC3E}">
        <p14:creationId xmlns:p14="http://schemas.microsoft.com/office/powerpoint/2010/main" val="1857258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a:extLst>
              <a:ext uri="{FF2B5EF4-FFF2-40B4-BE49-F238E27FC236}">
                <a16:creationId xmlns:a16="http://schemas.microsoft.com/office/drawing/2014/main" id="{8B96BC8E-0AC4-4297-AA67-43B4A81DF113}"/>
              </a:ext>
            </a:extLst>
          </p:cNvPr>
          <p:cNvPicPr>
            <a:picLocks noChangeAspect="1"/>
          </p:cNvPicPr>
          <p:nvPr/>
        </p:nvPicPr>
        <p:blipFill>
          <a:blip r:embed="rId3"/>
          <a:stretch>
            <a:fillRect/>
          </a:stretch>
        </p:blipFill>
        <p:spPr>
          <a:xfrm>
            <a:off x="3862788" y="2009965"/>
            <a:ext cx="4163944" cy="1500341"/>
          </a:xfrm>
          <a:prstGeom prst="rect">
            <a:avLst/>
          </a:prstGeom>
        </p:spPr>
      </p:pic>
      <p:pic>
        <p:nvPicPr>
          <p:cNvPr id="20" name="図 19">
            <a:extLst>
              <a:ext uri="{FF2B5EF4-FFF2-40B4-BE49-F238E27FC236}">
                <a16:creationId xmlns:a16="http://schemas.microsoft.com/office/drawing/2014/main" id="{CDED4FAD-28F3-84B9-FD3F-BA0BEAC6EC44}"/>
              </a:ext>
            </a:extLst>
          </p:cNvPr>
          <p:cNvPicPr>
            <a:picLocks noChangeAspect="1"/>
          </p:cNvPicPr>
          <p:nvPr/>
        </p:nvPicPr>
        <p:blipFill>
          <a:blip r:embed="rId4"/>
          <a:stretch>
            <a:fillRect/>
          </a:stretch>
        </p:blipFill>
        <p:spPr>
          <a:xfrm>
            <a:off x="3862788" y="2009965"/>
            <a:ext cx="4163944" cy="1500341"/>
          </a:xfrm>
          <a:prstGeom prst="rect">
            <a:avLst/>
          </a:prstGeom>
        </p:spPr>
      </p:pic>
      <p:pic>
        <p:nvPicPr>
          <p:cNvPr id="18" name="図 17">
            <a:extLst>
              <a:ext uri="{FF2B5EF4-FFF2-40B4-BE49-F238E27FC236}">
                <a16:creationId xmlns:a16="http://schemas.microsoft.com/office/drawing/2014/main" id="{1B0BB02A-8B07-71C7-E92E-4B68FECFD058}"/>
              </a:ext>
            </a:extLst>
          </p:cNvPr>
          <p:cNvPicPr>
            <a:picLocks noChangeAspect="1"/>
          </p:cNvPicPr>
          <p:nvPr/>
        </p:nvPicPr>
        <p:blipFill>
          <a:blip r:embed="rId5"/>
          <a:stretch>
            <a:fillRect/>
          </a:stretch>
        </p:blipFill>
        <p:spPr>
          <a:xfrm>
            <a:off x="3637304" y="620672"/>
            <a:ext cx="4163944" cy="1500341"/>
          </a:xfrm>
          <a:prstGeom prst="rect">
            <a:avLst/>
          </a:prstGeom>
        </p:spPr>
      </p:pic>
      <p:sp>
        <p:nvSpPr>
          <p:cNvPr id="4" name="テキスト ボックス 3">
            <a:extLst>
              <a:ext uri="{FF2B5EF4-FFF2-40B4-BE49-F238E27FC236}">
                <a16:creationId xmlns:a16="http://schemas.microsoft.com/office/drawing/2014/main" id="{A3CE435E-AE24-12F3-8900-8CDB48F96F29}"/>
              </a:ext>
            </a:extLst>
          </p:cNvPr>
          <p:cNvSpPr txBox="1"/>
          <p:nvPr/>
        </p:nvSpPr>
        <p:spPr>
          <a:xfrm>
            <a:off x="258587" y="81016"/>
            <a:ext cx="6627135" cy="461665"/>
          </a:xfrm>
          <a:prstGeom prst="rect">
            <a:avLst/>
          </a:prstGeom>
          <a:noFill/>
        </p:spPr>
        <p:txBody>
          <a:bodyPr wrap="none" rtlCol="0">
            <a:spAutoFit/>
          </a:bodyPr>
          <a:lstStyle/>
          <a:p>
            <a:r>
              <a:rPr kumimoji="1" lang="en-US" altLang="ja-JP" sz="2400" b="1" dirty="0"/>
              <a:t>Magnetic design of single-layer coil (2D, 3D)</a:t>
            </a:r>
            <a:endParaRPr kumimoji="1" lang="ja-JP" altLang="en-US" sz="2400" b="1"/>
          </a:p>
        </p:txBody>
      </p:sp>
      <p:sp>
        <p:nvSpPr>
          <p:cNvPr id="10" name="右矢印 9">
            <a:extLst>
              <a:ext uri="{FF2B5EF4-FFF2-40B4-BE49-F238E27FC236}">
                <a16:creationId xmlns:a16="http://schemas.microsoft.com/office/drawing/2014/main" id="{DC580A1F-B3E9-A801-DCC4-980306302339}"/>
              </a:ext>
            </a:extLst>
          </p:cNvPr>
          <p:cNvSpPr/>
          <p:nvPr/>
        </p:nvSpPr>
        <p:spPr>
          <a:xfrm>
            <a:off x="5062659" y="1409353"/>
            <a:ext cx="1313234" cy="3023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9121F348-7558-60A2-8F74-7A5DF0E4F978}"/>
              </a:ext>
            </a:extLst>
          </p:cNvPr>
          <p:cNvSpPr txBox="1"/>
          <p:nvPr/>
        </p:nvSpPr>
        <p:spPr>
          <a:xfrm>
            <a:off x="6100276" y="1751681"/>
            <a:ext cx="1813317" cy="369332"/>
          </a:xfrm>
          <a:prstGeom prst="rect">
            <a:avLst/>
          </a:prstGeom>
          <a:noFill/>
        </p:spPr>
        <p:txBody>
          <a:bodyPr wrap="none" rtlCol="0">
            <a:spAutoFit/>
          </a:bodyPr>
          <a:lstStyle/>
          <a:p>
            <a:r>
              <a:rPr kumimoji="1" lang="en-US" altLang="ja-JP" dirty="0"/>
              <a:t>Single-layer coil</a:t>
            </a:r>
            <a:endParaRPr kumimoji="1" lang="ja-JP" altLang="en-US"/>
          </a:p>
        </p:txBody>
      </p:sp>
      <p:sp>
        <p:nvSpPr>
          <p:cNvPr id="25" name="テキスト ボックス 24">
            <a:extLst>
              <a:ext uri="{FF2B5EF4-FFF2-40B4-BE49-F238E27FC236}">
                <a16:creationId xmlns:a16="http://schemas.microsoft.com/office/drawing/2014/main" id="{DAC03659-B40D-57BB-934C-04E579F54AFA}"/>
              </a:ext>
            </a:extLst>
          </p:cNvPr>
          <p:cNvSpPr txBox="1"/>
          <p:nvPr/>
        </p:nvSpPr>
        <p:spPr>
          <a:xfrm>
            <a:off x="5719276" y="540752"/>
            <a:ext cx="1249060" cy="369332"/>
          </a:xfrm>
          <a:prstGeom prst="rect">
            <a:avLst/>
          </a:prstGeom>
          <a:noFill/>
        </p:spPr>
        <p:txBody>
          <a:bodyPr wrap="none" rtlCol="0">
            <a:spAutoFit/>
          </a:bodyPr>
          <a:lstStyle/>
          <a:p>
            <a:r>
              <a:rPr kumimoji="1" lang="en-US" altLang="ja-JP" dirty="0"/>
              <a:t>G10 cover</a:t>
            </a:r>
            <a:endParaRPr kumimoji="1" lang="ja-JP" altLang="en-US"/>
          </a:p>
        </p:txBody>
      </p:sp>
      <p:sp>
        <p:nvSpPr>
          <p:cNvPr id="61" name="テキスト ボックス 60">
            <a:extLst>
              <a:ext uri="{FF2B5EF4-FFF2-40B4-BE49-F238E27FC236}">
                <a16:creationId xmlns:a16="http://schemas.microsoft.com/office/drawing/2014/main" id="{61F1AD30-E350-3F6E-E54C-FB5AE079F715}"/>
              </a:ext>
            </a:extLst>
          </p:cNvPr>
          <p:cNvSpPr txBox="1"/>
          <p:nvPr/>
        </p:nvSpPr>
        <p:spPr>
          <a:xfrm>
            <a:off x="4326531" y="3270289"/>
            <a:ext cx="4163319" cy="923330"/>
          </a:xfrm>
          <a:prstGeom prst="rect">
            <a:avLst/>
          </a:prstGeom>
          <a:noFill/>
        </p:spPr>
        <p:txBody>
          <a:bodyPr wrap="none" rtlCol="0">
            <a:spAutoFit/>
          </a:bodyPr>
          <a:lstStyle/>
          <a:p>
            <a:r>
              <a:rPr kumimoji="1" lang="en-US" altLang="ja-JP" dirty="0"/>
              <a:t>• Epoxy impreg</a:t>
            </a:r>
            <a:r>
              <a:rPr lang="en-US" altLang="ja-JP" dirty="0"/>
              <a:t>nation with a G10 cover</a:t>
            </a:r>
          </a:p>
          <a:p>
            <a:r>
              <a:rPr kumimoji="1" lang="en-US" altLang="ja-JP" dirty="0"/>
              <a:t>• Enlargement of yoke </a:t>
            </a:r>
            <a:r>
              <a:rPr lang="en-US" altLang="ja-JP" dirty="0"/>
              <a:t>inner diameter</a:t>
            </a:r>
          </a:p>
          <a:p>
            <a:r>
              <a:rPr kumimoji="1" lang="en-US" altLang="ja-JP" dirty="0"/>
              <a:t>  to 26.25 mm</a:t>
            </a:r>
            <a:endParaRPr kumimoji="1" lang="ja-JP" altLang="en-US"/>
          </a:p>
        </p:txBody>
      </p:sp>
      <p:sp>
        <p:nvSpPr>
          <p:cNvPr id="64" name="スライド番号プレースホルダー 63">
            <a:extLst>
              <a:ext uri="{FF2B5EF4-FFF2-40B4-BE49-F238E27FC236}">
                <a16:creationId xmlns:a16="http://schemas.microsoft.com/office/drawing/2014/main" id="{AD66B4D7-DA6C-A51C-396F-613D0260BF99}"/>
              </a:ext>
            </a:extLst>
          </p:cNvPr>
          <p:cNvSpPr>
            <a:spLocks noGrp="1"/>
          </p:cNvSpPr>
          <p:nvPr>
            <p:ph type="sldNum" sz="quarter" idx="12"/>
          </p:nvPr>
        </p:nvSpPr>
        <p:spPr/>
        <p:txBody>
          <a:bodyPr/>
          <a:lstStyle/>
          <a:p>
            <a:fld id="{5102F646-5A1F-1245-A291-ABBCB6BB9B1A}" type="slidenum">
              <a:rPr kumimoji="1" lang="ja-JP" altLang="en-US" smtClean="0"/>
              <a:t>27</a:t>
            </a:fld>
            <a:endParaRPr kumimoji="1" lang="ja-JP" altLang="en-US"/>
          </a:p>
        </p:txBody>
      </p:sp>
      <p:cxnSp>
        <p:nvCxnSpPr>
          <p:cNvPr id="66" name="直線矢印コネクタ 65">
            <a:extLst>
              <a:ext uri="{FF2B5EF4-FFF2-40B4-BE49-F238E27FC236}">
                <a16:creationId xmlns:a16="http://schemas.microsoft.com/office/drawing/2014/main" id="{B18D7164-E6C5-F7EC-6367-84CFAA1D369F}"/>
              </a:ext>
            </a:extLst>
          </p:cNvPr>
          <p:cNvCxnSpPr/>
          <p:nvPr/>
        </p:nvCxnSpPr>
        <p:spPr>
          <a:xfrm>
            <a:off x="5512777" y="1673292"/>
            <a:ext cx="0" cy="780319"/>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70" name="グループ化 69">
            <a:extLst>
              <a:ext uri="{FF2B5EF4-FFF2-40B4-BE49-F238E27FC236}">
                <a16:creationId xmlns:a16="http://schemas.microsoft.com/office/drawing/2014/main" id="{A2AF695E-CD01-F7AC-8B5C-F3C5EF1FAF23}"/>
              </a:ext>
            </a:extLst>
          </p:cNvPr>
          <p:cNvGrpSpPr/>
          <p:nvPr/>
        </p:nvGrpSpPr>
        <p:grpSpPr>
          <a:xfrm>
            <a:off x="8598053" y="672197"/>
            <a:ext cx="3074516" cy="2898054"/>
            <a:chOff x="6686550" y="1956643"/>
            <a:chExt cx="4742894" cy="4470675"/>
          </a:xfrm>
        </p:grpSpPr>
        <p:pic>
          <p:nvPicPr>
            <p:cNvPr id="2" name="one_layer_quad.pdf" descr="one_layer_quad.pdf">
              <a:extLst>
                <a:ext uri="{FF2B5EF4-FFF2-40B4-BE49-F238E27FC236}">
                  <a16:creationId xmlns:a16="http://schemas.microsoft.com/office/drawing/2014/main" id="{46EA22EA-E866-04F8-4991-F9DD0D7722BD}"/>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686550" y="1956643"/>
              <a:ext cx="4742894" cy="4151066"/>
            </a:xfrm>
            <a:prstGeom prst="rect">
              <a:avLst/>
            </a:prstGeom>
            <a:ln w="12700">
              <a:miter lim="400000"/>
            </a:ln>
          </p:spPr>
        </p:pic>
        <p:sp>
          <p:nvSpPr>
            <p:cNvPr id="3" name="線">
              <a:extLst>
                <a:ext uri="{FF2B5EF4-FFF2-40B4-BE49-F238E27FC236}">
                  <a16:creationId xmlns:a16="http://schemas.microsoft.com/office/drawing/2014/main" id="{672DD871-0007-FA79-991B-E306BC1E6BD7}"/>
                </a:ext>
              </a:extLst>
            </p:cNvPr>
            <p:cNvSpPr/>
            <p:nvPr/>
          </p:nvSpPr>
          <p:spPr>
            <a:xfrm flipV="1">
              <a:off x="8429129" y="4203700"/>
              <a:ext cx="562472" cy="471562"/>
            </a:xfrm>
            <a:prstGeom prst="line">
              <a:avLst/>
            </a:prstGeom>
            <a:ln w="25400">
              <a:solidFill>
                <a:srgbClr val="FF0000"/>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5" name="R26.25 mm">
              <a:extLst>
                <a:ext uri="{FF2B5EF4-FFF2-40B4-BE49-F238E27FC236}">
                  <a16:creationId xmlns:a16="http://schemas.microsoft.com/office/drawing/2014/main" id="{8F2348AE-9CA2-27CE-D445-C130D7AAB1E7}"/>
                </a:ext>
              </a:extLst>
            </p:cNvPr>
            <p:cNvSpPr txBox="1"/>
            <p:nvPr/>
          </p:nvSpPr>
          <p:spPr>
            <a:xfrm rot="19171727">
              <a:off x="7703156" y="4283122"/>
              <a:ext cx="1369970"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spcBef>
                  <a:spcPts val="1000"/>
                </a:spcBef>
                <a:defRPr sz="3000"/>
              </a:lvl1pPr>
            </a:lstStyle>
            <a:p>
              <a:r>
                <a:rPr sz="1200" dirty="0">
                  <a:solidFill>
                    <a:srgbClr val="FF0000"/>
                  </a:solidFill>
                </a:rPr>
                <a:t>R26.25 mm </a:t>
              </a:r>
            </a:p>
          </p:txBody>
        </p:sp>
        <p:sp>
          <p:nvSpPr>
            <p:cNvPr id="7" name="線">
              <a:extLst>
                <a:ext uri="{FF2B5EF4-FFF2-40B4-BE49-F238E27FC236}">
                  <a16:creationId xmlns:a16="http://schemas.microsoft.com/office/drawing/2014/main" id="{6E371C08-D107-7117-43A8-2B8933E5791F}"/>
                </a:ext>
              </a:extLst>
            </p:cNvPr>
            <p:cNvSpPr/>
            <p:nvPr/>
          </p:nvSpPr>
          <p:spPr>
            <a:xfrm flipH="1">
              <a:off x="9740900" y="2652429"/>
              <a:ext cx="519308" cy="519308"/>
            </a:xfrm>
            <a:prstGeom prst="line">
              <a:avLst/>
            </a:prstGeom>
            <a:ln w="25400">
              <a:solidFill>
                <a:schemeClr val="tx1"/>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1" name="R40 mm">
              <a:extLst>
                <a:ext uri="{FF2B5EF4-FFF2-40B4-BE49-F238E27FC236}">
                  <a16:creationId xmlns:a16="http://schemas.microsoft.com/office/drawing/2014/main" id="{FDAB246A-E479-BD38-8EB6-D6A77DD83672}"/>
                </a:ext>
              </a:extLst>
            </p:cNvPr>
            <p:cNvSpPr txBox="1"/>
            <p:nvPr/>
          </p:nvSpPr>
          <p:spPr>
            <a:xfrm>
              <a:off x="9525000" y="2202512"/>
              <a:ext cx="1041079"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a:t>R40 mm </a:t>
              </a:r>
            </a:p>
          </p:txBody>
        </p:sp>
        <p:sp>
          <p:nvSpPr>
            <p:cNvPr id="12" name="線">
              <a:extLst>
                <a:ext uri="{FF2B5EF4-FFF2-40B4-BE49-F238E27FC236}">
                  <a16:creationId xmlns:a16="http://schemas.microsoft.com/office/drawing/2014/main" id="{EAEC86FD-D85A-DA60-7662-F6D936C05BEB}"/>
                </a:ext>
              </a:extLst>
            </p:cNvPr>
            <p:cNvSpPr/>
            <p:nvPr/>
          </p:nvSpPr>
          <p:spPr>
            <a:xfrm flipV="1">
              <a:off x="7221220" y="4635937"/>
              <a:ext cx="1971477" cy="1043504"/>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3" name="線">
              <a:extLst>
                <a:ext uri="{FF2B5EF4-FFF2-40B4-BE49-F238E27FC236}">
                  <a16:creationId xmlns:a16="http://schemas.microsoft.com/office/drawing/2014/main" id="{CFA39839-ACE4-85D9-7A69-54C2C303DDC6}"/>
                </a:ext>
              </a:extLst>
            </p:cNvPr>
            <p:cNvSpPr/>
            <p:nvPr/>
          </p:nvSpPr>
          <p:spPr>
            <a:xfrm flipV="1">
              <a:off x="7234356" y="5585678"/>
              <a:ext cx="2216230" cy="92283"/>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4" name="線">
              <a:extLst>
                <a:ext uri="{FF2B5EF4-FFF2-40B4-BE49-F238E27FC236}">
                  <a16:creationId xmlns:a16="http://schemas.microsoft.com/office/drawing/2014/main" id="{D1B23AEA-2273-8A5E-1709-A61BD331631A}"/>
                </a:ext>
              </a:extLst>
            </p:cNvPr>
            <p:cNvSpPr/>
            <p:nvPr/>
          </p:nvSpPr>
          <p:spPr>
            <a:xfrm>
              <a:off x="8652371" y="4939784"/>
              <a:ext cx="221430" cy="668701"/>
            </a:xfrm>
            <a:custGeom>
              <a:avLst/>
              <a:gdLst/>
              <a:ahLst/>
              <a:cxnLst>
                <a:cxn ang="0">
                  <a:pos x="wd2" y="hd2"/>
                </a:cxn>
                <a:cxn ang="5400000">
                  <a:pos x="wd2" y="hd2"/>
                </a:cxn>
                <a:cxn ang="10800000">
                  <a:pos x="wd2" y="hd2"/>
                </a:cxn>
                <a:cxn ang="16200000">
                  <a:pos x="wd2" y="hd2"/>
                </a:cxn>
              </a:cxnLst>
              <a:rect l="0" t="0" r="r" b="b"/>
              <a:pathLst>
                <a:path w="21062" h="21600" extrusionOk="0">
                  <a:moveTo>
                    <a:pt x="0" y="0"/>
                  </a:moveTo>
                  <a:cubicBezTo>
                    <a:pt x="7115" y="2902"/>
                    <a:pt x="12603" y="6223"/>
                    <a:pt x="16191" y="9797"/>
                  </a:cubicBezTo>
                  <a:cubicBezTo>
                    <a:pt x="20000" y="13591"/>
                    <a:pt x="21600" y="17599"/>
                    <a:pt x="20903" y="21600"/>
                  </a:cubicBezTo>
                </a:path>
              </a:pathLst>
            </a:custGeom>
            <a:ln w="12700">
              <a:solidFill>
                <a:srgbClr val="ABABAB"/>
              </a:solidFill>
              <a:miter lim="400000"/>
              <a:headEnd type="triangle"/>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5" name="25.4606°">
              <a:extLst>
                <a:ext uri="{FF2B5EF4-FFF2-40B4-BE49-F238E27FC236}">
                  <a16:creationId xmlns:a16="http://schemas.microsoft.com/office/drawing/2014/main" id="{B95D930B-99EB-9C3A-E60C-5C05115ACB2B}"/>
                </a:ext>
              </a:extLst>
            </p:cNvPr>
            <p:cNvSpPr txBox="1"/>
            <p:nvPr/>
          </p:nvSpPr>
          <p:spPr>
            <a:xfrm>
              <a:off x="8159888" y="5157409"/>
              <a:ext cx="1026242"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t>25.4606°</a:t>
              </a:r>
            </a:p>
          </p:txBody>
        </p:sp>
        <p:sp>
          <p:nvSpPr>
            <p:cNvPr id="17" name="線">
              <a:extLst>
                <a:ext uri="{FF2B5EF4-FFF2-40B4-BE49-F238E27FC236}">
                  <a16:creationId xmlns:a16="http://schemas.microsoft.com/office/drawing/2014/main" id="{63D146EF-DCE7-E9FA-BAEF-92163D74D74C}"/>
                </a:ext>
              </a:extLst>
            </p:cNvPr>
            <p:cNvSpPr/>
            <p:nvPr/>
          </p:nvSpPr>
          <p:spPr>
            <a:xfrm>
              <a:off x="8847525" y="5685155"/>
              <a:ext cx="31172" cy="279129"/>
            </a:xfrm>
            <a:custGeom>
              <a:avLst/>
              <a:gdLst/>
              <a:ahLst/>
              <a:cxnLst>
                <a:cxn ang="0">
                  <a:pos x="wd2" y="hd2"/>
                </a:cxn>
                <a:cxn ang="5400000">
                  <a:pos x="wd2" y="hd2"/>
                </a:cxn>
                <a:cxn ang="10800000">
                  <a:pos x="wd2" y="hd2"/>
                </a:cxn>
                <a:cxn ang="16200000">
                  <a:pos x="wd2" y="hd2"/>
                </a:cxn>
              </a:cxnLst>
              <a:rect l="0" t="0" r="r" b="b"/>
              <a:pathLst>
                <a:path w="20454" h="21600" extrusionOk="0">
                  <a:moveTo>
                    <a:pt x="15462" y="0"/>
                  </a:moveTo>
                  <a:cubicBezTo>
                    <a:pt x="20250" y="3425"/>
                    <a:pt x="21600" y="6906"/>
                    <a:pt x="19486" y="10368"/>
                  </a:cubicBezTo>
                  <a:cubicBezTo>
                    <a:pt x="17148" y="14196"/>
                    <a:pt x="10598" y="17972"/>
                    <a:pt x="0" y="21600"/>
                  </a:cubicBezTo>
                </a:path>
              </a:pathLst>
            </a:custGeom>
            <a:ln w="12700">
              <a:solidFill>
                <a:srgbClr val="ABABAB"/>
              </a:solidFill>
              <a:miter lim="400000"/>
              <a:head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9" name="2.2694°">
              <a:extLst>
                <a:ext uri="{FF2B5EF4-FFF2-40B4-BE49-F238E27FC236}">
                  <a16:creationId xmlns:a16="http://schemas.microsoft.com/office/drawing/2014/main" id="{5D98EBB6-709B-9C9F-D426-BCF8D51705E4}"/>
                </a:ext>
              </a:extLst>
            </p:cNvPr>
            <p:cNvSpPr txBox="1"/>
            <p:nvPr/>
          </p:nvSpPr>
          <p:spPr>
            <a:xfrm>
              <a:off x="8642055" y="5892119"/>
              <a:ext cx="895178"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a:t>2.2694°</a:t>
              </a:r>
            </a:p>
          </p:txBody>
        </p:sp>
        <p:sp>
          <p:nvSpPr>
            <p:cNvPr id="21" name="線">
              <a:extLst>
                <a:ext uri="{FF2B5EF4-FFF2-40B4-BE49-F238E27FC236}">
                  <a16:creationId xmlns:a16="http://schemas.microsoft.com/office/drawing/2014/main" id="{59F26D03-F8B4-DEE0-2235-F9F99A243C59}"/>
                </a:ext>
              </a:extLst>
            </p:cNvPr>
            <p:cNvSpPr/>
            <p:nvPr/>
          </p:nvSpPr>
          <p:spPr>
            <a:xfrm flipV="1">
              <a:off x="8925738" y="4801334"/>
              <a:ext cx="666810" cy="246390"/>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22" name="線">
              <a:extLst>
                <a:ext uri="{FF2B5EF4-FFF2-40B4-BE49-F238E27FC236}">
                  <a16:creationId xmlns:a16="http://schemas.microsoft.com/office/drawing/2014/main" id="{71234642-441E-810F-924A-140738AF33AF}"/>
                </a:ext>
              </a:extLst>
            </p:cNvPr>
            <p:cNvSpPr/>
            <p:nvPr/>
          </p:nvSpPr>
          <p:spPr>
            <a:xfrm flipV="1">
              <a:off x="8891071" y="4702274"/>
              <a:ext cx="663377" cy="271432"/>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23" name="線">
              <a:extLst>
                <a:ext uri="{FF2B5EF4-FFF2-40B4-BE49-F238E27FC236}">
                  <a16:creationId xmlns:a16="http://schemas.microsoft.com/office/drawing/2014/main" id="{438B667E-3326-3E8B-6FBD-435535D0A359}"/>
                </a:ext>
              </a:extLst>
            </p:cNvPr>
            <p:cNvSpPr/>
            <p:nvPr/>
          </p:nvSpPr>
          <p:spPr>
            <a:xfrm>
              <a:off x="9514701" y="4828024"/>
              <a:ext cx="33577" cy="215093"/>
            </a:xfrm>
            <a:custGeom>
              <a:avLst/>
              <a:gdLst/>
              <a:ahLst/>
              <a:cxnLst>
                <a:cxn ang="0">
                  <a:pos x="wd2" y="hd2"/>
                </a:cxn>
                <a:cxn ang="5400000">
                  <a:pos x="wd2" y="hd2"/>
                </a:cxn>
                <a:cxn ang="10800000">
                  <a:pos x="wd2" y="hd2"/>
                </a:cxn>
                <a:cxn ang="16200000">
                  <a:pos x="wd2" y="hd2"/>
                </a:cxn>
              </a:cxnLst>
              <a:rect l="0" t="0" r="r" b="b"/>
              <a:pathLst>
                <a:path w="20727" h="21600" extrusionOk="0">
                  <a:moveTo>
                    <a:pt x="0" y="0"/>
                  </a:moveTo>
                  <a:cubicBezTo>
                    <a:pt x="7903" y="3324"/>
                    <a:pt x="13601" y="6777"/>
                    <a:pt x="17000" y="10298"/>
                  </a:cubicBezTo>
                  <a:cubicBezTo>
                    <a:pt x="20606" y="14035"/>
                    <a:pt x="21600" y="17827"/>
                    <a:pt x="19961" y="21600"/>
                  </a:cubicBezTo>
                </a:path>
              </a:pathLst>
            </a:custGeom>
            <a:ln w="12700">
              <a:solidFill>
                <a:srgbClr val="ABABAB"/>
              </a:solidFill>
              <a:miter lim="400000"/>
              <a:head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26" name="線">
              <a:extLst>
                <a:ext uri="{FF2B5EF4-FFF2-40B4-BE49-F238E27FC236}">
                  <a16:creationId xmlns:a16="http://schemas.microsoft.com/office/drawing/2014/main" id="{4DB39115-7347-476E-DBDF-6C3BD2215C38}"/>
                </a:ext>
              </a:extLst>
            </p:cNvPr>
            <p:cNvSpPr/>
            <p:nvPr/>
          </p:nvSpPr>
          <p:spPr>
            <a:xfrm>
              <a:off x="9373791" y="4545622"/>
              <a:ext cx="101532" cy="1802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57" y="3035"/>
                    <a:pt x="8284" y="6259"/>
                    <a:pt x="11746" y="9641"/>
                  </a:cubicBezTo>
                  <a:cubicBezTo>
                    <a:pt x="15650" y="13455"/>
                    <a:pt x="18948" y="17458"/>
                    <a:pt x="21600" y="21600"/>
                  </a:cubicBezTo>
                </a:path>
              </a:pathLst>
            </a:custGeom>
            <a:ln w="12700">
              <a:solidFill>
                <a:srgbClr val="ABABAB"/>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59" name="2.5461°">
              <a:extLst>
                <a:ext uri="{FF2B5EF4-FFF2-40B4-BE49-F238E27FC236}">
                  <a16:creationId xmlns:a16="http://schemas.microsoft.com/office/drawing/2014/main" id="{A69C7C1F-0C23-3503-10D2-04D014F5600D}"/>
                </a:ext>
              </a:extLst>
            </p:cNvPr>
            <p:cNvSpPr txBox="1"/>
            <p:nvPr/>
          </p:nvSpPr>
          <p:spPr>
            <a:xfrm>
              <a:off x="9580857" y="4517979"/>
              <a:ext cx="895178"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solidFill>
                    <a:srgbClr val="FFFFFF"/>
                  </a:solidFill>
                </a:defRPr>
              </a:lvl1pPr>
            </a:lstStyle>
            <a:p>
              <a:r>
                <a:rPr sz="1200"/>
                <a:t>2.5461°</a:t>
              </a:r>
            </a:p>
          </p:txBody>
        </p:sp>
        <p:sp>
          <p:nvSpPr>
            <p:cNvPr id="60" name="線">
              <a:extLst>
                <a:ext uri="{FF2B5EF4-FFF2-40B4-BE49-F238E27FC236}">
                  <a16:creationId xmlns:a16="http://schemas.microsoft.com/office/drawing/2014/main" id="{51832511-C86F-9611-F059-43636EA85666}"/>
                </a:ext>
              </a:extLst>
            </p:cNvPr>
            <p:cNvSpPr/>
            <p:nvPr/>
          </p:nvSpPr>
          <p:spPr>
            <a:xfrm>
              <a:off x="7188617" y="3615741"/>
              <a:ext cx="1101538" cy="294848"/>
            </a:xfrm>
            <a:custGeom>
              <a:avLst/>
              <a:gdLst/>
              <a:ahLst/>
              <a:cxnLst>
                <a:cxn ang="0">
                  <a:pos x="wd2" y="hd2"/>
                </a:cxn>
                <a:cxn ang="5400000">
                  <a:pos x="wd2" y="hd2"/>
                </a:cxn>
                <a:cxn ang="10800000">
                  <a:pos x="wd2" y="hd2"/>
                </a:cxn>
                <a:cxn ang="16200000">
                  <a:pos x="wd2" y="hd2"/>
                </a:cxn>
              </a:cxnLst>
              <a:rect l="0" t="0" r="r" b="b"/>
              <a:pathLst>
                <a:path w="21600" h="21577" extrusionOk="0">
                  <a:moveTo>
                    <a:pt x="0" y="0"/>
                  </a:moveTo>
                  <a:cubicBezTo>
                    <a:pt x="3733" y="-23"/>
                    <a:pt x="7452" y="1770"/>
                    <a:pt x="11061" y="5333"/>
                  </a:cubicBezTo>
                  <a:cubicBezTo>
                    <a:pt x="14752" y="8977"/>
                    <a:pt x="18296" y="14439"/>
                    <a:pt x="21600" y="21577"/>
                  </a:cubicBezTo>
                </a:path>
              </a:pathLst>
            </a:cu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65" name="線">
              <a:extLst>
                <a:ext uri="{FF2B5EF4-FFF2-40B4-BE49-F238E27FC236}">
                  <a16:creationId xmlns:a16="http://schemas.microsoft.com/office/drawing/2014/main" id="{AF023DE1-81DD-26AC-3B08-52E62DA6835D}"/>
                </a:ext>
              </a:extLst>
            </p:cNvPr>
            <p:cNvSpPr/>
            <p:nvPr/>
          </p:nvSpPr>
          <p:spPr>
            <a:xfrm flipV="1">
              <a:off x="7531437" y="3677920"/>
              <a:ext cx="141904" cy="623976"/>
            </a:xfrm>
            <a:prstGeom prst="line">
              <a:avLst/>
            </a:prstGeom>
            <a:ln w="25400">
              <a:solidFill>
                <a:srgbClr val="000000"/>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67" name="R23.35 mm">
              <a:extLst>
                <a:ext uri="{FF2B5EF4-FFF2-40B4-BE49-F238E27FC236}">
                  <a16:creationId xmlns:a16="http://schemas.microsoft.com/office/drawing/2014/main" id="{453E584F-01BE-F1FA-C17E-3B3D063F0501}"/>
                </a:ext>
              </a:extLst>
            </p:cNvPr>
            <p:cNvSpPr txBox="1"/>
            <p:nvPr/>
          </p:nvSpPr>
          <p:spPr>
            <a:xfrm rot="16974155">
              <a:off x="6619959" y="4149368"/>
              <a:ext cx="1369969"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t>R23.35 mm </a:t>
              </a:r>
            </a:p>
          </p:txBody>
        </p:sp>
        <p:sp>
          <p:nvSpPr>
            <p:cNvPr id="68" name="線">
              <a:extLst>
                <a:ext uri="{FF2B5EF4-FFF2-40B4-BE49-F238E27FC236}">
                  <a16:creationId xmlns:a16="http://schemas.microsoft.com/office/drawing/2014/main" id="{6F3247F0-D063-DA51-046F-3E16E75DE18E}"/>
                </a:ext>
              </a:extLst>
            </p:cNvPr>
            <p:cNvSpPr/>
            <p:nvPr/>
          </p:nvSpPr>
          <p:spPr>
            <a:xfrm flipH="1">
              <a:off x="9582150" y="6010186"/>
              <a:ext cx="1164255" cy="1"/>
            </a:xfrm>
            <a:prstGeom prst="line">
              <a:avLst/>
            </a:prstGeom>
            <a:ln w="25400">
              <a:solidFill>
                <a:srgbClr val="000000"/>
              </a:solidFill>
              <a:miter lim="400000"/>
              <a:headEnd type="triangle"/>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69" name="13.75 mm">
              <a:extLst>
                <a:ext uri="{FF2B5EF4-FFF2-40B4-BE49-F238E27FC236}">
                  <a16:creationId xmlns:a16="http://schemas.microsoft.com/office/drawing/2014/main" id="{D0DF2DDC-3698-73F3-A81D-AB5A68AE8E06}"/>
                </a:ext>
              </a:extLst>
            </p:cNvPr>
            <p:cNvSpPr txBox="1"/>
            <p:nvPr/>
          </p:nvSpPr>
          <p:spPr>
            <a:xfrm>
              <a:off x="9791700" y="6063312"/>
              <a:ext cx="1199342" cy="364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a:t>13.75 mm </a:t>
              </a:r>
            </a:p>
          </p:txBody>
        </p:sp>
      </p:grpSp>
      <p:sp>
        <p:nvSpPr>
          <p:cNvPr id="71" name="テキスト ボックス 70">
            <a:extLst>
              <a:ext uri="{FF2B5EF4-FFF2-40B4-BE49-F238E27FC236}">
                <a16:creationId xmlns:a16="http://schemas.microsoft.com/office/drawing/2014/main" id="{D5DC040C-4B77-661A-7EB4-1EC673F41865}"/>
              </a:ext>
            </a:extLst>
          </p:cNvPr>
          <p:cNvSpPr txBox="1"/>
          <p:nvPr/>
        </p:nvSpPr>
        <p:spPr>
          <a:xfrm>
            <a:off x="1005529" y="3476327"/>
            <a:ext cx="1774845" cy="369332"/>
          </a:xfrm>
          <a:prstGeom prst="rect">
            <a:avLst/>
          </a:prstGeom>
          <a:noFill/>
        </p:spPr>
        <p:txBody>
          <a:bodyPr wrap="none" rtlCol="0">
            <a:spAutoFit/>
          </a:bodyPr>
          <a:lstStyle/>
          <a:p>
            <a:r>
              <a:rPr kumimoji="1" lang="en-US" altLang="ja-JP" dirty="0">
                <a:highlight>
                  <a:srgbClr val="00FFFF"/>
                </a:highlight>
              </a:rPr>
              <a:t>SingleLayer_v1</a:t>
            </a:r>
            <a:endParaRPr kumimoji="1" lang="ja-JP" altLang="en-US">
              <a:highlight>
                <a:srgbClr val="00FFFF"/>
              </a:highlight>
            </a:endParaRPr>
          </a:p>
        </p:txBody>
      </p:sp>
      <p:sp>
        <p:nvSpPr>
          <p:cNvPr id="72" name="テキスト ボックス 71">
            <a:extLst>
              <a:ext uri="{FF2B5EF4-FFF2-40B4-BE49-F238E27FC236}">
                <a16:creationId xmlns:a16="http://schemas.microsoft.com/office/drawing/2014/main" id="{85CADE82-9C43-2DB3-C2FA-89F6ECF73367}"/>
              </a:ext>
            </a:extLst>
          </p:cNvPr>
          <p:cNvSpPr txBox="1"/>
          <p:nvPr/>
        </p:nvSpPr>
        <p:spPr>
          <a:xfrm>
            <a:off x="9307973" y="3480463"/>
            <a:ext cx="1774845" cy="369332"/>
          </a:xfrm>
          <a:prstGeom prst="rect">
            <a:avLst/>
          </a:prstGeom>
          <a:noFill/>
        </p:spPr>
        <p:txBody>
          <a:bodyPr wrap="none" rtlCol="0">
            <a:spAutoFit/>
          </a:bodyPr>
          <a:lstStyle/>
          <a:p>
            <a:r>
              <a:rPr kumimoji="1" lang="en-US" altLang="ja-JP" dirty="0">
                <a:highlight>
                  <a:srgbClr val="FFFF00"/>
                </a:highlight>
              </a:rPr>
              <a:t>SingleLayer_v2</a:t>
            </a:r>
            <a:endParaRPr kumimoji="1" lang="ja-JP" altLang="en-US">
              <a:highlight>
                <a:srgbClr val="FFFF00"/>
              </a:highlight>
            </a:endParaRPr>
          </a:p>
        </p:txBody>
      </p:sp>
      <p:grpSp>
        <p:nvGrpSpPr>
          <p:cNvPr id="115" name="グループ化 114">
            <a:extLst>
              <a:ext uri="{FF2B5EF4-FFF2-40B4-BE49-F238E27FC236}">
                <a16:creationId xmlns:a16="http://schemas.microsoft.com/office/drawing/2014/main" id="{187CAB4D-0033-3287-B906-303A2573111F}"/>
              </a:ext>
            </a:extLst>
          </p:cNvPr>
          <p:cNvGrpSpPr/>
          <p:nvPr/>
        </p:nvGrpSpPr>
        <p:grpSpPr>
          <a:xfrm>
            <a:off x="420392" y="555335"/>
            <a:ext cx="3070705" cy="3000097"/>
            <a:chOff x="6687145" y="1775440"/>
            <a:chExt cx="4744245" cy="4635155"/>
          </a:xfrm>
        </p:grpSpPr>
        <p:pic>
          <p:nvPicPr>
            <p:cNvPr id="94" name="260701-qc1p_nb3sn_one_layer_1655.7A_quarter_yoke_inner_r=24_7mm_material.pdf" descr="260701-qc1p_nb3sn_one_layer_1655.7A_quarter_yoke_inner_r=24_7mm_material.pdf">
              <a:extLst>
                <a:ext uri="{FF2B5EF4-FFF2-40B4-BE49-F238E27FC236}">
                  <a16:creationId xmlns:a16="http://schemas.microsoft.com/office/drawing/2014/main" id="{2D72C08C-E3B8-258E-5384-7097A898AB43}"/>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687145" y="1775440"/>
              <a:ext cx="4744245" cy="4635155"/>
            </a:xfrm>
            <a:prstGeom prst="rect">
              <a:avLst/>
            </a:prstGeom>
            <a:ln w="12700">
              <a:miter lim="400000"/>
            </a:ln>
          </p:spPr>
        </p:pic>
        <p:sp>
          <p:nvSpPr>
            <p:cNvPr id="95" name="線">
              <a:extLst>
                <a:ext uri="{FF2B5EF4-FFF2-40B4-BE49-F238E27FC236}">
                  <a16:creationId xmlns:a16="http://schemas.microsoft.com/office/drawing/2014/main" id="{A3F74514-6E31-2AC0-6CDA-33A3F93620A0}"/>
                </a:ext>
              </a:extLst>
            </p:cNvPr>
            <p:cNvSpPr/>
            <p:nvPr/>
          </p:nvSpPr>
          <p:spPr>
            <a:xfrm flipV="1">
              <a:off x="8308398" y="4262121"/>
              <a:ext cx="562472" cy="471562"/>
            </a:xfrm>
            <a:prstGeom prst="line">
              <a:avLst/>
            </a:prstGeom>
            <a:ln w="25400">
              <a:solidFill>
                <a:srgbClr val="FF0000"/>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96" name="R24.7 mm">
              <a:extLst>
                <a:ext uri="{FF2B5EF4-FFF2-40B4-BE49-F238E27FC236}">
                  <a16:creationId xmlns:a16="http://schemas.microsoft.com/office/drawing/2014/main" id="{626AF2C8-C3FE-D53C-A7D7-662300D4A19D}"/>
                </a:ext>
              </a:extLst>
            </p:cNvPr>
            <p:cNvSpPr txBox="1"/>
            <p:nvPr/>
          </p:nvSpPr>
          <p:spPr>
            <a:xfrm rot="19171727">
              <a:off x="7630052" y="4396994"/>
              <a:ext cx="1240799"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solidFill>
                    <a:srgbClr val="FF0000"/>
                  </a:solidFill>
                </a:rPr>
                <a:t>R24.7 mm </a:t>
              </a:r>
            </a:p>
          </p:txBody>
        </p:sp>
        <p:sp>
          <p:nvSpPr>
            <p:cNvPr id="97" name="線">
              <a:extLst>
                <a:ext uri="{FF2B5EF4-FFF2-40B4-BE49-F238E27FC236}">
                  <a16:creationId xmlns:a16="http://schemas.microsoft.com/office/drawing/2014/main" id="{37878BA3-47E7-84A2-00AA-1F510C8DDFA5}"/>
                </a:ext>
              </a:extLst>
            </p:cNvPr>
            <p:cNvSpPr/>
            <p:nvPr/>
          </p:nvSpPr>
          <p:spPr>
            <a:xfrm flipH="1">
              <a:off x="9740900" y="2652429"/>
              <a:ext cx="519308" cy="519308"/>
            </a:xfrm>
            <a:prstGeom prst="line">
              <a:avLst/>
            </a:prstGeom>
            <a:ln w="25400">
              <a:solidFill>
                <a:schemeClr val="tx1"/>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98" name="R40 mm">
              <a:extLst>
                <a:ext uri="{FF2B5EF4-FFF2-40B4-BE49-F238E27FC236}">
                  <a16:creationId xmlns:a16="http://schemas.microsoft.com/office/drawing/2014/main" id="{F62FC1AA-EC62-99AB-7597-23D90A6F6310}"/>
                </a:ext>
              </a:extLst>
            </p:cNvPr>
            <p:cNvSpPr txBox="1"/>
            <p:nvPr/>
          </p:nvSpPr>
          <p:spPr>
            <a:xfrm>
              <a:off x="9525000" y="2202234"/>
              <a:ext cx="1042668"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a:t>R40 mm </a:t>
              </a:r>
            </a:p>
          </p:txBody>
        </p:sp>
        <p:sp>
          <p:nvSpPr>
            <p:cNvPr id="99" name="線">
              <a:extLst>
                <a:ext uri="{FF2B5EF4-FFF2-40B4-BE49-F238E27FC236}">
                  <a16:creationId xmlns:a16="http://schemas.microsoft.com/office/drawing/2014/main" id="{3A90D6E9-47B7-A2BD-6FB9-E6FCE1A66AC2}"/>
                </a:ext>
              </a:extLst>
            </p:cNvPr>
            <p:cNvSpPr/>
            <p:nvPr/>
          </p:nvSpPr>
          <p:spPr>
            <a:xfrm flipV="1">
              <a:off x="7221220" y="4635937"/>
              <a:ext cx="1971477" cy="1043504"/>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0" name="線">
              <a:extLst>
                <a:ext uri="{FF2B5EF4-FFF2-40B4-BE49-F238E27FC236}">
                  <a16:creationId xmlns:a16="http://schemas.microsoft.com/office/drawing/2014/main" id="{7D1C2B22-989D-7AB9-8530-840B85051173}"/>
                </a:ext>
              </a:extLst>
            </p:cNvPr>
            <p:cNvSpPr/>
            <p:nvPr/>
          </p:nvSpPr>
          <p:spPr>
            <a:xfrm flipV="1">
              <a:off x="7234356" y="5585678"/>
              <a:ext cx="2216230" cy="92283"/>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1" name="線">
              <a:extLst>
                <a:ext uri="{FF2B5EF4-FFF2-40B4-BE49-F238E27FC236}">
                  <a16:creationId xmlns:a16="http://schemas.microsoft.com/office/drawing/2014/main" id="{F9951F3A-B86F-4807-F935-4513571199DA}"/>
                </a:ext>
              </a:extLst>
            </p:cNvPr>
            <p:cNvSpPr/>
            <p:nvPr/>
          </p:nvSpPr>
          <p:spPr>
            <a:xfrm>
              <a:off x="8652371" y="4939784"/>
              <a:ext cx="221430" cy="668701"/>
            </a:xfrm>
            <a:custGeom>
              <a:avLst/>
              <a:gdLst/>
              <a:ahLst/>
              <a:cxnLst>
                <a:cxn ang="0">
                  <a:pos x="wd2" y="hd2"/>
                </a:cxn>
                <a:cxn ang="5400000">
                  <a:pos x="wd2" y="hd2"/>
                </a:cxn>
                <a:cxn ang="10800000">
                  <a:pos x="wd2" y="hd2"/>
                </a:cxn>
                <a:cxn ang="16200000">
                  <a:pos x="wd2" y="hd2"/>
                </a:cxn>
              </a:cxnLst>
              <a:rect l="0" t="0" r="r" b="b"/>
              <a:pathLst>
                <a:path w="21062" h="21600" extrusionOk="0">
                  <a:moveTo>
                    <a:pt x="0" y="0"/>
                  </a:moveTo>
                  <a:cubicBezTo>
                    <a:pt x="7115" y="2902"/>
                    <a:pt x="12603" y="6223"/>
                    <a:pt x="16191" y="9797"/>
                  </a:cubicBezTo>
                  <a:cubicBezTo>
                    <a:pt x="20000" y="13591"/>
                    <a:pt x="21600" y="17599"/>
                    <a:pt x="20903" y="21600"/>
                  </a:cubicBezTo>
                </a:path>
              </a:pathLst>
            </a:custGeom>
            <a:ln w="12700">
              <a:solidFill>
                <a:srgbClr val="ABABAB"/>
              </a:solidFill>
              <a:miter lim="400000"/>
              <a:headEnd type="triangle"/>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2" name="25.4606°">
              <a:extLst>
                <a:ext uri="{FF2B5EF4-FFF2-40B4-BE49-F238E27FC236}">
                  <a16:creationId xmlns:a16="http://schemas.microsoft.com/office/drawing/2014/main" id="{A4218F2C-2670-2491-4876-976E49EBAFCA}"/>
                </a:ext>
              </a:extLst>
            </p:cNvPr>
            <p:cNvSpPr txBox="1"/>
            <p:nvPr/>
          </p:nvSpPr>
          <p:spPr>
            <a:xfrm>
              <a:off x="8106050" y="5091854"/>
              <a:ext cx="1027808"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t>25.4606°</a:t>
              </a:r>
            </a:p>
          </p:txBody>
        </p:sp>
        <p:sp>
          <p:nvSpPr>
            <p:cNvPr id="103" name="線">
              <a:extLst>
                <a:ext uri="{FF2B5EF4-FFF2-40B4-BE49-F238E27FC236}">
                  <a16:creationId xmlns:a16="http://schemas.microsoft.com/office/drawing/2014/main" id="{2C1BB45B-5EA0-9452-1852-C5236405D1A9}"/>
                </a:ext>
              </a:extLst>
            </p:cNvPr>
            <p:cNvSpPr/>
            <p:nvPr/>
          </p:nvSpPr>
          <p:spPr>
            <a:xfrm>
              <a:off x="8847525" y="5685155"/>
              <a:ext cx="31172" cy="279129"/>
            </a:xfrm>
            <a:custGeom>
              <a:avLst/>
              <a:gdLst/>
              <a:ahLst/>
              <a:cxnLst>
                <a:cxn ang="0">
                  <a:pos x="wd2" y="hd2"/>
                </a:cxn>
                <a:cxn ang="5400000">
                  <a:pos x="wd2" y="hd2"/>
                </a:cxn>
                <a:cxn ang="10800000">
                  <a:pos x="wd2" y="hd2"/>
                </a:cxn>
                <a:cxn ang="16200000">
                  <a:pos x="wd2" y="hd2"/>
                </a:cxn>
              </a:cxnLst>
              <a:rect l="0" t="0" r="r" b="b"/>
              <a:pathLst>
                <a:path w="20454" h="21600" extrusionOk="0">
                  <a:moveTo>
                    <a:pt x="15462" y="0"/>
                  </a:moveTo>
                  <a:cubicBezTo>
                    <a:pt x="20250" y="3425"/>
                    <a:pt x="21600" y="6906"/>
                    <a:pt x="19486" y="10368"/>
                  </a:cubicBezTo>
                  <a:cubicBezTo>
                    <a:pt x="17148" y="14196"/>
                    <a:pt x="10598" y="17972"/>
                    <a:pt x="0" y="21600"/>
                  </a:cubicBezTo>
                </a:path>
              </a:pathLst>
            </a:custGeom>
            <a:ln w="12700">
              <a:solidFill>
                <a:srgbClr val="ABABAB"/>
              </a:solidFill>
              <a:miter lim="400000"/>
              <a:head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4" name="2.2694°">
              <a:extLst>
                <a:ext uri="{FF2B5EF4-FFF2-40B4-BE49-F238E27FC236}">
                  <a16:creationId xmlns:a16="http://schemas.microsoft.com/office/drawing/2014/main" id="{D13E7007-B417-B03A-9AE9-88D2C64332BD}"/>
                </a:ext>
              </a:extLst>
            </p:cNvPr>
            <p:cNvSpPr txBox="1"/>
            <p:nvPr/>
          </p:nvSpPr>
          <p:spPr>
            <a:xfrm>
              <a:off x="8539927" y="5891844"/>
              <a:ext cx="896545"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t>2.2694°</a:t>
              </a:r>
            </a:p>
          </p:txBody>
        </p:sp>
        <p:sp>
          <p:nvSpPr>
            <p:cNvPr id="105" name="線">
              <a:extLst>
                <a:ext uri="{FF2B5EF4-FFF2-40B4-BE49-F238E27FC236}">
                  <a16:creationId xmlns:a16="http://schemas.microsoft.com/office/drawing/2014/main" id="{00691767-D581-771F-A355-A05E344C78FB}"/>
                </a:ext>
              </a:extLst>
            </p:cNvPr>
            <p:cNvSpPr/>
            <p:nvPr/>
          </p:nvSpPr>
          <p:spPr>
            <a:xfrm flipV="1">
              <a:off x="8925738" y="4801334"/>
              <a:ext cx="666810" cy="246390"/>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6" name="線">
              <a:extLst>
                <a:ext uri="{FF2B5EF4-FFF2-40B4-BE49-F238E27FC236}">
                  <a16:creationId xmlns:a16="http://schemas.microsoft.com/office/drawing/2014/main" id="{4B2A952A-9C5F-FC37-B573-53E6A73AEDA6}"/>
                </a:ext>
              </a:extLst>
            </p:cNvPr>
            <p:cNvSpPr/>
            <p:nvPr/>
          </p:nvSpPr>
          <p:spPr>
            <a:xfrm flipV="1">
              <a:off x="8891071" y="4702274"/>
              <a:ext cx="663377" cy="271432"/>
            </a:xfrm>
            <a:prstGeom prst="line">
              <a:avLst/>
            </a:pr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7" name="線">
              <a:extLst>
                <a:ext uri="{FF2B5EF4-FFF2-40B4-BE49-F238E27FC236}">
                  <a16:creationId xmlns:a16="http://schemas.microsoft.com/office/drawing/2014/main" id="{56DC872A-1449-BAD1-116A-0C57D1F5A848}"/>
                </a:ext>
              </a:extLst>
            </p:cNvPr>
            <p:cNvSpPr/>
            <p:nvPr/>
          </p:nvSpPr>
          <p:spPr>
            <a:xfrm>
              <a:off x="9514701" y="4828024"/>
              <a:ext cx="33577" cy="215093"/>
            </a:xfrm>
            <a:custGeom>
              <a:avLst/>
              <a:gdLst/>
              <a:ahLst/>
              <a:cxnLst>
                <a:cxn ang="0">
                  <a:pos x="wd2" y="hd2"/>
                </a:cxn>
                <a:cxn ang="5400000">
                  <a:pos x="wd2" y="hd2"/>
                </a:cxn>
                <a:cxn ang="10800000">
                  <a:pos x="wd2" y="hd2"/>
                </a:cxn>
                <a:cxn ang="16200000">
                  <a:pos x="wd2" y="hd2"/>
                </a:cxn>
              </a:cxnLst>
              <a:rect l="0" t="0" r="r" b="b"/>
              <a:pathLst>
                <a:path w="20727" h="21600" extrusionOk="0">
                  <a:moveTo>
                    <a:pt x="0" y="0"/>
                  </a:moveTo>
                  <a:cubicBezTo>
                    <a:pt x="7903" y="3324"/>
                    <a:pt x="13601" y="6777"/>
                    <a:pt x="17000" y="10298"/>
                  </a:cubicBezTo>
                  <a:cubicBezTo>
                    <a:pt x="20606" y="14035"/>
                    <a:pt x="21600" y="17827"/>
                    <a:pt x="19961" y="21600"/>
                  </a:cubicBezTo>
                </a:path>
              </a:pathLst>
            </a:custGeom>
            <a:ln w="12700">
              <a:solidFill>
                <a:srgbClr val="ABABAB"/>
              </a:solidFill>
              <a:miter lim="400000"/>
              <a:head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8" name="線">
              <a:extLst>
                <a:ext uri="{FF2B5EF4-FFF2-40B4-BE49-F238E27FC236}">
                  <a16:creationId xmlns:a16="http://schemas.microsoft.com/office/drawing/2014/main" id="{2B749AD8-9D00-6B8D-DA7C-80D8731113A4}"/>
                </a:ext>
              </a:extLst>
            </p:cNvPr>
            <p:cNvSpPr/>
            <p:nvPr/>
          </p:nvSpPr>
          <p:spPr>
            <a:xfrm>
              <a:off x="9373791" y="4545622"/>
              <a:ext cx="101532" cy="18022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357" y="3035"/>
                    <a:pt x="8284" y="6259"/>
                    <a:pt x="11746" y="9641"/>
                  </a:cubicBezTo>
                  <a:cubicBezTo>
                    <a:pt x="15650" y="13455"/>
                    <a:pt x="18948" y="17458"/>
                    <a:pt x="21600" y="21600"/>
                  </a:cubicBezTo>
                </a:path>
              </a:pathLst>
            </a:custGeom>
            <a:ln w="12700">
              <a:solidFill>
                <a:srgbClr val="ABABAB"/>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09" name="2.5461°">
              <a:extLst>
                <a:ext uri="{FF2B5EF4-FFF2-40B4-BE49-F238E27FC236}">
                  <a16:creationId xmlns:a16="http://schemas.microsoft.com/office/drawing/2014/main" id="{01724AE4-2A1B-CD17-5C8A-8CA1B937A1EE}"/>
                </a:ext>
              </a:extLst>
            </p:cNvPr>
            <p:cNvSpPr txBox="1"/>
            <p:nvPr/>
          </p:nvSpPr>
          <p:spPr>
            <a:xfrm>
              <a:off x="9580856" y="4517702"/>
              <a:ext cx="896545"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solidFill>
                    <a:srgbClr val="FFFFFF"/>
                  </a:solidFill>
                </a:defRPr>
              </a:lvl1pPr>
            </a:lstStyle>
            <a:p>
              <a:r>
                <a:rPr sz="1200"/>
                <a:t>2.5461°</a:t>
              </a:r>
            </a:p>
          </p:txBody>
        </p:sp>
        <p:sp>
          <p:nvSpPr>
            <p:cNvPr id="110" name="線">
              <a:extLst>
                <a:ext uri="{FF2B5EF4-FFF2-40B4-BE49-F238E27FC236}">
                  <a16:creationId xmlns:a16="http://schemas.microsoft.com/office/drawing/2014/main" id="{7291B67F-B9B2-C52B-FA05-813765B81B13}"/>
                </a:ext>
              </a:extLst>
            </p:cNvPr>
            <p:cNvSpPr/>
            <p:nvPr/>
          </p:nvSpPr>
          <p:spPr>
            <a:xfrm>
              <a:off x="7188617" y="3615741"/>
              <a:ext cx="1101538" cy="294848"/>
            </a:xfrm>
            <a:custGeom>
              <a:avLst/>
              <a:gdLst/>
              <a:ahLst/>
              <a:cxnLst>
                <a:cxn ang="0">
                  <a:pos x="wd2" y="hd2"/>
                </a:cxn>
                <a:cxn ang="5400000">
                  <a:pos x="wd2" y="hd2"/>
                </a:cxn>
                <a:cxn ang="10800000">
                  <a:pos x="wd2" y="hd2"/>
                </a:cxn>
                <a:cxn ang="16200000">
                  <a:pos x="wd2" y="hd2"/>
                </a:cxn>
              </a:cxnLst>
              <a:rect l="0" t="0" r="r" b="b"/>
              <a:pathLst>
                <a:path w="21600" h="21577" extrusionOk="0">
                  <a:moveTo>
                    <a:pt x="0" y="0"/>
                  </a:moveTo>
                  <a:cubicBezTo>
                    <a:pt x="3733" y="-23"/>
                    <a:pt x="7452" y="1770"/>
                    <a:pt x="11061" y="5333"/>
                  </a:cubicBezTo>
                  <a:cubicBezTo>
                    <a:pt x="14752" y="8977"/>
                    <a:pt x="18296" y="14439"/>
                    <a:pt x="21600" y="21577"/>
                  </a:cubicBezTo>
                </a:path>
              </a:pathLst>
            </a:custGeom>
            <a:ln w="12700">
              <a:solidFill>
                <a:srgbClr val="ABABAB"/>
              </a:solidFill>
              <a:miter lim="400000"/>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11" name="線">
              <a:extLst>
                <a:ext uri="{FF2B5EF4-FFF2-40B4-BE49-F238E27FC236}">
                  <a16:creationId xmlns:a16="http://schemas.microsoft.com/office/drawing/2014/main" id="{AA0E1963-D565-4275-FCC6-3585FC984518}"/>
                </a:ext>
              </a:extLst>
            </p:cNvPr>
            <p:cNvSpPr/>
            <p:nvPr/>
          </p:nvSpPr>
          <p:spPr>
            <a:xfrm flipV="1">
              <a:off x="7531437" y="3677920"/>
              <a:ext cx="141904" cy="623976"/>
            </a:xfrm>
            <a:prstGeom prst="line">
              <a:avLst/>
            </a:prstGeom>
            <a:ln w="25400">
              <a:solidFill>
                <a:srgbClr val="000000"/>
              </a:solidFill>
              <a:miter lim="400000"/>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12" name="R23.35 mm">
              <a:extLst>
                <a:ext uri="{FF2B5EF4-FFF2-40B4-BE49-F238E27FC236}">
                  <a16:creationId xmlns:a16="http://schemas.microsoft.com/office/drawing/2014/main" id="{FFC0BD48-150A-242F-8C41-335240674102}"/>
                </a:ext>
              </a:extLst>
            </p:cNvPr>
            <p:cNvSpPr txBox="1"/>
            <p:nvPr/>
          </p:nvSpPr>
          <p:spPr>
            <a:xfrm rot="16974155">
              <a:off x="6635006" y="4143929"/>
              <a:ext cx="1372060"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dirty="0"/>
                <a:t>R23.35 mm </a:t>
              </a:r>
            </a:p>
          </p:txBody>
        </p:sp>
        <p:sp>
          <p:nvSpPr>
            <p:cNvPr id="113" name="線">
              <a:extLst>
                <a:ext uri="{FF2B5EF4-FFF2-40B4-BE49-F238E27FC236}">
                  <a16:creationId xmlns:a16="http://schemas.microsoft.com/office/drawing/2014/main" id="{1A4E7C67-DA63-DB75-96D0-9F0445AF86C4}"/>
                </a:ext>
              </a:extLst>
            </p:cNvPr>
            <p:cNvSpPr/>
            <p:nvPr/>
          </p:nvSpPr>
          <p:spPr>
            <a:xfrm flipH="1">
              <a:off x="9420672" y="5953036"/>
              <a:ext cx="1330401" cy="1"/>
            </a:xfrm>
            <a:prstGeom prst="line">
              <a:avLst/>
            </a:prstGeom>
            <a:ln w="25400">
              <a:solidFill>
                <a:srgbClr val="000000"/>
              </a:solidFill>
              <a:miter lim="400000"/>
              <a:headEnd type="triangle"/>
              <a:tailEnd type="triangle"/>
            </a:ln>
          </p:spPr>
          <p:txBody>
            <a:bodyPr lIns="25400" tIns="25400" rIns="25400" bIns="25400" anchor="ctr"/>
            <a:lstStyle/>
            <a:p>
              <a:pPr algn="ctr">
                <a:defRPr>
                  <a:solidFill>
                    <a:srgbClr val="000000"/>
                  </a:solidFill>
                  <a:latin typeface="Helvetica Neue Light"/>
                  <a:ea typeface="Helvetica Neue Light"/>
                  <a:cs typeface="Helvetica Neue Light"/>
                  <a:sym typeface="Helvetica Neue Light"/>
                </a:defRPr>
              </a:pPr>
              <a:endParaRPr sz="1200"/>
            </a:p>
          </p:txBody>
        </p:sp>
        <p:sp>
          <p:nvSpPr>
            <p:cNvPr id="114" name="15.3 mm">
              <a:extLst>
                <a:ext uri="{FF2B5EF4-FFF2-40B4-BE49-F238E27FC236}">
                  <a16:creationId xmlns:a16="http://schemas.microsoft.com/office/drawing/2014/main" id="{CDECCFC7-F901-5E06-3577-3EBFB3FFE417}"/>
                </a:ext>
              </a:extLst>
            </p:cNvPr>
            <p:cNvSpPr txBox="1"/>
            <p:nvPr/>
          </p:nvSpPr>
          <p:spPr>
            <a:xfrm>
              <a:off x="9693739" y="5999533"/>
              <a:ext cx="1069909" cy="3645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spcBef>
                  <a:spcPts val="1000"/>
                </a:spcBef>
                <a:defRPr sz="3000"/>
              </a:lvl1pPr>
            </a:lstStyle>
            <a:p>
              <a:r>
                <a:rPr sz="1200"/>
                <a:t>15.3 mm </a:t>
              </a:r>
            </a:p>
          </p:txBody>
        </p:sp>
      </p:grpSp>
      <p:graphicFrame>
        <p:nvGraphicFramePr>
          <p:cNvPr id="116" name="表 115">
            <a:extLst>
              <a:ext uri="{FF2B5EF4-FFF2-40B4-BE49-F238E27FC236}">
                <a16:creationId xmlns:a16="http://schemas.microsoft.com/office/drawing/2014/main" id="{CD6D1867-4366-16A1-0A15-4AA3A64301A9}"/>
              </a:ext>
            </a:extLst>
          </p:cNvPr>
          <p:cNvGraphicFramePr>
            <a:graphicFrameLocks noGrp="1"/>
          </p:cNvGraphicFramePr>
          <p:nvPr/>
        </p:nvGraphicFramePr>
        <p:xfrm>
          <a:off x="4588845" y="4228056"/>
          <a:ext cx="6962313" cy="2559680"/>
        </p:xfrm>
        <a:graphic>
          <a:graphicData uri="http://schemas.openxmlformats.org/drawingml/2006/table">
            <a:tbl>
              <a:tblPr firstRow="1" bandRow="1">
                <a:tableStyleId>{5940675A-B579-460E-94D1-54222C63F5DA}</a:tableStyleId>
              </a:tblPr>
              <a:tblGrid>
                <a:gridCol w="1620993">
                  <a:extLst>
                    <a:ext uri="{9D8B030D-6E8A-4147-A177-3AD203B41FA5}">
                      <a16:colId xmlns:a16="http://schemas.microsoft.com/office/drawing/2014/main" val="1604229489"/>
                    </a:ext>
                  </a:extLst>
                </a:gridCol>
                <a:gridCol w="1335330">
                  <a:extLst>
                    <a:ext uri="{9D8B030D-6E8A-4147-A177-3AD203B41FA5}">
                      <a16:colId xmlns:a16="http://schemas.microsoft.com/office/drawing/2014/main" val="1411631540"/>
                    </a:ext>
                  </a:extLst>
                </a:gridCol>
                <a:gridCol w="1335330">
                  <a:extLst>
                    <a:ext uri="{9D8B030D-6E8A-4147-A177-3AD203B41FA5}">
                      <a16:colId xmlns:a16="http://schemas.microsoft.com/office/drawing/2014/main" val="3660786974"/>
                    </a:ext>
                  </a:extLst>
                </a:gridCol>
                <a:gridCol w="1335330">
                  <a:extLst>
                    <a:ext uri="{9D8B030D-6E8A-4147-A177-3AD203B41FA5}">
                      <a16:colId xmlns:a16="http://schemas.microsoft.com/office/drawing/2014/main" val="3358751842"/>
                    </a:ext>
                  </a:extLst>
                </a:gridCol>
                <a:gridCol w="1335330">
                  <a:extLst>
                    <a:ext uri="{9D8B030D-6E8A-4147-A177-3AD203B41FA5}">
                      <a16:colId xmlns:a16="http://schemas.microsoft.com/office/drawing/2014/main" val="1569196416"/>
                    </a:ext>
                  </a:extLst>
                </a:gridCol>
              </a:tblGrid>
              <a:tr h="319960">
                <a:tc rowSpan="2">
                  <a:txBody>
                    <a:bodyPr/>
                    <a:lstStyle/>
                    <a:p>
                      <a:pPr algn="ctr"/>
                      <a:endParaRPr kumimoji="1" lang="ja-JP" altLang="en-US" sz="1200"/>
                    </a:p>
                  </a:txBody>
                  <a:tcPr anchor="ctr"/>
                </a:tc>
                <a:tc gridSpan="2">
                  <a:txBody>
                    <a:bodyPr/>
                    <a:lstStyle/>
                    <a:p>
                      <a:pPr algn="ctr"/>
                      <a:r>
                        <a:rPr kumimoji="1" lang="en-US" altLang="ja-JP" sz="1200" dirty="0"/>
                        <a:t>SingleLayer_v1</a:t>
                      </a:r>
                      <a:endParaRPr kumimoji="1" lang="ja-JP" altLang="en-US" sz="1200"/>
                    </a:p>
                  </a:txBody>
                  <a:tcPr anchor="ctr">
                    <a:noFill/>
                  </a:tcPr>
                </a:tc>
                <a:tc hMerge="1">
                  <a:txBody>
                    <a:bodyPr/>
                    <a:lstStyle/>
                    <a:p>
                      <a:pPr algn="ctr"/>
                      <a:endParaRPr kumimoji="1" lang="ja-JP" altLang="en-US" sz="1400"/>
                    </a:p>
                  </a:txBody>
                  <a:tcPr anchor="ctr">
                    <a:solidFill>
                      <a:srgbClr val="FFFF00"/>
                    </a:solidFill>
                  </a:tcPr>
                </a:tc>
                <a:tc gridSpan="2">
                  <a:txBody>
                    <a:bodyPr/>
                    <a:lstStyle/>
                    <a:p>
                      <a:pPr algn="ctr"/>
                      <a:r>
                        <a:rPr kumimoji="1" lang="en-US" altLang="ja-JP" sz="1200" dirty="0"/>
                        <a:t>SingleLayer_v2</a:t>
                      </a:r>
                      <a:endParaRPr kumimoji="1" lang="ja-JP" altLang="en-US" sz="1200"/>
                    </a:p>
                  </a:txBody>
                  <a:tcPr anchor="ctr">
                    <a:noFill/>
                  </a:tcPr>
                </a:tc>
                <a:tc hMerge="1">
                  <a:txBody>
                    <a:bodyPr/>
                    <a:lstStyle/>
                    <a:p>
                      <a:pPr algn="ctr"/>
                      <a:endParaRPr kumimoji="1" lang="ja-JP" altLang="en-US" sz="1400"/>
                    </a:p>
                  </a:txBody>
                  <a:tcPr anchor="ctr">
                    <a:solidFill>
                      <a:srgbClr val="FFFF00"/>
                    </a:solidFill>
                  </a:tcPr>
                </a:tc>
                <a:extLst>
                  <a:ext uri="{0D108BD9-81ED-4DB2-BD59-A6C34878D82A}">
                    <a16:rowId xmlns:a16="http://schemas.microsoft.com/office/drawing/2014/main" val="3107931250"/>
                  </a:ext>
                </a:extLst>
              </a:tr>
              <a:tr h="319960">
                <a:tc vMerge="1">
                  <a:txBody>
                    <a:bodyPr/>
                    <a:lstStyle/>
                    <a:p>
                      <a:pPr algn="ctr"/>
                      <a:endParaRPr kumimoji="1" lang="ja-JP" altLang="en-US" sz="1200"/>
                    </a:p>
                  </a:txBody>
                  <a:tcPr anchor="ctr"/>
                </a:tc>
                <a:tc>
                  <a:txBody>
                    <a:bodyPr/>
                    <a:lstStyle/>
                    <a:p>
                      <a:pPr algn="ctr"/>
                      <a:r>
                        <a:rPr kumimoji="1" lang="en-US" altLang="ja-JP" sz="1200" dirty="0"/>
                        <a:t>2D</a:t>
                      </a:r>
                      <a:endParaRPr kumimoji="1" lang="ja-JP" altLang="en-US" sz="1200"/>
                    </a:p>
                  </a:txBody>
                  <a:tcPr anchor="ctr">
                    <a:solidFill>
                      <a:srgbClr val="00FDFF"/>
                    </a:solidFill>
                  </a:tcPr>
                </a:tc>
                <a:tc>
                  <a:txBody>
                    <a:bodyPr/>
                    <a:lstStyle/>
                    <a:p>
                      <a:pPr algn="ctr"/>
                      <a:r>
                        <a:rPr kumimoji="1" lang="en-US" altLang="ja-JP" sz="1200" dirty="0"/>
                        <a:t>3D</a:t>
                      </a:r>
                      <a:endParaRPr kumimoji="1" lang="ja-JP" altLang="en-US" sz="1200"/>
                    </a:p>
                  </a:txBody>
                  <a:tcPr anchor="ctr">
                    <a:solidFill>
                      <a:srgbClr val="00FDFF"/>
                    </a:solidFill>
                  </a:tcPr>
                </a:tc>
                <a:tc>
                  <a:txBody>
                    <a:bodyPr/>
                    <a:lstStyle/>
                    <a:p>
                      <a:pPr algn="ctr"/>
                      <a:r>
                        <a:rPr kumimoji="1" lang="en-US" altLang="ja-JP" sz="1200" dirty="0"/>
                        <a:t>2D</a:t>
                      </a:r>
                      <a:endParaRPr kumimoji="1" lang="ja-JP" altLang="en-US" sz="1200"/>
                    </a:p>
                  </a:txBody>
                  <a:tcPr anchor="ctr">
                    <a:solidFill>
                      <a:srgbClr val="FFFF00"/>
                    </a:solidFill>
                  </a:tcPr>
                </a:tc>
                <a:tc>
                  <a:txBody>
                    <a:bodyPr/>
                    <a:lstStyle/>
                    <a:p>
                      <a:pPr algn="ctr"/>
                      <a:r>
                        <a:rPr kumimoji="1" lang="en-US" altLang="ja-JP" sz="1200" dirty="0"/>
                        <a:t>3D</a:t>
                      </a:r>
                      <a:endParaRPr kumimoji="1" lang="ja-JP" altLang="en-US" sz="1200"/>
                    </a:p>
                  </a:txBody>
                  <a:tcPr anchor="ctr">
                    <a:solidFill>
                      <a:srgbClr val="FFFF00"/>
                    </a:solidFill>
                  </a:tcPr>
                </a:tc>
                <a:extLst>
                  <a:ext uri="{0D108BD9-81ED-4DB2-BD59-A6C34878D82A}">
                    <a16:rowId xmlns:a16="http://schemas.microsoft.com/office/drawing/2014/main" val="3623425654"/>
                  </a:ext>
                </a:extLst>
              </a:tr>
              <a:tr h="319960">
                <a:tc>
                  <a:txBody>
                    <a:bodyPr/>
                    <a:lstStyle/>
                    <a:p>
                      <a:pPr algn="ctr"/>
                      <a:r>
                        <a:rPr kumimoji="1" lang="en-US" altLang="ja-JP" sz="1200" dirty="0"/>
                        <a:t>Yoke ID (mm)</a:t>
                      </a:r>
                      <a:endParaRPr kumimoji="1" lang="ja-JP" altLang="en-US" sz="1200"/>
                    </a:p>
                  </a:txBody>
                  <a:tcPr anchor="ctr"/>
                </a:tc>
                <a:tc gridSpan="2">
                  <a:txBody>
                    <a:bodyPr/>
                    <a:lstStyle/>
                    <a:p>
                      <a:pPr algn="ctr"/>
                      <a:r>
                        <a:rPr kumimoji="1" lang="en-US" altLang="ja-JP" sz="1200" dirty="0"/>
                        <a:t>24.7</a:t>
                      </a:r>
                      <a:endParaRPr kumimoji="1" lang="ja-JP" altLang="en-US" sz="1200"/>
                    </a:p>
                  </a:txBody>
                  <a:tcPr anchor="ctr">
                    <a:solidFill>
                      <a:srgbClr val="00FDFF"/>
                    </a:solidFill>
                  </a:tcPr>
                </a:tc>
                <a:tc hMerge="1">
                  <a:txBody>
                    <a:bodyPr/>
                    <a:lstStyle/>
                    <a:p>
                      <a:pPr algn="ctr"/>
                      <a:endParaRPr kumimoji="1" lang="ja-JP" altLang="en-US" sz="1400"/>
                    </a:p>
                  </a:txBody>
                  <a:tcPr anchor="ctr">
                    <a:solidFill>
                      <a:srgbClr val="00FDFF"/>
                    </a:solidFill>
                  </a:tcPr>
                </a:tc>
                <a:tc gridSpan="2">
                  <a:txBody>
                    <a:bodyPr/>
                    <a:lstStyle/>
                    <a:p>
                      <a:pPr algn="ctr"/>
                      <a:r>
                        <a:rPr kumimoji="1" lang="en-US" altLang="ja-JP" sz="1200" dirty="0"/>
                        <a:t>26.25</a:t>
                      </a:r>
                      <a:endParaRPr kumimoji="1" lang="ja-JP" altLang="en-US" sz="1200"/>
                    </a:p>
                  </a:txBody>
                  <a:tcPr anchor="ctr">
                    <a:solidFill>
                      <a:srgbClr val="FFFF00"/>
                    </a:solidFill>
                  </a:tcPr>
                </a:tc>
                <a:tc hMerge="1">
                  <a:txBody>
                    <a:bodyPr/>
                    <a:lstStyle/>
                    <a:p>
                      <a:pPr algn="ctr"/>
                      <a:endParaRPr kumimoji="1" lang="ja-JP" altLang="en-US" sz="1400"/>
                    </a:p>
                  </a:txBody>
                  <a:tcPr anchor="ctr">
                    <a:solidFill>
                      <a:srgbClr val="FFFF00"/>
                    </a:solidFill>
                  </a:tcPr>
                </a:tc>
                <a:extLst>
                  <a:ext uri="{0D108BD9-81ED-4DB2-BD59-A6C34878D82A}">
                    <a16:rowId xmlns:a16="http://schemas.microsoft.com/office/drawing/2014/main" val="2298338293"/>
                  </a:ext>
                </a:extLst>
              </a:tr>
              <a:tr h="319960">
                <a:tc>
                  <a:txBody>
                    <a:bodyPr/>
                    <a:lstStyle/>
                    <a:p>
                      <a:pPr algn="ctr"/>
                      <a:r>
                        <a:rPr kumimoji="1" lang="en-US" altLang="ja-JP" sz="1200" dirty="0"/>
                        <a:t>Yoke OD (mm)</a:t>
                      </a:r>
                      <a:endParaRPr kumimoji="1" lang="ja-JP" altLang="en-US" sz="1200"/>
                    </a:p>
                  </a:txBody>
                  <a:tcPr anchor="ctr"/>
                </a:tc>
                <a:tc gridSpan="2">
                  <a:txBody>
                    <a:bodyPr/>
                    <a:lstStyle/>
                    <a:p>
                      <a:pPr algn="ctr"/>
                      <a:r>
                        <a:rPr kumimoji="1" lang="en-US" altLang="ja-JP" sz="1200" dirty="0"/>
                        <a:t>40</a:t>
                      </a:r>
                      <a:endParaRPr kumimoji="1" lang="ja-JP" altLang="en-US" sz="1200"/>
                    </a:p>
                  </a:txBody>
                  <a:tcPr anchor="ctr">
                    <a:solidFill>
                      <a:srgbClr val="00FDFF"/>
                    </a:solidFill>
                  </a:tcPr>
                </a:tc>
                <a:tc hMerge="1">
                  <a:txBody>
                    <a:bodyPr/>
                    <a:lstStyle/>
                    <a:p>
                      <a:pPr algn="ctr"/>
                      <a:endParaRPr kumimoji="1" lang="ja-JP" altLang="en-US" sz="1400"/>
                    </a:p>
                  </a:txBody>
                  <a:tcPr anchor="ctr">
                    <a:solidFill>
                      <a:srgbClr val="00FDFF"/>
                    </a:solidFill>
                  </a:tcPr>
                </a:tc>
                <a:tc gridSpan="2">
                  <a:txBody>
                    <a:bodyPr/>
                    <a:lstStyle/>
                    <a:p>
                      <a:pPr algn="ctr"/>
                      <a:r>
                        <a:rPr kumimoji="1" lang="en-US" altLang="ja-JP" sz="1200" dirty="0"/>
                        <a:t>40</a:t>
                      </a:r>
                      <a:endParaRPr kumimoji="1" lang="ja-JP" altLang="en-US" sz="1200"/>
                    </a:p>
                  </a:txBody>
                  <a:tcPr anchor="ctr">
                    <a:solidFill>
                      <a:srgbClr val="FFFF00"/>
                    </a:solidFill>
                  </a:tcPr>
                </a:tc>
                <a:tc hMerge="1">
                  <a:txBody>
                    <a:bodyPr/>
                    <a:lstStyle/>
                    <a:p>
                      <a:pPr algn="ctr"/>
                      <a:endParaRPr kumimoji="1" lang="ja-JP" altLang="en-US" sz="1400"/>
                    </a:p>
                  </a:txBody>
                  <a:tcPr anchor="ctr">
                    <a:solidFill>
                      <a:srgbClr val="FFFF00"/>
                    </a:solidFill>
                  </a:tcPr>
                </a:tc>
                <a:extLst>
                  <a:ext uri="{0D108BD9-81ED-4DB2-BD59-A6C34878D82A}">
                    <a16:rowId xmlns:a16="http://schemas.microsoft.com/office/drawing/2014/main" val="2421116197"/>
                  </a:ext>
                </a:extLst>
              </a:tr>
              <a:tr h="319960">
                <a:tc>
                  <a:txBody>
                    <a:bodyPr/>
                    <a:lstStyle/>
                    <a:p>
                      <a:pPr algn="ctr"/>
                      <a:r>
                        <a:rPr kumimoji="1" lang="en-US" altLang="ja-JP" sz="1200" i="1" dirty="0" err="1"/>
                        <a:t>B</a:t>
                      </a:r>
                      <a:r>
                        <a:rPr kumimoji="1" lang="en-US" altLang="ja-JP" sz="1200" i="1" baseline="-25000" dirty="0" err="1"/>
                        <a:t>max</a:t>
                      </a:r>
                      <a:r>
                        <a:rPr kumimoji="1" lang="en-US" altLang="ja-JP" sz="1200" dirty="0"/>
                        <a:t> (T)</a:t>
                      </a:r>
                      <a:endParaRPr kumimoji="1" lang="ja-JP" altLang="en-US" sz="1200"/>
                    </a:p>
                  </a:txBody>
                  <a:tcPr anchor="ctr"/>
                </a:tc>
                <a:tc>
                  <a:txBody>
                    <a:bodyPr/>
                    <a:lstStyle/>
                    <a:p>
                      <a:pPr algn="ctr"/>
                      <a:r>
                        <a:rPr kumimoji="1" lang="en-US" altLang="ja-JP" sz="1200" dirty="0"/>
                        <a:t>2.47</a:t>
                      </a:r>
                      <a:endParaRPr kumimoji="1" lang="ja-JP" altLang="en-US" sz="1200"/>
                    </a:p>
                  </a:txBody>
                  <a:tcPr anchor="ctr">
                    <a:solidFill>
                      <a:srgbClr val="00FDFF"/>
                    </a:solidFill>
                  </a:tcPr>
                </a:tc>
                <a:tc>
                  <a:txBody>
                    <a:bodyPr/>
                    <a:lstStyle/>
                    <a:p>
                      <a:pPr algn="ctr"/>
                      <a:r>
                        <a:rPr kumimoji="1" lang="en-US" altLang="ja-JP" sz="1200" dirty="0"/>
                        <a:t>2.84</a:t>
                      </a:r>
                      <a:endParaRPr kumimoji="1" lang="ja-JP" altLang="en-US" sz="1200"/>
                    </a:p>
                  </a:txBody>
                  <a:tcPr anchor="ctr">
                    <a:solidFill>
                      <a:srgbClr val="00FDFF"/>
                    </a:solidFill>
                  </a:tcPr>
                </a:tc>
                <a:tc>
                  <a:txBody>
                    <a:bodyPr/>
                    <a:lstStyle/>
                    <a:p>
                      <a:pPr algn="ctr"/>
                      <a:r>
                        <a:rPr kumimoji="1" lang="en-US" altLang="ja-JP" sz="1200" dirty="0"/>
                        <a:t>2.47</a:t>
                      </a:r>
                      <a:endParaRPr kumimoji="1" lang="ja-JP" altLang="en-US" sz="1200"/>
                    </a:p>
                  </a:txBody>
                  <a:tcPr anchor="ctr">
                    <a:solidFill>
                      <a:srgbClr val="FFFF00"/>
                    </a:solidFill>
                  </a:tcPr>
                </a:tc>
                <a:tc>
                  <a:txBody>
                    <a:bodyPr/>
                    <a:lstStyle/>
                    <a:p>
                      <a:pPr algn="ctr"/>
                      <a:r>
                        <a:rPr kumimoji="1" lang="en-US" altLang="ja-JP" sz="1200" dirty="0"/>
                        <a:t>2.77</a:t>
                      </a:r>
                      <a:endParaRPr kumimoji="1" lang="ja-JP" altLang="en-US" sz="1200"/>
                    </a:p>
                  </a:txBody>
                  <a:tcPr anchor="ctr">
                    <a:solidFill>
                      <a:srgbClr val="FFFF00"/>
                    </a:solidFill>
                  </a:tcPr>
                </a:tc>
                <a:extLst>
                  <a:ext uri="{0D108BD9-81ED-4DB2-BD59-A6C34878D82A}">
                    <a16:rowId xmlns:a16="http://schemas.microsoft.com/office/drawing/2014/main" val="1134555292"/>
                  </a:ext>
                </a:extLst>
              </a:tr>
              <a:tr h="319960">
                <a:tc>
                  <a:txBody>
                    <a:bodyPr/>
                    <a:lstStyle/>
                    <a:p>
                      <a:pPr algn="ctr"/>
                      <a:r>
                        <a:rPr kumimoji="1" lang="en-US" altLang="ja-JP" sz="1200" i="1" dirty="0"/>
                        <a:t>I</a:t>
                      </a:r>
                      <a:r>
                        <a:rPr kumimoji="1" lang="en-US" altLang="ja-JP" sz="1200" dirty="0"/>
                        <a:t> at </a:t>
                      </a:r>
                      <a:r>
                        <a:rPr kumimoji="1" lang="en-US" altLang="ja-JP" sz="1200" i="1" dirty="0"/>
                        <a:t>G</a:t>
                      </a:r>
                      <a:r>
                        <a:rPr kumimoji="1" lang="en-US" altLang="ja-JP" sz="1200" dirty="0"/>
                        <a:t>=80 T/m (A)</a:t>
                      </a:r>
                      <a:endParaRPr kumimoji="1" lang="ja-JP" altLang="en-US" sz="1200"/>
                    </a:p>
                  </a:txBody>
                  <a:tcPr anchor="ctr"/>
                </a:tc>
                <a:tc>
                  <a:txBody>
                    <a:bodyPr/>
                    <a:lstStyle/>
                    <a:p>
                      <a:pPr algn="ctr"/>
                      <a:r>
                        <a:rPr kumimoji="1" lang="en-US" altLang="ja-JP" sz="1200" dirty="0"/>
                        <a:t>1656</a:t>
                      </a:r>
                      <a:endParaRPr kumimoji="1" lang="ja-JP" altLang="en-US" sz="1200"/>
                    </a:p>
                  </a:txBody>
                  <a:tcPr anchor="ctr">
                    <a:solidFill>
                      <a:srgbClr val="00FDFF"/>
                    </a:solidFill>
                  </a:tcPr>
                </a:tc>
                <a:tc>
                  <a:txBody>
                    <a:bodyPr/>
                    <a:lstStyle/>
                    <a:p>
                      <a:pPr algn="ctr"/>
                      <a:r>
                        <a:rPr kumimoji="1" lang="en-US" altLang="ja-JP" sz="1200" dirty="0"/>
                        <a:t>1658*</a:t>
                      </a:r>
                      <a:endParaRPr kumimoji="1" lang="ja-JP" altLang="en-US" sz="1200"/>
                    </a:p>
                  </a:txBody>
                  <a:tcPr anchor="ctr">
                    <a:solidFill>
                      <a:srgbClr val="00FDFF"/>
                    </a:solidFill>
                  </a:tcPr>
                </a:tc>
                <a:tc>
                  <a:txBody>
                    <a:bodyPr/>
                    <a:lstStyle/>
                    <a:p>
                      <a:pPr algn="ctr"/>
                      <a:r>
                        <a:rPr kumimoji="1" lang="en-US" altLang="ja-JP" sz="1200" dirty="0"/>
                        <a:t>1831</a:t>
                      </a:r>
                      <a:endParaRPr kumimoji="1" lang="ja-JP" altLang="en-US" sz="1200"/>
                    </a:p>
                  </a:txBody>
                  <a:tcPr anchor="ctr">
                    <a:solidFill>
                      <a:srgbClr val="FFFF00"/>
                    </a:solidFill>
                  </a:tcPr>
                </a:tc>
                <a:tc>
                  <a:txBody>
                    <a:bodyPr/>
                    <a:lstStyle/>
                    <a:p>
                      <a:pPr algn="ctr"/>
                      <a:r>
                        <a:rPr kumimoji="1" lang="en-US" altLang="ja-JP" sz="1200" dirty="0"/>
                        <a:t>1832*</a:t>
                      </a:r>
                      <a:endParaRPr kumimoji="1" lang="ja-JP" altLang="en-US" sz="1200"/>
                    </a:p>
                  </a:txBody>
                  <a:tcPr anchor="ctr">
                    <a:solidFill>
                      <a:srgbClr val="FFFF00"/>
                    </a:solidFill>
                  </a:tcPr>
                </a:tc>
                <a:extLst>
                  <a:ext uri="{0D108BD9-81ED-4DB2-BD59-A6C34878D82A}">
                    <a16:rowId xmlns:a16="http://schemas.microsoft.com/office/drawing/2014/main" val="1155889310"/>
                  </a:ext>
                </a:extLst>
              </a:tr>
              <a:tr h="319960">
                <a:tc>
                  <a:txBody>
                    <a:bodyPr/>
                    <a:lstStyle/>
                    <a:p>
                      <a:pPr algn="ctr"/>
                      <a:r>
                        <a:rPr kumimoji="1" lang="en-US" altLang="ja-JP" sz="1200" i="1" dirty="0"/>
                        <a:t>J</a:t>
                      </a:r>
                      <a:r>
                        <a:rPr kumimoji="1" lang="en-US" altLang="ja-JP" sz="1200" dirty="0"/>
                        <a:t> (non-Cu) (A/mm</a:t>
                      </a:r>
                      <a:r>
                        <a:rPr kumimoji="1" lang="en-US" altLang="ja-JP" sz="1200" baseline="30000" dirty="0"/>
                        <a:t>2</a:t>
                      </a:r>
                      <a:r>
                        <a:rPr kumimoji="1" lang="en-US" altLang="ja-JP" sz="1200" dirty="0"/>
                        <a:t>)</a:t>
                      </a:r>
                      <a:endParaRPr kumimoji="1" lang="ja-JP" altLang="en-US" sz="1200"/>
                    </a:p>
                  </a:txBody>
                  <a:tcPr anchor="ctr"/>
                </a:tc>
                <a:tc>
                  <a:txBody>
                    <a:bodyPr/>
                    <a:lstStyle/>
                    <a:p>
                      <a:pPr algn="ctr"/>
                      <a:r>
                        <a:rPr kumimoji="1" lang="en-US" altLang="ja-JP" sz="1200" dirty="0"/>
                        <a:t>2760</a:t>
                      </a:r>
                      <a:endParaRPr kumimoji="1" lang="ja-JP" altLang="en-US" sz="1200"/>
                    </a:p>
                  </a:txBody>
                  <a:tcPr anchor="ctr">
                    <a:solidFill>
                      <a:srgbClr val="00FDFF"/>
                    </a:solidFill>
                  </a:tcPr>
                </a:tc>
                <a:tc>
                  <a:txBody>
                    <a:bodyPr/>
                    <a:lstStyle/>
                    <a:p>
                      <a:pPr algn="ctr"/>
                      <a:r>
                        <a:rPr kumimoji="1" lang="en-US" altLang="ja-JP" sz="1200" dirty="0"/>
                        <a:t>2763</a:t>
                      </a:r>
                      <a:endParaRPr kumimoji="1" lang="ja-JP" altLang="en-US" sz="1200"/>
                    </a:p>
                  </a:txBody>
                  <a:tcPr anchor="ctr">
                    <a:solidFill>
                      <a:srgbClr val="00FDFF"/>
                    </a:solidFill>
                  </a:tcPr>
                </a:tc>
                <a:tc>
                  <a:txBody>
                    <a:bodyPr/>
                    <a:lstStyle/>
                    <a:p>
                      <a:pPr algn="ctr"/>
                      <a:r>
                        <a:rPr kumimoji="1" lang="en-US" altLang="ja-JP" sz="1200" dirty="0"/>
                        <a:t>3052</a:t>
                      </a:r>
                      <a:endParaRPr kumimoji="1" lang="ja-JP" altLang="en-US" sz="1200"/>
                    </a:p>
                  </a:txBody>
                  <a:tcPr anchor="ctr">
                    <a:solidFill>
                      <a:srgbClr val="FFFF00"/>
                    </a:solidFill>
                  </a:tcPr>
                </a:tc>
                <a:tc>
                  <a:txBody>
                    <a:bodyPr/>
                    <a:lstStyle/>
                    <a:p>
                      <a:pPr algn="ctr"/>
                      <a:r>
                        <a:rPr kumimoji="1" lang="en-US" altLang="ja-JP" sz="1200" dirty="0"/>
                        <a:t>3054</a:t>
                      </a:r>
                      <a:endParaRPr kumimoji="1" lang="ja-JP" altLang="en-US" sz="1200"/>
                    </a:p>
                  </a:txBody>
                  <a:tcPr anchor="ctr">
                    <a:solidFill>
                      <a:srgbClr val="FFFF00"/>
                    </a:solidFill>
                  </a:tcPr>
                </a:tc>
                <a:extLst>
                  <a:ext uri="{0D108BD9-81ED-4DB2-BD59-A6C34878D82A}">
                    <a16:rowId xmlns:a16="http://schemas.microsoft.com/office/drawing/2014/main" val="2013043768"/>
                  </a:ext>
                </a:extLst>
              </a:tr>
              <a:tr h="319960">
                <a:tc>
                  <a:txBody>
                    <a:bodyPr/>
                    <a:lstStyle/>
                    <a:p>
                      <a:pPr algn="ctr"/>
                      <a:r>
                        <a:rPr kumimoji="1" lang="en-US" altLang="ja-JP" sz="1200" dirty="0"/>
                        <a:t>Load line ratio</a:t>
                      </a:r>
                      <a:endParaRPr kumimoji="1" lang="ja-JP" altLang="en-US" sz="1200"/>
                    </a:p>
                  </a:txBody>
                  <a:tcPr anchor="ctr"/>
                </a:tc>
                <a:tc>
                  <a:txBody>
                    <a:bodyPr/>
                    <a:lstStyle/>
                    <a:p>
                      <a:pPr algn="ctr"/>
                      <a:r>
                        <a:rPr kumimoji="1" lang="en-US" altLang="ja-JP" sz="1200" dirty="0"/>
                        <a:t>0.72</a:t>
                      </a:r>
                      <a:endParaRPr kumimoji="1" lang="ja-JP" altLang="en-US" sz="1200"/>
                    </a:p>
                  </a:txBody>
                  <a:tcPr anchor="ctr">
                    <a:solidFill>
                      <a:srgbClr val="00FDFF"/>
                    </a:solidFill>
                  </a:tcPr>
                </a:tc>
                <a:tc>
                  <a:txBody>
                    <a:bodyPr/>
                    <a:lstStyle/>
                    <a:p>
                      <a:pPr algn="ctr"/>
                      <a:r>
                        <a:rPr kumimoji="1" lang="en-US" altLang="ja-JP" sz="1200" dirty="0"/>
                        <a:t>0.76</a:t>
                      </a:r>
                      <a:endParaRPr kumimoji="1" lang="ja-JP" altLang="en-US" sz="1200"/>
                    </a:p>
                  </a:txBody>
                  <a:tcPr anchor="ctr">
                    <a:solidFill>
                      <a:srgbClr val="00FDFF"/>
                    </a:solidFill>
                  </a:tcPr>
                </a:tc>
                <a:tc>
                  <a:txBody>
                    <a:bodyPr/>
                    <a:lstStyle/>
                    <a:p>
                      <a:pPr algn="ctr"/>
                      <a:r>
                        <a:rPr kumimoji="1" lang="en-US" altLang="ja-JP" sz="1200" dirty="0"/>
                        <a:t>0.76</a:t>
                      </a:r>
                      <a:endParaRPr kumimoji="1" lang="ja-JP" altLang="en-US" sz="1200"/>
                    </a:p>
                  </a:txBody>
                  <a:tcPr anchor="ctr">
                    <a:solidFill>
                      <a:srgbClr val="FFFF00"/>
                    </a:solidFill>
                  </a:tcPr>
                </a:tc>
                <a:tc>
                  <a:txBody>
                    <a:bodyPr/>
                    <a:lstStyle/>
                    <a:p>
                      <a:pPr algn="ctr"/>
                      <a:r>
                        <a:rPr kumimoji="1" lang="en-US" altLang="ja-JP" sz="1200" dirty="0"/>
                        <a:t>0.80</a:t>
                      </a:r>
                      <a:endParaRPr kumimoji="1" lang="ja-JP" altLang="en-US" sz="1200"/>
                    </a:p>
                  </a:txBody>
                  <a:tcPr anchor="ctr">
                    <a:solidFill>
                      <a:srgbClr val="FFFF00"/>
                    </a:solidFill>
                  </a:tcPr>
                </a:tc>
                <a:extLst>
                  <a:ext uri="{0D108BD9-81ED-4DB2-BD59-A6C34878D82A}">
                    <a16:rowId xmlns:a16="http://schemas.microsoft.com/office/drawing/2014/main" val="3262575512"/>
                  </a:ext>
                </a:extLst>
              </a:tr>
            </a:tbl>
          </a:graphicData>
        </a:graphic>
      </p:graphicFrame>
      <p:grpSp>
        <p:nvGrpSpPr>
          <p:cNvPr id="126" name="グループ">
            <a:extLst>
              <a:ext uri="{FF2B5EF4-FFF2-40B4-BE49-F238E27FC236}">
                <a16:creationId xmlns:a16="http://schemas.microsoft.com/office/drawing/2014/main" id="{118E7F86-D2BD-CE46-5431-E6A9841BD98D}"/>
              </a:ext>
            </a:extLst>
          </p:cNvPr>
          <p:cNvGrpSpPr/>
          <p:nvPr/>
        </p:nvGrpSpPr>
        <p:grpSpPr>
          <a:xfrm>
            <a:off x="536590" y="4247817"/>
            <a:ext cx="3720680" cy="2559682"/>
            <a:chOff x="0" y="0"/>
            <a:chExt cx="13449409" cy="9252664"/>
          </a:xfrm>
        </p:grpSpPr>
        <p:pic>
          <p:nvPicPr>
            <p:cNvPr id="127" name="critical_surf_260710.pdf" descr="critical_surf_260710.pdf">
              <a:extLst>
                <a:ext uri="{FF2B5EF4-FFF2-40B4-BE49-F238E27FC236}">
                  <a16:creationId xmlns:a16="http://schemas.microsoft.com/office/drawing/2014/main" id="{FAD8D271-D052-DDAF-B502-3527011CF31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0" y="0"/>
              <a:ext cx="13449409" cy="9252664"/>
            </a:xfrm>
            <a:prstGeom prst="rect">
              <a:avLst/>
            </a:prstGeom>
            <a:ln w="12700" cap="flat">
              <a:noFill/>
              <a:miter lim="400000"/>
            </a:ln>
            <a:effectLst/>
          </p:spPr>
        </p:pic>
        <p:sp>
          <p:nvSpPr>
            <p:cNvPr id="128" name="図形">
              <a:extLst>
                <a:ext uri="{FF2B5EF4-FFF2-40B4-BE49-F238E27FC236}">
                  <a16:creationId xmlns:a16="http://schemas.microsoft.com/office/drawing/2014/main" id="{8CCD35CB-98A0-6CB1-05B7-42757E29EB8B}"/>
                </a:ext>
              </a:extLst>
            </p:cNvPr>
            <p:cNvSpPr/>
            <p:nvPr/>
          </p:nvSpPr>
          <p:spPr>
            <a:xfrm>
              <a:off x="5137943" y="4026693"/>
              <a:ext cx="379190" cy="37919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96FF"/>
            </a:solidFill>
            <a:ln w="12700" cap="flat">
              <a:solidFill>
                <a:srgbClr val="000000"/>
              </a:solidFill>
              <a:prstDash val="solid"/>
              <a:miter lim="400000"/>
            </a:ln>
            <a:effectLst/>
          </p:spPr>
          <p:txBody>
            <a:bodyPr wrap="square" lIns="25400" tIns="25400" rIns="25400" bIns="25400" numCol="1" anchor="ctr">
              <a:noAutofit/>
            </a:bodyPr>
            <a:lstStyle/>
            <a:p>
              <a:pPr algn="ctr">
                <a:defRPr>
                  <a:solidFill>
                    <a:srgbClr val="FFFFFF"/>
                  </a:solidFill>
                  <a:latin typeface="Helvetica Neue Light"/>
                  <a:ea typeface="Helvetica Neue Light"/>
                  <a:cs typeface="Helvetica Neue Light"/>
                  <a:sym typeface="Helvetica Neue Light"/>
                </a:defRPr>
              </a:pPr>
              <a:endParaRPr sz="900"/>
            </a:p>
          </p:txBody>
        </p:sp>
        <p:sp>
          <p:nvSpPr>
            <p:cNvPr id="129" name="図形">
              <a:extLst>
                <a:ext uri="{FF2B5EF4-FFF2-40B4-BE49-F238E27FC236}">
                  <a16:creationId xmlns:a16="http://schemas.microsoft.com/office/drawing/2014/main" id="{ABB86BD0-74DF-285F-D7A4-3E11042267D9}"/>
                </a:ext>
              </a:extLst>
            </p:cNvPr>
            <p:cNvSpPr/>
            <p:nvPr/>
          </p:nvSpPr>
          <p:spPr>
            <a:xfrm>
              <a:off x="7760460" y="2464084"/>
              <a:ext cx="379190" cy="37918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0096FF"/>
            </a:solidFill>
            <a:ln w="12700" cap="flat">
              <a:solidFill>
                <a:srgbClr val="000000"/>
              </a:solidFill>
              <a:prstDash val="solid"/>
              <a:miter lim="400000"/>
            </a:ln>
            <a:effectLst/>
          </p:spPr>
          <p:txBody>
            <a:bodyPr wrap="square" lIns="25400" tIns="25400" rIns="25400" bIns="25400" numCol="1" anchor="ctr">
              <a:noAutofit/>
            </a:bodyPr>
            <a:lstStyle/>
            <a:p>
              <a:pPr algn="ctr">
                <a:defRPr>
                  <a:solidFill>
                    <a:srgbClr val="FFFFFF"/>
                  </a:solidFill>
                  <a:latin typeface="Helvetica Neue Light"/>
                  <a:ea typeface="Helvetica Neue Light"/>
                  <a:cs typeface="Helvetica Neue Light"/>
                  <a:sym typeface="Helvetica Neue Light"/>
                </a:defRPr>
              </a:pPr>
              <a:endParaRPr sz="900"/>
            </a:p>
          </p:txBody>
        </p:sp>
        <p:sp>
          <p:nvSpPr>
            <p:cNvPr id="130" name="円形">
              <a:extLst>
                <a:ext uri="{FF2B5EF4-FFF2-40B4-BE49-F238E27FC236}">
                  <a16:creationId xmlns:a16="http://schemas.microsoft.com/office/drawing/2014/main" id="{C39E2D4A-4BA9-7B15-32EC-17EBCAC1F8F5}"/>
                </a:ext>
              </a:extLst>
            </p:cNvPr>
            <p:cNvSpPr/>
            <p:nvPr/>
          </p:nvSpPr>
          <p:spPr>
            <a:xfrm>
              <a:off x="7776383" y="1997410"/>
              <a:ext cx="347340" cy="347340"/>
            </a:xfrm>
            <a:prstGeom prst="ellipse">
              <a:avLst/>
            </a:prstGeom>
            <a:solidFill>
              <a:srgbClr val="FFFB00"/>
            </a:solidFill>
            <a:ln w="12700" cap="flat">
              <a:solidFill>
                <a:srgbClr val="000000"/>
              </a:solidFill>
              <a:prstDash val="solid"/>
              <a:miter lim="400000"/>
            </a:ln>
            <a:effectLst/>
          </p:spPr>
          <p:txBody>
            <a:bodyPr wrap="square" lIns="25400" tIns="25400" rIns="25400" bIns="25400" numCol="1" anchor="ctr">
              <a:noAutofit/>
            </a:bodyPr>
            <a:lstStyle/>
            <a:p>
              <a:pPr algn="ctr">
                <a:defRPr>
                  <a:solidFill>
                    <a:srgbClr val="FFFFFF"/>
                  </a:solidFill>
                  <a:latin typeface="Helvetica Neue Light"/>
                  <a:ea typeface="Helvetica Neue Light"/>
                  <a:cs typeface="Helvetica Neue Light"/>
                  <a:sym typeface="Helvetica Neue Light"/>
                </a:defRPr>
              </a:pPr>
              <a:endParaRPr sz="900"/>
            </a:p>
          </p:txBody>
        </p:sp>
        <p:sp>
          <p:nvSpPr>
            <p:cNvPr id="131" name="Rin=26.25 mm">
              <a:extLst>
                <a:ext uri="{FF2B5EF4-FFF2-40B4-BE49-F238E27FC236}">
                  <a16:creationId xmlns:a16="http://schemas.microsoft.com/office/drawing/2014/main" id="{DB829FA8-B31F-EA2D-830E-B2DF380029C6}"/>
                </a:ext>
              </a:extLst>
            </p:cNvPr>
            <p:cNvSpPr txBox="1"/>
            <p:nvPr/>
          </p:nvSpPr>
          <p:spPr>
            <a:xfrm>
              <a:off x="8458960" y="1609329"/>
              <a:ext cx="4409609" cy="9642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spcBef>
                  <a:spcPts val="1000"/>
                </a:spcBef>
                <a:defRPr sz="3000"/>
              </a:lvl1pPr>
            </a:lstStyle>
            <a:p>
              <a:r>
                <a:rPr sz="1400" dirty="0"/>
                <a:t>Rin=26.25 mm</a:t>
              </a:r>
            </a:p>
          </p:txBody>
        </p:sp>
        <p:sp>
          <p:nvSpPr>
            <p:cNvPr id="132" name="Rin=24.7 mm">
              <a:extLst>
                <a:ext uri="{FF2B5EF4-FFF2-40B4-BE49-F238E27FC236}">
                  <a16:creationId xmlns:a16="http://schemas.microsoft.com/office/drawing/2014/main" id="{2CBBDCCE-6AB7-A8E1-F7FC-C8760977A122}"/>
                </a:ext>
              </a:extLst>
            </p:cNvPr>
            <p:cNvSpPr txBox="1"/>
            <p:nvPr/>
          </p:nvSpPr>
          <p:spPr>
            <a:xfrm>
              <a:off x="8458960" y="2171577"/>
              <a:ext cx="4050352" cy="9642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spcBef>
                  <a:spcPts val="1000"/>
                </a:spcBef>
                <a:defRPr sz="3000"/>
              </a:lvl1pPr>
            </a:lstStyle>
            <a:p>
              <a:r>
                <a:rPr sz="1400"/>
                <a:t>Rin=24.7 mm</a:t>
              </a:r>
            </a:p>
          </p:txBody>
        </p:sp>
      </p:grpSp>
      <p:sp>
        <p:nvSpPr>
          <p:cNvPr id="133" name="テキスト ボックス 132">
            <a:extLst>
              <a:ext uri="{FF2B5EF4-FFF2-40B4-BE49-F238E27FC236}">
                <a16:creationId xmlns:a16="http://schemas.microsoft.com/office/drawing/2014/main" id="{4819BA5E-F28A-F6C0-F789-D4E59AC4C87E}"/>
              </a:ext>
            </a:extLst>
          </p:cNvPr>
          <p:cNvSpPr txBox="1"/>
          <p:nvPr/>
        </p:nvSpPr>
        <p:spPr>
          <a:xfrm>
            <a:off x="2963875" y="5115183"/>
            <a:ext cx="445956" cy="338554"/>
          </a:xfrm>
          <a:prstGeom prst="rect">
            <a:avLst/>
          </a:prstGeom>
          <a:noFill/>
        </p:spPr>
        <p:txBody>
          <a:bodyPr wrap="none" rtlCol="0">
            <a:spAutoFit/>
          </a:bodyPr>
          <a:lstStyle/>
          <a:p>
            <a:r>
              <a:rPr kumimoji="1" lang="en-US" altLang="ja-JP" sz="1600" dirty="0"/>
              <a:t>2D</a:t>
            </a:r>
            <a:endParaRPr kumimoji="1" lang="ja-JP" altLang="en-US" sz="1600"/>
          </a:p>
        </p:txBody>
      </p:sp>
      <p:sp>
        <p:nvSpPr>
          <p:cNvPr id="134" name="テキスト ボックス 133">
            <a:extLst>
              <a:ext uri="{FF2B5EF4-FFF2-40B4-BE49-F238E27FC236}">
                <a16:creationId xmlns:a16="http://schemas.microsoft.com/office/drawing/2014/main" id="{2F2C9A15-693A-CB01-4152-3101BA381D7A}"/>
              </a:ext>
            </a:extLst>
          </p:cNvPr>
          <p:cNvSpPr txBox="1"/>
          <p:nvPr/>
        </p:nvSpPr>
        <p:spPr>
          <a:xfrm>
            <a:off x="8449043" y="3791819"/>
            <a:ext cx="3413563" cy="461665"/>
          </a:xfrm>
          <a:prstGeom prst="rect">
            <a:avLst/>
          </a:prstGeom>
          <a:noFill/>
        </p:spPr>
        <p:txBody>
          <a:bodyPr wrap="none" rtlCol="0">
            <a:spAutoFit/>
          </a:bodyPr>
          <a:lstStyle/>
          <a:p>
            <a:r>
              <a:rPr kumimoji="1" lang="en-US" altLang="ja-JP" sz="1200" dirty="0"/>
              <a:t>* Current at G=80 T/m at the longitudinal center</a:t>
            </a:r>
          </a:p>
          <a:p>
            <a:r>
              <a:rPr kumimoji="1" lang="en-US" altLang="ja-JP" sz="1200" dirty="0"/>
              <a:t>  of the straight section</a:t>
            </a:r>
            <a:endParaRPr kumimoji="1" lang="ja-JP" altLang="en-US" sz="1200"/>
          </a:p>
        </p:txBody>
      </p:sp>
    </p:spTree>
    <p:extLst>
      <p:ext uri="{BB962C8B-B14F-4D97-AF65-F5344CB8AC3E}">
        <p14:creationId xmlns:p14="http://schemas.microsoft.com/office/powerpoint/2010/main" val="152531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25"/>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66"/>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4" grpId="0"/>
      <p:bldP spid="24" grpId="1"/>
      <p:bldP spid="25" grpId="0"/>
      <p:bldP spid="25" grpId="1"/>
      <p:bldP spid="61" grpId="0"/>
      <p:bldP spid="72" grpId="0"/>
      <p:bldP spid="133" grpId="0"/>
      <p:bldP spid="1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Two layer magnet is designed with 2D analysis.…"/>
          <p:cNvSpPr txBox="1">
            <a:spLocks noGrp="1"/>
          </p:cNvSpPr>
          <p:nvPr>
            <p:ph type="body" sz="half" idx="1"/>
          </p:nvPr>
        </p:nvSpPr>
        <p:spPr>
          <a:xfrm>
            <a:off x="213169" y="644437"/>
            <a:ext cx="6593300" cy="2928021"/>
          </a:xfrm>
          <a:prstGeom prst="rect">
            <a:avLst/>
          </a:prstGeom>
        </p:spPr>
        <p:txBody>
          <a:bodyPr>
            <a:normAutofit/>
          </a:bodyPr>
          <a:lstStyle/>
          <a:p>
            <a:r>
              <a:rPr sz="1800" dirty="0"/>
              <a:t>Two layer magnet is designed with 2D analysis.</a:t>
            </a:r>
          </a:p>
          <a:p>
            <a:r>
              <a:rPr sz="1800" dirty="0"/>
              <a:t>Number of turn</a:t>
            </a:r>
            <a:r>
              <a:rPr lang="en-US" sz="1800" dirty="0"/>
              <a:t>s</a:t>
            </a:r>
            <a:endParaRPr sz="1800" dirty="0"/>
          </a:p>
          <a:p>
            <a:pPr marL="457200" lvl="1" indent="0">
              <a:buNone/>
            </a:pPr>
            <a:r>
              <a:rPr lang="en-US" sz="1800" dirty="0"/>
              <a:t>– </a:t>
            </a:r>
            <a:r>
              <a:rPr sz="1800" dirty="0"/>
              <a:t>11 turn (inner coil)</a:t>
            </a:r>
          </a:p>
          <a:p>
            <a:pPr marL="457200" lvl="1" indent="0">
              <a:buNone/>
            </a:pPr>
            <a:r>
              <a:rPr lang="en-US" sz="1800" dirty="0"/>
              <a:t>– </a:t>
            </a:r>
            <a:r>
              <a:rPr sz="1800" dirty="0"/>
              <a:t>12 turn (outer coil)</a:t>
            </a:r>
          </a:p>
          <a:p>
            <a:r>
              <a:rPr sz="1800" dirty="0"/>
              <a:t>Inner radiu</a:t>
            </a:r>
            <a:r>
              <a:rPr lang="en-US" sz="1800" dirty="0"/>
              <a:t>s</a:t>
            </a:r>
            <a:endParaRPr sz="1800" dirty="0"/>
          </a:p>
          <a:p>
            <a:pPr marL="457200" lvl="1" indent="0">
              <a:buNone/>
            </a:pPr>
            <a:r>
              <a:rPr lang="en-US" sz="1800" dirty="0"/>
              <a:t>– </a:t>
            </a:r>
            <a:r>
              <a:rPr sz="1800" dirty="0"/>
              <a:t>22.6 mm (inner coil) (same as </a:t>
            </a:r>
            <a:r>
              <a:rPr lang="en-US" sz="1800" dirty="0"/>
              <a:t>single-</a:t>
            </a:r>
            <a:r>
              <a:rPr sz="1800" dirty="0"/>
              <a:t>layer magnet)</a:t>
            </a:r>
          </a:p>
          <a:p>
            <a:pPr marL="457200" lvl="1" indent="0">
              <a:buNone/>
            </a:pPr>
            <a:r>
              <a:rPr lang="en-US" sz="1800" dirty="0"/>
              <a:t>– </a:t>
            </a:r>
            <a:r>
              <a:rPr sz="1800" dirty="0"/>
              <a:t>24.4 mm (outer coil) </a:t>
            </a:r>
          </a:p>
        </p:txBody>
      </p:sp>
      <p:grpSp>
        <p:nvGrpSpPr>
          <p:cNvPr id="5" name="グループ化 4">
            <a:extLst>
              <a:ext uri="{FF2B5EF4-FFF2-40B4-BE49-F238E27FC236}">
                <a16:creationId xmlns:a16="http://schemas.microsoft.com/office/drawing/2014/main" id="{EB608218-884E-AAF1-50AC-316CB656562F}"/>
              </a:ext>
            </a:extLst>
          </p:cNvPr>
          <p:cNvGrpSpPr/>
          <p:nvPr/>
        </p:nvGrpSpPr>
        <p:grpSpPr>
          <a:xfrm>
            <a:off x="6963933" y="468576"/>
            <a:ext cx="3704675" cy="3481072"/>
            <a:chOff x="6750085" y="0"/>
            <a:chExt cx="5028639" cy="4725126"/>
          </a:xfrm>
        </p:grpSpPr>
        <p:pic>
          <p:nvPicPr>
            <p:cNvPr id="276" name="241216-mat.pdf" descr="241216-mat.pdf"/>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216945" y="0"/>
              <a:ext cx="4561779" cy="4725126"/>
            </a:xfrm>
            <a:prstGeom prst="rect">
              <a:avLst/>
            </a:prstGeom>
            <a:ln w="12700">
              <a:miter lim="400000"/>
            </a:ln>
          </p:spPr>
        </p:pic>
        <p:sp>
          <p:nvSpPr>
            <p:cNvPr id="277" name="線"/>
            <p:cNvSpPr/>
            <p:nvPr/>
          </p:nvSpPr>
          <p:spPr>
            <a:xfrm flipV="1">
              <a:off x="8243396" y="2535443"/>
              <a:ext cx="273668" cy="615485"/>
            </a:xfrm>
            <a:prstGeom prst="line">
              <a:avLst/>
            </a:prstGeom>
            <a:ln w="12700">
              <a:solidFill>
                <a:srgbClr val="000000"/>
              </a:solidFill>
              <a:miter lim="400000"/>
              <a:tailEnd type="triangle"/>
            </a:ln>
          </p:spPr>
          <p:txBody>
            <a:bodyPr lIns="25400" tIns="25400" rIns="25400" bIns="25400" anchor="ctr"/>
            <a:lstStyle/>
            <a:p>
              <a:pPr algn="ctr">
                <a:defRPr>
                  <a:solidFill>
                    <a:srgbClr val="000000"/>
                  </a:solidFill>
                  <a:latin typeface="+mn-lt"/>
                  <a:ea typeface="+mn-ea"/>
                  <a:cs typeface="+mn-cs"/>
                  <a:sym typeface="Helvetica Neue Light"/>
                </a:defRPr>
              </a:pPr>
              <a:endParaRPr sz="900"/>
            </a:p>
          </p:txBody>
        </p:sp>
        <p:sp>
          <p:nvSpPr>
            <p:cNvPr id="278" name="22.6 mm"/>
            <p:cNvSpPr txBox="1"/>
            <p:nvPr/>
          </p:nvSpPr>
          <p:spPr>
            <a:xfrm>
              <a:off x="8022367" y="3136917"/>
              <a:ext cx="948978"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a:solidFill>
                    <a:srgbClr val="000000"/>
                  </a:solidFill>
                </a:defRPr>
              </a:lvl1pPr>
            </a:lstStyle>
            <a:p>
              <a:r>
                <a:t>22.6 mm</a:t>
              </a:r>
            </a:p>
          </p:txBody>
        </p:sp>
        <p:sp>
          <p:nvSpPr>
            <p:cNvPr id="279" name="線"/>
            <p:cNvSpPr/>
            <p:nvPr/>
          </p:nvSpPr>
          <p:spPr>
            <a:xfrm flipV="1">
              <a:off x="7876965" y="2257413"/>
              <a:ext cx="226744" cy="1161018"/>
            </a:xfrm>
            <a:prstGeom prst="line">
              <a:avLst/>
            </a:prstGeom>
            <a:ln w="12700">
              <a:solidFill>
                <a:srgbClr val="000000"/>
              </a:solidFill>
              <a:miter lim="400000"/>
              <a:tailEnd type="triangle"/>
            </a:ln>
          </p:spPr>
          <p:txBody>
            <a:bodyPr lIns="25400" tIns="25400" rIns="25400" bIns="25400" anchor="ctr"/>
            <a:lstStyle/>
            <a:p>
              <a:pPr algn="ctr">
                <a:defRPr>
                  <a:solidFill>
                    <a:srgbClr val="000000"/>
                  </a:solidFill>
                  <a:latin typeface="+mn-lt"/>
                  <a:ea typeface="+mn-ea"/>
                  <a:cs typeface="+mn-cs"/>
                  <a:sym typeface="Helvetica Neue Light"/>
                </a:defRPr>
              </a:pPr>
              <a:endParaRPr sz="900"/>
            </a:p>
          </p:txBody>
        </p:sp>
        <p:sp>
          <p:nvSpPr>
            <p:cNvPr id="280" name="24.4 mm"/>
            <p:cNvSpPr txBox="1"/>
            <p:nvPr/>
          </p:nvSpPr>
          <p:spPr>
            <a:xfrm>
              <a:off x="6750085" y="3365974"/>
              <a:ext cx="948979"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a:solidFill>
                    <a:srgbClr val="000000"/>
                  </a:solidFill>
                </a:defRPr>
              </a:lvl1pPr>
            </a:lstStyle>
            <a:p>
              <a:r>
                <a:rPr dirty="0"/>
                <a:t>24.4 mm</a:t>
              </a:r>
            </a:p>
          </p:txBody>
        </p:sp>
        <p:sp>
          <p:nvSpPr>
            <p:cNvPr id="281" name="線"/>
            <p:cNvSpPr/>
            <p:nvPr/>
          </p:nvSpPr>
          <p:spPr>
            <a:xfrm flipH="1">
              <a:off x="9539775" y="1665489"/>
              <a:ext cx="1317442" cy="1222494"/>
            </a:xfrm>
            <a:prstGeom prst="line">
              <a:avLst/>
            </a:prstGeom>
            <a:ln w="12700">
              <a:solidFill>
                <a:srgbClr val="000000"/>
              </a:solidFill>
              <a:miter lim="400000"/>
              <a:tailEnd type="triangle"/>
            </a:ln>
          </p:spPr>
          <p:txBody>
            <a:bodyPr lIns="25400" tIns="25400" rIns="25400" bIns="25400" anchor="ctr"/>
            <a:lstStyle/>
            <a:p>
              <a:pPr algn="ctr">
                <a:defRPr>
                  <a:solidFill>
                    <a:srgbClr val="000000"/>
                  </a:solidFill>
                  <a:latin typeface="+mn-lt"/>
                  <a:ea typeface="+mn-ea"/>
                  <a:cs typeface="+mn-cs"/>
                  <a:sym typeface="Helvetica Neue Light"/>
                </a:defRPr>
              </a:pPr>
              <a:endParaRPr sz="900"/>
            </a:p>
          </p:txBody>
        </p:sp>
        <p:sp>
          <p:nvSpPr>
            <p:cNvPr id="282" name="r26.8 mm"/>
            <p:cNvSpPr txBox="1"/>
            <p:nvPr/>
          </p:nvSpPr>
          <p:spPr>
            <a:xfrm>
              <a:off x="10232287" y="1162516"/>
              <a:ext cx="1514411" cy="4456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a:solidFill>
                    <a:srgbClr val="000000"/>
                  </a:solidFill>
                </a:defRPr>
              </a:lvl1pPr>
            </a:lstStyle>
            <a:p>
              <a:r>
                <a:rPr lang="en-US" dirty="0"/>
                <a:t>R</a:t>
              </a:r>
              <a:r>
                <a:rPr dirty="0"/>
                <a:t>26.8 mm</a:t>
              </a:r>
            </a:p>
          </p:txBody>
        </p:sp>
        <p:sp>
          <p:nvSpPr>
            <p:cNvPr id="283" name="線"/>
            <p:cNvSpPr/>
            <p:nvPr/>
          </p:nvSpPr>
          <p:spPr>
            <a:xfrm flipH="1">
              <a:off x="9673714" y="859607"/>
              <a:ext cx="327659" cy="486577"/>
            </a:xfrm>
            <a:prstGeom prst="line">
              <a:avLst/>
            </a:prstGeom>
            <a:ln w="12700">
              <a:solidFill>
                <a:srgbClr val="000000"/>
              </a:solidFill>
              <a:miter lim="400000"/>
              <a:tailEnd type="triangle"/>
            </a:ln>
          </p:spPr>
          <p:txBody>
            <a:bodyPr lIns="25400" tIns="25400" rIns="25400" bIns="25400" anchor="ctr"/>
            <a:lstStyle/>
            <a:p>
              <a:pPr algn="ctr">
                <a:defRPr>
                  <a:solidFill>
                    <a:srgbClr val="000000"/>
                  </a:solidFill>
                  <a:latin typeface="+mn-lt"/>
                  <a:ea typeface="+mn-ea"/>
                  <a:cs typeface="+mn-cs"/>
                  <a:sym typeface="Helvetica Neue Light"/>
                </a:defRPr>
              </a:pPr>
              <a:endParaRPr sz="900"/>
            </a:p>
          </p:txBody>
        </p:sp>
        <p:sp>
          <p:nvSpPr>
            <p:cNvPr id="284" name="r41.8 mm"/>
            <p:cNvSpPr txBox="1"/>
            <p:nvPr/>
          </p:nvSpPr>
          <p:spPr>
            <a:xfrm>
              <a:off x="10057359" y="531228"/>
              <a:ext cx="1514411" cy="4456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a:solidFill>
                    <a:srgbClr val="000000"/>
                  </a:solidFill>
                </a:defRPr>
              </a:lvl1pPr>
            </a:lstStyle>
            <a:p>
              <a:r>
                <a:rPr lang="en-US" dirty="0"/>
                <a:t>R</a:t>
              </a:r>
              <a:r>
                <a:rPr dirty="0"/>
                <a:t>41.8 mm</a:t>
              </a:r>
            </a:p>
          </p:txBody>
        </p:sp>
      </p:grpSp>
      <p:sp>
        <p:nvSpPr>
          <p:cNvPr id="2" name="テキスト ボックス 1">
            <a:extLst>
              <a:ext uri="{FF2B5EF4-FFF2-40B4-BE49-F238E27FC236}">
                <a16:creationId xmlns:a16="http://schemas.microsoft.com/office/drawing/2014/main" id="{1AAFF9C0-2F7B-31BD-F24F-2171582BCF91}"/>
              </a:ext>
            </a:extLst>
          </p:cNvPr>
          <p:cNvSpPr txBox="1"/>
          <p:nvPr/>
        </p:nvSpPr>
        <p:spPr>
          <a:xfrm>
            <a:off x="127675" y="91386"/>
            <a:ext cx="2760307" cy="461665"/>
          </a:xfrm>
          <a:prstGeom prst="rect">
            <a:avLst/>
          </a:prstGeom>
          <a:noFill/>
        </p:spPr>
        <p:txBody>
          <a:bodyPr wrap="none" rtlCol="0">
            <a:spAutoFit/>
          </a:bodyPr>
          <a:lstStyle/>
          <a:p>
            <a:r>
              <a:rPr kumimoji="1" lang="en-US" altLang="ja-JP" sz="2400" b="1" dirty="0"/>
              <a:t>Two-layer magnet</a:t>
            </a:r>
            <a:endParaRPr kumimoji="1" lang="ja-JP" altLang="en-US" sz="2400" b="1"/>
          </a:p>
        </p:txBody>
      </p:sp>
      <p:graphicFrame>
        <p:nvGraphicFramePr>
          <p:cNvPr id="6" name="表1">
            <a:extLst>
              <a:ext uri="{FF2B5EF4-FFF2-40B4-BE49-F238E27FC236}">
                <a16:creationId xmlns:a16="http://schemas.microsoft.com/office/drawing/2014/main" id="{6BB4ECD1-A597-827A-9A66-FA9396F123FD}"/>
              </a:ext>
            </a:extLst>
          </p:cNvPr>
          <p:cNvGraphicFramePr/>
          <p:nvPr>
            <p:extLst>
              <p:ext uri="{D42A27DB-BD31-4B8C-83A1-F6EECF244321}">
                <p14:modId xmlns:p14="http://schemas.microsoft.com/office/powerpoint/2010/main" val="1514233053"/>
              </p:ext>
            </p:extLst>
          </p:nvPr>
        </p:nvGraphicFramePr>
        <p:xfrm>
          <a:off x="3999592" y="4698553"/>
          <a:ext cx="7885644" cy="1056640"/>
        </p:xfrm>
        <a:graphic>
          <a:graphicData uri="http://schemas.openxmlformats.org/drawingml/2006/table">
            <a:tbl>
              <a:tblPr firstRow="1" firstCol="1"/>
              <a:tblGrid>
                <a:gridCol w="1725187">
                  <a:extLst>
                    <a:ext uri="{9D8B030D-6E8A-4147-A177-3AD203B41FA5}">
                      <a16:colId xmlns:a16="http://schemas.microsoft.com/office/drawing/2014/main" val="20000"/>
                    </a:ext>
                  </a:extLst>
                </a:gridCol>
                <a:gridCol w="928733">
                  <a:extLst>
                    <a:ext uri="{9D8B030D-6E8A-4147-A177-3AD203B41FA5}">
                      <a16:colId xmlns:a16="http://schemas.microsoft.com/office/drawing/2014/main" val="20001"/>
                    </a:ext>
                  </a:extLst>
                </a:gridCol>
                <a:gridCol w="1130766">
                  <a:extLst>
                    <a:ext uri="{9D8B030D-6E8A-4147-A177-3AD203B41FA5}">
                      <a16:colId xmlns:a16="http://schemas.microsoft.com/office/drawing/2014/main" val="20002"/>
                    </a:ext>
                  </a:extLst>
                </a:gridCol>
                <a:gridCol w="1238064">
                  <a:extLst>
                    <a:ext uri="{9D8B030D-6E8A-4147-A177-3AD203B41FA5}">
                      <a16:colId xmlns:a16="http://schemas.microsoft.com/office/drawing/2014/main" val="20003"/>
                    </a:ext>
                  </a:extLst>
                </a:gridCol>
                <a:gridCol w="1023469">
                  <a:extLst>
                    <a:ext uri="{9D8B030D-6E8A-4147-A177-3AD203B41FA5}">
                      <a16:colId xmlns:a16="http://schemas.microsoft.com/office/drawing/2014/main" val="20004"/>
                    </a:ext>
                  </a:extLst>
                </a:gridCol>
                <a:gridCol w="924837">
                  <a:extLst>
                    <a:ext uri="{9D8B030D-6E8A-4147-A177-3AD203B41FA5}">
                      <a16:colId xmlns:a16="http://schemas.microsoft.com/office/drawing/2014/main" val="20005"/>
                    </a:ext>
                  </a:extLst>
                </a:gridCol>
                <a:gridCol w="914588">
                  <a:extLst>
                    <a:ext uri="{9D8B030D-6E8A-4147-A177-3AD203B41FA5}">
                      <a16:colId xmlns:a16="http://schemas.microsoft.com/office/drawing/2014/main" val="20006"/>
                    </a:ext>
                  </a:extLst>
                </a:gridCol>
              </a:tblGrid>
              <a:tr h="262800">
                <a:tc>
                  <a:txBody>
                    <a:bodyPr/>
                    <a:lstStyle/>
                    <a:p>
                      <a:pPr algn="ctr" defTabSz="647700">
                        <a:defRPr sz="3400">
                          <a:latin typeface="+mj-lt"/>
                          <a:ea typeface="+mj-ea"/>
                          <a:cs typeface="+mj-cs"/>
                          <a:sym typeface="Palatino"/>
                        </a:defRPr>
                      </a:pPr>
                      <a:endParaRPr sz="1400" b="0" dirty="0">
                        <a:solidFill>
                          <a:schemeClr val="tx1"/>
                        </a:solidFill>
                        <a:latin typeface="+mn-lt"/>
                      </a:endParaRPr>
                    </a:p>
                  </a:txBody>
                  <a:tcPr marL="25400" marR="25400" marT="25400" marB="25400" anchor="ctr" horzOverflow="overflow">
                    <a:lnL w="12700">
                      <a:solidFill>
                        <a:srgbClr val="000000"/>
                      </a:solidFill>
                      <a:miter lim="400000"/>
                    </a:lnL>
                  </a:tcPr>
                </a:tc>
                <a:tc>
                  <a:txBody>
                    <a:bodyPr/>
                    <a:lstStyle/>
                    <a:p>
                      <a:pPr algn="ctr" defTabSz="647700">
                        <a:defRPr>
                          <a:solidFill>
                            <a:srgbClr val="000000"/>
                          </a:solidFill>
                        </a:defRPr>
                      </a:pPr>
                      <a:r>
                        <a:rPr sz="1400" b="0" i="1" dirty="0">
                          <a:solidFill>
                            <a:schemeClr val="tx1"/>
                          </a:solidFill>
                          <a:latin typeface="+mn-lt"/>
                          <a:ea typeface="+mj-ea"/>
                          <a:cs typeface="+mj-cs"/>
                          <a:sym typeface="Palatino"/>
                        </a:rPr>
                        <a:t>I</a:t>
                      </a:r>
                      <a:r>
                        <a:rPr sz="1400" b="0" dirty="0">
                          <a:solidFill>
                            <a:schemeClr val="tx1"/>
                          </a:solidFill>
                          <a:latin typeface="+mn-lt"/>
                          <a:ea typeface="+mj-ea"/>
                          <a:cs typeface="+mj-cs"/>
                          <a:sym typeface="Palatino"/>
                        </a:rPr>
                        <a:t> </a:t>
                      </a:r>
                      <a:r>
                        <a:rPr lang="en-US" sz="1400" b="0" dirty="0">
                          <a:solidFill>
                            <a:schemeClr val="tx1"/>
                          </a:solidFill>
                          <a:latin typeface="+mn-lt"/>
                          <a:ea typeface="+mj-ea"/>
                          <a:cs typeface="+mj-cs"/>
                          <a:sym typeface="Palatino"/>
                        </a:rPr>
                        <a:t>(</a:t>
                      </a:r>
                      <a:r>
                        <a:rPr sz="1400" b="0" dirty="0">
                          <a:solidFill>
                            <a:schemeClr val="tx1"/>
                          </a:solidFill>
                          <a:latin typeface="+mn-lt"/>
                          <a:ea typeface="+mj-ea"/>
                          <a:cs typeface="+mj-cs"/>
                          <a:sym typeface="Palatino"/>
                        </a:rPr>
                        <a:t>A</a:t>
                      </a:r>
                      <a:r>
                        <a:rPr lang="en-US" sz="1400" b="0" dirty="0">
                          <a:solidFill>
                            <a:schemeClr val="tx1"/>
                          </a:solidFill>
                          <a:latin typeface="+mn-lt"/>
                          <a:ea typeface="+mj-ea"/>
                          <a:cs typeface="+mj-cs"/>
                          <a:sym typeface="Palatino"/>
                        </a:rPr>
                        <a:t>)</a:t>
                      </a:r>
                      <a:endParaRPr sz="1400" b="0" dirty="0">
                        <a:solidFill>
                          <a:schemeClr val="tx1"/>
                        </a:solidFill>
                        <a:latin typeface="+mn-lt"/>
                        <a:ea typeface="+mj-ea"/>
                        <a:cs typeface="+mj-cs"/>
                        <a:sym typeface="Palatino"/>
                      </a:endParaRPr>
                    </a:p>
                  </a:txBody>
                  <a:tcPr marL="25400" marR="25400" marT="25400" marB="25400" anchor="ctr" horzOverflow="overflow"/>
                </a:tc>
                <a:tc>
                  <a:txBody>
                    <a:bodyPr/>
                    <a:lstStyle/>
                    <a:p>
                      <a:pPr algn="ctr" defTabSz="647700">
                        <a:defRPr>
                          <a:solidFill>
                            <a:srgbClr val="000000"/>
                          </a:solidFill>
                        </a:defRPr>
                      </a:pPr>
                      <a:r>
                        <a:rPr sz="1400" b="0" i="1" dirty="0">
                          <a:solidFill>
                            <a:schemeClr val="tx1"/>
                          </a:solidFill>
                          <a:latin typeface="+mn-lt"/>
                          <a:ea typeface="+mj-ea"/>
                          <a:cs typeface="+mj-cs"/>
                          <a:sym typeface="Palatino"/>
                        </a:rPr>
                        <a:t>A</a:t>
                      </a:r>
                      <a:r>
                        <a:rPr sz="1400" b="0" dirty="0">
                          <a:solidFill>
                            <a:schemeClr val="tx1"/>
                          </a:solidFill>
                          <a:latin typeface="+mn-lt"/>
                          <a:ea typeface="+mj-ea"/>
                          <a:cs typeface="+mj-cs"/>
                          <a:sym typeface="Palatino"/>
                        </a:rPr>
                        <a:t> </a:t>
                      </a:r>
                      <a:r>
                        <a:rPr lang="en-US" sz="1400" b="0" dirty="0">
                          <a:solidFill>
                            <a:schemeClr val="tx1"/>
                          </a:solidFill>
                          <a:latin typeface="+mn-lt"/>
                          <a:ea typeface="+mj-ea"/>
                          <a:cs typeface="+mj-cs"/>
                          <a:sym typeface="Palatino"/>
                        </a:rPr>
                        <a:t>(</a:t>
                      </a:r>
                      <a:r>
                        <a:rPr sz="1400" b="0" dirty="0">
                          <a:solidFill>
                            <a:schemeClr val="tx1"/>
                          </a:solidFill>
                          <a:latin typeface="+mn-lt"/>
                          <a:ea typeface="+mj-ea"/>
                          <a:cs typeface="+mj-cs"/>
                          <a:sym typeface="Palatino"/>
                        </a:rPr>
                        <a:t>mm</a:t>
                      </a:r>
                      <a:r>
                        <a:rPr sz="1400" b="0" baseline="30000" dirty="0">
                          <a:solidFill>
                            <a:schemeClr val="tx1"/>
                          </a:solidFill>
                          <a:latin typeface="+mn-lt"/>
                          <a:ea typeface="+mj-ea"/>
                          <a:cs typeface="+mj-cs"/>
                          <a:sym typeface="Palatino"/>
                        </a:rPr>
                        <a:t>2</a:t>
                      </a:r>
                      <a:r>
                        <a:rPr lang="en-US" sz="1400" b="0" dirty="0">
                          <a:solidFill>
                            <a:schemeClr val="tx1"/>
                          </a:solidFill>
                          <a:latin typeface="+mn-lt"/>
                          <a:ea typeface="+mj-ea"/>
                          <a:cs typeface="+mj-cs"/>
                          <a:sym typeface="Palatino"/>
                        </a:rPr>
                        <a:t>)</a:t>
                      </a:r>
                      <a:endParaRPr sz="1400" b="0" dirty="0">
                        <a:solidFill>
                          <a:schemeClr val="tx1"/>
                        </a:solidFill>
                        <a:latin typeface="+mn-lt"/>
                        <a:ea typeface="+mj-ea"/>
                        <a:cs typeface="+mj-cs"/>
                        <a:sym typeface="Palatino"/>
                      </a:endParaRPr>
                    </a:p>
                  </a:txBody>
                  <a:tcPr marL="25400" marR="25400" marT="25400" marB="25400" anchor="ctr" horzOverflow="overflow"/>
                </a:tc>
                <a:tc>
                  <a:txBody>
                    <a:bodyPr/>
                    <a:lstStyle/>
                    <a:p>
                      <a:pPr algn="ctr" defTabSz="647700">
                        <a:defRPr sz="3400">
                          <a:latin typeface="+mj-lt"/>
                          <a:ea typeface="+mj-ea"/>
                          <a:cs typeface="+mj-cs"/>
                          <a:sym typeface="Palatino"/>
                        </a:defRPr>
                      </a:pPr>
                      <a:r>
                        <a:rPr sz="1400" b="0" i="1" dirty="0">
                          <a:solidFill>
                            <a:schemeClr val="tx1"/>
                          </a:solidFill>
                          <a:latin typeface="+mn-lt"/>
                        </a:rPr>
                        <a:t>J</a:t>
                      </a:r>
                      <a:r>
                        <a:rPr sz="1400" b="0" i="1" baseline="-5999" dirty="0">
                          <a:solidFill>
                            <a:schemeClr val="tx1"/>
                          </a:solidFill>
                          <a:latin typeface="+mn-lt"/>
                        </a:rPr>
                        <a:t> nc</a:t>
                      </a:r>
                      <a:r>
                        <a:rPr sz="1400" b="0" i="1" dirty="0">
                          <a:solidFill>
                            <a:schemeClr val="tx1"/>
                          </a:solidFill>
                          <a:latin typeface="+mn-lt"/>
                        </a:rPr>
                        <a:t> </a:t>
                      </a:r>
                      <a:r>
                        <a:rPr lang="en-US" sz="1400" b="0" i="1" dirty="0">
                          <a:solidFill>
                            <a:schemeClr val="tx1"/>
                          </a:solidFill>
                          <a:latin typeface="+mn-lt"/>
                        </a:rPr>
                        <a:t>(</a:t>
                      </a:r>
                      <a:r>
                        <a:rPr sz="1400" b="0" dirty="0">
                          <a:solidFill>
                            <a:schemeClr val="tx1"/>
                          </a:solidFill>
                          <a:latin typeface="+mn-lt"/>
                        </a:rPr>
                        <a:t>A/mm</a:t>
                      </a:r>
                      <a:r>
                        <a:rPr sz="1400" b="0" baseline="30000" dirty="0">
                          <a:solidFill>
                            <a:schemeClr val="tx1"/>
                          </a:solidFill>
                          <a:latin typeface="+mn-lt"/>
                        </a:rPr>
                        <a:t>2</a:t>
                      </a:r>
                      <a:r>
                        <a:rPr lang="en-US" sz="1400" b="0" dirty="0">
                          <a:solidFill>
                            <a:schemeClr val="tx1"/>
                          </a:solidFill>
                          <a:latin typeface="+mn-lt"/>
                        </a:rPr>
                        <a:t>)</a:t>
                      </a:r>
                      <a:endParaRPr sz="1400" b="0" dirty="0">
                        <a:solidFill>
                          <a:schemeClr val="tx1"/>
                        </a:solidFill>
                        <a:latin typeface="+mn-lt"/>
                      </a:endParaRPr>
                    </a:p>
                  </a:txBody>
                  <a:tcPr marL="25400" marR="25400" marT="25400" marB="25400" anchor="ctr" horzOverflow="overflow"/>
                </a:tc>
                <a:tc>
                  <a:txBody>
                    <a:bodyPr/>
                    <a:lstStyle/>
                    <a:p>
                      <a:pPr algn="ctr" defTabSz="647700">
                        <a:defRPr>
                          <a:solidFill>
                            <a:srgbClr val="000000"/>
                          </a:solidFill>
                        </a:defRPr>
                      </a:pPr>
                      <a:r>
                        <a:rPr sz="1400" b="0" i="1" dirty="0">
                          <a:solidFill>
                            <a:schemeClr val="tx1"/>
                          </a:solidFill>
                          <a:latin typeface="+mn-lt"/>
                          <a:ea typeface="+mj-ea"/>
                          <a:cs typeface="+mj-cs"/>
                          <a:sym typeface="Palatino"/>
                        </a:rPr>
                        <a:t>B</a:t>
                      </a:r>
                      <a:r>
                        <a:rPr sz="1400" b="0" i="1" baseline="-25000" dirty="0">
                          <a:solidFill>
                            <a:schemeClr val="tx1"/>
                          </a:solidFill>
                          <a:latin typeface="+mn-lt"/>
                          <a:ea typeface="+mj-ea"/>
                          <a:cs typeface="+mj-cs"/>
                          <a:sym typeface="Palatino"/>
                        </a:rPr>
                        <a:t>2</a:t>
                      </a:r>
                      <a:r>
                        <a:rPr sz="1400" b="0" dirty="0">
                          <a:solidFill>
                            <a:schemeClr val="tx1"/>
                          </a:solidFill>
                          <a:latin typeface="+mn-lt"/>
                          <a:ea typeface="+mj-ea"/>
                          <a:cs typeface="+mj-cs"/>
                          <a:sym typeface="Palatino"/>
                        </a:rPr>
                        <a:t> </a:t>
                      </a:r>
                      <a:r>
                        <a:rPr lang="en-US" sz="1400" b="0" dirty="0">
                          <a:solidFill>
                            <a:schemeClr val="tx1"/>
                          </a:solidFill>
                          <a:latin typeface="+mn-lt"/>
                          <a:ea typeface="+mj-ea"/>
                          <a:cs typeface="+mj-cs"/>
                          <a:sym typeface="Palatino"/>
                        </a:rPr>
                        <a:t>(</a:t>
                      </a:r>
                      <a:r>
                        <a:rPr sz="1400" b="0" dirty="0">
                          <a:solidFill>
                            <a:schemeClr val="tx1"/>
                          </a:solidFill>
                          <a:latin typeface="+mn-lt"/>
                          <a:ea typeface="+mj-ea"/>
                          <a:cs typeface="+mj-cs"/>
                          <a:sym typeface="Palatino"/>
                        </a:rPr>
                        <a:t>T</a:t>
                      </a:r>
                      <a:r>
                        <a:rPr lang="en-US" sz="1400" b="0" dirty="0">
                          <a:solidFill>
                            <a:schemeClr val="tx1"/>
                          </a:solidFill>
                          <a:latin typeface="+mn-lt"/>
                          <a:ea typeface="+mj-ea"/>
                          <a:cs typeface="+mj-cs"/>
                          <a:sym typeface="Palatino"/>
                        </a:rPr>
                        <a:t>)</a:t>
                      </a:r>
                      <a:endParaRPr sz="1400" b="0" dirty="0">
                        <a:solidFill>
                          <a:schemeClr val="tx1"/>
                        </a:solidFill>
                        <a:latin typeface="+mn-lt"/>
                        <a:ea typeface="+mj-ea"/>
                        <a:cs typeface="+mj-cs"/>
                        <a:sym typeface="Palatino"/>
                      </a:endParaRPr>
                    </a:p>
                  </a:txBody>
                  <a:tcPr marL="25400" marR="25400" marT="25400" marB="25400" anchor="ctr" horzOverflow="overflow"/>
                </a:tc>
                <a:tc>
                  <a:txBody>
                    <a:bodyPr/>
                    <a:lstStyle/>
                    <a:p>
                      <a:pPr algn="ctr" defTabSz="647700">
                        <a:defRPr>
                          <a:solidFill>
                            <a:srgbClr val="000000"/>
                          </a:solidFill>
                        </a:defRPr>
                      </a:pPr>
                      <a:r>
                        <a:rPr sz="1400" b="0" i="1" dirty="0">
                          <a:solidFill>
                            <a:schemeClr val="tx1"/>
                          </a:solidFill>
                          <a:latin typeface="+mn-lt"/>
                          <a:ea typeface="+mj-ea"/>
                          <a:cs typeface="+mj-cs"/>
                          <a:sym typeface="Palatino"/>
                        </a:rPr>
                        <a:t>b</a:t>
                      </a:r>
                      <a:r>
                        <a:rPr sz="1400" b="0" i="1" baseline="-25000" dirty="0">
                          <a:solidFill>
                            <a:schemeClr val="tx1"/>
                          </a:solidFill>
                          <a:latin typeface="+mn-lt"/>
                          <a:ea typeface="+mj-ea"/>
                          <a:cs typeface="+mj-cs"/>
                          <a:sym typeface="Palatino"/>
                        </a:rPr>
                        <a:t>6</a:t>
                      </a:r>
                      <a:r>
                        <a:rPr sz="1400" b="0" dirty="0">
                          <a:solidFill>
                            <a:schemeClr val="tx1"/>
                          </a:solidFill>
                          <a:latin typeface="+mn-lt"/>
                          <a:ea typeface="+mj-ea"/>
                          <a:cs typeface="+mj-cs"/>
                          <a:sym typeface="Palatino"/>
                        </a:rPr>
                        <a:t> </a:t>
                      </a:r>
                      <a:r>
                        <a:rPr lang="en-US" sz="1400" b="0" dirty="0">
                          <a:solidFill>
                            <a:schemeClr val="tx1"/>
                          </a:solidFill>
                          <a:latin typeface="+mn-lt"/>
                          <a:ea typeface="+mj-ea"/>
                          <a:cs typeface="+mj-cs"/>
                          <a:sym typeface="Palatino"/>
                        </a:rPr>
                        <a:t>(</a:t>
                      </a:r>
                      <a:r>
                        <a:rPr sz="1400" b="0" dirty="0">
                          <a:solidFill>
                            <a:schemeClr val="tx1"/>
                          </a:solidFill>
                          <a:latin typeface="+mn-lt"/>
                          <a:ea typeface="+mj-ea"/>
                          <a:cs typeface="+mj-cs"/>
                          <a:sym typeface="Palatino"/>
                        </a:rPr>
                        <a:t>units</a:t>
                      </a:r>
                      <a:r>
                        <a:rPr lang="en-US" sz="1400" b="0" dirty="0">
                          <a:solidFill>
                            <a:schemeClr val="tx1"/>
                          </a:solidFill>
                          <a:latin typeface="+mn-lt"/>
                          <a:ea typeface="+mj-ea"/>
                          <a:cs typeface="+mj-cs"/>
                          <a:sym typeface="Palatino"/>
                        </a:rPr>
                        <a:t>)</a:t>
                      </a:r>
                      <a:endParaRPr sz="1400" b="0" dirty="0">
                        <a:solidFill>
                          <a:schemeClr val="tx1"/>
                        </a:solidFill>
                        <a:latin typeface="+mn-lt"/>
                        <a:ea typeface="+mj-ea"/>
                        <a:cs typeface="+mj-cs"/>
                        <a:sym typeface="Palatino"/>
                      </a:endParaRPr>
                    </a:p>
                  </a:txBody>
                  <a:tcPr marL="25400" marR="25400" marT="25400" marB="25400" anchor="ctr" horzOverflow="overflow"/>
                </a:tc>
                <a:tc>
                  <a:txBody>
                    <a:bodyPr/>
                    <a:lstStyle/>
                    <a:p>
                      <a:pPr algn="ctr" defTabSz="647700">
                        <a:defRPr>
                          <a:solidFill>
                            <a:srgbClr val="000000"/>
                          </a:solidFill>
                        </a:defRPr>
                      </a:pPr>
                      <a:r>
                        <a:rPr sz="1400" b="0" i="1" dirty="0">
                          <a:solidFill>
                            <a:schemeClr val="tx1"/>
                          </a:solidFill>
                          <a:latin typeface="+mn-lt"/>
                          <a:ea typeface="+mj-ea"/>
                          <a:cs typeface="+mj-cs"/>
                          <a:sym typeface="Palatino"/>
                        </a:rPr>
                        <a:t>b</a:t>
                      </a:r>
                      <a:r>
                        <a:rPr sz="1400" b="0" i="1" baseline="-25000" dirty="0">
                          <a:solidFill>
                            <a:schemeClr val="tx1"/>
                          </a:solidFill>
                          <a:latin typeface="+mn-lt"/>
                          <a:ea typeface="+mj-ea"/>
                          <a:cs typeface="+mj-cs"/>
                          <a:sym typeface="Palatino"/>
                        </a:rPr>
                        <a:t>10</a:t>
                      </a:r>
                      <a:r>
                        <a:rPr sz="1400" b="0" dirty="0">
                          <a:solidFill>
                            <a:schemeClr val="tx1"/>
                          </a:solidFill>
                          <a:latin typeface="+mn-lt"/>
                          <a:ea typeface="+mj-ea"/>
                          <a:cs typeface="+mj-cs"/>
                          <a:sym typeface="Palatino"/>
                        </a:rPr>
                        <a:t> </a:t>
                      </a:r>
                      <a:r>
                        <a:rPr lang="en-US" sz="1400" b="0" dirty="0">
                          <a:solidFill>
                            <a:schemeClr val="tx1"/>
                          </a:solidFill>
                          <a:latin typeface="+mn-lt"/>
                          <a:ea typeface="+mj-ea"/>
                          <a:cs typeface="+mj-cs"/>
                          <a:sym typeface="Palatino"/>
                        </a:rPr>
                        <a:t>(</a:t>
                      </a:r>
                      <a:r>
                        <a:rPr sz="1400" b="0" dirty="0">
                          <a:solidFill>
                            <a:schemeClr val="tx1"/>
                          </a:solidFill>
                          <a:latin typeface="+mn-lt"/>
                          <a:ea typeface="+mj-ea"/>
                          <a:cs typeface="+mj-cs"/>
                          <a:sym typeface="Palatino"/>
                        </a:rPr>
                        <a:t>units</a:t>
                      </a:r>
                      <a:r>
                        <a:rPr lang="en-US" sz="1400" b="0" dirty="0">
                          <a:solidFill>
                            <a:schemeClr val="tx1"/>
                          </a:solidFill>
                          <a:latin typeface="+mn-lt"/>
                          <a:ea typeface="+mj-ea"/>
                          <a:cs typeface="+mj-cs"/>
                          <a:sym typeface="Palatino"/>
                        </a:rPr>
                        <a:t>)</a:t>
                      </a:r>
                      <a:endParaRPr sz="1400" b="0" dirty="0">
                        <a:solidFill>
                          <a:schemeClr val="tx1"/>
                        </a:solidFill>
                        <a:latin typeface="+mn-lt"/>
                        <a:ea typeface="+mj-ea"/>
                        <a:cs typeface="+mj-cs"/>
                        <a:sym typeface="Palatino"/>
                      </a:endParaRPr>
                    </a:p>
                  </a:txBody>
                  <a:tcPr marL="25400" marR="25400" marT="25400" marB="25400" anchor="ctr" horzOverflow="overflow">
                    <a:lnR w="12700">
                      <a:solidFill>
                        <a:srgbClr val="000000"/>
                      </a:solidFill>
                      <a:miter lim="400000"/>
                    </a:lnR>
                  </a:tcPr>
                </a:tc>
                <a:extLst>
                  <a:ext uri="{0D108BD9-81ED-4DB2-BD59-A6C34878D82A}">
                    <a16:rowId xmlns:a16="http://schemas.microsoft.com/office/drawing/2014/main" val="10000"/>
                  </a:ext>
                </a:extLst>
              </a:tr>
              <a:tr h="262800">
                <a:tc>
                  <a:txBody>
                    <a:bodyPr/>
                    <a:lstStyle/>
                    <a:p>
                      <a:pPr algn="ctr" defTabSz="647700">
                        <a:defRPr>
                          <a:solidFill>
                            <a:srgbClr val="000000"/>
                          </a:solidFill>
                        </a:defRPr>
                      </a:pPr>
                      <a:r>
                        <a:rPr lang="en-US" sz="1400" b="0" dirty="0">
                          <a:solidFill>
                            <a:schemeClr val="tx1"/>
                          </a:solidFill>
                          <a:latin typeface="+mn-lt"/>
                          <a:ea typeface="+mj-ea"/>
                          <a:cs typeface="+mj-cs"/>
                          <a:sym typeface="Palatino"/>
                        </a:rPr>
                        <a:t>Single-</a:t>
                      </a:r>
                      <a:r>
                        <a:rPr sz="1400" b="0" dirty="0">
                          <a:solidFill>
                            <a:schemeClr val="tx1"/>
                          </a:solidFill>
                          <a:latin typeface="+mn-lt"/>
                          <a:ea typeface="+mj-ea"/>
                          <a:cs typeface="+mj-cs"/>
                          <a:sym typeface="Palatino"/>
                        </a:rPr>
                        <a:t>layer</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1700</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1.2</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2833</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0.8042</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0</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-2.2</a:t>
                      </a:r>
                    </a:p>
                  </a:txBody>
                  <a:tcPr marL="25400" marR="25400" marT="25400" marB="25400" anchor="ctr" horzOverflow="overflow">
                    <a:lnR w="12700">
                      <a:solidFill>
                        <a:srgbClr val="000000"/>
                      </a:solidFill>
                      <a:miter lim="400000"/>
                    </a:lnR>
                  </a:tcPr>
                </a:tc>
                <a:extLst>
                  <a:ext uri="{0D108BD9-81ED-4DB2-BD59-A6C34878D82A}">
                    <a16:rowId xmlns:a16="http://schemas.microsoft.com/office/drawing/2014/main" val="10001"/>
                  </a:ext>
                </a:extLst>
              </a:tr>
              <a:tr h="262800">
                <a:tc>
                  <a:txBody>
                    <a:bodyPr/>
                    <a:lstStyle/>
                    <a:p>
                      <a:pPr algn="ctr" defTabSz="647700">
                        <a:defRPr>
                          <a:solidFill>
                            <a:srgbClr val="000000"/>
                          </a:solidFill>
                        </a:defRPr>
                      </a:pPr>
                      <a:r>
                        <a:rPr sz="1400" b="0">
                          <a:solidFill>
                            <a:schemeClr val="tx1"/>
                          </a:solidFill>
                          <a:latin typeface="+mn-lt"/>
                          <a:ea typeface="+mj-ea"/>
                          <a:cs typeface="+mj-cs"/>
                          <a:sym typeface="Palatino"/>
                        </a:rPr>
                        <a:t>Two layer (12 turn)</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920</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1.2</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1533</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0.8017</a:t>
                      </a:r>
                    </a:p>
                  </a:txBody>
                  <a:tcPr marL="25400" marR="25400" marT="25400" marB="25400" anchor="ctr" horzOverflow="overflow"/>
                </a:tc>
                <a:tc>
                  <a:txBody>
                    <a:bodyPr/>
                    <a:lstStyle/>
                    <a:p>
                      <a:pPr algn="ctr" defTabSz="647700">
                        <a:defRPr>
                          <a:solidFill>
                            <a:srgbClr val="000000"/>
                          </a:solidFill>
                        </a:defRPr>
                      </a:pPr>
                      <a:r>
                        <a:rPr sz="1400" b="0" dirty="0">
                          <a:solidFill>
                            <a:schemeClr val="tx1"/>
                          </a:solidFill>
                          <a:latin typeface="+mn-lt"/>
                          <a:ea typeface="+mj-ea"/>
                          <a:cs typeface="+mj-cs"/>
                          <a:sym typeface="Palatino"/>
                        </a:rPr>
                        <a:t>-0.1</a:t>
                      </a:r>
                    </a:p>
                  </a:txBody>
                  <a:tcPr marL="25400" marR="25400" marT="25400" marB="25400" anchor="ctr" horzOverflow="overflow"/>
                </a:tc>
                <a:tc>
                  <a:txBody>
                    <a:bodyPr/>
                    <a:lstStyle/>
                    <a:p>
                      <a:pPr algn="ctr" defTabSz="647700">
                        <a:defRPr>
                          <a:solidFill>
                            <a:srgbClr val="000000"/>
                          </a:solidFill>
                        </a:defRPr>
                      </a:pPr>
                      <a:r>
                        <a:rPr sz="1400" b="0">
                          <a:solidFill>
                            <a:schemeClr val="tx1"/>
                          </a:solidFill>
                          <a:latin typeface="+mn-lt"/>
                          <a:ea typeface="+mj-ea"/>
                          <a:cs typeface="+mj-cs"/>
                          <a:sym typeface="Palatino"/>
                        </a:rPr>
                        <a:t>-1.7</a:t>
                      </a:r>
                    </a:p>
                  </a:txBody>
                  <a:tcPr marL="25400" marR="25400" marT="25400" marB="25400" anchor="ctr" horzOverflow="overflow">
                    <a:lnR w="12700">
                      <a:solidFill>
                        <a:srgbClr val="000000"/>
                      </a:solidFill>
                      <a:miter lim="400000"/>
                    </a:lnR>
                  </a:tcPr>
                </a:tc>
                <a:extLst>
                  <a:ext uri="{0D108BD9-81ED-4DB2-BD59-A6C34878D82A}">
                    <a16:rowId xmlns:a16="http://schemas.microsoft.com/office/drawing/2014/main" val="10002"/>
                  </a:ext>
                </a:extLst>
              </a:tr>
              <a:tr h="262800">
                <a:tc>
                  <a:txBody>
                    <a:bodyPr/>
                    <a:lstStyle/>
                    <a:p>
                      <a:pPr algn="ctr" defTabSz="647700">
                        <a:defRPr>
                          <a:solidFill>
                            <a:srgbClr val="000000"/>
                          </a:solidFill>
                        </a:defRPr>
                      </a:pPr>
                      <a:r>
                        <a:rPr sz="1400" b="0">
                          <a:solidFill>
                            <a:schemeClr val="tx1"/>
                          </a:solidFill>
                          <a:latin typeface="+mn-lt"/>
                          <a:ea typeface="+mj-ea"/>
                          <a:cs typeface="+mj-cs"/>
                          <a:sym typeface="Palatino"/>
                        </a:rPr>
                        <a:t>Two layer (11 turn)</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a:solidFill>
                            <a:schemeClr val="tx1"/>
                          </a:solidFill>
                          <a:latin typeface="+mn-lt"/>
                          <a:ea typeface="+mj-ea"/>
                          <a:cs typeface="+mj-cs"/>
                          <a:sym typeface="Palatino"/>
                        </a:rPr>
                        <a:t>960</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a:solidFill>
                            <a:schemeClr val="tx1"/>
                          </a:solidFill>
                          <a:latin typeface="+mn-lt"/>
                          <a:ea typeface="+mj-ea"/>
                          <a:cs typeface="+mj-cs"/>
                          <a:sym typeface="Palatino"/>
                        </a:rPr>
                        <a:t>1.2</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dirty="0">
                          <a:solidFill>
                            <a:schemeClr val="tx1"/>
                          </a:solidFill>
                          <a:latin typeface="+mn-lt"/>
                          <a:ea typeface="+mj-ea"/>
                          <a:cs typeface="+mj-cs"/>
                          <a:sym typeface="Palatino"/>
                        </a:rPr>
                        <a:t>1600</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dirty="0">
                          <a:solidFill>
                            <a:schemeClr val="tx1"/>
                          </a:solidFill>
                          <a:latin typeface="+mn-lt"/>
                          <a:ea typeface="+mj-ea"/>
                          <a:cs typeface="+mj-cs"/>
                          <a:sym typeface="Palatino"/>
                        </a:rPr>
                        <a:t>0.8040</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dirty="0">
                          <a:solidFill>
                            <a:schemeClr val="tx1"/>
                          </a:solidFill>
                          <a:latin typeface="+mn-lt"/>
                          <a:ea typeface="+mj-ea"/>
                          <a:cs typeface="+mj-cs"/>
                          <a:sym typeface="Palatino"/>
                        </a:rPr>
                        <a:t>0</a:t>
                      </a:r>
                    </a:p>
                  </a:txBody>
                  <a:tcPr marL="25400" marR="25400" marT="25400" marB="25400" anchor="ctr" horzOverflow="overflow">
                    <a:lnB w="12700">
                      <a:solidFill>
                        <a:srgbClr val="000000"/>
                      </a:solidFill>
                      <a:miter lim="400000"/>
                    </a:lnB>
                  </a:tcPr>
                </a:tc>
                <a:tc>
                  <a:txBody>
                    <a:bodyPr/>
                    <a:lstStyle/>
                    <a:p>
                      <a:pPr algn="ctr" defTabSz="647700">
                        <a:defRPr>
                          <a:solidFill>
                            <a:srgbClr val="000000"/>
                          </a:solidFill>
                        </a:defRPr>
                      </a:pPr>
                      <a:r>
                        <a:rPr sz="1400" b="0" dirty="0">
                          <a:solidFill>
                            <a:schemeClr val="tx1"/>
                          </a:solidFill>
                          <a:latin typeface="+mn-lt"/>
                          <a:ea typeface="+mj-ea"/>
                          <a:cs typeface="+mj-cs"/>
                          <a:sym typeface="Palatino"/>
                        </a:rPr>
                        <a:t>-1.9</a:t>
                      </a:r>
                    </a:p>
                  </a:txBody>
                  <a:tcPr marL="25400" marR="25400" marT="25400" marB="25400" anchor="ctr" horzOverflow="overflow">
                    <a:lnR w="12700">
                      <a:solidFill>
                        <a:srgbClr val="000000"/>
                      </a:solidFill>
                      <a:miter lim="400000"/>
                    </a:lnR>
                    <a:lnB w="12700">
                      <a:solidFill>
                        <a:srgbClr val="000000"/>
                      </a:solidFill>
                      <a:miter lim="400000"/>
                    </a:lnB>
                  </a:tcPr>
                </a:tc>
                <a:extLst>
                  <a:ext uri="{0D108BD9-81ED-4DB2-BD59-A6C34878D82A}">
                    <a16:rowId xmlns:a16="http://schemas.microsoft.com/office/drawing/2014/main" val="10003"/>
                  </a:ext>
                </a:extLst>
              </a:tr>
            </a:tbl>
          </a:graphicData>
        </a:graphic>
      </p:graphicFrame>
      <p:sp>
        <p:nvSpPr>
          <p:cNvPr id="7" name="Rref = 10 mm">
            <a:extLst>
              <a:ext uri="{FF2B5EF4-FFF2-40B4-BE49-F238E27FC236}">
                <a16:creationId xmlns:a16="http://schemas.microsoft.com/office/drawing/2014/main" id="{A9D21CD1-E5CC-2F1A-FC45-C814968393AB}"/>
              </a:ext>
            </a:extLst>
          </p:cNvPr>
          <p:cNvSpPr txBox="1"/>
          <p:nvPr/>
        </p:nvSpPr>
        <p:spPr>
          <a:xfrm>
            <a:off x="10323682" y="4401036"/>
            <a:ext cx="1221488"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a:solidFill>
                  <a:srgbClr val="000000"/>
                </a:solidFill>
              </a:defRPr>
            </a:pPr>
            <a:r>
              <a:rPr sz="1600" i="1" dirty="0" err="1"/>
              <a:t>R</a:t>
            </a:r>
            <a:r>
              <a:rPr sz="1600" i="1" baseline="-25000" dirty="0" err="1"/>
              <a:t>ref</a:t>
            </a:r>
            <a:r>
              <a:rPr sz="1600" dirty="0"/>
              <a:t> = 10 mm</a:t>
            </a:r>
          </a:p>
        </p:txBody>
      </p:sp>
      <p:sp>
        <p:nvSpPr>
          <p:cNvPr id="8" name="スライド番号プレースホルダー 7">
            <a:extLst>
              <a:ext uri="{FF2B5EF4-FFF2-40B4-BE49-F238E27FC236}">
                <a16:creationId xmlns:a16="http://schemas.microsoft.com/office/drawing/2014/main" id="{AD26068B-21DE-21B0-707D-95F1E47D7093}"/>
              </a:ext>
            </a:extLst>
          </p:cNvPr>
          <p:cNvSpPr>
            <a:spLocks noGrp="1"/>
          </p:cNvSpPr>
          <p:nvPr>
            <p:ph type="sldNum" sz="quarter" idx="2"/>
          </p:nvPr>
        </p:nvSpPr>
        <p:spPr/>
        <p:txBody>
          <a:bodyPr/>
          <a:lstStyle/>
          <a:p>
            <a:fld id="{86CB4B4D-7CA3-9044-876B-883B54F8677D}" type="slidenum">
              <a:rPr lang="en-US" altLang="ja-JP" smtClean="0"/>
              <a:t>28</a:t>
            </a:fld>
            <a:endParaRPr lang="en-US" altLang="ja-JP"/>
          </a:p>
        </p:txBody>
      </p:sp>
      <p:sp>
        <p:nvSpPr>
          <p:cNvPr id="9" name="Jnc is half the value of the one layer type.">
            <a:extLst>
              <a:ext uri="{FF2B5EF4-FFF2-40B4-BE49-F238E27FC236}">
                <a16:creationId xmlns:a16="http://schemas.microsoft.com/office/drawing/2014/main" id="{0908EEEA-576C-F8A8-41E6-03606A30A9E0}"/>
              </a:ext>
            </a:extLst>
          </p:cNvPr>
          <p:cNvSpPr txBox="1"/>
          <p:nvPr/>
        </p:nvSpPr>
        <p:spPr>
          <a:xfrm>
            <a:off x="376601" y="3576617"/>
            <a:ext cx="6014975"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defRPr>
                <a:solidFill>
                  <a:srgbClr val="000000"/>
                </a:solidFill>
              </a:defRPr>
            </a:pPr>
            <a:r>
              <a:rPr sz="2000" i="1" dirty="0" err="1"/>
              <a:t>J</a:t>
            </a:r>
            <a:r>
              <a:rPr sz="2000" i="1" baseline="-5999" dirty="0" err="1"/>
              <a:t>nc</a:t>
            </a:r>
            <a:r>
              <a:rPr sz="2000" dirty="0"/>
              <a:t> is half the value of the </a:t>
            </a:r>
            <a:r>
              <a:rPr lang="en-US" sz="2000" dirty="0"/>
              <a:t>single-</a:t>
            </a:r>
            <a:r>
              <a:rPr sz="2000" dirty="0"/>
              <a:t>layer</a:t>
            </a:r>
            <a:r>
              <a:rPr lang="en-US" sz="2000" dirty="0"/>
              <a:t> option</a:t>
            </a:r>
            <a:r>
              <a:rPr sz="2000" dirty="0"/>
              <a:t>.</a:t>
            </a:r>
          </a:p>
        </p:txBody>
      </p:sp>
      <p:pic>
        <p:nvPicPr>
          <p:cNvPr id="10" name="241216-920A_bmod_and_flux.png" descr="241216-920A_bmod_and_flux.png">
            <a:extLst>
              <a:ext uri="{FF2B5EF4-FFF2-40B4-BE49-F238E27FC236}">
                <a16:creationId xmlns:a16="http://schemas.microsoft.com/office/drawing/2014/main" id="{30341089-438A-15E5-D14E-218C19E80B8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7675" y="4298924"/>
            <a:ext cx="3730771" cy="2057426"/>
          </a:xfrm>
          <a:prstGeom prst="rect">
            <a:avLst/>
          </a:prstGeom>
          <a:ln w="12700">
            <a:miter lim="400000"/>
          </a:ln>
        </p:spPr>
      </p:pic>
      <p:sp>
        <p:nvSpPr>
          <p:cNvPr id="11" name="Bpeak = 2.3 T">
            <a:extLst>
              <a:ext uri="{FF2B5EF4-FFF2-40B4-BE49-F238E27FC236}">
                <a16:creationId xmlns:a16="http://schemas.microsoft.com/office/drawing/2014/main" id="{CA6D50FC-929F-9D6A-48F6-B65AE4C8D27B}"/>
              </a:ext>
            </a:extLst>
          </p:cNvPr>
          <p:cNvSpPr txBox="1"/>
          <p:nvPr/>
        </p:nvSpPr>
        <p:spPr>
          <a:xfrm>
            <a:off x="2227224" y="4346798"/>
            <a:ext cx="1321516"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a:solidFill>
                  <a:srgbClr val="FFFFFF"/>
                </a:solidFill>
              </a:defRPr>
            </a:pPr>
            <a:r>
              <a:rPr i="1" dirty="0" err="1"/>
              <a:t>B</a:t>
            </a:r>
            <a:r>
              <a:rPr i="1" baseline="-5999" dirty="0" err="1"/>
              <a:t>peak</a:t>
            </a:r>
            <a:r>
              <a:rPr dirty="0"/>
              <a:t> = 2.3 T</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51B627A-B675-408B-A0D1-1B1C780FE44C}"/>
              </a:ext>
            </a:extLst>
          </p:cNvPr>
          <p:cNvSpPr>
            <a:spLocks noGrp="1"/>
          </p:cNvSpPr>
          <p:nvPr>
            <p:ph type="sldNum" sz="quarter" idx="12"/>
          </p:nvPr>
        </p:nvSpPr>
        <p:spPr/>
        <p:txBody>
          <a:bodyPr/>
          <a:lstStyle/>
          <a:p>
            <a:fld id="{5102F646-5A1F-1245-A291-ABBCB6BB9B1A}" type="slidenum">
              <a:rPr kumimoji="1" lang="ja-JP" altLang="en-US" smtClean="0"/>
              <a:t>29</a:t>
            </a:fld>
            <a:endParaRPr kumimoji="1" lang="ja-JP" altLang="en-US"/>
          </a:p>
        </p:txBody>
      </p:sp>
      <p:grpSp>
        <p:nvGrpSpPr>
          <p:cNvPr id="6" name="グループ">
            <a:extLst>
              <a:ext uri="{FF2B5EF4-FFF2-40B4-BE49-F238E27FC236}">
                <a16:creationId xmlns:a16="http://schemas.microsoft.com/office/drawing/2014/main" id="{46397C45-13E1-5D6F-98CB-4600DA5EA00D}"/>
              </a:ext>
            </a:extLst>
          </p:cNvPr>
          <p:cNvGrpSpPr/>
          <p:nvPr/>
        </p:nvGrpSpPr>
        <p:grpSpPr>
          <a:xfrm>
            <a:off x="5090171" y="956435"/>
            <a:ext cx="6998596" cy="4665731"/>
            <a:chOff x="0" y="0"/>
            <a:chExt cx="13997190" cy="9331460"/>
          </a:xfrm>
        </p:grpSpPr>
        <p:pic>
          <p:nvPicPr>
            <p:cNvPr id="7" name="critcal_surf_241218.pdf" descr="critcal_surf_241218.pdf">
              <a:extLst>
                <a:ext uri="{FF2B5EF4-FFF2-40B4-BE49-F238E27FC236}">
                  <a16:creationId xmlns:a16="http://schemas.microsoft.com/office/drawing/2014/main" id="{F59F2AEB-EF6E-3B56-9BE1-267E08D0FA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3997190" cy="9331460"/>
            </a:xfrm>
            <a:prstGeom prst="rect">
              <a:avLst/>
            </a:prstGeom>
            <a:ln w="12700" cap="flat">
              <a:noFill/>
              <a:miter lim="400000"/>
            </a:ln>
            <a:effectLst/>
          </p:spPr>
        </p:pic>
        <p:sp>
          <p:nvSpPr>
            <p:cNvPr id="8" name="円形">
              <a:extLst>
                <a:ext uri="{FF2B5EF4-FFF2-40B4-BE49-F238E27FC236}">
                  <a16:creationId xmlns:a16="http://schemas.microsoft.com/office/drawing/2014/main" id="{CF65A290-7456-4AA0-955E-D2EFDB90A58D}"/>
                </a:ext>
              </a:extLst>
            </p:cNvPr>
            <p:cNvSpPr/>
            <p:nvPr/>
          </p:nvSpPr>
          <p:spPr>
            <a:xfrm>
              <a:off x="4636394" y="5923029"/>
              <a:ext cx="477204" cy="477204"/>
            </a:xfrm>
            <a:prstGeom prst="ellipse">
              <a:avLst/>
            </a:prstGeom>
            <a:solidFill>
              <a:srgbClr val="73FDFF"/>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9" name="円形">
              <a:extLst>
                <a:ext uri="{FF2B5EF4-FFF2-40B4-BE49-F238E27FC236}">
                  <a16:creationId xmlns:a16="http://schemas.microsoft.com/office/drawing/2014/main" id="{F028779E-9CE2-F6B3-9CDA-49A067868917}"/>
                </a:ext>
              </a:extLst>
            </p:cNvPr>
            <p:cNvSpPr/>
            <p:nvPr/>
          </p:nvSpPr>
          <p:spPr>
            <a:xfrm>
              <a:off x="6378992" y="5973829"/>
              <a:ext cx="278628" cy="278628"/>
            </a:xfrm>
            <a:prstGeom prst="ellipse">
              <a:avLst/>
            </a:prstGeom>
            <a:solidFill>
              <a:srgbClr val="424242"/>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10" name="4.7 K">
              <a:extLst>
                <a:ext uri="{FF2B5EF4-FFF2-40B4-BE49-F238E27FC236}">
                  <a16:creationId xmlns:a16="http://schemas.microsoft.com/office/drawing/2014/main" id="{A39289E9-0206-D297-7685-BF63F89006E6}"/>
                </a:ext>
              </a:extLst>
            </p:cNvPr>
            <p:cNvSpPr txBox="1"/>
            <p:nvPr/>
          </p:nvSpPr>
          <p:spPr>
            <a:xfrm rot="1080093">
              <a:off x="10282483" y="4981629"/>
              <a:ext cx="872034"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4.7 K</a:t>
              </a:r>
            </a:p>
          </p:txBody>
        </p:sp>
        <p:sp>
          <p:nvSpPr>
            <p:cNvPr id="11" name="6 K">
              <a:extLst>
                <a:ext uri="{FF2B5EF4-FFF2-40B4-BE49-F238E27FC236}">
                  <a16:creationId xmlns:a16="http://schemas.microsoft.com/office/drawing/2014/main" id="{085D6B6E-D378-5918-A968-2B25AAF47A3A}"/>
                </a:ext>
              </a:extLst>
            </p:cNvPr>
            <p:cNvSpPr txBox="1"/>
            <p:nvPr/>
          </p:nvSpPr>
          <p:spPr>
            <a:xfrm rot="1080093">
              <a:off x="9622541" y="5095391"/>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6 K</a:t>
              </a:r>
            </a:p>
          </p:txBody>
        </p:sp>
        <p:sp>
          <p:nvSpPr>
            <p:cNvPr id="12" name="7 K">
              <a:extLst>
                <a:ext uri="{FF2B5EF4-FFF2-40B4-BE49-F238E27FC236}">
                  <a16:creationId xmlns:a16="http://schemas.microsoft.com/office/drawing/2014/main" id="{0C4041A7-3588-55FF-8232-9534037B37EB}"/>
                </a:ext>
              </a:extLst>
            </p:cNvPr>
            <p:cNvSpPr txBox="1"/>
            <p:nvPr/>
          </p:nvSpPr>
          <p:spPr>
            <a:xfrm rot="1080093">
              <a:off x="8919807" y="5171591"/>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7 K</a:t>
              </a:r>
            </a:p>
          </p:txBody>
        </p:sp>
        <p:sp>
          <p:nvSpPr>
            <p:cNvPr id="13" name="8 K">
              <a:extLst>
                <a:ext uri="{FF2B5EF4-FFF2-40B4-BE49-F238E27FC236}">
                  <a16:creationId xmlns:a16="http://schemas.microsoft.com/office/drawing/2014/main" id="{AA97EF9D-D95F-73EC-48AD-74B6650364EF}"/>
                </a:ext>
              </a:extLst>
            </p:cNvPr>
            <p:cNvSpPr txBox="1"/>
            <p:nvPr/>
          </p:nvSpPr>
          <p:spPr>
            <a:xfrm rot="1080093">
              <a:off x="9368541" y="5704991"/>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8 K</a:t>
              </a:r>
            </a:p>
          </p:txBody>
        </p:sp>
        <p:sp>
          <p:nvSpPr>
            <p:cNvPr id="14" name="9 K">
              <a:extLst>
                <a:ext uri="{FF2B5EF4-FFF2-40B4-BE49-F238E27FC236}">
                  <a16:creationId xmlns:a16="http://schemas.microsoft.com/office/drawing/2014/main" id="{E7C3CB36-569F-1375-BA11-9B100FA2F5FE}"/>
                </a:ext>
              </a:extLst>
            </p:cNvPr>
            <p:cNvSpPr txBox="1"/>
            <p:nvPr/>
          </p:nvSpPr>
          <p:spPr>
            <a:xfrm rot="1080093">
              <a:off x="9901941" y="6255323"/>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9 K</a:t>
              </a:r>
            </a:p>
          </p:txBody>
        </p:sp>
        <p:sp>
          <p:nvSpPr>
            <p:cNvPr id="15" name="10 K">
              <a:extLst>
                <a:ext uri="{FF2B5EF4-FFF2-40B4-BE49-F238E27FC236}">
                  <a16:creationId xmlns:a16="http://schemas.microsoft.com/office/drawing/2014/main" id="{5C6D5065-F3EB-7D50-F347-A42F3B0F4DEE}"/>
                </a:ext>
              </a:extLst>
            </p:cNvPr>
            <p:cNvSpPr txBox="1"/>
            <p:nvPr/>
          </p:nvSpPr>
          <p:spPr>
            <a:xfrm rot="1080093">
              <a:off x="7306509" y="5704991"/>
              <a:ext cx="718146"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10 K</a:t>
              </a:r>
            </a:p>
          </p:txBody>
        </p:sp>
        <p:sp>
          <p:nvSpPr>
            <p:cNvPr id="16" name="11 K">
              <a:extLst>
                <a:ext uri="{FF2B5EF4-FFF2-40B4-BE49-F238E27FC236}">
                  <a16:creationId xmlns:a16="http://schemas.microsoft.com/office/drawing/2014/main" id="{C4A55529-9D7C-F75B-47F8-E86C4373D515}"/>
                </a:ext>
              </a:extLst>
            </p:cNvPr>
            <p:cNvSpPr txBox="1"/>
            <p:nvPr/>
          </p:nvSpPr>
          <p:spPr>
            <a:xfrm rot="699712">
              <a:off x="11117710" y="7261010"/>
              <a:ext cx="718146"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11 K</a:t>
              </a:r>
            </a:p>
          </p:txBody>
        </p:sp>
        <p:sp>
          <p:nvSpPr>
            <p:cNvPr id="17" name="12 K">
              <a:extLst>
                <a:ext uri="{FF2B5EF4-FFF2-40B4-BE49-F238E27FC236}">
                  <a16:creationId xmlns:a16="http://schemas.microsoft.com/office/drawing/2014/main" id="{FA716D03-C0BC-8807-785D-B47CCA41BE70}"/>
                </a:ext>
              </a:extLst>
            </p:cNvPr>
            <p:cNvSpPr txBox="1"/>
            <p:nvPr/>
          </p:nvSpPr>
          <p:spPr>
            <a:xfrm rot="699712">
              <a:off x="9619111" y="7320276"/>
              <a:ext cx="718146"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12 K</a:t>
              </a:r>
            </a:p>
          </p:txBody>
        </p:sp>
        <p:sp>
          <p:nvSpPr>
            <p:cNvPr id="18" name="13 K">
              <a:extLst>
                <a:ext uri="{FF2B5EF4-FFF2-40B4-BE49-F238E27FC236}">
                  <a16:creationId xmlns:a16="http://schemas.microsoft.com/office/drawing/2014/main" id="{E568E7F6-24F7-4590-2AAF-461C07780AF1}"/>
                </a:ext>
              </a:extLst>
            </p:cNvPr>
            <p:cNvSpPr txBox="1"/>
            <p:nvPr/>
          </p:nvSpPr>
          <p:spPr>
            <a:xfrm rot="1196201">
              <a:off x="5523929" y="6659877"/>
              <a:ext cx="718146"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FF2600"/>
                  </a:solidFill>
                  <a:latin typeface="Monaco"/>
                  <a:ea typeface="Monaco"/>
                  <a:cs typeface="Monaco"/>
                  <a:sym typeface="Monaco"/>
                </a:defRPr>
              </a:lvl1pPr>
            </a:lstStyle>
            <a:p>
              <a:r>
                <a:rPr sz="1000"/>
                <a:t>13 K</a:t>
              </a:r>
            </a:p>
          </p:txBody>
        </p:sp>
        <p:sp>
          <p:nvSpPr>
            <p:cNvPr id="19" name="9 K">
              <a:extLst>
                <a:ext uri="{FF2B5EF4-FFF2-40B4-BE49-F238E27FC236}">
                  <a16:creationId xmlns:a16="http://schemas.microsoft.com/office/drawing/2014/main" id="{3416B5D4-F6EA-89B5-3B7E-C85AE76488E3}"/>
                </a:ext>
              </a:extLst>
            </p:cNvPr>
            <p:cNvSpPr txBox="1"/>
            <p:nvPr/>
          </p:nvSpPr>
          <p:spPr>
            <a:xfrm rot="2541094">
              <a:off x="2078728" y="7565810"/>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000000"/>
                  </a:solidFill>
                  <a:latin typeface="Monaco"/>
                  <a:ea typeface="Monaco"/>
                  <a:cs typeface="Monaco"/>
                  <a:sym typeface="Monaco"/>
                </a:defRPr>
              </a:lvl1pPr>
            </a:lstStyle>
            <a:p>
              <a:r>
                <a:rPr sz="1000"/>
                <a:t>9 K</a:t>
              </a:r>
            </a:p>
          </p:txBody>
        </p:sp>
        <p:sp>
          <p:nvSpPr>
            <p:cNvPr id="20" name="8 K">
              <a:extLst>
                <a:ext uri="{FF2B5EF4-FFF2-40B4-BE49-F238E27FC236}">
                  <a16:creationId xmlns:a16="http://schemas.microsoft.com/office/drawing/2014/main" id="{AC3F8574-232C-07A3-C653-3184F096F360}"/>
                </a:ext>
              </a:extLst>
            </p:cNvPr>
            <p:cNvSpPr txBox="1"/>
            <p:nvPr/>
          </p:nvSpPr>
          <p:spPr>
            <a:xfrm rot="1901530">
              <a:off x="4661061" y="7489610"/>
              <a:ext cx="56425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2000">
                  <a:solidFill>
                    <a:srgbClr val="000000"/>
                  </a:solidFill>
                  <a:latin typeface="Monaco"/>
                  <a:ea typeface="Monaco"/>
                  <a:cs typeface="Monaco"/>
                  <a:sym typeface="Monaco"/>
                </a:defRPr>
              </a:lvl1pPr>
            </a:lstStyle>
            <a:p>
              <a:r>
                <a:rPr sz="1000"/>
                <a:t>8 K</a:t>
              </a:r>
            </a:p>
          </p:txBody>
        </p:sp>
        <p:sp>
          <p:nvSpPr>
            <p:cNvPr id="21" name="7 K">
              <a:extLst>
                <a:ext uri="{FF2B5EF4-FFF2-40B4-BE49-F238E27FC236}">
                  <a16:creationId xmlns:a16="http://schemas.microsoft.com/office/drawing/2014/main" id="{8BA24892-CBE3-5817-FA1C-99797F2BB1D0}"/>
                </a:ext>
              </a:extLst>
            </p:cNvPr>
            <p:cNvSpPr txBox="1"/>
            <p:nvPr/>
          </p:nvSpPr>
          <p:spPr>
            <a:xfrm rot="1734589">
              <a:off x="6651299" y="6782643"/>
              <a:ext cx="567590"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a:defRPr sz="2000">
                  <a:solidFill>
                    <a:srgbClr val="000000"/>
                  </a:solidFill>
                  <a:latin typeface="Monaco"/>
                  <a:ea typeface="Monaco"/>
                  <a:cs typeface="Monaco"/>
                  <a:sym typeface="Monaco"/>
                </a:defRPr>
              </a:lvl1pPr>
            </a:lstStyle>
            <a:p>
              <a:r>
                <a:rPr sz="1000"/>
                <a:t>7 K</a:t>
              </a:r>
            </a:p>
          </p:txBody>
        </p:sp>
        <p:sp>
          <p:nvSpPr>
            <p:cNvPr id="22" name="6 K">
              <a:extLst>
                <a:ext uri="{FF2B5EF4-FFF2-40B4-BE49-F238E27FC236}">
                  <a16:creationId xmlns:a16="http://schemas.microsoft.com/office/drawing/2014/main" id="{5D03381B-E4AD-FA0F-DC22-4443B34101B6}"/>
                </a:ext>
              </a:extLst>
            </p:cNvPr>
            <p:cNvSpPr txBox="1"/>
            <p:nvPr/>
          </p:nvSpPr>
          <p:spPr>
            <a:xfrm rot="1734589">
              <a:off x="6420639" y="5095391"/>
              <a:ext cx="567590"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a:defRPr sz="2000">
                  <a:solidFill>
                    <a:srgbClr val="000000"/>
                  </a:solidFill>
                  <a:latin typeface="Monaco"/>
                  <a:ea typeface="Monaco"/>
                  <a:cs typeface="Monaco"/>
                  <a:sym typeface="Monaco"/>
                </a:defRPr>
              </a:lvl1pPr>
            </a:lstStyle>
            <a:p>
              <a:r>
                <a:rPr sz="1000"/>
                <a:t>6 K</a:t>
              </a:r>
            </a:p>
          </p:txBody>
        </p:sp>
        <p:sp>
          <p:nvSpPr>
            <p:cNvPr id="23" name="4.7 K">
              <a:extLst>
                <a:ext uri="{FF2B5EF4-FFF2-40B4-BE49-F238E27FC236}">
                  <a16:creationId xmlns:a16="http://schemas.microsoft.com/office/drawing/2014/main" id="{9A201F6F-6586-1981-611E-9D2551154CEF}"/>
                </a:ext>
              </a:extLst>
            </p:cNvPr>
            <p:cNvSpPr txBox="1"/>
            <p:nvPr/>
          </p:nvSpPr>
          <p:spPr>
            <a:xfrm rot="1734589">
              <a:off x="7202649" y="3852725"/>
              <a:ext cx="925868" cy="410368"/>
            </a:xfrm>
            <a:prstGeom prst="rect">
              <a:avLst/>
            </a:prstGeom>
            <a:solidFill>
              <a:srgbClr val="FFFFFF"/>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ctr">
              <a:spAutoFit/>
            </a:bodyPr>
            <a:lstStyle>
              <a:lvl1pPr>
                <a:defRPr sz="2000">
                  <a:solidFill>
                    <a:srgbClr val="000000"/>
                  </a:solidFill>
                  <a:latin typeface="Monaco"/>
                  <a:ea typeface="Monaco"/>
                  <a:cs typeface="Monaco"/>
                  <a:sym typeface="Monaco"/>
                </a:defRPr>
              </a:lvl1pPr>
            </a:lstStyle>
            <a:p>
              <a:r>
                <a:rPr sz="1000"/>
                <a:t>4.7 K</a:t>
              </a:r>
            </a:p>
          </p:txBody>
        </p:sp>
        <p:sp>
          <p:nvSpPr>
            <p:cNvPr id="24" name="線">
              <a:extLst>
                <a:ext uri="{FF2B5EF4-FFF2-40B4-BE49-F238E27FC236}">
                  <a16:creationId xmlns:a16="http://schemas.microsoft.com/office/drawing/2014/main" id="{F1008AC4-8CF4-7737-A62D-A065810010C4}"/>
                </a:ext>
              </a:extLst>
            </p:cNvPr>
            <p:cNvSpPr/>
            <p:nvPr/>
          </p:nvSpPr>
          <p:spPr>
            <a:xfrm flipH="1">
              <a:off x="5017960" y="4796948"/>
              <a:ext cx="327167" cy="1001867"/>
            </a:xfrm>
            <a:prstGeom prst="line">
              <a:avLst/>
            </a:prstGeom>
            <a:noFill/>
            <a:ln w="38100" cap="flat">
              <a:solidFill>
                <a:srgbClr val="5E5E5E"/>
              </a:solidFill>
              <a:prstDash val="solid"/>
              <a:miter lim="400000"/>
              <a:tailEnd type="triangle" w="med" len="med"/>
            </a:ln>
            <a:effectLst/>
          </p:spPr>
          <p:txBody>
            <a:bodyPr wrap="square" lIns="25400" tIns="25400" rIns="25400" bIns="25400" numCol="1" anchor="ctr">
              <a:noAutofit/>
            </a:bodyPr>
            <a:lstStyle/>
            <a:p>
              <a:pPr algn="ctr">
                <a:defRPr>
                  <a:solidFill>
                    <a:srgbClr val="000000"/>
                  </a:solidFill>
                  <a:latin typeface="+mn-lt"/>
                  <a:ea typeface="+mn-ea"/>
                  <a:cs typeface="+mn-cs"/>
                  <a:sym typeface="Helvetica Neue Light"/>
                </a:defRPr>
              </a:pPr>
              <a:endParaRPr sz="900"/>
            </a:p>
          </p:txBody>
        </p:sp>
      </p:grpSp>
      <p:grpSp>
        <p:nvGrpSpPr>
          <p:cNvPr id="27" name="グループ">
            <a:extLst>
              <a:ext uri="{FF2B5EF4-FFF2-40B4-BE49-F238E27FC236}">
                <a16:creationId xmlns:a16="http://schemas.microsoft.com/office/drawing/2014/main" id="{F9A1B1E4-BE1A-0881-39A8-ABCA5F16A2DF}"/>
              </a:ext>
            </a:extLst>
          </p:cNvPr>
          <p:cNvGrpSpPr/>
          <p:nvPr/>
        </p:nvGrpSpPr>
        <p:grpSpPr>
          <a:xfrm>
            <a:off x="10029534" y="1984569"/>
            <a:ext cx="2085944" cy="1301306"/>
            <a:chOff x="0" y="0"/>
            <a:chExt cx="4171886" cy="2602611"/>
          </a:xfrm>
        </p:grpSpPr>
        <p:sp>
          <p:nvSpPr>
            <p:cNvPr id="28" name="四角形">
              <a:extLst>
                <a:ext uri="{FF2B5EF4-FFF2-40B4-BE49-F238E27FC236}">
                  <a16:creationId xmlns:a16="http://schemas.microsoft.com/office/drawing/2014/main" id="{49AAAD92-0E98-05B0-AFC8-765CBC7F721C}"/>
                </a:ext>
              </a:extLst>
            </p:cNvPr>
            <p:cNvSpPr/>
            <p:nvPr/>
          </p:nvSpPr>
          <p:spPr>
            <a:xfrm>
              <a:off x="0" y="0"/>
              <a:ext cx="4171886" cy="2602611"/>
            </a:xfrm>
            <a:prstGeom prst="rect">
              <a:avLst/>
            </a:prstGeom>
            <a:solidFill>
              <a:srgbClr val="FFFFFF"/>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29" name="One layer magnet…">
              <a:extLst>
                <a:ext uri="{FF2B5EF4-FFF2-40B4-BE49-F238E27FC236}">
                  <a16:creationId xmlns:a16="http://schemas.microsoft.com/office/drawing/2014/main" id="{113C3C52-012C-2AB1-C5F5-F588B812F453}"/>
                </a:ext>
              </a:extLst>
            </p:cNvPr>
            <p:cNvSpPr txBox="1"/>
            <p:nvPr/>
          </p:nvSpPr>
          <p:spPr>
            <a:xfrm>
              <a:off x="476832" y="797950"/>
              <a:ext cx="3443248" cy="17247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p>
              <a:pPr>
                <a:lnSpc>
                  <a:spcPct val="130000"/>
                </a:lnSpc>
                <a:defRPr sz="2800">
                  <a:solidFill>
                    <a:srgbClr val="000000"/>
                  </a:solidFill>
                </a:defRPr>
              </a:pPr>
              <a:r>
                <a:rPr sz="1400"/>
                <a:t>     One layer magnet</a:t>
              </a:r>
            </a:p>
            <a:p>
              <a:pPr>
                <a:lnSpc>
                  <a:spcPct val="130000"/>
                </a:lnSpc>
                <a:defRPr sz="2800">
                  <a:solidFill>
                    <a:srgbClr val="000000"/>
                  </a:solidFill>
                </a:defRPr>
              </a:pPr>
              <a:r>
                <a:rPr sz="1400"/>
                <a:t>     Two layer magnet</a:t>
              </a:r>
            </a:p>
            <a:p>
              <a:pPr>
                <a:lnSpc>
                  <a:spcPct val="130000"/>
                </a:lnSpc>
                <a:defRPr sz="2800">
                  <a:solidFill>
                    <a:srgbClr val="000000"/>
                  </a:solidFill>
                </a:defRPr>
              </a:pPr>
              <a:r>
                <a:rPr sz="1400"/>
                <a:t>     Current QC1P</a:t>
              </a:r>
            </a:p>
          </p:txBody>
        </p:sp>
        <p:sp>
          <p:nvSpPr>
            <p:cNvPr id="30" name="円形">
              <a:extLst>
                <a:ext uri="{FF2B5EF4-FFF2-40B4-BE49-F238E27FC236}">
                  <a16:creationId xmlns:a16="http://schemas.microsoft.com/office/drawing/2014/main" id="{29E87EC4-F964-8AC9-7A59-F6FC38C23304}"/>
                </a:ext>
              </a:extLst>
            </p:cNvPr>
            <p:cNvSpPr/>
            <p:nvPr/>
          </p:nvSpPr>
          <p:spPr>
            <a:xfrm>
              <a:off x="370997" y="1421699"/>
              <a:ext cx="477204" cy="477204"/>
            </a:xfrm>
            <a:prstGeom prst="ellipse">
              <a:avLst/>
            </a:prstGeom>
            <a:solidFill>
              <a:srgbClr val="73FDFF"/>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31" name="円形">
              <a:extLst>
                <a:ext uri="{FF2B5EF4-FFF2-40B4-BE49-F238E27FC236}">
                  <a16:creationId xmlns:a16="http://schemas.microsoft.com/office/drawing/2014/main" id="{09435AE0-397B-D883-0443-91B398139E64}"/>
                </a:ext>
              </a:extLst>
            </p:cNvPr>
            <p:cNvSpPr/>
            <p:nvPr/>
          </p:nvSpPr>
          <p:spPr>
            <a:xfrm>
              <a:off x="470286" y="2156722"/>
              <a:ext cx="278627" cy="278628"/>
            </a:xfrm>
            <a:prstGeom prst="ellipse">
              <a:avLst/>
            </a:prstGeom>
            <a:solidFill>
              <a:srgbClr val="424242"/>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32" name="円形">
              <a:extLst>
                <a:ext uri="{FF2B5EF4-FFF2-40B4-BE49-F238E27FC236}">
                  <a16:creationId xmlns:a16="http://schemas.microsoft.com/office/drawing/2014/main" id="{6FFDC6BB-9210-E50D-2CB4-171ED0170E9E}"/>
                </a:ext>
              </a:extLst>
            </p:cNvPr>
            <p:cNvSpPr/>
            <p:nvPr/>
          </p:nvSpPr>
          <p:spPr>
            <a:xfrm>
              <a:off x="370997" y="812099"/>
              <a:ext cx="477204" cy="477204"/>
            </a:xfrm>
            <a:prstGeom prst="ellipse">
              <a:avLst/>
            </a:prstGeom>
            <a:solidFill>
              <a:srgbClr val="FFFB00"/>
            </a:solidFill>
            <a:ln w="25400" cap="flat">
              <a:solidFill>
                <a:schemeClr val="accent6">
                  <a:hueOff val="-10521704"/>
                  <a:satOff val="-11099"/>
                  <a:lumOff val="-7127"/>
                </a:schemeClr>
              </a:solidFill>
              <a:prstDash val="solid"/>
              <a:miter lim="400000"/>
            </a:ln>
            <a:effectLst/>
          </p:spPr>
          <p:txBody>
            <a:bodyPr wrap="square" lIns="25400" tIns="25400" rIns="25400" bIns="25400" numCol="1" anchor="ctr">
              <a:noAutofit/>
            </a:bodyPr>
            <a:lstStyle/>
            <a:p>
              <a:pPr algn="ctr">
                <a:defRPr>
                  <a:solidFill>
                    <a:srgbClr val="FFFFFF"/>
                  </a:solidFill>
                  <a:latin typeface="+mn-lt"/>
                  <a:ea typeface="+mn-ea"/>
                  <a:cs typeface="+mn-cs"/>
                  <a:sym typeface="Helvetica Neue Light"/>
                </a:defRPr>
              </a:pPr>
              <a:endParaRPr sz="900"/>
            </a:p>
          </p:txBody>
        </p:sp>
        <p:sp>
          <p:nvSpPr>
            <p:cNvPr id="33" name="Operation points">
              <a:extLst>
                <a:ext uri="{FF2B5EF4-FFF2-40B4-BE49-F238E27FC236}">
                  <a16:creationId xmlns:a16="http://schemas.microsoft.com/office/drawing/2014/main" id="{455FDE91-1E51-16FF-4D8D-24AE34E3B807}"/>
                </a:ext>
              </a:extLst>
            </p:cNvPr>
            <p:cNvSpPr txBox="1"/>
            <p:nvPr/>
          </p:nvSpPr>
          <p:spPr>
            <a:xfrm>
              <a:off x="197940" y="77386"/>
              <a:ext cx="3113031" cy="5950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numCol="1" anchor="ctr">
              <a:spAutoFit/>
            </a:bodyPr>
            <a:lstStyle>
              <a:lvl1pPr>
                <a:defRPr sz="3200">
                  <a:solidFill>
                    <a:srgbClr val="000000"/>
                  </a:solidFill>
                </a:defRPr>
              </a:lvl1pPr>
            </a:lstStyle>
            <a:p>
              <a:r>
                <a:rPr sz="1600"/>
                <a:t>Operation points</a:t>
              </a:r>
            </a:p>
          </p:txBody>
        </p:sp>
      </p:grpSp>
      <p:graphicFrame>
        <p:nvGraphicFramePr>
          <p:cNvPr id="34" name="表1">
            <a:extLst>
              <a:ext uri="{FF2B5EF4-FFF2-40B4-BE49-F238E27FC236}">
                <a16:creationId xmlns:a16="http://schemas.microsoft.com/office/drawing/2014/main" id="{3A8D1D03-5F20-D901-7F1C-6AF18FE069A2}"/>
              </a:ext>
            </a:extLst>
          </p:cNvPr>
          <p:cNvGraphicFramePr/>
          <p:nvPr>
            <p:extLst>
              <p:ext uri="{D42A27DB-BD31-4B8C-83A1-F6EECF244321}">
                <p14:modId xmlns:p14="http://schemas.microsoft.com/office/powerpoint/2010/main" val="2461826839"/>
              </p:ext>
            </p:extLst>
          </p:nvPr>
        </p:nvGraphicFramePr>
        <p:xfrm>
          <a:off x="643112" y="3657600"/>
          <a:ext cx="4282881" cy="2309807"/>
        </p:xfrm>
        <a:graphic>
          <a:graphicData uri="http://schemas.openxmlformats.org/drawingml/2006/table">
            <a:tbl>
              <a:tblPr firstCol="1">
                <a:tableStyleId>{5940675A-B579-460E-94D1-54222C63F5DA}</a:tableStyleId>
              </a:tblPr>
              <a:tblGrid>
                <a:gridCol w="1427627">
                  <a:extLst>
                    <a:ext uri="{9D8B030D-6E8A-4147-A177-3AD203B41FA5}">
                      <a16:colId xmlns:a16="http://schemas.microsoft.com/office/drawing/2014/main" val="20000"/>
                    </a:ext>
                  </a:extLst>
                </a:gridCol>
                <a:gridCol w="1427627">
                  <a:extLst>
                    <a:ext uri="{9D8B030D-6E8A-4147-A177-3AD203B41FA5}">
                      <a16:colId xmlns:a16="http://schemas.microsoft.com/office/drawing/2014/main" val="20001"/>
                    </a:ext>
                  </a:extLst>
                </a:gridCol>
                <a:gridCol w="1427627">
                  <a:extLst>
                    <a:ext uri="{9D8B030D-6E8A-4147-A177-3AD203B41FA5}">
                      <a16:colId xmlns:a16="http://schemas.microsoft.com/office/drawing/2014/main" val="20002"/>
                    </a:ext>
                  </a:extLst>
                </a:gridCol>
              </a:tblGrid>
              <a:tr h="538480">
                <a:tc rowSpan="2">
                  <a:txBody>
                    <a:bodyPr/>
                    <a:lstStyle/>
                    <a:p>
                      <a:pPr algn="ctr" defTabSz="647700">
                        <a:defRPr sz="3200">
                          <a:solidFill>
                            <a:srgbClr val="FFFFFF"/>
                          </a:solidFill>
                          <a:latin typeface="+mj-lt"/>
                          <a:ea typeface="+mj-ea"/>
                          <a:cs typeface="+mj-cs"/>
                          <a:sym typeface="Palatino"/>
                        </a:defRPr>
                      </a:pPr>
                      <a:endParaRPr sz="1600" dirty="0">
                        <a:solidFill>
                          <a:schemeClr val="tx1"/>
                        </a:solidFill>
                        <a:latin typeface="Arial" panose="020B0604020202020204" pitchFamily="34" charset="0"/>
                        <a:cs typeface="Arial" panose="020B0604020202020204" pitchFamily="34" charset="0"/>
                      </a:endParaRPr>
                    </a:p>
                  </a:txBody>
                  <a:tcPr marL="25400" marR="25400" marT="25400" marB="25400" anchor="ctr" horzOverflow="overflow"/>
                </a:tc>
                <a:tc gridSpan="2">
                  <a:txBody>
                    <a:bodyPr/>
                    <a:lstStyle/>
                    <a:p>
                      <a:pPr algn="ctr" defTabSz="647700">
                        <a:defRPr>
                          <a:solidFill>
                            <a:srgbClr val="000000"/>
                          </a:solidFill>
                        </a:defRPr>
                      </a:pPr>
                      <a:r>
                        <a:rPr sz="1600" dirty="0">
                          <a:solidFill>
                            <a:schemeClr val="tx1"/>
                          </a:solidFill>
                          <a:sym typeface="Palatino"/>
                        </a:rPr>
                        <a:t>Temperature margin </a:t>
                      </a:r>
                      <a:r>
                        <a:rPr lang="en-US" sz="1600" dirty="0">
                          <a:solidFill>
                            <a:schemeClr val="tx1"/>
                          </a:solidFill>
                          <a:sym typeface="Palatino"/>
                        </a:rPr>
                        <a:t>(</a:t>
                      </a:r>
                      <a:r>
                        <a:rPr sz="1600" dirty="0">
                          <a:solidFill>
                            <a:schemeClr val="tx1"/>
                          </a:solidFill>
                          <a:sym typeface="Palatino"/>
                        </a:rPr>
                        <a:t>K</a:t>
                      </a:r>
                      <a:r>
                        <a:rPr lang="en-US" sz="1600" dirty="0">
                          <a:solidFill>
                            <a:schemeClr val="tx1"/>
                          </a:solidFill>
                          <a:sym typeface="Palatino"/>
                        </a:rPr>
                        <a:t>)</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hMerge="1">
                  <a:txBody>
                    <a:bodyPr/>
                    <a:lstStyle/>
                    <a:p>
                      <a:endParaRPr lang="ja-JP"/>
                    </a:p>
                  </a:txBody>
                  <a:tcPr/>
                </a:tc>
                <a:extLst>
                  <a:ext uri="{0D108BD9-81ED-4DB2-BD59-A6C34878D82A}">
                    <a16:rowId xmlns:a16="http://schemas.microsoft.com/office/drawing/2014/main" val="10000"/>
                  </a:ext>
                </a:extLst>
              </a:tr>
              <a:tr h="431725">
                <a:tc vMerge="1">
                  <a:txBody>
                    <a:bodyPr/>
                    <a:lstStyle/>
                    <a:p>
                      <a:pPr algn="ctr" defTabSz="647700">
                        <a:defRPr sz="3200">
                          <a:solidFill>
                            <a:srgbClr val="FFFFFF"/>
                          </a:solidFill>
                          <a:latin typeface="+mj-lt"/>
                          <a:ea typeface="+mj-ea"/>
                          <a:cs typeface="+mj-cs"/>
                          <a:sym typeface="Palatino"/>
                        </a:defRPr>
                      </a:pPr>
                      <a:endParaRPr sz="1600" dirty="0">
                        <a:solidFill>
                          <a:schemeClr val="tx1"/>
                        </a:solidFill>
                        <a:latin typeface="Arial" panose="020B0604020202020204" pitchFamily="34" charset="0"/>
                        <a:cs typeface="Arial" panose="020B0604020202020204" pitchFamily="34" charset="0"/>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Nb</a:t>
                      </a:r>
                      <a:r>
                        <a:rPr sz="1600" baseline="-25000" dirty="0">
                          <a:solidFill>
                            <a:schemeClr val="tx1"/>
                          </a:solidFill>
                          <a:sym typeface="Palatino"/>
                        </a:rPr>
                        <a:t>3</a:t>
                      </a:r>
                      <a:r>
                        <a:rPr sz="1600" dirty="0">
                          <a:solidFill>
                            <a:schemeClr val="tx1"/>
                          </a:solidFill>
                          <a:sym typeface="Palatino"/>
                        </a:rPr>
                        <a:t>Sn</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a:solidFill>
                            <a:schemeClr val="tx1"/>
                          </a:solidFill>
                          <a:sym typeface="Palatino"/>
                        </a:rPr>
                        <a:t>NbTi</a:t>
                      </a:r>
                      <a:endParaRPr sz="160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extLst>
                  <a:ext uri="{0D108BD9-81ED-4DB2-BD59-A6C34878D82A}">
                    <a16:rowId xmlns:a16="http://schemas.microsoft.com/office/drawing/2014/main" val="10001"/>
                  </a:ext>
                </a:extLst>
              </a:tr>
              <a:tr h="446534">
                <a:tc>
                  <a:txBody>
                    <a:bodyPr/>
                    <a:lstStyle/>
                    <a:p>
                      <a:pPr algn="ctr" defTabSz="647700">
                        <a:defRPr>
                          <a:solidFill>
                            <a:srgbClr val="000000"/>
                          </a:solidFill>
                        </a:defRPr>
                      </a:pPr>
                      <a:r>
                        <a:rPr lang="en-US" sz="1600" dirty="0">
                          <a:solidFill>
                            <a:schemeClr val="tx1"/>
                          </a:solidFill>
                          <a:sym typeface="Palatino"/>
                        </a:rPr>
                        <a:t>Single-</a:t>
                      </a:r>
                      <a:r>
                        <a:rPr sz="1600" dirty="0">
                          <a:solidFill>
                            <a:schemeClr val="tx1"/>
                          </a:solidFill>
                          <a:sym typeface="Palatino"/>
                        </a:rPr>
                        <a:t>layer</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4</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1</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extLst>
                  <a:ext uri="{0D108BD9-81ED-4DB2-BD59-A6C34878D82A}">
                    <a16:rowId xmlns:a16="http://schemas.microsoft.com/office/drawing/2014/main" val="10002"/>
                  </a:ext>
                </a:extLst>
              </a:tr>
              <a:tr h="446534">
                <a:tc>
                  <a:txBody>
                    <a:bodyPr/>
                    <a:lstStyle/>
                    <a:p>
                      <a:pPr algn="ctr" defTabSz="647700">
                        <a:defRPr>
                          <a:solidFill>
                            <a:srgbClr val="000000"/>
                          </a:solidFill>
                        </a:defRPr>
                      </a:pPr>
                      <a:r>
                        <a:rPr sz="1600" dirty="0">
                          <a:solidFill>
                            <a:schemeClr val="tx1"/>
                          </a:solidFill>
                          <a:sym typeface="Palatino"/>
                        </a:rPr>
                        <a:t>Two</a:t>
                      </a:r>
                      <a:r>
                        <a:rPr lang="en-US" sz="1600" dirty="0">
                          <a:solidFill>
                            <a:schemeClr val="tx1"/>
                          </a:solidFill>
                          <a:sym typeface="Palatino"/>
                        </a:rPr>
                        <a:t>-</a:t>
                      </a:r>
                      <a:r>
                        <a:rPr sz="1600" dirty="0">
                          <a:solidFill>
                            <a:schemeClr val="tx1"/>
                          </a:solidFill>
                          <a:sym typeface="Palatino"/>
                        </a:rPr>
                        <a:t>layer</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8</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2.5</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extLst>
                  <a:ext uri="{0D108BD9-81ED-4DB2-BD59-A6C34878D82A}">
                    <a16:rowId xmlns:a16="http://schemas.microsoft.com/office/drawing/2014/main" val="10003"/>
                  </a:ext>
                </a:extLst>
              </a:tr>
              <a:tr h="446534">
                <a:tc>
                  <a:txBody>
                    <a:bodyPr/>
                    <a:lstStyle/>
                    <a:p>
                      <a:pPr algn="ctr" defTabSz="647700">
                        <a:defRPr>
                          <a:solidFill>
                            <a:srgbClr val="000000"/>
                          </a:solidFill>
                        </a:defRPr>
                      </a:pPr>
                      <a:r>
                        <a:rPr sz="1600" dirty="0">
                          <a:solidFill>
                            <a:schemeClr val="tx1"/>
                          </a:solidFill>
                          <a:sym typeface="Palatino"/>
                        </a:rPr>
                        <a:t>Current</a:t>
                      </a:r>
                      <a:r>
                        <a:rPr lang="en-US" sz="1600" dirty="0">
                          <a:solidFill>
                            <a:schemeClr val="tx1"/>
                          </a:solidFill>
                          <a:sym typeface="Palatino"/>
                        </a:rPr>
                        <a:t> QC1P</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a:solidFill>
                            <a:schemeClr val="tx1"/>
                          </a:solidFill>
                          <a:sym typeface="Palatino"/>
                        </a:rPr>
                        <a:t>-</a:t>
                      </a:r>
                      <a:endParaRPr sz="160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tc>
                  <a:txBody>
                    <a:bodyPr/>
                    <a:lstStyle/>
                    <a:p>
                      <a:pPr algn="ctr" defTabSz="647700">
                        <a:defRPr>
                          <a:solidFill>
                            <a:srgbClr val="000000"/>
                          </a:solidFill>
                        </a:defRPr>
                      </a:pPr>
                      <a:r>
                        <a:rPr sz="1600" dirty="0">
                          <a:solidFill>
                            <a:schemeClr val="tx1"/>
                          </a:solidFill>
                          <a:sym typeface="Palatino"/>
                        </a:rPr>
                        <a:t>2</a:t>
                      </a:r>
                      <a:endParaRPr sz="1600" dirty="0">
                        <a:solidFill>
                          <a:schemeClr val="tx1"/>
                        </a:solidFill>
                        <a:latin typeface="Arial" panose="020B0604020202020204" pitchFamily="34" charset="0"/>
                        <a:ea typeface="+mj-ea"/>
                        <a:cs typeface="Arial" panose="020B0604020202020204" pitchFamily="34" charset="0"/>
                        <a:sym typeface="Palatino"/>
                      </a:endParaRPr>
                    </a:p>
                  </a:txBody>
                  <a:tcPr marL="25400" marR="25400" marT="25400" marB="25400" anchor="ctr" horzOverflow="overflow"/>
                </a:tc>
                <a:extLst>
                  <a:ext uri="{0D108BD9-81ED-4DB2-BD59-A6C34878D82A}">
                    <a16:rowId xmlns:a16="http://schemas.microsoft.com/office/drawing/2014/main" val="10004"/>
                  </a:ext>
                </a:extLst>
              </a:tr>
            </a:tbl>
          </a:graphicData>
        </a:graphic>
      </p:graphicFrame>
      <p:sp>
        <p:nvSpPr>
          <p:cNvPr id="36" name="テキスト ボックス 35">
            <a:extLst>
              <a:ext uri="{FF2B5EF4-FFF2-40B4-BE49-F238E27FC236}">
                <a16:creationId xmlns:a16="http://schemas.microsoft.com/office/drawing/2014/main" id="{B939E57F-7400-2A3A-03F5-E1CE3780534A}"/>
              </a:ext>
            </a:extLst>
          </p:cNvPr>
          <p:cNvSpPr txBox="1"/>
          <p:nvPr/>
        </p:nvSpPr>
        <p:spPr>
          <a:xfrm>
            <a:off x="258587" y="178895"/>
            <a:ext cx="5533887" cy="461665"/>
          </a:xfrm>
          <a:prstGeom prst="rect">
            <a:avLst/>
          </a:prstGeom>
          <a:noFill/>
        </p:spPr>
        <p:txBody>
          <a:bodyPr wrap="none" rtlCol="0">
            <a:spAutoFit/>
          </a:bodyPr>
          <a:lstStyle/>
          <a:p>
            <a:r>
              <a:rPr lang="en-US" altLang="ja-JP" sz="2400" b="1" dirty="0"/>
              <a:t>Critical surface and operation points</a:t>
            </a:r>
            <a:endParaRPr kumimoji="1" lang="ja-JP" altLang="en-US" sz="2400" b="1"/>
          </a:p>
        </p:txBody>
      </p:sp>
      <p:sp>
        <p:nvSpPr>
          <p:cNvPr id="37" name="テキスト ボックス 36">
            <a:extLst>
              <a:ext uri="{FF2B5EF4-FFF2-40B4-BE49-F238E27FC236}">
                <a16:creationId xmlns:a16="http://schemas.microsoft.com/office/drawing/2014/main" id="{676E8CAE-374E-881A-18D0-7883CDA97136}"/>
              </a:ext>
            </a:extLst>
          </p:cNvPr>
          <p:cNvSpPr txBox="1"/>
          <p:nvPr/>
        </p:nvSpPr>
        <p:spPr>
          <a:xfrm>
            <a:off x="258587" y="1108351"/>
            <a:ext cx="4787529" cy="1477328"/>
          </a:xfrm>
          <a:prstGeom prst="rect">
            <a:avLst/>
          </a:prstGeom>
          <a:noFill/>
        </p:spPr>
        <p:txBody>
          <a:bodyPr wrap="none" rtlCol="0">
            <a:spAutoFit/>
          </a:bodyPr>
          <a:lstStyle/>
          <a:p>
            <a:r>
              <a:rPr kumimoji="1" lang="en-US" altLang="ja-JP" dirty="0"/>
              <a:t>• The operating point of the two-layer magnet</a:t>
            </a:r>
          </a:p>
          <a:p>
            <a:r>
              <a:rPr lang="en-US" altLang="ja-JP" dirty="0"/>
              <a:t>  moves to the lower </a:t>
            </a:r>
            <a:r>
              <a:rPr lang="en-US" altLang="ja-JP" i="1" dirty="0"/>
              <a:t>J</a:t>
            </a:r>
            <a:r>
              <a:rPr lang="en-US" altLang="ja-JP" dirty="0"/>
              <a:t> region.</a:t>
            </a:r>
          </a:p>
          <a:p>
            <a:endParaRPr lang="en-US" altLang="ja-JP" dirty="0"/>
          </a:p>
          <a:p>
            <a:r>
              <a:rPr lang="en-US" altLang="ja-JP" dirty="0"/>
              <a:t>• The temperature margin increases by twice</a:t>
            </a:r>
          </a:p>
          <a:p>
            <a:r>
              <a:rPr kumimoji="1" lang="en-US" altLang="ja-JP" dirty="0"/>
              <a:t>  for Nb</a:t>
            </a:r>
            <a:r>
              <a:rPr kumimoji="1" lang="en-US" altLang="ja-JP" baseline="-25000" dirty="0"/>
              <a:t>3</a:t>
            </a:r>
            <a:r>
              <a:rPr kumimoji="1" lang="en-US" altLang="ja-JP" dirty="0"/>
              <a:t>Sn.</a:t>
            </a:r>
            <a:endParaRPr kumimoji="1" lang="ja-JP" altLang="en-US"/>
          </a:p>
        </p:txBody>
      </p:sp>
    </p:spTree>
    <p:extLst>
      <p:ext uri="{BB962C8B-B14F-4D97-AF65-F5344CB8AC3E}">
        <p14:creationId xmlns:p14="http://schemas.microsoft.com/office/powerpoint/2010/main" val="2468657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A27067A-61CE-A628-D553-83C78C1C9675}"/>
              </a:ext>
            </a:extLst>
          </p:cNvPr>
          <p:cNvSpPr>
            <a:spLocks noGrp="1"/>
          </p:cNvSpPr>
          <p:nvPr>
            <p:ph type="sldNum" sz="quarter" idx="12"/>
          </p:nvPr>
        </p:nvSpPr>
        <p:spPr/>
        <p:txBody>
          <a:bodyPr/>
          <a:lstStyle/>
          <a:p>
            <a:fld id="{5102F646-5A1F-1245-A291-ABBCB6BB9B1A}" type="slidenum">
              <a:rPr kumimoji="1" lang="ja-JP" altLang="en-US" smtClean="0"/>
              <a:t>30</a:t>
            </a:fld>
            <a:endParaRPr kumimoji="1" lang="ja-JP" altLang="en-US"/>
          </a:p>
        </p:txBody>
      </p:sp>
      <p:sp>
        <p:nvSpPr>
          <p:cNvPr id="5" name="テキスト ボックス 4">
            <a:extLst>
              <a:ext uri="{FF2B5EF4-FFF2-40B4-BE49-F238E27FC236}">
                <a16:creationId xmlns:a16="http://schemas.microsoft.com/office/drawing/2014/main" id="{0647D1B7-9FC0-7FC2-350C-66366AAAD230}"/>
              </a:ext>
            </a:extLst>
          </p:cNvPr>
          <p:cNvSpPr txBox="1"/>
          <p:nvPr/>
        </p:nvSpPr>
        <p:spPr>
          <a:xfrm>
            <a:off x="222464" y="79678"/>
            <a:ext cx="5157181" cy="461665"/>
          </a:xfrm>
          <a:prstGeom prst="rect">
            <a:avLst/>
          </a:prstGeom>
          <a:noFill/>
        </p:spPr>
        <p:txBody>
          <a:bodyPr wrap="none" rtlCol="0">
            <a:spAutoFit/>
          </a:bodyPr>
          <a:lstStyle/>
          <a:p>
            <a:r>
              <a:rPr lang="en-US" altLang="ja-JP" sz="2400" b="1" dirty="0"/>
              <a:t>Location of electrical short in PC4</a:t>
            </a:r>
            <a:endParaRPr kumimoji="1" lang="ja-JP" altLang="en-US" sz="2400" b="1"/>
          </a:p>
        </p:txBody>
      </p:sp>
      <p:grpSp>
        <p:nvGrpSpPr>
          <p:cNvPr id="63" name="グループ化 62">
            <a:extLst>
              <a:ext uri="{FF2B5EF4-FFF2-40B4-BE49-F238E27FC236}">
                <a16:creationId xmlns:a16="http://schemas.microsoft.com/office/drawing/2014/main" id="{30C86875-EC62-3CA4-13CD-8337E296FE14}"/>
              </a:ext>
            </a:extLst>
          </p:cNvPr>
          <p:cNvGrpSpPr/>
          <p:nvPr/>
        </p:nvGrpSpPr>
        <p:grpSpPr>
          <a:xfrm>
            <a:off x="451493" y="762635"/>
            <a:ext cx="6282038" cy="2048346"/>
            <a:chOff x="1033163" y="2236540"/>
            <a:chExt cx="6282038" cy="2048346"/>
          </a:xfrm>
        </p:grpSpPr>
        <p:pic>
          <p:nvPicPr>
            <p:cNvPr id="8" name="図 7">
              <a:extLst>
                <a:ext uri="{FF2B5EF4-FFF2-40B4-BE49-F238E27FC236}">
                  <a16:creationId xmlns:a16="http://schemas.microsoft.com/office/drawing/2014/main" id="{20FE4B4F-7102-5287-9D91-8273EC84FF7C}"/>
                </a:ext>
              </a:extLst>
            </p:cNvPr>
            <p:cNvPicPr>
              <a:picLocks noChangeAspect="1"/>
            </p:cNvPicPr>
            <p:nvPr/>
          </p:nvPicPr>
          <p:blipFill>
            <a:blip r:embed="rId2"/>
            <a:srcRect l="4335" t="38436" r="24061" b="44753"/>
            <a:stretch>
              <a:fillRect/>
            </a:stretch>
          </p:blipFill>
          <p:spPr>
            <a:xfrm>
              <a:off x="1361029" y="2949907"/>
              <a:ext cx="5954172" cy="987825"/>
            </a:xfrm>
            <a:prstGeom prst="rect">
              <a:avLst/>
            </a:prstGeom>
          </p:spPr>
        </p:pic>
        <p:sp>
          <p:nvSpPr>
            <p:cNvPr id="9" name="円/楕円 8">
              <a:extLst>
                <a:ext uri="{FF2B5EF4-FFF2-40B4-BE49-F238E27FC236}">
                  <a16:creationId xmlns:a16="http://schemas.microsoft.com/office/drawing/2014/main" id="{16FAE31B-FC22-548D-8FDC-36D0FCA1A257}"/>
                </a:ext>
              </a:extLst>
            </p:cNvPr>
            <p:cNvSpPr/>
            <p:nvPr/>
          </p:nvSpPr>
          <p:spPr>
            <a:xfrm>
              <a:off x="4272626" y="3240195"/>
              <a:ext cx="60789" cy="60789"/>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 name="円/楕円 9">
              <a:extLst>
                <a:ext uri="{FF2B5EF4-FFF2-40B4-BE49-F238E27FC236}">
                  <a16:creationId xmlns:a16="http://schemas.microsoft.com/office/drawing/2014/main" id="{390F7340-0534-25CE-9977-992C5A73A57F}"/>
                </a:ext>
              </a:extLst>
            </p:cNvPr>
            <p:cNvSpPr/>
            <p:nvPr/>
          </p:nvSpPr>
          <p:spPr>
            <a:xfrm>
              <a:off x="5412418" y="3413425"/>
              <a:ext cx="60789" cy="60789"/>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1" name="フリーフォーム 10">
              <a:extLst>
                <a:ext uri="{FF2B5EF4-FFF2-40B4-BE49-F238E27FC236}">
                  <a16:creationId xmlns:a16="http://schemas.microsoft.com/office/drawing/2014/main" id="{19428B75-7694-6038-BC78-4EFA8039143D}"/>
                </a:ext>
              </a:extLst>
            </p:cNvPr>
            <p:cNvSpPr/>
            <p:nvPr/>
          </p:nvSpPr>
          <p:spPr>
            <a:xfrm>
              <a:off x="4305566" y="2633377"/>
              <a:ext cx="1135944" cy="805457"/>
            </a:xfrm>
            <a:custGeom>
              <a:avLst/>
              <a:gdLst>
                <a:gd name="csX0" fmla="*/ 2630311 w 2630311"/>
                <a:gd name="csY0" fmla="*/ 1196622 h 1196622"/>
                <a:gd name="csX1" fmla="*/ 2630311 w 2630311"/>
                <a:gd name="csY1" fmla="*/ 0 h 1196622"/>
                <a:gd name="csX2" fmla="*/ 0 w 2630311"/>
                <a:gd name="csY2" fmla="*/ 0 h 1196622"/>
                <a:gd name="csX3" fmla="*/ 0 w 2630311"/>
                <a:gd name="csY3" fmla="*/ 970844 h 1196622"/>
              </a:gdLst>
              <a:ahLst/>
              <a:cxnLst>
                <a:cxn ang="0">
                  <a:pos x="csX0" y="csY0"/>
                </a:cxn>
                <a:cxn ang="0">
                  <a:pos x="csX1" y="csY1"/>
                </a:cxn>
                <a:cxn ang="0">
                  <a:pos x="csX2" y="csY2"/>
                </a:cxn>
                <a:cxn ang="0">
                  <a:pos x="csX3" y="csY3"/>
                </a:cxn>
              </a:cxnLst>
              <a:rect l="l" t="t" r="r" b="b"/>
              <a:pathLst>
                <a:path w="2630311" h="1196622">
                  <a:moveTo>
                    <a:pt x="2630311" y="1196622"/>
                  </a:moveTo>
                  <a:lnTo>
                    <a:pt x="2630311" y="0"/>
                  </a:lnTo>
                  <a:lnTo>
                    <a:pt x="0" y="0"/>
                  </a:lnTo>
                  <a:lnTo>
                    <a:pt x="0" y="970844"/>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nvGrpSpPr>
            <p:cNvPr id="12" name="グループ化 11">
              <a:extLst>
                <a:ext uri="{FF2B5EF4-FFF2-40B4-BE49-F238E27FC236}">
                  <a16:creationId xmlns:a16="http://schemas.microsoft.com/office/drawing/2014/main" id="{61AE8BFB-E44C-F307-FEFC-3FB5A0625940}"/>
                </a:ext>
              </a:extLst>
            </p:cNvPr>
            <p:cNvGrpSpPr/>
            <p:nvPr/>
          </p:nvGrpSpPr>
          <p:grpSpPr>
            <a:xfrm>
              <a:off x="4690850" y="2487489"/>
              <a:ext cx="372217" cy="281417"/>
              <a:chOff x="9786890" y="2165766"/>
              <a:chExt cx="552982" cy="418086"/>
            </a:xfrm>
          </p:grpSpPr>
          <p:sp>
            <p:nvSpPr>
              <p:cNvPr id="13" name="円/楕円 12">
                <a:extLst>
                  <a:ext uri="{FF2B5EF4-FFF2-40B4-BE49-F238E27FC236}">
                    <a16:creationId xmlns:a16="http://schemas.microsoft.com/office/drawing/2014/main" id="{946996E1-284F-9F7F-0AEA-394F92D269CA}"/>
                  </a:ext>
                </a:extLst>
              </p:cNvPr>
              <p:cNvSpPr/>
              <p:nvPr/>
            </p:nvSpPr>
            <p:spPr>
              <a:xfrm>
                <a:off x="9830926" y="2165766"/>
                <a:ext cx="417689" cy="417689"/>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 name="テキスト ボックス 13">
                <a:extLst>
                  <a:ext uri="{FF2B5EF4-FFF2-40B4-BE49-F238E27FC236}">
                    <a16:creationId xmlns:a16="http://schemas.microsoft.com/office/drawing/2014/main" id="{5D69AB17-F6FA-2595-E53F-39D4ABABD4DC}"/>
                  </a:ext>
                </a:extLst>
              </p:cNvPr>
              <p:cNvSpPr txBox="1"/>
              <p:nvPr/>
            </p:nvSpPr>
            <p:spPr>
              <a:xfrm>
                <a:off x="9786890" y="2172330"/>
                <a:ext cx="552982" cy="411522"/>
              </a:xfrm>
              <a:prstGeom prst="rect">
                <a:avLst/>
              </a:prstGeom>
              <a:noFill/>
            </p:spPr>
            <p:txBody>
              <a:bodyPr wrap="none" rtlCol="0">
                <a:spAutoFit/>
              </a:bodyPr>
              <a:lstStyle/>
              <a:p>
                <a:r>
                  <a:rPr kumimoji="1" lang="en-US" altLang="ja-JP" sz="1200" dirty="0"/>
                  <a:t>V1</a:t>
                </a:r>
                <a:endParaRPr kumimoji="1" lang="ja-JP" altLang="en-US" sz="1200"/>
              </a:p>
            </p:txBody>
          </p:sp>
        </p:grpSp>
        <p:sp>
          <p:nvSpPr>
            <p:cNvPr id="20" name="テキスト ボックス 19">
              <a:extLst>
                <a:ext uri="{FF2B5EF4-FFF2-40B4-BE49-F238E27FC236}">
                  <a16:creationId xmlns:a16="http://schemas.microsoft.com/office/drawing/2014/main" id="{90DF87D4-0F01-D438-C193-FBB413249E13}"/>
                </a:ext>
              </a:extLst>
            </p:cNvPr>
            <p:cNvSpPr txBox="1"/>
            <p:nvPr/>
          </p:nvSpPr>
          <p:spPr>
            <a:xfrm>
              <a:off x="6003811" y="3349914"/>
              <a:ext cx="639021" cy="276999"/>
            </a:xfrm>
            <a:prstGeom prst="rect">
              <a:avLst/>
            </a:prstGeom>
            <a:noFill/>
          </p:spPr>
          <p:txBody>
            <a:bodyPr wrap="none" rtlCol="0">
              <a:spAutoFit/>
            </a:bodyPr>
            <a:lstStyle/>
            <a:p>
              <a:r>
                <a:rPr lang="en-US" altLang="ja-JP" sz="1200" dirty="0"/>
                <a:t>Ti pole</a:t>
              </a:r>
              <a:endParaRPr kumimoji="1" lang="ja-JP" altLang="en-US" sz="1200"/>
            </a:p>
          </p:txBody>
        </p:sp>
        <p:sp>
          <p:nvSpPr>
            <p:cNvPr id="21" name="テキスト ボックス 20">
              <a:extLst>
                <a:ext uri="{FF2B5EF4-FFF2-40B4-BE49-F238E27FC236}">
                  <a16:creationId xmlns:a16="http://schemas.microsoft.com/office/drawing/2014/main" id="{D4A8C957-D08C-EF67-F6C1-815A429FC826}"/>
                </a:ext>
              </a:extLst>
            </p:cNvPr>
            <p:cNvSpPr txBox="1"/>
            <p:nvPr/>
          </p:nvSpPr>
          <p:spPr>
            <a:xfrm>
              <a:off x="5490824" y="3092261"/>
              <a:ext cx="1342034" cy="276999"/>
            </a:xfrm>
            <a:prstGeom prst="rect">
              <a:avLst/>
            </a:prstGeom>
            <a:noFill/>
          </p:spPr>
          <p:txBody>
            <a:bodyPr wrap="none" rtlCol="0">
              <a:spAutoFit/>
            </a:bodyPr>
            <a:lstStyle/>
            <a:p>
              <a:r>
                <a:rPr kumimoji="1" lang="en-US" altLang="ja-JP" sz="1200" dirty="0"/>
                <a:t>Nb</a:t>
              </a:r>
              <a:r>
                <a:rPr kumimoji="1" lang="en-US" altLang="ja-JP" sz="1200" baseline="-25000" dirty="0"/>
                <a:t>3</a:t>
              </a:r>
              <a:r>
                <a:rPr kumimoji="1" lang="en-US" altLang="ja-JP" sz="1200" dirty="0"/>
                <a:t>Sn conductor</a:t>
              </a:r>
              <a:endParaRPr kumimoji="1" lang="ja-JP" altLang="en-US" sz="1200"/>
            </a:p>
          </p:txBody>
        </p:sp>
        <p:sp>
          <p:nvSpPr>
            <p:cNvPr id="22" name="テキスト ボックス 21">
              <a:extLst>
                <a:ext uri="{FF2B5EF4-FFF2-40B4-BE49-F238E27FC236}">
                  <a16:creationId xmlns:a16="http://schemas.microsoft.com/office/drawing/2014/main" id="{F9DFAB5E-4313-9457-B4E3-17D9433A59F4}"/>
                </a:ext>
              </a:extLst>
            </p:cNvPr>
            <p:cNvSpPr txBox="1"/>
            <p:nvPr/>
          </p:nvSpPr>
          <p:spPr>
            <a:xfrm>
              <a:off x="2795741" y="3068658"/>
              <a:ext cx="925253" cy="276999"/>
            </a:xfrm>
            <a:prstGeom prst="rect">
              <a:avLst/>
            </a:prstGeom>
            <a:noFill/>
          </p:spPr>
          <p:txBody>
            <a:bodyPr wrap="none" rtlCol="0">
              <a:spAutoFit/>
            </a:bodyPr>
            <a:lstStyle/>
            <a:p>
              <a:r>
                <a:rPr kumimoji="1" lang="en-US" altLang="ja-JP" sz="1200" dirty="0"/>
                <a:t>Ramp lead</a:t>
              </a:r>
              <a:endParaRPr kumimoji="1" lang="ja-JP" altLang="en-US" sz="1200"/>
            </a:p>
          </p:txBody>
        </p:sp>
        <p:sp>
          <p:nvSpPr>
            <p:cNvPr id="23" name="テキスト ボックス 22">
              <a:extLst>
                <a:ext uri="{FF2B5EF4-FFF2-40B4-BE49-F238E27FC236}">
                  <a16:creationId xmlns:a16="http://schemas.microsoft.com/office/drawing/2014/main" id="{46DE635F-CC16-0CE0-6A61-14D1789583D0}"/>
                </a:ext>
              </a:extLst>
            </p:cNvPr>
            <p:cNvSpPr txBox="1"/>
            <p:nvPr/>
          </p:nvSpPr>
          <p:spPr>
            <a:xfrm>
              <a:off x="2795741" y="3557585"/>
              <a:ext cx="744563" cy="276999"/>
            </a:xfrm>
            <a:prstGeom prst="rect">
              <a:avLst/>
            </a:prstGeom>
            <a:noFill/>
          </p:spPr>
          <p:txBody>
            <a:bodyPr wrap="none" rtlCol="0">
              <a:spAutoFit/>
            </a:bodyPr>
            <a:lstStyle/>
            <a:p>
              <a:r>
                <a:rPr lang="en-US" altLang="ja-JP" sz="1200" dirty="0"/>
                <a:t>MP</a:t>
              </a:r>
              <a:r>
                <a:rPr kumimoji="1" lang="en-US" altLang="ja-JP" sz="1200" dirty="0"/>
                <a:t> lead</a:t>
              </a:r>
              <a:endParaRPr kumimoji="1" lang="ja-JP" altLang="en-US" sz="1200"/>
            </a:p>
          </p:txBody>
        </p:sp>
        <p:sp>
          <p:nvSpPr>
            <p:cNvPr id="24" name="右中かっこ 23">
              <a:extLst>
                <a:ext uri="{FF2B5EF4-FFF2-40B4-BE49-F238E27FC236}">
                  <a16:creationId xmlns:a16="http://schemas.microsoft.com/office/drawing/2014/main" id="{BD7063BC-A568-07ED-E3CC-957E1CE9C881}"/>
                </a:ext>
              </a:extLst>
            </p:cNvPr>
            <p:cNvSpPr/>
            <p:nvPr/>
          </p:nvSpPr>
          <p:spPr>
            <a:xfrm rot="5400000">
              <a:off x="3051869" y="3079723"/>
              <a:ext cx="122324" cy="74783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25" name="右中かっこ 24">
              <a:extLst>
                <a:ext uri="{FF2B5EF4-FFF2-40B4-BE49-F238E27FC236}">
                  <a16:creationId xmlns:a16="http://schemas.microsoft.com/office/drawing/2014/main" id="{3028604B-46E8-B059-7568-75D0453E2506}"/>
                </a:ext>
              </a:extLst>
            </p:cNvPr>
            <p:cNvSpPr/>
            <p:nvPr/>
          </p:nvSpPr>
          <p:spPr>
            <a:xfrm rot="5400000">
              <a:off x="3067067" y="3577286"/>
              <a:ext cx="122324" cy="74783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200"/>
            </a:p>
          </p:txBody>
        </p:sp>
        <p:sp>
          <p:nvSpPr>
            <p:cNvPr id="26" name="テキスト ボックス 25">
              <a:extLst>
                <a:ext uri="{FF2B5EF4-FFF2-40B4-BE49-F238E27FC236}">
                  <a16:creationId xmlns:a16="http://schemas.microsoft.com/office/drawing/2014/main" id="{68A7C1BB-7138-F168-59B5-A8CA5B72EE2A}"/>
                </a:ext>
              </a:extLst>
            </p:cNvPr>
            <p:cNvSpPr txBox="1"/>
            <p:nvPr/>
          </p:nvSpPr>
          <p:spPr>
            <a:xfrm>
              <a:off x="3116157" y="3416783"/>
              <a:ext cx="601447" cy="276999"/>
            </a:xfrm>
            <a:prstGeom prst="rect">
              <a:avLst/>
            </a:prstGeom>
            <a:noFill/>
          </p:spPr>
          <p:txBody>
            <a:bodyPr wrap="none" rtlCol="0">
              <a:spAutoFit/>
            </a:bodyPr>
            <a:lstStyle/>
            <a:p>
              <a:r>
                <a:rPr kumimoji="1" lang="en-US" altLang="ja-JP" sz="1200" dirty="0"/>
                <a:t>Splice</a:t>
              </a:r>
              <a:endParaRPr kumimoji="1" lang="ja-JP" altLang="en-US" sz="1200"/>
            </a:p>
          </p:txBody>
        </p:sp>
        <p:sp>
          <p:nvSpPr>
            <p:cNvPr id="27" name="テキスト ボックス 26">
              <a:extLst>
                <a:ext uri="{FF2B5EF4-FFF2-40B4-BE49-F238E27FC236}">
                  <a16:creationId xmlns:a16="http://schemas.microsoft.com/office/drawing/2014/main" id="{F53D18AA-96CB-B656-4D2D-B3F5A36BA1C6}"/>
                </a:ext>
              </a:extLst>
            </p:cNvPr>
            <p:cNvSpPr txBox="1"/>
            <p:nvPr/>
          </p:nvSpPr>
          <p:spPr>
            <a:xfrm>
              <a:off x="2802631" y="3962040"/>
              <a:ext cx="601447" cy="276999"/>
            </a:xfrm>
            <a:prstGeom prst="rect">
              <a:avLst/>
            </a:prstGeom>
            <a:noFill/>
          </p:spPr>
          <p:txBody>
            <a:bodyPr wrap="none" rtlCol="0">
              <a:spAutoFit/>
            </a:bodyPr>
            <a:lstStyle/>
            <a:p>
              <a:r>
                <a:rPr kumimoji="1" lang="en-US" altLang="ja-JP" sz="1200" dirty="0"/>
                <a:t>Splice</a:t>
              </a:r>
              <a:endParaRPr kumimoji="1" lang="ja-JP" altLang="en-US" sz="1200"/>
            </a:p>
          </p:txBody>
        </p:sp>
        <p:sp>
          <p:nvSpPr>
            <p:cNvPr id="28" name="テキスト ボックス 27">
              <a:extLst>
                <a:ext uri="{FF2B5EF4-FFF2-40B4-BE49-F238E27FC236}">
                  <a16:creationId xmlns:a16="http://schemas.microsoft.com/office/drawing/2014/main" id="{BE359779-470E-2C18-B7B4-670F7E9262F0}"/>
                </a:ext>
              </a:extLst>
            </p:cNvPr>
            <p:cNvSpPr txBox="1"/>
            <p:nvPr/>
          </p:nvSpPr>
          <p:spPr>
            <a:xfrm>
              <a:off x="1033163" y="3436387"/>
              <a:ext cx="1730667" cy="276999"/>
            </a:xfrm>
            <a:prstGeom prst="rect">
              <a:avLst/>
            </a:prstGeom>
            <a:noFill/>
          </p:spPr>
          <p:txBody>
            <a:bodyPr wrap="none" rtlCol="0">
              <a:spAutoFit/>
            </a:bodyPr>
            <a:lstStyle/>
            <a:p>
              <a:r>
                <a:rPr kumimoji="1" lang="en-US" altLang="ja-JP" sz="1200" dirty="0"/>
                <a:t>Nb-Ti Rutherford cable</a:t>
              </a:r>
              <a:endParaRPr kumimoji="1" lang="ja-JP" altLang="en-US" sz="1200"/>
            </a:p>
          </p:txBody>
        </p:sp>
        <p:cxnSp>
          <p:nvCxnSpPr>
            <p:cNvPr id="29" name="直線矢印コネクタ 28">
              <a:extLst>
                <a:ext uri="{FF2B5EF4-FFF2-40B4-BE49-F238E27FC236}">
                  <a16:creationId xmlns:a16="http://schemas.microsoft.com/office/drawing/2014/main" id="{076913FD-6234-AFD4-C167-50726A2F6A91}"/>
                </a:ext>
              </a:extLst>
            </p:cNvPr>
            <p:cNvCxnSpPr/>
            <p:nvPr/>
          </p:nvCxnSpPr>
          <p:spPr>
            <a:xfrm>
              <a:off x="1629504" y="3224997"/>
              <a:ext cx="433124"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E71C460F-5DDB-E005-4E32-C7C15752A372}"/>
                </a:ext>
              </a:extLst>
            </p:cNvPr>
            <p:cNvCxnSpPr>
              <a:cxnSpLocks/>
            </p:cNvCxnSpPr>
            <p:nvPr/>
          </p:nvCxnSpPr>
          <p:spPr>
            <a:xfrm flipH="1">
              <a:off x="1629504" y="3948054"/>
              <a:ext cx="433124"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7279E7BE-0FB2-EBEE-7543-ADAF7B3B0C43}"/>
                </a:ext>
              </a:extLst>
            </p:cNvPr>
            <p:cNvSpPr txBox="1"/>
            <p:nvPr/>
          </p:nvSpPr>
          <p:spPr>
            <a:xfrm>
              <a:off x="1763760" y="2995482"/>
              <a:ext cx="227948" cy="276999"/>
            </a:xfrm>
            <a:prstGeom prst="rect">
              <a:avLst/>
            </a:prstGeom>
            <a:noFill/>
          </p:spPr>
          <p:txBody>
            <a:bodyPr wrap="none" rtlCol="0">
              <a:spAutoFit/>
            </a:bodyPr>
            <a:lstStyle/>
            <a:p>
              <a:r>
                <a:rPr kumimoji="1" lang="en-US" altLang="ja-JP" sz="1200" i="1" dirty="0"/>
                <a:t>I</a:t>
              </a:r>
              <a:endParaRPr kumimoji="1" lang="ja-JP" altLang="en-US" sz="1200" i="1"/>
            </a:p>
          </p:txBody>
        </p:sp>
        <p:sp>
          <p:nvSpPr>
            <p:cNvPr id="32" name="テキスト ボックス 31">
              <a:extLst>
                <a:ext uri="{FF2B5EF4-FFF2-40B4-BE49-F238E27FC236}">
                  <a16:creationId xmlns:a16="http://schemas.microsoft.com/office/drawing/2014/main" id="{7A540786-C73B-FD97-43EA-51C26A7BA397}"/>
                </a:ext>
              </a:extLst>
            </p:cNvPr>
            <p:cNvSpPr txBox="1"/>
            <p:nvPr/>
          </p:nvSpPr>
          <p:spPr>
            <a:xfrm>
              <a:off x="1710471" y="3948055"/>
              <a:ext cx="227948" cy="276999"/>
            </a:xfrm>
            <a:prstGeom prst="rect">
              <a:avLst/>
            </a:prstGeom>
            <a:noFill/>
          </p:spPr>
          <p:txBody>
            <a:bodyPr wrap="none" rtlCol="0">
              <a:spAutoFit/>
            </a:bodyPr>
            <a:lstStyle/>
            <a:p>
              <a:r>
                <a:rPr kumimoji="1" lang="en-US" altLang="ja-JP" sz="1200" i="1" dirty="0"/>
                <a:t>I</a:t>
              </a:r>
              <a:endParaRPr kumimoji="1" lang="ja-JP" altLang="en-US" sz="1200" i="1"/>
            </a:p>
          </p:txBody>
        </p:sp>
        <p:sp>
          <p:nvSpPr>
            <p:cNvPr id="33" name="テキスト ボックス 32">
              <a:extLst>
                <a:ext uri="{FF2B5EF4-FFF2-40B4-BE49-F238E27FC236}">
                  <a16:creationId xmlns:a16="http://schemas.microsoft.com/office/drawing/2014/main" id="{68C42A98-CAEF-8500-7DD8-DFE2DA3B174B}"/>
                </a:ext>
              </a:extLst>
            </p:cNvPr>
            <p:cNvSpPr txBox="1"/>
            <p:nvPr/>
          </p:nvSpPr>
          <p:spPr>
            <a:xfrm>
              <a:off x="4500713" y="3186738"/>
              <a:ext cx="287258" cy="276999"/>
            </a:xfrm>
            <a:prstGeom prst="rect">
              <a:avLst/>
            </a:prstGeom>
            <a:noFill/>
          </p:spPr>
          <p:txBody>
            <a:bodyPr wrap="none" rtlCol="0">
              <a:spAutoFit/>
            </a:bodyPr>
            <a:lstStyle/>
            <a:p>
              <a:r>
                <a:rPr kumimoji="1" lang="en-US" altLang="ja-JP" sz="1200" dirty="0">
                  <a:solidFill>
                    <a:srgbClr val="FF0000"/>
                  </a:solidFill>
                </a:rPr>
                <a:t>X</a:t>
              </a:r>
              <a:endParaRPr kumimoji="1" lang="ja-JP" altLang="en-US" sz="1200">
                <a:solidFill>
                  <a:srgbClr val="FF0000"/>
                </a:solidFill>
              </a:endParaRPr>
            </a:p>
          </p:txBody>
        </p:sp>
        <p:sp>
          <p:nvSpPr>
            <p:cNvPr id="36" name="テキスト ボックス 35">
              <a:extLst>
                <a:ext uri="{FF2B5EF4-FFF2-40B4-BE49-F238E27FC236}">
                  <a16:creationId xmlns:a16="http://schemas.microsoft.com/office/drawing/2014/main" id="{DEEF861F-2165-4688-C1DD-088BCF85C888}"/>
                </a:ext>
              </a:extLst>
            </p:cNvPr>
            <p:cNvSpPr txBox="1"/>
            <p:nvPr/>
          </p:nvSpPr>
          <p:spPr>
            <a:xfrm>
              <a:off x="4256221" y="3318384"/>
              <a:ext cx="806631" cy="461665"/>
            </a:xfrm>
            <a:prstGeom prst="rect">
              <a:avLst/>
            </a:prstGeom>
            <a:noFill/>
          </p:spPr>
          <p:txBody>
            <a:bodyPr wrap="none" rtlCol="0">
              <a:spAutoFit/>
            </a:bodyPr>
            <a:lstStyle/>
            <a:p>
              <a:r>
                <a:rPr lang="en-US" altLang="ja-JP" sz="1200" dirty="0">
                  <a:solidFill>
                    <a:srgbClr val="FF0000"/>
                  </a:solidFill>
                </a:rPr>
                <a:t>Electrical</a:t>
              </a:r>
            </a:p>
            <a:p>
              <a:pPr algn="ctr"/>
              <a:r>
                <a:rPr lang="en-US" altLang="ja-JP" sz="1200" dirty="0">
                  <a:solidFill>
                    <a:srgbClr val="FF0000"/>
                  </a:solidFill>
                </a:rPr>
                <a:t>short</a:t>
              </a:r>
              <a:endParaRPr kumimoji="1" lang="ja-JP" altLang="en-US" sz="1200">
                <a:solidFill>
                  <a:srgbClr val="FF0000"/>
                </a:solidFill>
              </a:endParaRPr>
            </a:p>
          </p:txBody>
        </p:sp>
        <p:sp>
          <p:nvSpPr>
            <p:cNvPr id="37" name="テキスト ボックス 36">
              <a:extLst>
                <a:ext uri="{FF2B5EF4-FFF2-40B4-BE49-F238E27FC236}">
                  <a16:creationId xmlns:a16="http://schemas.microsoft.com/office/drawing/2014/main" id="{A733C4F7-74B4-5EA7-8DBB-AD9856C923C9}"/>
                </a:ext>
              </a:extLst>
            </p:cNvPr>
            <p:cNvSpPr txBox="1"/>
            <p:nvPr/>
          </p:nvSpPr>
          <p:spPr>
            <a:xfrm>
              <a:off x="3957426" y="2236540"/>
              <a:ext cx="1249060" cy="276999"/>
            </a:xfrm>
            <a:prstGeom prst="rect">
              <a:avLst/>
            </a:prstGeom>
            <a:noFill/>
          </p:spPr>
          <p:txBody>
            <a:bodyPr wrap="none" rtlCol="0">
              <a:spAutoFit/>
            </a:bodyPr>
            <a:lstStyle/>
            <a:p>
              <a:r>
                <a:rPr kumimoji="1" lang="en-US" altLang="ja-JP" sz="1200" dirty="0"/>
                <a:t>Ramp lead side</a:t>
              </a:r>
              <a:endParaRPr kumimoji="1" lang="ja-JP" altLang="en-US" sz="1200"/>
            </a:p>
          </p:txBody>
        </p:sp>
        <p:cxnSp>
          <p:nvCxnSpPr>
            <p:cNvPr id="39" name="直線コネクタ 38">
              <a:extLst>
                <a:ext uri="{FF2B5EF4-FFF2-40B4-BE49-F238E27FC236}">
                  <a16:creationId xmlns:a16="http://schemas.microsoft.com/office/drawing/2014/main" id="{318D77B3-7D17-40AC-AC3B-006E94CB6B22}"/>
                </a:ext>
              </a:extLst>
            </p:cNvPr>
            <p:cNvCxnSpPr/>
            <p:nvPr/>
          </p:nvCxnSpPr>
          <p:spPr>
            <a:xfrm flipV="1">
              <a:off x="1931220" y="3330809"/>
              <a:ext cx="131408" cy="18399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A493C557-D799-4448-4DAA-E9F6D3CFD179}"/>
                </a:ext>
              </a:extLst>
            </p:cNvPr>
            <p:cNvCxnSpPr>
              <a:cxnSpLocks/>
            </p:cNvCxnSpPr>
            <p:nvPr/>
          </p:nvCxnSpPr>
          <p:spPr>
            <a:xfrm>
              <a:off x="1923952" y="3641899"/>
              <a:ext cx="88729" cy="141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フリーフォーム 42">
              <a:extLst>
                <a:ext uri="{FF2B5EF4-FFF2-40B4-BE49-F238E27FC236}">
                  <a16:creationId xmlns:a16="http://schemas.microsoft.com/office/drawing/2014/main" id="{C80B7540-E9D4-5C7D-917F-4093CED56826}"/>
                </a:ext>
              </a:extLst>
            </p:cNvPr>
            <p:cNvSpPr/>
            <p:nvPr/>
          </p:nvSpPr>
          <p:spPr>
            <a:xfrm>
              <a:off x="5073650" y="3292475"/>
              <a:ext cx="374650" cy="860425"/>
            </a:xfrm>
            <a:custGeom>
              <a:avLst/>
              <a:gdLst>
                <a:gd name="csX0" fmla="*/ 374650 w 374650"/>
                <a:gd name="csY0" fmla="*/ 152400 h 860425"/>
                <a:gd name="csX1" fmla="*/ 374650 w 374650"/>
                <a:gd name="csY1" fmla="*/ 860425 h 860425"/>
                <a:gd name="csX2" fmla="*/ 0 w 374650"/>
                <a:gd name="csY2" fmla="*/ 860425 h 860425"/>
                <a:gd name="csX3" fmla="*/ 0 w 374650"/>
                <a:gd name="csY3" fmla="*/ 828675 h 860425"/>
                <a:gd name="csX4" fmla="*/ 0 w 374650"/>
                <a:gd name="csY4" fmla="*/ 0 h 860425"/>
              </a:gdLst>
              <a:ahLst/>
              <a:cxnLst>
                <a:cxn ang="0">
                  <a:pos x="csX0" y="csY0"/>
                </a:cxn>
                <a:cxn ang="0">
                  <a:pos x="csX1" y="csY1"/>
                </a:cxn>
                <a:cxn ang="0">
                  <a:pos x="csX2" y="csY2"/>
                </a:cxn>
                <a:cxn ang="0">
                  <a:pos x="csX3" y="csY3"/>
                </a:cxn>
                <a:cxn ang="0">
                  <a:pos x="csX4" y="csY4"/>
                </a:cxn>
              </a:cxnLst>
              <a:rect l="l" t="t" r="r" b="b"/>
              <a:pathLst>
                <a:path w="374650" h="860425">
                  <a:moveTo>
                    <a:pt x="374650" y="152400"/>
                  </a:moveTo>
                  <a:lnTo>
                    <a:pt x="374650" y="860425"/>
                  </a:lnTo>
                  <a:lnTo>
                    <a:pt x="0" y="860425"/>
                  </a:lnTo>
                  <a:lnTo>
                    <a:pt x="0" y="828675"/>
                  </a:lnTo>
                  <a:lnTo>
                    <a:pt x="0" y="0"/>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a:extLst>
                <a:ext uri="{FF2B5EF4-FFF2-40B4-BE49-F238E27FC236}">
                  <a16:creationId xmlns:a16="http://schemas.microsoft.com/office/drawing/2014/main" id="{4F8ADC98-7AEB-C61E-2602-49089CBAC3E2}"/>
                </a:ext>
              </a:extLst>
            </p:cNvPr>
            <p:cNvSpPr/>
            <p:nvPr/>
          </p:nvSpPr>
          <p:spPr>
            <a:xfrm>
              <a:off x="5044151" y="3246545"/>
              <a:ext cx="60789" cy="60789"/>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nvGrpSpPr>
            <p:cNvPr id="46" name="グループ化 45">
              <a:extLst>
                <a:ext uri="{FF2B5EF4-FFF2-40B4-BE49-F238E27FC236}">
                  <a16:creationId xmlns:a16="http://schemas.microsoft.com/office/drawing/2014/main" id="{C089DF90-8A2A-C8AA-E4B1-EDBF1835DD36}"/>
                </a:ext>
              </a:extLst>
            </p:cNvPr>
            <p:cNvGrpSpPr/>
            <p:nvPr/>
          </p:nvGrpSpPr>
          <p:grpSpPr>
            <a:xfrm>
              <a:off x="5095914" y="4003469"/>
              <a:ext cx="372218" cy="281417"/>
              <a:chOff x="9786890" y="2165766"/>
              <a:chExt cx="552984" cy="418086"/>
            </a:xfrm>
          </p:grpSpPr>
          <p:sp>
            <p:nvSpPr>
              <p:cNvPr id="47" name="円/楕円 46">
                <a:extLst>
                  <a:ext uri="{FF2B5EF4-FFF2-40B4-BE49-F238E27FC236}">
                    <a16:creationId xmlns:a16="http://schemas.microsoft.com/office/drawing/2014/main" id="{8A0AC102-F61F-B957-E5DC-30738E6DA4BB}"/>
                  </a:ext>
                </a:extLst>
              </p:cNvPr>
              <p:cNvSpPr/>
              <p:nvPr/>
            </p:nvSpPr>
            <p:spPr>
              <a:xfrm>
                <a:off x="9830926" y="2165766"/>
                <a:ext cx="417689" cy="417689"/>
              </a:xfrm>
              <a:prstGeom prst="ellipse">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8" name="テキスト ボックス 47">
                <a:extLst>
                  <a:ext uri="{FF2B5EF4-FFF2-40B4-BE49-F238E27FC236}">
                    <a16:creationId xmlns:a16="http://schemas.microsoft.com/office/drawing/2014/main" id="{C5CCAA2E-F597-85A0-3C08-5DE6488BFEB6}"/>
                  </a:ext>
                </a:extLst>
              </p:cNvPr>
              <p:cNvSpPr txBox="1"/>
              <p:nvPr/>
            </p:nvSpPr>
            <p:spPr>
              <a:xfrm>
                <a:off x="9786890" y="2172330"/>
                <a:ext cx="552984" cy="411522"/>
              </a:xfrm>
              <a:prstGeom prst="rect">
                <a:avLst/>
              </a:prstGeom>
              <a:noFill/>
            </p:spPr>
            <p:txBody>
              <a:bodyPr wrap="none" rtlCol="0">
                <a:spAutoFit/>
              </a:bodyPr>
              <a:lstStyle/>
              <a:p>
                <a:r>
                  <a:rPr kumimoji="1" lang="en-US" altLang="ja-JP" sz="1200" dirty="0"/>
                  <a:t>V2</a:t>
                </a:r>
                <a:endParaRPr kumimoji="1" lang="ja-JP" altLang="en-US" sz="1200"/>
              </a:p>
            </p:txBody>
          </p:sp>
        </p:grpSp>
        <p:sp>
          <p:nvSpPr>
            <p:cNvPr id="49" name="テキスト ボックス 48">
              <a:extLst>
                <a:ext uri="{FF2B5EF4-FFF2-40B4-BE49-F238E27FC236}">
                  <a16:creationId xmlns:a16="http://schemas.microsoft.com/office/drawing/2014/main" id="{B1AA6A18-F97F-7134-CCA8-2E2C94714FBE}"/>
                </a:ext>
              </a:extLst>
            </p:cNvPr>
            <p:cNvSpPr txBox="1"/>
            <p:nvPr/>
          </p:nvSpPr>
          <p:spPr>
            <a:xfrm>
              <a:off x="4045470" y="3061834"/>
              <a:ext cx="298480" cy="338554"/>
            </a:xfrm>
            <a:prstGeom prst="rect">
              <a:avLst/>
            </a:prstGeom>
            <a:noFill/>
          </p:spPr>
          <p:txBody>
            <a:bodyPr wrap="none" rtlCol="0">
              <a:spAutoFit/>
            </a:bodyPr>
            <a:lstStyle/>
            <a:p>
              <a:r>
                <a:rPr kumimoji="1" lang="en-US" altLang="ja-JP" sz="1600" dirty="0"/>
                <a:t>1</a:t>
              </a:r>
              <a:endParaRPr kumimoji="1" lang="ja-JP" altLang="en-US" sz="1600"/>
            </a:p>
          </p:txBody>
        </p:sp>
        <p:sp>
          <p:nvSpPr>
            <p:cNvPr id="50" name="テキスト ボックス 49">
              <a:extLst>
                <a:ext uri="{FF2B5EF4-FFF2-40B4-BE49-F238E27FC236}">
                  <a16:creationId xmlns:a16="http://schemas.microsoft.com/office/drawing/2014/main" id="{D04D3846-DAC4-5D4E-8C3A-4D77516B5B8D}"/>
                </a:ext>
              </a:extLst>
            </p:cNvPr>
            <p:cNvSpPr txBox="1"/>
            <p:nvPr/>
          </p:nvSpPr>
          <p:spPr>
            <a:xfrm>
              <a:off x="5070375" y="3061834"/>
              <a:ext cx="298480" cy="338554"/>
            </a:xfrm>
            <a:prstGeom prst="rect">
              <a:avLst/>
            </a:prstGeom>
            <a:noFill/>
          </p:spPr>
          <p:txBody>
            <a:bodyPr wrap="none" rtlCol="0">
              <a:spAutoFit/>
            </a:bodyPr>
            <a:lstStyle/>
            <a:p>
              <a:r>
                <a:rPr lang="en-US" altLang="ja-JP" sz="1600" dirty="0"/>
                <a:t>2</a:t>
              </a:r>
              <a:endParaRPr kumimoji="1" lang="ja-JP" altLang="en-US" sz="1600"/>
            </a:p>
          </p:txBody>
        </p:sp>
      </p:grpSp>
      <p:sp>
        <p:nvSpPr>
          <p:cNvPr id="51" name="テキスト ボックス 50">
            <a:extLst>
              <a:ext uri="{FF2B5EF4-FFF2-40B4-BE49-F238E27FC236}">
                <a16:creationId xmlns:a16="http://schemas.microsoft.com/office/drawing/2014/main" id="{AFB4DC26-7443-A487-9D8A-5FE01823FBF5}"/>
              </a:ext>
            </a:extLst>
          </p:cNvPr>
          <p:cNvSpPr txBox="1"/>
          <p:nvPr/>
        </p:nvSpPr>
        <p:spPr>
          <a:xfrm>
            <a:off x="914908" y="2842309"/>
            <a:ext cx="5763116" cy="646331"/>
          </a:xfrm>
          <a:prstGeom prst="rect">
            <a:avLst/>
          </a:prstGeom>
          <a:noFill/>
        </p:spPr>
        <p:txBody>
          <a:bodyPr wrap="none" rtlCol="0">
            <a:spAutoFit/>
          </a:bodyPr>
          <a:lstStyle/>
          <a:p>
            <a:r>
              <a:rPr lang="en-US" altLang="ja-JP" dirty="0"/>
              <a:t>If an electrical </a:t>
            </a:r>
            <a:r>
              <a:rPr kumimoji="1" lang="en-US" altLang="ja-JP" dirty="0"/>
              <a:t>short </a:t>
            </a:r>
            <a:r>
              <a:rPr lang="en-US" altLang="ja-JP" dirty="0"/>
              <a:t>is located between Points 1 and 2,</a:t>
            </a:r>
          </a:p>
          <a:p>
            <a:r>
              <a:rPr lang="en-US" altLang="ja-JP" dirty="0"/>
              <a:t>a sign of V1 and V2 is reversed.</a:t>
            </a:r>
            <a:endParaRPr kumimoji="1" lang="ja-JP" altLang="en-US"/>
          </a:p>
        </p:txBody>
      </p:sp>
      <p:grpSp>
        <p:nvGrpSpPr>
          <p:cNvPr id="64" name="グループ化 63">
            <a:extLst>
              <a:ext uri="{FF2B5EF4-FFF2-40B4-BE49-F238E27FC236}">
                <a16:creationId xmlns:a16="http://schemas.microsoft.com/office/drawing/2014/main" id="{F07E1422-020C-6E13-38DC-4F40C82637B0}"/>
              </a:ext>
            </a:extLst>
          </p:cNvPr>
          <p:cNvGrpSpPr/>
          <p:nvPr/>
        </p:nvGrpSpPr>
        <p:grpSpPr>
          <a:xfrm>
            <a:off x="114086" y="3944758"/>
            <a:ext cx="7772400" cy="1332186"/>
            <a:chOff x="451493" y="5024164"/>
            <a:chExt cx="7772400" cy="1332186"/>
          </a:xfrm>
        </p:grpSpPr>
        <p:pic>
          <p:nvPicPr>
            <p:cNvPr id="7" name="図 6">
              <a:extLst>
                <a:ext uri="{FF2B5EF4-FFF2-40B4-BE49-F238E27FC236}">
                  <a16:creationId xmlns:a16="http://schemas.microsoft.com/office/drawing/2014/main" id="{5543FDF3-0118-FD65-9CF9-59A4497946F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51493" y="5024164"/>
              <a:ext cx="7772400" cy="1332186"/>
            </a:xfrm>
            <a:prstGeom prst="rect">
              <a:avLst/>
            </a:prstGeom>
          </p:spPr>
        </p:pic>
        <p:sp>
          <p:nvSpPr>
            <p:cNvPr id="53" name="テキスト ボックス 52">
              <a:extLst>
                <a:ext uri="{FF2B5EF4-FFF2-40B4-BE49-F238E27FC236}">
                  <a16:creationId xmlns:a16="http://schemas.microsoft.com/office/drawing/2014/main" id="{7D163301-DC91-7C69-22F1-9C365B35B916}"/>
                </a:ext>
              </a:extLst>
            </p:cNvPr>
            <p:cNvSpPr txBox="1"/>
            <p:nvPr/>
          </p:nvSpPr>
          <p:spPr>
            <a:xfrm>
              <a:off x="6128150" y="5962525"/>
              <a:ext cx="298480" cy="338554"/>
            </a:xfrm>
            <a:prstGeom prst="rect">
              <a:avLst/>
            </a:prstGeom>
            <a:noFill/>
          </p:spPr>
          <p:txBody>
            <a:bodyPr wrap="none" rtlCol="0">
              <a:spAutoFit/>
            </a:bodyPr>
            <a:lstStyle/>
            <a:p>
              <a:r>
                <a:rPr kumimoji="1" lang="en-US" altLang="ja-JP" sz="1600" dirty="0"/>
                <a:t>1</a:t>
              </a:r>
              <a:endParaRPr kumimoji="1" lang="ja-JP" altLang="en-US" sz="1600"/>
            </a:p>
          </p:txBody>
        </p:sp>
        <p:sp>
          <p:nvSpPr>
            <p:cNvPr id="54" name="テキスト ボックス 53">
              <a:extLst>
                <a:ext uri="{FF2B5EF4-FFF2-40B4-BE49-F238E27FC236}">
                  <a16:creationId xmlns:a16="http://schemas.microsoft.com/office/drawing/2014/main" id="{4C89E83D-8F9C-4371-4A98-718F410AF680}"/>
                </a:ext>
              </a:extLst>
            </p:cNvPr>
            <p:cNvSpPr txBox="1"/>
            <p:nvPr/>
          </p:nvSpPr>
          <p:spPr>
            <a:xfrm>
              <a:off x="3658946" y="5962525"/>
              <a:ext cx="298480" cy="338554"/>
            </a:xfrm>
            <a:prstGeom prst="rect">
              <a:avLst/>
            </a:prstGeom>
            <a:noFill/>
          </p:spPr>
          <p:txBody>
            <a:bodyPr wrap="none" rtlCol="0">
              <a:spAutoFit/>
            </a:bodyPr>
            <a:lstStyle/>
            <a:p>
              <a:r>
                <a:rPr lang="en-US" altLang="ja-JP" sz="1600" dirty="0"/>
                <a:t>2</a:t>
              </a:r>
              <a:endParaRPr kumimoji="1" lang="ja-JP" altLang="en-US" sz="1600"/>
            </a:p>
          </p:txBody>
        </p:sp>
        <p:sp>
          <p:nvSpPr>
            <p:cNvPr id="55" name="テキスト ボックス 54">
              <a:extLst>
                <a:ext uri="{FF2B5EF4-FFF2-40B4-BE49-F238E27FC236}">
                  <a16:creationId xmlns:a16="http://schemas.microsoft.com/office/drawing/2014/main" id="{94889BB2-56DC-0AE7-E9A6-CBC71DF368B6}"/>
                </a:ext>
              </a:extLst>
            </p:cNvPr>
            <p:cNvSpPr txBox="1"/>
            <p:nvPr/>
          </p:nvSpPr>
          <p:spPr>
            <a:xfrm>
              <a:off x="1331024" y="5950765"/>
              <a:ext cx="298480" cy="338554"/>
            </a:xfrm>
            <a:prstGeom prst="rect">
              <a:avLst/>
            </a:prstGeom>
            <a:noFill/>
          </p:spPr>
          <p:txBody>
            <a:bodyPr wrap="none" rtlCol="0">
              <a:spAutoFit/>
            </a:bodyPr>
            <a:lstStyle/>
            <a:p>
              <a:r>
                <a:rPr kumimoji="1" lang="en-US" altLang="ja-JP" sz="1600" dirty="0"/>
                <a:t>3</a:t>
              </a:r>
              <a:endParaRPr kumimoji="1" lang="ja-JP" altLang="en-US" sz="1600"/>
            </a:p>
          </p:txBody>
        </p:sp>
        <p:sp>
          <p:nvSpPr>
            <p:cNvPr id="56" name="テキスト ボックス 55">
              <a:extLst>
                <a:ext uri="{FF2B5EF4-FFF2-40B4-BE49-F238E27FC236}">
                  <a16:creationId xmlns:a16="http://schemas.microsoft.com/office/drawing/2014/main" id="{968F38DC-DD28-7BCF-8E05-4568CDA9A19A}"/>
                </a:ext>
              </a:extLst>
            </p:cNvPr>
            <p:cNvSpPr txBox="1"/>
            <p:nvPr/>
          </p:nvSpPr>
          <p:spPr>
            <a:xfrm>
              <a:off x="1052923" y="5120635"/>
              <a:ext cx="298480" cy="338554"/>
            </a:xfrm>
            <a:prstGeom prst="rect">
              <a:avLst/>
            </a:prstGeom>
            <a:noFill/>
          </p:spPr>
          <p:txBody>
            <a:bodyPr wrap="none" rtlCol="0">
              <a:spAutoFit/>
            </a:bodyPr>
            <a:lstStyle/>
            <a:p>
              <a:r>
                <a:rPr lang="en-US" altLang="ja-JP" sz="1600" dirty="0"/>
                <a:t>4</a:t>
              </a:r>
              <a:endParaRPr kumimoji="1" lang="ja-JP" altLang="en-US" sz="1600"/>
            </a:p>
          </p:txBody>
        </p:sp>
        <p:sp>
          <p:nvSpPr>
            <p:cNvPr id="57" name="テキスト ボックス 56">
              <a:extLst>
                <a:ext uri="{FF2B5EF4-FFF2-40B4-BE49-F238E27FC236}">
                  <a16:creationId xmlns:a16="http://schemas.microsoft.com/office/drawing/2014/main" id="{6D4B112B-0CC3-ECAD-C33F-F371B3872BC9}"/>
                </a:ext>
              </a:extLst>
            </p:cNvPr>
            <p:cNvSpPr txBox="1"/>
            <p:nvPr/>
          </p:nvSpPr>
          <p:spPr>
            <a:xfrm>
              <a:off x="1547586" y="5120635"/>
              <a:ext cx="298480" cy="338554"/>
            </a:xfrm>
            <a:prstGeom prst="rect">
              <a:avLst/>
            </a:prstGeom>
            <a:noFill/>
          </p:spPr>
          <p:txBody>
            <a:bodyPr wrap="none" rtlCol="0">
              <a:spAutoFit/>
            </a:bodyPr>
            <a:lstStyle/>
            <a:p>
              <a:r>
                <a:rPr kumimoji="1" lang="en-US" altLang="ja-JP" sz="1600" dirty="0"/>
                <a:t>5</a:t>
              </a:r>
              <a:endParaRPr kumimoji="1" lang="ja-JP" altLang="en-US" sz="1600"/>
            </a:p>
          </p:txBody>
        </p:sp>
        <p:sp>
          <p:nvSpPr>
            <p:cNvPr id="58" name="テキスト ボックス 57">
              <a:extLst>
                <a:ext uri="{FF2B5EF4-FFF2-40B4-BE49-F238E27FC236}">
                  <a16:creationId xmlns:a16="http://schemas.microsoft.com/office/drawing/2014/main" id="{BD2077E9-9ABE-1487-D6FA-6C8D4C1FFBE5}"/>
                </a:ext>
              </a:extLst>
            </p:cNvPr>
            <p:cNvSpPr txBox="1"/>
            <p:nvPr/>
          </p:nvSpPr>
          <p:spPr>
            <a:xfrm>
              <a:off x="2012681" y="5120635"/>
              <a:ext cx="298480" cy="338554"/>
            </a:xfrm>
            <a:prstGeom prst="rect">
              <a:avLst/>
            </a:prstGeom>
            <a:noFill/>
          </p:spPr>
          <p:txBody>
            <a:bodyPr wrap="none" rtlCol="0">
              <a:spAutoFit/>
            </a:bodyPr>
            <a:lstStyle/>
            <a:p>
              <a:r>
                <a:rPr lang="en-US" altLang="ja-JP" sz="1600" dirty="0"/>
                <a:t>6</a:t>
              </a:r>
              <a:endParaRPr kumimoji="1" lang="ja-JP" altLang="en-US" sz="1600"/>
            </a:p>
          </p:txBody>
        </p:sp>
        <p:sp>
          <p:nvSpPr>
            <p:cNvPr id="59" name="テキスト ボックス 58">
              <a:extLst>
                <a:ext uri="{FF2B5EF4-FFF2-40B4-BE49-F238E27FC236}">
                  <a16:creationId xmlns:a16="http://schemas.microsoft.com/office/drawing/2014/main" id="{E5F81EC5-E3DE-EB06-E935-CE443B47018B}"/>
                </a:ext>
              </a:extLst>
            </p:cNvPr>
            <p:cNvSpPr txBox="1"/>
            <p:nvPr/>
          </p:nvSpPr>
          <p:spPr>
            <a:xfrm>
              <a:off x="3337706" y="5112635"/>
              <a:ext cx="298480" cy="338554"/>
            </a:xfrm>
            <a:prstGeom prst="rect">
              <a:avLst/>
            </a:prstGeom>
            <a:noFill/>
          </p:spPr>
          <p:txBody>
            <a:bodyPr wrap="none" rtlCol="0">
              <a:spAutoFit/>
            </a:bodyPr>
            <a:lstStyle/>
            <a:p>
              <a:r>
                <a:rPr kumimoji="1" lang="en-US" altLang="ja-JP" sz="1600" dirty="0"/>
                <a:t>7</a:t>
              </a:r>
              <a:endParaRPr kumimoji="1" lang="ja-JP" altLang="en-US" sz="1600"/>
            </a:p>
          </p:txBody>
        </p:sp>
        <p:sp>
          <p:nvSpPr>
            <p:cNvPr id="60" name="テキスト ボックス 59">
              <a:extLst>
                <a:ext uri="{FF2B5EF4-FFF2-40B4-BE49-F238E27FC236}">
                  <a16:creationId xmlns:a16="http://schemas.microsoft.com/office/drawing/2014/main" id="{A3B1A8F9-7600-F222-5FF3-C0E3441846DE}"/>
                </a:ext>
              </a:extLst>
            </p:cNvPr>
            <p:cNvSpPr txBox="1"/>
            <p:nvPr/>
          </p:nvSpPr>
          <p:spPr>
            <a:xfrm>
              <a:off x="5622489" y="5080326"/>
              <a:ext cx="298480" cy="338554"/>
            </a:xfrm>
            <a:prstGeom prst="rect">
              <a:avLst/>
            </a:prstGeom>
            <a:noFill/>
          </p:spPr>
          <p:txBody>
            <a:bodyPr wrap="none" rtlCol="0">
              <a:spAutoFit/>
            </a:bodyPr>
            <a:lstStyle/>
            <a:p>
              <a:r>
                <a:rPr kumimoji="1" lang="en-US" altLang="ja-JP" sz="1600" dirty="0"/>
                <a:t>8</a:t>
              </a:r>
              <a:endParaRPr kumimoji="1" lang="ja-JP" altLang="en-US" sz="1600"/>
            </a:p>
          </p:txBody>
        </p:sp>
      </p:grpSp>
      <p:grpSp>
        <p:nvGrpSpPr>
          <p:cNvPr id="69" name="グループ化 68">
            <a:extLst>
              <a:ext uri="{FF2B5EF4-FFF2-40B4-BE49-F238E27FC236}">
                <a16:creationId xmlns:a16="http://schemas.microsoft.com/office/drawing/2014/main" id="{D6770233-F997-1037-2368-9D7F95312CD8}"/>
              </a:ext>
            </a:extLst>
          </p:cNvPr>
          <p:cNvGrpSpPr/>
          <p:nvPr/>
        </p:nvGrpSpPr>
        <p:grpSpPr>
          <a:xfrm>
            <a:off x="7854309" y="417253"/>
            <a:ext cx="4389646" cy="4224622"/>
            <a:chOff x="7854309" y="417253"/>
            <a:chExt cx="4389646" cy="4224622"/>
          </a:xfrm>
        </p:grpSpPr>
        <p:pic>
          <p:nvPicPr>
            <p:cNvPr id="62" name="図 61">
              <a:extLst>
                <a:ext uri="{FF2B5EF4-FFF2-40B4-BE49-F238E27FC236}">
                  <a16:creationId xmlns:a16="http://schemas.microsoft.com/office/drawing/2014/main" id="{91EDC486-9552-4B2B-0CD4-93C8CED40E37}"/>
                </a:ext>
              </a:extLst>
            </p:cNvPr>
            <p:cNvPicPr>
              <a:picLocks noChangeAspect="1"/>
            </p:cNvPicPr>
            <p:nvPr/>
          </p:nvPicPr>
          <p:blipFill>
            <a:blip r:embed="rId4"/>
            <a:srcRect l="5327" t="17062" r="8495"/>
            <a:stretch>
              <a:fillRect/>
            </a:stretch>
          </p:blipFill>
          <p:spPr>
            <a:xfrm>
              <a:off x="7854309" y="417253"/>
              <a:ext cx="4389646" cy="4224622"/>
            </a:xfrm>
            <a:prstGeom prst="rect">
              <a:avLst/>
            </a:prstGeom>
          </p:spPr>
        </p:pic>
        <p:cxnSp>
          <p:nvCxnSpPr>
            <p:cNvPr id="66" name="直線コネクタ 65">
              <a:extLst>
                <a:ext uri="{FF2B5EF4-FFF2-40B4-BE49-F238E27FC236}">
                  <a16:creationId xmlns:a16="http://schemas.microsoft.com/office/drawing/2014/main" id="{C7C4844F-CC3D-7800-0104-695D1ACA0065}"/>
                </a:ext>
              </a:extLst>
            </p:cNvPr>
            <p:cNvCxnSpPr>
              <a:cxnSpLocks/>
            </p:cNvCxnSpPr>
            <p:nvPr/>
          </p:nvCxnSpPr>
          <p:spPr>
            <a:xfrm>
              <a:off x="8610600" y="2822003"/>
              <a:ext cx="33782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68" name="テキスト ボックス 67">
            <a:extLst>
              <a:ext uri="{FF2B5EF4-FFF2-40B4-BE49-F238E27FC236}">
                <a16:creationId xmlns:a16="http://schemas.microsoft.com/office/drawing/2014/main" id="{0E20B75D-86BE-C21C-2EED-0A4A975349F6}"/>
              </a:ext>
            </a:extLst>
          </p:cNvPr>
          <p:cNvSpPr txBox="1"/>
          <p:nvPr/>
        </p:nvSpPr>
        <p:spPr>
          <a:xfrm>
            <a:off x="1294051" y="6136447"/>
            <a:ext cx="9724778" cy="369332"/>
          </a:xfrm>
          <a:prstGeom prst="rect">
            <a:avLst/>
          </a:prstGeom>
          <a:noFill/>
        </p:spPr>
        <p:txBody>
          <a:bodyPr wrap="none" rtlCol="0">
            <a:spAutoFit/>
          </a:bodyPr>
          <a:lstStyle/>
          <a:p>
            <a:r>
              <a:rPr lang="en-US" altLang="ja-JP" dirty="0"/>
              <a:t>• The location </a:t>
            </a:r>
            <a:r>
              <a:rPr kumimoji="1" lang="en-US" altLang="ja-JP" dirty="0"/>
              <a:t>of an electrical short was identified between 5 and 6 by a voltage measurement.</a:t>
            </a:r>
            <a:endParaRPr kumimoji="1" lang="ja-JP" altLang="en-US"/>
          </a:p>
        </p:txBody>
      </p:sp>
      <p:sp>
        <p:nvSpPr>
          <p:cNvPr id="70" name="テキスト ボックス 69">
            <a:extLst>
              <a:ext uri="{FF2B5EF4-FFF2-40B4-BE49-F238E27FC236}">
                <a16:creationId xmlns:a16="http://schemas.microsoft.com/office/drawing/2014/main" id="{C9C39BC0-CB74-77F3-10A7-48548819101C}"/>
              </a:ext>
            </a:extLst>
          </p:cNvPr>
          <p:cNvSpPr txBox="1"/>
          <p:nvPr/>
        </p:nvSpPr>
        <p:spPr>
          <a:xfrm>
            <a:off x="64139" y="5344998"/>
            <a:ext cx="8161209" cy="646331"/>
          </a:xfrm>
          <a:prstGeom prst="rect">
            <a:avLst/>
          </a:prstGeom>
          <a:noFill/>
        </p:spPr>
        <p:txBody>
          <a:bodyPr wrap="none" rtlCol="0">
            <a:spAutoFit/>
          </a:bodyPr>
          <a:lstStyle/>
          <a:p>
            <a:r>
              <a:rPr kumimoji="1" lang="en-US" altLang="ja-JP" dirty="0"/>
              <a:t>Resin and glass insulation were</a:t>
            </a:r>
            <a:r>
              <a:rPr lang="en-US" altLang="ja-JP" dirty="0"/>
              <a:t> removed at Points 1-8 to measure the voltage</a:t>
            </a:r>
          </a:p>
          <a:p>
            <a:r>
              <a:rPr lang="en-US" altLang="ja-JP" dirty="0"/>
              <a:t>between the pole piece and the conductor. </a:t>
            </a:r>
            <a:endParaRPr kumimoji="1" lang="ja-JP" altLang="en-US"/>
          </a:p>
        </p:txBody>
      </p:sp>
      <p:sp>
        <p:nvSpPr>
          <p:cNvPr id="71" name="テキスト ボックス 70">
            <a:extLst>
              <a:ext uri="{FF2B5EF4-FFF2-40B4-BE49-F238E27FC236}">
                <a16:creationId xmlns:a16="http://schemas.microsoft.com/office/drawing/2014/main" id="{52F730AA-5511-EAE4-B7FF-8D1A758B5BE5}"/>
              </a:ext>
            </a:extLst>
          </p:cNvPr>
          <p:cNvSpPr txBox="1"/>
          <p:nvPr/>
        </p:nvSpPr>
        <p:spPr>
          <a:xfrm>
            <a:off x="10170166" y="2208490"/>
            <a:ext cx="1595309" cy="369332"/>
          </a:xfrm>
          <a:prstGeom prst="rect">
            <a:avLst/>
          </a:prstGeom>
          <a:noFill/>
        </p:spPr>
        <p:txBody>
          <a:bodyPr wrap="none" rtlCol="0">
            <a:spAutoFit/>
          </a:bodyPr>
          <a:lstStyle/>
          <a:p>
            <a:r>
              <a:rPr kumimoji="1" lang="en-US" altLang="ja-JP" dirty="0"/>
              <a:t>Zero-crossing</a:t>
            </a:r>
            <a:endParaRPr kumimoji="1" lang="ja-JP" altLang="en-US"/>
          </a:p>
        </p:txBody>
      </p:sp>
      <p:cxnSp>
        <p:nvCxnSpPr>
          <p:cNvPr id="73" name="直線矢印コネクタ 72">
            <a:extLst>
              <a:ext uri="{FF2B5EF4-FFF2-40B4-BE49-F238E27FC236}">
                <a16:creationId xmlns:a16="http://schemas.microsoft.com/office/drawing/2014/main" id="{6B151BB7-A6F6-70ED-1197-9FED07908B68}"/>
              </a:ext>
            </a:extLst>
          </p:cNvPr>
          <p:cNvCxnSpPr>
            <a:cxnSpLocks/>
          </p:cNvCxnSpPr>
          <p:nvPr/>
        </p:nvCxnSpPr>
        <p:spPr>
          <a:xfrm>
            <a:off x="10660697" y="2504186"/>
            <a:ext cx="7303" cy="33564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75" name="テキスト ボックス 74">
            <a:extLst>
              <a:ext uri="{FF2B5EF4-FFF2-40B4-BE49-F238E27FC236}">
                <a16:creationId xmlns:a16="http://schemas.microsoft.com/office/drawing/2014/main" id="{22FEEF60-279A-404E-1CC8-39A51BDF1360}"/>
              </a:ext>
            </a:extLst>
          </p:cNvPr>
          <p:cNvSpPr txBox="1"/>
          <p:nvPr/>
        </p:nvSpPr>
        <p:spPr>
          <a:xfrm>
            <a:off x="1365778" y="3682804"/>
            <a:ext cx="3708066" cy="338554"/>
          </a:xfrm>
          <a:prstGeom prst="rect">
            <a:avLst/>
          </a:prstGeom>
          <a:noFill/>
        </p:spPr>
        <p:txBody>
          <a:bodyPr wrap="none" rtlCol="0">
            <a:spAutoFit/>
          </a:bodyPr>
          <a:lstStyle/>
          <a:p>
            <a:r>
              <a:rPr kumimoji="1" lang="en-US" altLang="ja-JP" sz="1600" dirty="0">
                <a:solidFill>
                  <a:srgbClr val="FF0000"/>
                </a:solidFill>
              </a:rPr>
              <a:t>Approximate location of electrical short</a:t>
            </a:r>
            <a:endParaRPr kumimoji="1" lang="ja-JP" altLang="en-US" sz="1600">
              <a:solidFill>
                <a:srgbClr val="FF0000"/>
              </a:solidFill>
            </a:endParaRPr>
          </a:p>
        </p:txBody>
      </p:sp>
      <p:cxnSp>
        <p:nvCxnSpPr>
          <p:cNvPr id="76" name="直線矢印コネクタ 75">
            <a:extLst>
              <a:ext uri="{FF2B5EF4-FFF2-40B4-BE49-F238E27FC236}">
                <a16:creationId xmlns:a16="http://schemas.microsoft.com/office/drawing/2014/main" id="{14DD8533-6626-3B95-B40E-1482EE905CF0}"/>
              </a:ext>
            </a:extLst>
          </p:cNvPr>
          <p:cNvCxnSpPr>
            <a:cxnSpLocks/>
          </p:cNvCxnSpPr>
          <p:nvPr/>
        </p:nvCxnSpPr>
        <p:spPr>
          <a:xfrm flipH="1">
            <a:off x="1534968" y="3984501"/>
            <a:ext cx="122018" cy="528892"/>
          </a:xfrm>
          <a:prstGeom prst="straightConnector1">
            <a:avLst/>
          </a:prstGeom>
          <a:ln w="127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863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38FC636-4C0E-FD0A-2942-A46D88751BFC}"/>
              </a:ext>
            </a:extLst>
          </p:cNvPr>
          <p:cNvSpPr>
            <a:spLocks noGrp="1"/>
          </p:cNvSpPr>
          <p:nvPr>
            <p:ph type="sldNum" sz="quarter" idx="12"/>
          </p:nvPr>
        </p:nvSpPr>
        <p:spPr/>
        <p:txBody>
          <a:bodyPr/>
          <a:lstStyle/>
          <a:p>
            <a:fld id="{5102F646-5A1F-1245-A291-ABBCB6BB9B1A}" type="slidenum">
              <a:rPr kumimoji="1" lang="ja-JP" altLang="en-US" smtClean="0"/>
              <a:t>31</a:t>
            </a:fld>
            <a:endParaRPr kumimoji="1" lang="ja-JP" altLang="en-US"/>
          </a:p>
        </p:txBody>
      </p:sp>
      <p:sp>
        <p:nvSpPr>
          <p:cNvPr id="5" name="テキスト ボックス 4">
            <a:extLst>
              <a:ext uri="{FF2B5EF4-FFF2-40B4-BE49-F238E27FC236}">
                <a16:creationId xmlns:a16="http://schemas.microsoft.com/office/drawing/2014/main" id="{44A5A107-E513-135C-25B1-B191F08155A2}"/>
              </a:ext>
            </a:extLst>
          </p:cNvPr>
          <p:cNvSpPr txBox="1"/>
          <p:nvPr/>
        </p:nvSpPr>
        <p:spPr>
          <a:xfrm>
            <a:off x="182880" y="10588"/>
            <a:ext cx="5742278" cy="461665"/>
          </a:xfrm>
          <a:prstGeom prst="rect">
            <a:avLst/>
          </a:prstGeom>
          <a:noFill/>
        </p:spPr>
        <p:txBody>
          <a:bodyPr wrap="none" rtlCol="0">
            <a:spAutoFit/>
          </a:bodyPr>
          <a:lstStyle/>
          <a:p>
            <a:r>
              <a:rPr kumimoji="1" lang="en-US" altLang="ja-JP" sz="2400" b="1" dirty="0"/>
              <a:t>Corrector magnets in the current QCS</a:t>
            </a:r>
            <a:endParaRPr kumimoji="1" lang="ja-JP" altLang="en-US" sz="2400" b="1"/>
          </a:p>
        </p:txBody>
      </p:sp>
      <p:pic>
        <p:nvPicPr>
          <p:cNvPr id="6" name="図 5">
            <a:extLst>
              <a:ext uri="{FF2B5EF4-FFF2-40B4-BE49-F238E27FC236}">
                <a16:creationId xmlns:a16="http://schemas.microsoft.com/office/drawing/2014/main" id="{A5B90980-DB50-0A34-02AB-44C6BC39C323}"/>
              </a:ext>
            </a:extLst>
          </p:cNvPr>
          <p:cNvPicPr>
            <a:picLocks noChangeAspect="1"/>
          </p:cNvPicPr>
          <p:nvPr/>
        </p:nvPicPr>
        <p:blipFill>
          <a:blip r:embed="rId2"/>
          <a:stretch>
            <a:fillRect/>
          </a:stretch>
        </p:blipFill>
        <p:spPr>
          <a:xfrm>
            <a:off x="-145021" y="429297"/>
            <a:ext cx="2914084" cy="2745964"/>
          </a:xfrm>
          <a:prstGeom prst="rect">
            <a:avLst/>
          </a:prstGeom>
        </p:spPr>
      </p:pic>
      <p:pic>
        <p:nvPicPr>
          <p:cNvPr id="7" name="図 6">
            <a:extLst>
              <a:ext uri="{FF2B5EF4-FFF2-40B4-BE49-F238E27FC236}">
                <a16:creationId xmlns:a16="http://schemas.microsoft.com/office/drawing/2014/main" id="{1168B341-87AF-0AF0-7DC8-F09CE80607D5}"/>
              </a:ext>
            </a:extLst>
          </p:cNvPr>
          <p:cNvPicPr>
            <a:picLocks noChangeAspect="1"/>
          </p:cNvPicPr>
          <p:nvPr/>
        </p:nvPicPr>
        <p:blipFill>
          <a:blip r:embed="rId3"/>
          <a:stretch>
            <a:fillRect/>
          </a:stretch>
        </p:blipFill>
        <p:spPr>
          <a:xfrm>
            <a:off x="2837739" y="471192"/>
            <a:ext cx="2989108" cy="2662174"/>
          </a:xfrm>
          <a:prstGeom prst="rect">
            <a:avLst/>
          </a:prstGeom>
        </p:spPr>
      </p:pic>
      <p:pic>
        <p:nvPicPr>
          <p:cNvPr id="8" name="図 7">
            <a:extLst>
              <a:ext uri="{FF2B5EF4-FFF2-40B4-BE49-F238E27FC236}">
                <a16:creationId xmlns:a16="http://schemas.microsoft.com/office/drawing/2014/main" id="{A8DD3BE6-1D54-00EF-3E3D-7EE637B8BF0E}"/>
              </a:ext>
            </a:extLst>
          </p:cNvPr>
          <p:cNvPicPr>
            <a:picLocks noChangeAspect="1"/>
          </p:cNvPicPr>
          <p:nvPr/>
        </p:nvPicPr>
        <p:blipFill>
          <a:blip r:embed="rId4"/>
          <a:stretch>
            <a:fillRect/>
          </a:stretch>
        </p:blipFill>
        <p:spPr>
          <a:xfrm>
            <a:off x="5953275" y="471192"/>
            <a:ext cx="2989108" cy="2710004"/>
          </a:xfrm>
          <a:prstGeom prst="rect">
            <a:avLst/>
          </a:prstGeom>
        </p:spPr>
      </p:pic>
      <p:pic>
        <p:nvPicPr>
          <p:cNvPr id="9" name="図 8">
            <a:extLst>
              <a:ext uri="{FF2B5EF4-FFF2-40B4-BE49-F238E27FC236}">
                <a16:creationId xmlns:a16="http://schemas.microsoft.com/office/drawing/2014/main" id="{FE593D36-08CB-6C2F-FA87-EEA2A590768A}"/>
              </a:ext>
            </a:extLst>
          </p:cNvPr>
          <p:cNvPicPr>
            <a:picLocks noChangeAspect="1"/>
          </p:cNvPicPr>
          <p:nvPr/>
        </p:nvPicPr>
        <p:blipFill>
          <a:blip r:embed="rId5"/>
          <a:stretch>
            <a:fillRect/>
          </a:stretch>
        </p:blipFill>
        <p:spPr>
          <a:xfrm>
            <a:off x="8809689" y="410339"/>
            <a:ext cx="3251200" cy="2723027"/>
          </a:xfrm>
          <a:prstGeom prst="rect">
            <a:avLst/>
          </a:prstGeom>
        </p:spPr>
      </p:pic>
      <p:pic>
        <p:nvPicPr>
          <p:cNvPr id="10" name="図 9">
            <a:extLst>
              <a:ext uri="{FF2B5EF4-FFF2-40B4-BE49-F238E27FC236}">
                <a16:creationId xmlns:a16="http://schemas.microsoft.com/office/drawing/2014/main" id="{148E5C1E-E434-E3B3-9892-52A47AC7B174}"/>
              </a:ext>
            </a:extLst>
          </p:cNvPr>
          <p:cNvPicPr>
            <a:picLocks noChangeAspect="1"/>
          </p:cNvPicPr>
          <p:nvPr/>
        </p:nvPicPr>
        <p:blipFill>
          <a:blip r:embed="rId6"/>
          <a:stretch>
            <a:fillRect/>
          </a:stretch>
        </p:blipFill>
        <p:spPr>
          <a:xfrm>
            <a:off x="-36517" y="3472036"/>
            <a:ext cx="3251200" cy="2743200"/>
          </a:xfrm>
          <a:prstGeom prst="rect">
            <a:avLst/>
          </a:prstGeom>
        </p:spPr>
      </p:pic>
      <p:sp>
        <p:nvSpPr>
          <p:cNvPr id="11" name="正方形/長方形 10">
            <a:extLst>
              <a:ext uri="{FF2B5EF4-FFF2-40B4-BE49-F238E27FC236}">
                <a16:creationId xmlns:a16="http://schemas.microsoft.com/office/drawing/2014/main" id="{F5D89430-1120-76A2-0398-044E134831B3}"/>
              </a:ext>
            </a:extLst>
          </p:cNvPr>
          <p:cNvSpPr/>
          <p:nvPr/>
        </p:nvSpPr>
        <p:spPr>
          <a:xfrm>
            <a:off x="2117558" y="2733574"/>
            <a:ext cx="651505" cy="252663"/>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ADE0A7E7-5A46-9F81-88E6-0636A8729897}"/>
              </a:ext>
            </a:extLst>
          </p:cNvPr>
          <p:cNvSpPr/>
          <p:nvPr/>
        </p:nvSpPr>
        <p:spPr>
          <a:xfrm>
            <a:off x="5175343" y="2733573"/>
            <a:ext cx="570938" cy="182881"/>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6AFD967-B6F0-32FE-42CC-4D379E2678F7}"/>
              </a:ext>
            </a:extLst>
          </p:cNvPr>
          <p:cNvSpPr/>
          <p:nvPr/>
        </p:nvSpPr>
        <p:spPr>
          <a:xfrm>
            <a:off x="8297776" y="2733573"/>
            <a:ext cx="518961" cy="252664"/>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EB46AB4B-63A3-52BC-1D8E-7DC471213C8F}"/>
              </a:ext>
            </a:extLst>
          </p:cNvPr>
          <p:cNvSpPr/>
          <p:nvPr/>
        </p:nvSpPr>
        <p:spPr>
          <a:xfrm>
            <a:off x="11301375" y="2698325"/>
            <a:ext cx="518961" cy="252664"/>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33DA9E63-22FE-C981-303F-5BB63C496907}"/>
              </a:ext>
            </a:extLst>
          </p:cNvPr>
          <p:cNvSpPr/>
          <p:nvPr/>
        </p:nvSpPr>
        <p:spPr>
          <a:xfrm>
            <a:off x="2503756" y="5755571"/>
            <a:ext cx="518961" cy="252664"/>
          </a:xfrm>
          <a:prstGeom prst="rect">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6" name="表 15">
            <a:extLst>
              <a:ext uri="{FF2B5EF4-FFF2-40B4-BE49-F238E27FC236}">
                <a16:creationId xmlns:a16="http://schemas.microsoft.com/office/drawing/2014/main" id="{CAC5C250-33E4-F514-839F-18747BF7B967}"/>
              </a:ext>
            </a:extLst>
          </p:cNvPr>
          <p:cNvGraphicFramePr>
            <a:graphicFrameLocks noGrp="1"/>
          </p:cNvGraphicFramePr>
          <p:nvPr>
            <p:extLst>
              <p:ext uri="{D42A27DB-BD31-4B8C-83A1-F6EECF244321}">
                <p14:modId xmlns:p14="http://schemas.microsoft.com/office/powerpoint/2010/main" val="3670389895"/>
              </p:ext>
            </p:extLst>
          </p:nvPr>
        </p:nvGraphicFramePr>
        <p:xfrm>
          <a:off x="8792367" y="3368675"/>
          <a:ext cx="2494597" cy="3352800"/>
        </p:xfrm>
        <a:graphic>
          <a:graphicData uri="http://schemas.openxmlformats.org/drawingml/2006/table">
            <a:tbl>
              <a:tblPr firstRow="1" bandRow="1">
                <a:tableStyleId>{5940675A-B579-460E-94D1-54222C63F5DA}</a:tableStyleId>
              </a:tblPr>
              <a:tblGrid>
                <a:gridCol w="1002030">
                  <a:extLst>
                    <a:ext uri="{9D8B030D-6E8A-4147-A177-3AD203B41FA5}">
                      <a16:colId xmlns:a16="http://schemas.microsoft.com/office/drawing/2014/main" val="3448969181"/>
                    </a:ext>
                  </a:extLst>
                </a:gridCol>
                <a:gridCol w="1492567">
                  <a:extLst>
                    <a:ext uri="{9D8B030D-6E8A-4147-A177-3AD203B41FA5}">
                      <a16:colId xmlns:a16="http://schemas.microsoft.com/office/drawing/2014/main" val="1056000204"/>
                    </a:ext>
                  </a:extLst>
                </a:gridCol>
              </a:tblGrid>
              <a:tr h="254330">
                <a:tc>
                  <a:txBody>
                    <a:bodyPr/>
                    <a:lstStyle/>
                    <a:p>
                      <a:pPr algn="ctr"/>
                      <a:endParaRPr kumimoji="1" lang="ja-JP" altLang="en-US" sz="1400"/>
                    </a:p>
                  </a:txBody>
                  <a:tcPr/>
                </a:tc>
                <a:tc>
                  <a:txBody>
                    <a:bodyPr/>
                    <a:lstStyle/>
                    <a:p>
                      <a:pPr algn="ctr"/>
                      <a:r>
                        <a:rPr kumimoji="1" lang="en-US" altLang="ja-JP" sz="1400" dirty="0"/>
                        <a:t>Multipole orders</a:t>
                      </a:r>
                      <a:endParaRPr kumimoji="1" lang="ja-JP" altLang="en-US" sz="1400"/>
                    </a:p>
                  </a:txBody>
                  <a:tcPr/>
                </a:tc>
                <a:extLst>
                  <a:ext uri="{0D108BD9-81ED-4DB2-BD59-A6C34878D82A}">
                    <a16:rowId xmlns:a16="http://schemas.microsoft.com/office/drawing/2014/main" val="2023433250"/>
                  </a:ext>
                </a:extLst>
              </a:tr>
              <a:tr h="254330">
                <a:tc>
                  <a:txBody>
                    <a:bodyPr/>
                    <a:lstStyle/>
                    <a:p>
                      <a:pPr algn="ctr"/>
                      <a:r>
                        <a:rPr kumimoji="1" lang="en-US" altLang="ja-JP" sz="1400" dirty="0"/>
                        <a:t>QC1P</a:t>
                      </a:r>
                      <a:endParaRPr kumimoji="1" lang="ja-JP" altLang="en-US" sz="1400"/>
                    </a:p>
                  </a:txBody>
                  <a:tcPr/>
                </a:tc>
                <a:tc>
                  <a:txBody>
                    <a:bodyPr/>
                    <a:lstStyle/>
                    <a:p>
                      <a:pPr algn="ct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endParaRPr kumimoji="1" lang="ja-JP" altLang="en-US" sz="1400" i="1" baseline="-25000"/>
                    </a:p>
                  </a:txBody>
                  <a:tcPr/>
                </a:tc>
                <a:extLst>
                  <a:ext uri="{0D108BD9-81ED-4DB2-BD59-A6C34878D82A}">
                    <a16:rowId xmlns:a16="http://schemas.microsoft.com/office/drawing/2014/main" val="1813139900"/>
                  </a:ext>
                </a:extLst>
              </a:tr>
              <a:tr h="254330">
                <a:tc>
                  <a:txBody>
                    <a:bodyPr/>
                    <a:lstStyle/>
                    <a:p>
                      <a:pPr algn="ctr"/>
                      <a:r>
                        <a:rPr kumimoji="1" lang="en-US" altLang="ja-JP" sz="1400" dirty="0"/>
                        <a:t>QC1RP</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r>
                        <a:rPr kumimoji="1" lang="en-US" altLang="ja-JP" sz="1400" dirty="0"/>
                        <a:t>, </a:t>
                      </a:r>
                      <a:r>
                        <a:rPr kumimoji="1" lang="en-US" altLang="ja-JP" sz="1400" i="1" dirty="0"/>
                        <a:t>b</a:t>
                      </a:r>
                      <a:r>
                        <a:rPr kumimoji="1" lang="en-US" altLang="ja-JP" sz="1400" i="1" baseline="-25000" dirty="0"/>
                        <a:t>3</a:t>
                      </a:r>
                      <a:r>
                        <a:rPr kumimoji="1" lang="en-US" altLang="ja-JP" sz="1400" i="1" baseline="30000" dirty="0"/>
                        <a:t>*</a:t>
                      </a:r>
                      <a:endParaRPr kumimoji="1" lang="ja-JP" altLang="en-US" sz="1400" i="1" baseline="30000"/>
                    </a:p>
                  </a:txBody>
                  <a:tcPr/>
                </a:tc>
                <a:extLst>
                  <a:ext uri="{0D108BD9-81ED-4DB2-BD59-A6C34878D82A}">
                    <a16:rowId xmlns:a16="http://schemas.microsoft.com/office/drawing/2014/main" val="497624053"/>
                  </a:ext>
                </a:extLst>
              </a:tr>
              <a:tr h="254330">
                <a:tc>
                  <a:txBody>
                    <a:bodyPr/>
                    <a:lstStyle/>
                    <a:p>
                      <a:pPr algn="ctr"/>
                      <a:r>
                        <a:rPr kumimoji="1" lang="en-US" altLang="ja-JP" sz="1400" dirty="0"/>
                        <a:t>QC1LE</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endParaRPr kumimoji="1" lang="ja-JP" altLang="en-US" sz="1400" i="1" baseline="-25000"/>
                    </a:p>
                  </a:txBody>
                  <a:tcPr/>
                </a:tc>
                <a:extLst>
                  <a:ext uri="{0D108BD9-81ED-4DB2-BD59-A6C34878D82A}">
                    <a16:rowId xmlns:a16="http://schemas.microsoft.com/office/drawing/2014/main" val="510976810"/>
                  </a:ext>
                </a:extLst>
              </a:tr>
              <a:tr h="254330">
                <a:tc>
                  <a:txBody>
                    <a:bodyPr/>
                    <a:lstStyle/>
                    <a:p>
                      <a:pPr algn="ctr"/>
                      <a:r>
                        <a:rPr kumimoji="1" lang="en-US" altLang="ja-JP" sz="1400" dirty="0"/>
                        <a:t>QC1RE</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a</a:t>
                      </a:r>
                      <a:r>
                        <a:rPr kumimoji="1" lang="en-US" altLang="ja-JP" sz="1400" i="1" baseline="-25000" dirty="0"/>
                        <a:t>3</a:t>
                      </a:r>
                      <a:endParaRPr kumimoji="1" lang="ja-JP" altLang="en-US" sz="1400" i="1" baseline="-25000"/>
                    </a:p>
                  </a:txBody>
                  <a:tcPr/>
                </a:tc>
                <a:extLst>
                  <a:ext uri="{0D108BD9-81ED-4DB2-BD59-A6C34878D82A}">
                    <a16:rowId xmlns:a16="http://schemas.microsoft.com/office/drawing/2014/main" val="834030088"/>
                  </a:ext>
                </a:extLst>
              </a:tr>
              <a:tr h="254330">
                <a:tc>
                  <a:txBody>
                    <a:bodyPr/>
                    <a:lstStyle/>
                    <a:p>
                      <a:pPr algn="ctr"/>
                      <a:r>
                        <a:rPr kumimoji="1" lang="en-US" altLang="ja-JP" sz="1400" dirty="0"/>
                        <a:t>QC2LP</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endParaRPr kumimoji="1" lang="ja-JP" altLang="en-US" sz="1400" i="1" baseline="-25000"/>
                    </a:p>
                  </a:txBody>
                  <a:tcPr/>
                </a:tc>
                <a:extLst>
                  <a:ext uri="{0D108BD9-81ED-4DB2-BD59-A6C34878D82A}">
                    <a16:rowId xmlns:a16="http://schemas.microsoft.com/office/drawing/2014/main" val="2060518330"/>
                  </a:ext>
                </a:extLst>
              </a:tr>
              <a:tr h="254330">
                <a:tc>
                  <a:txBody>
                    <a:bodyPr/>
                    <a:lstStyle/>
                    <a:p>
                      <a:pPr algn="ctr"/>
                      <a:r>
                        <a:rPr kumimoji="1" lang="en-US" altLang="ja-JP" sz="1400" dirty="0"/>
                        <a:t>QC2RP</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a</a:t>
                      </a:r>
                      <a:r>
                        <a:rPr kumimoji="1" lang="en-US" altLang="ja-JP" sz="1400" i="1" baseline="-25000" dirty="0"/>
                        <a:t>3</a:t>
                      </a:r>
                      <a:endParaRPr kumimoji="1" lang="ja-JP" altLang="en-US" sz="1400" i="1" baseline="-25000"/>
                    </a:p>
                  </a:txBody>
                  <a:tcPr/>
                </a:tc>
                <a:extLst>
                  <a:ext uri="{0D108BD9-81ED-4DB2-BD59-A6C34878D82A}">
                    <a16:rowId xmlns:a16="http://schemas.microsoft.com/office/drawing/2014/main" val="234485285"/>
                  </a:ext>
                </a:extLst>
              </a:tr>
              <a:tr h="254330">
                <a:tc>
                  <a:txBody>
                    <a:bodyPr/>
                    <a:lstStyle/>
                    <a:p>
                      <a:pPr algn="ctr"/>
                      <a:r>
                        <a:rPr kumimoji="1" lang="en-US" altLang="ja-JP" sz="1400" dirty="0"/>
                        <a:t>QC2LE</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b</a:t>
                      </a:r>
                      <a:r>
                        <a:rPr kumimoji="1" lang="en-US" altLang="ja-JP" sz="1400" i="1" baseline="-25000" dirty="0"/>
                        <a:t>4</a:t>
                      </a:r>
                      <a:endParaRPr kumimoji="1" lang="ja-JP" altLang="en-US" sz="1400" i="1" baseline="-25000"/>
                    </a:p>
                  </a:txBody>
                  <a:tcPr/>
                </a:tc>
                <a:extLst>
                  <a:ext uri="{0D108BD9-81ED-4DB2-BD59-A6C34878D82A}">
                    <a16:rowId xmlns:a16="http://schemas.microsoft.com/office/drawing/2014/main" val="3163426378"/>
                  </a:ext>
                </a:extLst>
              </a:tr>
              <a:tr h="254330">
                <a:tc>
                  <a:txBody>
                    <a:bodyPr/>
                    <a:lstStyle/>
                    <a:p>
                      <a:pPr algn="ctr"/>
                      <a:r>
                        <a:rPr kumimoji="1" lang="en-US" altLang="ja-JP" sz="1400" dirty="0"/>
                        <a:t>QC2RE</a:t>
                      </a:r>
                      <a:endParaRPr kumimoji="1" lang="ja-JP" altLang="en-US" sz="140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i="1" dirty="0"/>
                        <a:t>a</a:t>
                      </a:r>
                      <a:r>
                        <a:rPr kumimoji="1" lang="en-US" altLang="ja-JP" sz="1400" i="1" baseline="-25000" dirty="0"/>
                        <a:t>1</a:t>
                      </a:r>
                      <a:r>
                        <a:rPr kumimoji="1" lang="en-US" altLang="ja-JP" sz="1400" dirty="0"/>
                        <a:t>, </a:t>
                      </a:r>
                      <a:r>
                        <a:rPr kumimoji="1" lang="en-US" altLang="ja-JP" sz="1400" i="1" dirty="0"/>
                        <a:t>b</a:t>
                      </a:r>
                      <a:r>
                        <a:rPr kumimoji="1" lang="en-US" altLang="ja-JP" sz="1400" i="1" baseline="-25000" dirty="0"/>
                        <a:t>1</a:t>
                      </a:r>
                      <a:r>
                        <a:rPr kumimoji="1" lang="en-US" altLang="ja-JP" sz="1400" dirty="0"/>
                        <a:t>, </a:t>
                      </a:r>
                      <a:r>
                        <a:rPr kumimoji="1" lang="en-US" altLang="ja-JP" sz="1400" i="1" dirty="0"/>
                        <a:t>a</a:t>
                      </a:r>
                      <a:r>
                        <a:rPr kumimoji="1" lang="en-US" altLang="ja-JP" sz="1400" i="1" baseline="-25000" dirty="0"/>
                        <a:t>2</a:t>
                      </a:r>
                      <a:r>
                        <a:rPr kumimoji="1" lang="en-US" altLang="ja-JP" sz="1400" dirty="0"/>
                        <a:t>, </a:t>
                      </a:r>
                      <a:r>
                        <a:rPr kumimoji="1" lang="en-US" altLang="ja-JP" sz="1400" i="1" dirty="0"/>
                        <a:t>a</a:t>
                      </a:r>
                      <a:r>
                        <a:rPr kumimoji="1" lang="en-US" altLang="ja-JP" sz="1400" i="1" baseline="-25000" dirty="0"/>
                        <a:t>3</a:t>
                      </a:r>
                      <a:endParaRPr kumimoji="1" lang="ja-JP" altLang="en-US" sz="1400" i="1" baseline="-25000"/>
                    </a:p>
                  </a:txBody>
                  <a:tcPr/>
                </a:tc>
                <a:extLst>
                  <a:ext uri="{0D108BD9-81ED-4DB2-BD59-A6C34878D82A}">
                    <a16:rowId xmlns:a16="http://schemas.microsoft.com/office/drawing/2014/main" val="4071593893"/>
                  </a:ext>
                </a:extLst>
              </a:tr>
              <a:tr h="254330">
                <a:tc>
                  <a:txBody>
                    <a:bodyPr/>
                    <a:lstStyle/>
                    <a:p>
                      <a:pPr algn="ctr"/>
                      <a:r>
                        <a:rPr kumimoji="1" lang="en-US" altLang="ja-JP" sz="1400" dirty="0"/>
                        <a:t>QC1-2RE</a:t>
                      </a:r>
                      <a:endParaRPr kumimoji="1" lang="ja-JP" altLang="en-US" sz="1400"/>
                    </a:p>
                  </a:txBody>
                  <a:tcPr/>
                </a:tc>
                <a:tc>
                  <a:txBody>
                    <a:bodyPr/>
                    <a:lstStyle/>
                    <a:p>
                      <a:pPr algn="ctr"/>
                      <a:r>
                        <a:rPr kumimoji="1" lang="en-US" altLang="ja-JP" sz="1400" i="1" dirty="0"/>
                        <a:t>b</a:t>
                      </a:r>
                      <a:r>
                        <a:rPr kumimoji="1" lang="en-US" altLang="ja-JP" sz="1400" i="1" baseline="-25000" dirty="0"/>
                        <a:t>3</a:t>
                      </a:r>
                      <a:endParaRPr kumimoji="1" lang="ja-JP" altLang="en-US" sz="1400"/>
                    </a:p>
                  </a:txBody>
                  <a:tcPr/>
                </a:tc>
                <a:extLst>
                  <a:ext uri="{0D108BD9-81ED-4DB2-BD59-A6C34878D82A}">
                    <a16:rowId xmlns:a16="http://schemas.microsoft.com/office/drawing/2014/main" val="3393283914"/>
                  </a:ext>
                </a:extLst>
              </a:tr>
              <a:tr h="254330">
                <a:tc>
                  <a:txBody>
                    <a:bodyPr/>
                    <a:lstStyle/>
                    <a:p>
                      <a:pPr algn="ctr"/>
                      <a:r>
                        <a:rPr kumimoji="1" lang="en-US" altLang="ja-JP" sz="1400" dirty="0"/>
                        <a:t>QC1-2RP</a:t>
                      </a:r>
                      <a:endParaRPr kumimoji="1" lang="ja-JP" altLang="en-US" sz="1400"/>
                    </a:p>
                  </a:txBody>
                  <a:tcPr/>
                </a:tc>
                <a:tc>
                  <a:txBody>
                    <a:bodyPr/>
                    <a:lstStyle/>
                    <a:p>
                      <a:pPr algn="ctr"/>
                      <a:r>
                        <a:rPr kumimoji="1" lang="en-US" altLang="ja-JP" sz="1400" i="1" dirty="0"/>
                        <a:t>b</a:t>
                      </a:r>
                      <a:r>
                        <a:rPr kumimoji="1" lang="en-US" altLang="ja-JP" sz="1400" i="1" baseline="-25000" dirty="0"/>
                        <a:t>3</a:t>
                      </a:r>
                      <a:endParaRPr kumimoji="1" lang="ja-JP" altLang="en-US" sz="1400"/>
                    </a:p>
                  </a:txBody>
                  <a:tcPr/>
                </a:tc>
                <a:extLst>
                  <a:ext uri="{0D108BD9-81ED-4DB2-BD59-A6C34878D82A}">
                    <a16:rowId xmlns:a16="http://schemas.microsoft.com/office/drawing/2014/main" val="2161094590"/>
                  </a:ext>
                </a:extLst>
              </a:tr>
            </a:tbl>
          </a:graphicData>
        </a:graphic>
      </p:graphicFrame>
      <p:pic>
        <p:nvPicPr>
          <p:cNvPr id="17" name="図 16">
            <a:extLst>
              <a:ext uri="{FF2B5EF4-FFF2-40B4-BE49-F238E27FC236}">
                <a16:creationId xmlns:a16="http://schemas.microsoft.com/office/drawing/2014/main" id="{06E3C2B8-6BE7-632C-6F1D-05B21746063C}"/>
              </a:ext>
            </a:extLst>
          </p:cNvPr>
          <p:cNvPicPr>
            <a:picLocks noChangeAspect="1"/>
          </p:cNvPicPr>
          <p:nvPr/>
        </p:nvPicPr>
        <p:blipFill>
          <a:blip r:embed="rId7"/>
          <a:stretch>
            <a:fillRect/>
          </a:stretch>
        </p:blipFill>
        <p:spPr>
          <a:xfrm>
            <a:off x="3325947" y="3565095"/>
            <a:ext cx="5117301" cy="2791255"/>
          </a:xfrm>
          <a:prstGeom prst="rect">
            <a:avLst/>
          </a:prstGeom>
        </p:spPr>
      </p:pic>
    </p:spTree>
    <p:extLst>
      <p:ext uri="{BB962C8B-B14F-4D97-AF65-F5344CB8AC3E}">
        <p14:creationId xmlns:p14="http://schemas.microsoft.com/office/powerpoint/2010/main" val="3502399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99F680D-249C-E256-63EC-6A6BC21962CF}"/>
              </a:ext>
            </a:extLst>
          </p:cNvPr>
          <p:cNvSpPr>
            <a:spLocks noGrp="1"/>
          </p:cNvSpPr>
          <p:nvPr>
            <p:ph type="sldNum" sz="quarter" idx="12"/>
          </p:nvPr>
        </p:nvSpPr>
        <p:spPr/>
        <p:txBody>
          <a:bodyPr/>
          <a:lstStyle/>
          <a:p>
            <a:fld id="{5102F646-5A1F-1245-A291-ABBCB6BB9B1A}" type="slidenum">
              <a:rPr kumimoji="1" lang="ja-JP" altLang="en-US" smtClean="0"/>
              <a:t>32</a:t>
            </a:fld>
            <a:endParaRPr kumimoji="1" lang="ja-JP" altLang="en-US"/>
          </a:p>
        </p:txBody>
      </p:sp>
      <p:sp>
        <p:nvSpPr>
          <p:cNvPr id="5" name="テキスト ボックス 4">
            <a:extLst>
              <a:ext uri="{FF2B5EF4-FFF2-40B4-BE49-F238E27FC236}">
                <a16:creationId xmlns:a16="http://schemas.microsoft.com/office/drawing/2014/main" id="{91E15DD8-083F-30B5-0588-A7D79D78A9C7}"/>
              </a:ext>
            </a:extLst>
          </p:cNvPr>
          <p:cNvSpPr txBox="1"/>
          <p:nvPr/>
        </p:nvSpPr>
        <p:spPr>
          <a:xfrm>
            <a:off x="114771" y="24927"/>
            <a:ext cx="7326044" cy="461665"/>
          </a:xfrm>
          <a:prstGeom prst="rect">
            <a:avLst/>
          </a:prstGeom>
          <a:noFill/>
        </p:spPr>
        <p:txBody>
          <a:bodyPr wrap="none" rtlCol="0">
            <a:spAutoFit/>
          </a:bodyPr>
          <a:lstStyle/>
          <a:p>
            <a:r>
              <a:rPr lang="en-US" altLang="ja-JP" sz="2400" b="1" dirty="0"/>
              <a:t>Possible reason for mispositioning of ramp lead</a:t>
            </a:r>
            <a:endParaRPr kumimoji="1" lang="ja-JP" altLang="en-US" sz="2400" b="1"/>
          </a:p>
        </p:txBody>
      </p:sp>
      <p:pic>
        <p:nvPicPr>
          <p:cNvPr id="6" name="図 5">
            <a:extLst>
              <a:ext uri="{FF2B5EF4-FFF2-40B4-BE49-F238E27FC236}">
                <a16:creationId xmlns:a16="http://schemas.microsoft.com/office/drawing/2014/main" id="{63CAEF71-A380-10FE-CE18-889ABCFE4A2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4771" y="1283868"/>
            <a:ext cx="3180204" cy="2385153"/>
          </a:xfrm>
          <a:prstGeom prst="rect">
            <a:avLst/>
          </a:prstGeom>
        </p:spPr>
      </p:pic>
      <p:pic>
        <p:nvPicPr>
          <p:cNvPr id="7" name="図 6">
            <a:extLst>
              <a:ext uri="{FF2B5EF4-FFF2-40B4-BE49-F238E27FC236}">
                <a16:creationId xmlns:a16="http://schemas.microsoft.com/office/drawing/2014/main" id="{5EBD6067-5B8F-928B-F0BB-8A07A8093D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977914" y="892113"/>
            <a:ext cx="3173610" cy="2380208"/>
          </a:xfrm>
          <a:prstGeom prst="rect">
            <a:avLst/>
          </a:prstGeom>
        </p:spPr>
      </p:pic>
      <p:pic>
        <p:nvPicPr>
          <p:cNvPr id="8" name="図 7">
            <a:extLst>
              <a:ext uri="{FF2B5EF4-FFF2-40B4-BE49-F238E27FC236}">
                <a16:creationId xmlns:a16="http://schemas.microsoft.com/office/drawing/2014/main" id="{E617292C-B997-1E46-A121-FF50BCA6CD8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5834369" y="892113"/>
            <a:ext cx="3173610" cy="2380208"/>
          </a:xfrm>
          <a:prstGeom prst="rect">
            <a:avLst/>
          </a:prstGeom>
        </p:spPr>
      </p:pic>
      <p:pic>
        <p:nvPicPr>
          <p:cNvPr id="9" name="図 8">
            <a:extLst>
              <a:ext uri="{FF2B5EF4-FFF2-40B4-BE49-F238E27FC236}">
                <a16:creationId xmlns:a16="http://schemas.microsoft.com/office/drawing/2014/main" id="{AD7B02A7-5A93-E1B3-CEB2-4761F4015805}"/>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048170" y="2263494"/>
            <a:ext cx="1337743" cy="1575413"/>
          </a:xfrm>
          <a:prstGeom prst="rect">
            <a:avLst/>
          </a:prstGeom>
          <a:ln w="19050">
            <a:solidFill>
              <a:schemeClr val="bg1"/>
            </a:solidFill>
          </a:ln>
        </p:spPr>
      </p:pic>
      <p:pic>
        <p:nvPicPr>
          <p:cNvPr id="10" name="図 9">
            <a:extLst>
              <a:ext uri="{FF2B5EF4-FFF2-40B4-BE49-F238E27FC236}">
                <a16:creationId xmlns:a16="http://schemas.microsoft.com/office/drawing/2014/main" id="{79996844-D4EC-0B04-AD45-987F43BE72F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904625" y="1283869"/>
            <a:ext cx="3180202" cy="2385152"/>
          </a:xfrm>
          <a:prstGeom prst="rect">
            <a:avLst/>
          </a:prstGeom>
        </p:spPr>
      </p:pic>
      <p:pic>
        <p:nvPicPr>
          <p:cNvPr id="11" name="図 10">
            <a:extLst>
              <a:ext uri="{FF2B5EF4-FFF2-40B4-BE49-F238E27FC236}">
                <a16:creationId xmlns:a16="http://schemas.microsoft.com/office/drawing/2014/main" id="{6E3394E8-2973-A484-913C-90498AAE8C24}"/>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2209800" y="3884063"/>
            <a:ext cx="7772400" cy="2156197"/>
          </a:xfrm>
          <a:prstGeom prst="rect">
            <a:avLst/>
          </a:prstGeom>
        </p:spPr>
      </p:pic>
      <p:sp>
        <p:nvSpPr>
          <p:cNvPr id="12" name="右矢印 11">
            <a:extLst>
              <a:ext uri="{FF2B5EF4-FFF2-40B4-BE49-F238E27FC236}">
                <a16:creationId xmlns:a16="http://schemas.microsoft.com/office/drawing/2014/main" id="{8AB1CAE5-2775-6CB2-E887-342A7EE63204}"/>
              </a:ext>
            </a:extLst>
          </p:cNvPr>
          <p:cNvSpPr/>
          <p:nvPr/>
        </p:nvSpPr>
        <p:spPr>
          <a:xfrm>
            <a:off x="5795164" y="1914496"/>
            <a:ext cx="339635" cy="512422"/>
          </a:xfrm>
          <a:prstGeom prst="right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右矢印 12">
            <a:extLst>
              <a:ext uri="{FF2B5EF4-FFF2-40B4-BE49-F238E27FC236}">
                <a16:creationId xmlns:a16="http://schemas.microsoft.com/office/drawing/2014/main" id="{33AC47D6-1396-8108-42D9-5D3ED5F138D1}"/>
              </a:ext>
            </a:extLst>
          </p:cNvPr>
          <p:cNvSpPr/>
          <p:nvPr/>
        </p:nvSpPr>
        <p:spPr>
          <a:xfrm>
            <a:off x="3123439" y="1914496"/>
            <a:ext cx="339635" cy="512422"/>
          </a:xfrm>
          <a:prstGeom prst="right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右矢印 13">
            <a:extLst>
              <a:ext uri="{FF2B5EF4-FFF2-40B4-BE49-F238E27FC236}">
                <a16:creationId xmlns:a16="http://schemas.microsoft.com/office/drawing/2014/main" id="{0348ED37-5E0D-8676-B0C3-1A4398D4462F}"/>
              </a:ext>
            </a:extLst>
          </p:cNvPr>
          <p:cNvSpPr/>
          <p:nvPr/>
        </p:nvSpPr>
        <p:spPr>
          <a:xfrm>
            <a:off x="8588134" y="1914496"/>
            <a:ext cx="339635" cy="512422"/>
          </a:xfrm>
          <a:prstGeom prst="rightArrow">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C9D7414-84DE-944C-2B18-DFCDB7E116D5}"/>
              </a:ext>
            </a:extLst>
          </p:cNvPr>
          <p:cNvSpPr txBox="1"/>
          <p:nvPr/>
        </p:nvSpPr>
        <p:spPr>
          <a:xfrm>
            <a:off x="489754" y="6006393"/>
            <a:ext cx="11482631" cy="923330"/>
          </a:xfrm>
          <a:prstGeom prst="rect">
            <a:avLst/>
          </a:prstGeom>
          <a:noFill/>
        </p:spPr>
        <p:txBody>
          <a:bodyPr wrap="none" rtlCol="0">
            <a:spAutoFit/>
          </a:bodyPr>
          <a:lstStyle/>
          <a:p>
            <a:r>
              <a:rPr lang="en-US" altLang="ja-JP" dirty="0"/>
              <a:t>Before epoxy impregnation, a coil is completely released from the heat treatment jig, and then the coil is turned</a:t>
            </a:r>
          </a:p>
          <a:p>
            <a:r>
              <a:rPr kumimoji="1" lang="en-US" altLang="ja-JP" dirty="0"/>
              <a:t>up</a:t>
            </a:r>
            <a:r>
              <a:rPr lang="en-US" altLang="ja-JP" dirty="0"/>
              <a:t>side down to put a glass sheet on the coil inner surface. Since the coil is not cured, the ramp lead would be</a:t>
            </a:r>
          </a:p>
          <a:p>
            <a:r>
              <a:rPr kumimoji="1" lang="en-US" altLang="ja-JP" dirty="0"/>
              <a:t>easily twisted. </a:t>
            </a:r>
            <a:r>
              <a:rPr kumimoji="1" lang="en-US" altLang="ja-JP" dirty="0">
                <a:sym typeface="Wingdings" pitchFamily="2" charset="2"/>
              </a:rPr>
              <a:t> Curing would be necessary even for a single-layer coil.</a:t>
            </a:r>
            <a:endParaRPr kumimoji="1" lang="ja-JP" altLang="en-US"/>
          </a:p>
        </p:txBody>
      </p:sp>
    </p:spTree>
    <p:extLst>
      <p:ext uri="{BB962C8B-B14F-4D97-AF65-F5344CB8AC3E}">
        <p14:creationId xmlns:p14="http://schemas.microsoft.com/office/powerpoint/2010/main" val="1442420377"/>
      </p:ext>
    </p:extLst>
  </p:cSld>
  <p:clrMapOvr>
    <a:masterClrMapping/>
  </p:clrMapOvr>
</p:sld>
</file>

<file path=ppt/theme/theme1.xml><?xml version="1.0" encoding="utf-8"?>
<a:theme xmlns:a="http://schemas.openxmlformats.org/drawingml/2006/main" name="Ari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2" id="{E87E4D24-A60B-324A-B8F9-07D9BBA9D0AA}" vid="{992E8033-E66F-C848-9622-9539EC4818D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Arial</Template>
  <TotalTime>4498</TotalTime>
  <Words>3687</Words>
  <Application>Microsoft Macintosh PowerPoint</Application>
  <PresentationFormat>ワイド画面</PresentationFormat>
  <Paragraphs>922</Paragraphs>
  <Slides>33</Slides>
  <Notes>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33</vt:i4>
      </vt:variant>
    </vt:vector>
  </HeadingPairs>
  <TitlesOfParts>
    <vt:vector size="40" baseType="lpstr">
      <vt:lpstr>游ゴシック</vt:lpstr>
      <vt:lpstr>Arial</vt:lpstr>
      <vt:lpstr>Gill Sans</vt:lpstr>
      <vt:lpstr>Palatino</vt:lpstr>
      <vt:lpstr>Symbol</vt:lpstr>
      <vt:lpstr>Wingdings</vt:lpstr>
      <vt:lpstr>Arial</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SUGANO Michinaka</dc:creator>
  <cp:lastModifiedBy>SUGANO Michinaka</cp:lastModifiedBy>
  <cp:revision>145</cp:revision>
  <cp:lastPrinted>2023-05-18T10:43:10Z</cp:lastPrinted>
  <dcterms:created xsi:type="dcterms:W3CDTF">2026-07-10T04:19:26Z</dcterms:created>
  <dcterms:modified xsi:type="dcterms:W3CDTF">2026-10-25T23:07:20Z</dcterms:modified>
</cp:coreProperties>
</file>