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1955" r:id="rId2"/>
    <p:sldId id="287" r:id="rId3"/>
    <p:sldId id="288" r:id="rId4"/>
    <p:sldId id="284" r:id="rId5"/>
    <p:sldId id="283" r:id="rId6"/>
    <p:sldId id="271" r:id="rId7"/>
    <p:sldId id="1960" r:id="rId8"/>
    <p:sldId id="1956" r:id="rId9"/>
    <p:sldId id="1952" r:id="rId10"/>
    <p:sldId id="281" r:id="rId11"/>
    <p:sldId id="1907" r:id="rId12"/>
    <p:sldId id="1953" r:id="rId13"/>
    <p:sldId id="1954" r:id="rId14"/>
    <p:sldId id="263" r:id="rId15"/>
    <p:sldId id="289" r:id="rId16"/>
    <p:sldId id="290" r:id="rId17"/>
    <p:sldId id="274" r:id="rId18"/>
    <p:sldId id="1951" r:id="rId19"/>
    <p:sldId id="268" r:id="rId20"/>
    <p:sldId id="264" r:id="rId21"/>
    <p:sldId id="265" r:id="rId22"/>
    <p:sldId id="269" r:id="rId23"/>
    <p:sldId id="270" r:id="rId24"/>
    <p:sldId id="267" r:id="rId25"/>
    <p:sldId id="256" r:id="rId26"/>
    <p:sldId id="257" r:id="rId27"/>
    <p:sldId id="258" r:id="rId28"/>
    <p:sldId id="261" r:id="rId29"/>
    <p:sldId id="275" r:id="rId30"/>
    <p:sldId id="276" r:id="rId31"/>
    <p:sldId id="277" r:id="rId32"/>
    <p:sldId id="296" r:id="rId33"/>
    <p:sldId id="1905" r:id="rId34"/>
    <p:sldId id="1904" r:id="rId35"/>
    <p:sldId id="273" r:id="rId36"/>
    <p:sldId id="291" r:id="rId37"/>
    <p:sldId id="280" r:id="rId38"/>
    <p:sldId id="262" r:id="rId39"/>
    <p:sldId id="278" r:id="rId40"/>
    <p:sldId id="279" r:id="rId41"/>
    <p:sldId id="1963" r:id="rId42"/>
    <p:sldId id="285" r:id="rId43"/>
    <p:sldId id="260" r:id="rId44"/>
    <p:sldId id="1958" r:id="rId45"/>
    <p:sldId id="1959" r:id="rId46"/>
    <p:sldId id="292" r:id="rId47"/>
    <p:sldId id="1961" r:id="rId48"/>
    <p:sldId id="1964" r:id="rId49"/>
    <p:sldId id="1965" r:id="rId50"/>
    <p:sldId id="1962" r:id="rId51"/>
    <p:sldId id="293" r:id="rId52"/>
    <p:sldId id="294" r:id="rId53"/>
    <p:sldId id="295" r:id="rId54"/>
    <p:sldId id="1908" r:id="rId55"/>
    <p:sldId id="306" r:id="rId56"/>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70C0"/>
    <a:srgbClr val="FF8000"/>
    <a:srgbClr val="FA7D14"/>
    <a:srgbClr val="007B00"/>
    <a:srgbClr val="838383"/>
    <a:srgbClr val="32AAF0"/>
    <a:srgbClr val="F900F9"/>
    <a:srgbClr val="37A50A"/>
    <a:srgbClr val="8A858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DBED569-4797-4DF1-A0F4-6AAB3CD982D8}" styleName="淡色スタイル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D083AE6-46FA-4A59-8FB0-9F97EB10719F}" styleName="淡色スタイル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DA37D80-6434-44D0-A028-1B22A696006F}" styleName="淡色スタイル 3 - アクセント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1EBBBCC-DAD2-459C-BE2E-F6DE35CF9A28}" styleName="濃色スタイル 2 - アクセント 3/アクセント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12" autoAdjust="0"/>
    <p:restoredTop sz="93984" autoAdjust="0"/>
  </p:normalViewPr>
  <p:slideViewPr>
    <p:cSldViewPr snapToGrid="0">
      <p:cViewPr>
        <p:scale>
          <a:sx n="210" d="100"/>
          <a:sy n="210" d="100"/>
        </p:scale>
        <p:origin x="252"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ea typeface="Arial Unicode MS" panose="020B0604020202020204"/>
              </a:defRPr>
            </a:lvl1pPr>
          </a:lstStyle>
          <a:p>
            <a:endParaRPr lang="ja-JP" altLang="en-US" dirty="0"/>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ea typeface="Arial Unicode MS" panose="020B0604020202020204"/>
              </a:defRPr>
            </a:lvl1pPr>
          </a:lstStyle>
          <a:p>
            <a:fld id="{E113EA8B-4617-4184-9F5D-0C676952D1BE}" type="datetimeFigureOut">
              <a:rPr lang="ja-JP" altLang="en-US" smtClean="0"/>
              <a:pPr/>
              <a:t>2026/10/26</a:t>
            </a:fld>
            <a:endParaRPr lang="ja-JP" altLang="en-US" dirty="0"/>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dirty="0"/>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ea typeface="Arial Unicode MS" panose="020B0604020202020204"/>
              </a:defRPr>
            </a:lvl1pPr>
          </a:lstStyle>
          <a:p>
            <a:endParaRPr lang="ja-JP" altLang="en-US" dirty="0"/>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ea typeface="Arial Unicode MS" panose="020B0604020202020204"/>
              </a:defRPr>
            </a:lvl1pPr>
          </a:lstStyle>
          <a:p>
            <a:fld id="{6E3ACC86-ECB7-4962-9B9B-DD8602C3FCDA}" type="slidenum">
              <a:rPr lang="ja-JP" altLang="en-US" smtClean="0"/>
              <a:pPr/>
              <a:t>‹#›</a:t>
            </a:fld>
            <a:endParaRPr lang="ja-JP" altLang="en-US" dirty="0"/>
          </a:p>
        </p:txBody>
      </p:sp>
    </p:spTree>
    <p:extLst>
      <p:ext uri="{BB962C8B-B14F-4D97-AF65-F5344CB8AC3E}">
        <p14:creationId xmlns:p14="http://schemas.microsoft.com/office/powerpoint/2010/main" val="16753638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Arial Unicode MS" panose="020B0604020202020204"/>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E3ACC86-ECB7-4962-9B9B-DD8602C3FCDA}" type="slidenum">
              <a:rPr kumimoji="1" lang="ja-JP" altLang="en-US" smtClean="0"/>
              <a:t>2</a:t>
            </a:fld>
            <a:endParaRPr kumimoji="1" lang="ja-JP" altLang="en-US" dirty="0"/>
          </a:p>
        </p:txBody>
      </p:sp>
    </p:spTree>
    <p:extLst>
      <p:ext uri="{BB962C8B-B14F-4D97-AF65-F5344CB8AC3E}">
        <p14:creationId xmlns:p14="http://schemas.microsoft.com/office/powerpoint/2010/main" val="1638238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E3ACC86-ECB7-4962-9B9B-DD8602C3FCDA}" type="slidenum">
              <a:rPr kumimoji="1" lang="ja-JP" altLang="en-US" smtClean="0"/>
              <a:t>12</a:t>
            </a:fld>
            <a:endParaRPr kumimoji="1" lang="ja-JP" altLang="en-US" dirty="0"/>
          </a:p>
        </p:txBody>
      </p:sp>
    </p:spTree>
    <p:extLst>
      <p:ext uri="{BB962C8B-B14F-4D97-AF65-F5344CB8AC3E}">
        <p14:creationId xmlns:p14="http://schemas.microsoft.com/office/powerpoint/2010/main" val="3134550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E3ACC86-ECB7-4962-9B9B-DD8602C3FCDA}" type="slidenum">
              <a:rPr kumimoji="1" lang="ja-JP" altLang="en-US" smtClean="0"/>
              <a:t>13</a:t>
            </a:fld>
            <a:endParaRPr kumimoji="1" lang="ja-JP" altLang="en-US" dirty="0"/>
          </a:p>
        </p:txBody>
      </p:sp>
    </p:spTree>
    <p:extLst>
      <p:ext uri="{BB962C8B-B14F-4D97-AF65-F5344CB8AC3E}">
        <p14:creationId xmlns:p14="http://schemas.microsoft.com/office/powerpoint/2010/main" val="40728778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E3ACC86-ECB7-4962-9B9B-DD8602C3FCDA}" type="slidenum">
              <a:rPr lang="ja-JP" altLang="en-US" smtClean="0"/>
              <a:pPr/>
              <a:t>31</a:t>
            </a:fld>
            <a:endParaRPr lang="ja-JP" altLang="en-US" dirty="0"/>
          </a:p>
        </p:txBody>
      </p:sp>
    </p:spTree>
    <p:extLst>
      <p:ext uri="{BB962C8B-B14F-4D97-AF65-F5344CB8AC3E}">
        <p14:creationId xmlns:p14="http://schemas.microsoft.com/office/powerpoint/2010/main" val="915842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8E2C225F-CF42-4548-8442-897159341B38}" type="slidenum">
              <a:rPr kumimoji="1" lang="ja-JP" altLang="en-US" smtClean="0"/>
              <a:t>54</a:t>
            </a:fld>
            <a:endParaRPr kumimoji="1" lang="ja-JP" altLang="en-US" dirty="0"/>
          </a:p>
        </p:txBody>
      </p:sp>
    </p:spTree>
    <p:extLst>
      <p:ext uri="{BB962C8B-B14F-4D97-AF65-F5344CB8AC3E}">
        <p14:creationId xmlns:p14="http://schemas.microsoft.com/office/powerpoint/2010/main" val="1529078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1750F-268E-BC3B-54C3-3ECA27F7991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856322D-1147-5E9D-C866-42B50C52D5C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0168E04-4BC5-C9C6-BC1D-D0C7BAAD773A}"/>
              </a:ext>
            </a:extLst>
          </p:cNvPr>
          <p:cNvSpPr>
            <a:spLocks noGrp="1"/>
          </p:cNvSpPr>
          <p:nvPr>
            <p:ph type="body" idx="1"/>
          </p:nvPr>
        </p:nvSpPr>
        <p:spPr/>
        <p:txBody>
          <a:bodyPr/>
          <a:lstStyle/>
          <a:p>
            <a:endParaRPr kumimoji="1" lang="en-US" altLang="ja-JP" dirty="0"/>
          </a:p>
        </p:txBody>
      </p:sp>
      <p:sp>
        <p:nvSpPr>
          <p:cNvPr id="4" name="スライド番号プレースホルダー 3">
            <a:extLst>
              <a:ext uri="{FF2B5EF4-FFF2-40B4-BE49-F238E27FC236}">
                <a16:creationId xmlns:a16="http://schemas.microsoft.com/office/drawing/2014/main" id="{DB48F372-79B3-B7C1-321C-D5186F5CFDD5}"/>
              </a:ext>
            </a:extLst>
          </p:cNvPr>
          <p:cNvSpPr>
            <a:spLocks noGrp="1"/>
          </p:cNvSpPr>
          <p:nvPr>
            <p:ph type="sldNum" sz="quarter" idx="5"/>
          </p:nvPr>
        </p:nvSpPr>
        <p:spPr/>
        <p:txBody>
          <a:bodyPr/>
          <a:lstStyle/>
          <a:p>
            <a:fld id="{8E2C225F-CF42-4548-8442-897159341B38}" type="slidenum">
              <a:rPr kumimoji="1" lang="ja-JP" altLang="en-US" smtClean="0"/>
              <a:t>55</a:t>
            </a:fld>
            <a:endParaRPr kumimoji="1" lang="ja-JP" altLang="en-US" dirty="0"/>
          </a:p>
        </p:txBody>
      </p:sp>
    </p:spTree>
    <p:extLst>
      <p:ext uri="{BB962C8B-B14F-4D97-AF65-F5344CB8AC3E}">
        <p14:creationId xmlns:p14="http://schemas.microsoft.com/office/powerpoint/2010/main" val="3345823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B14BC8-2776-3B87-F1E0-50C2CDAFF80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76D4EFB6-4E5A-59D9-702C-13E30418D5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dirty="0"/>
              <a:t>マスター サブタイトルの書式設定</a:t>
            </a:r>
          </a:p>
        </p:txBody>
      </p:sp>
      <p:sp>
        <p:nvSpPr>
          <p:cNvPr id="4" name="日付プレースホルダー 3">
            <a:extLst>
              <a:ext uri="{FF2B5EF4-FFF2-40B4-BE49-F238E27FC236}">
                <a16:creationId xmlns:a16="http://schemas.microsoft.com/office/drawing/2014/main" id="{E9DD8705-0C65-DCDD-B1A7-C45EEF028E48}"/>
              </a:ext>
            </a:extLst>
          </p:cNvPr>
          <p:cNvSpPr>
            <a:spLocks noGrp="1"/>
          </p:cNvSpPr>
          <p:nvPr>
            <p:ph type="dt" sz="half" idx="10"/>
          </p:nvPr>
        </p:nvSpPr>
        <p:spPr/>
        <p:txBody>
          <a:bodyPr/>
          <a:lstStyle>
            <a:lvl1pPr>
              <a:defRPr/>
            </a:lvl1pPr>
          </a:lstStyle>
          <a:p>
            <a:fld id="{93E52A29-5C6B-46A1-8DA0-E872AF3DAC37}" type="datetime1">
              <a:rPr lang="ja-JP" altLang="en-US" smtClean="0"/>
              <a:t>2026/10/26</a:t>
            </a:fld>
            <a:endParaRPr lang="ja-JP" altLang="en-US" dirty="0"/>
          </a:p>
        </p:txBody>
      </p:sp>
      <p:sp>
        <p:nvSpPr>
          <p:cNvPr id="5" name="フッター プレースホルダー 4">
            <a:extLst>
              <a:ext uri="{FF2B5EF4-FFF2-40B4-BE49-F238E27FC236}">
                <a16:creationId xmlns:a16="http://schemas.microsoft.com/office/drawing/2014/main" id="{2FB8CCF2-B3F6-7A8A-966D-11E722FFF3E9}"/>
              </a:ext>
            </a:extLst>
          </p:cNvPr>
          <p:cNvSpPr>
            <a:spLocks noGrp="1"/>
          </p:cNvSpPr>
          <p:nvPr>
            <p:ph type="ftr" sz="quarter" idx="11"/>
          </p:nvPr>
        </p:nvSpPr>
        <p:spPr/>
        <p:txBody>
          <a:bodyPr/>
          <a:lstStyle>
            <a:lvl1pPr>
              <a:defRPr/>
            </a:lvl1pPr>
          </a:lstStyle>
          <a:p>
            <a:endParaRPr lang="ja-JP" altLang="en-US" dirty="0"/>
          </a:p>
        </p:txBody>
      </p:sp>
      <p:sp>
        <p:nvSpPr>
          <p:cNvPr id="6" name="スライド番号プレースホルダー 5">
            <a:extLst>
              <a:ext uri="{FF2B5EF4-FFF2-40B4-BE49-F238E27FC236}">
                <a16:creationId xmlns:a16="http://schemas.microsoft.com/office/drawing/2014/main" id="{C3B91596-390F-80A6-DCEB-D03B8B4770B7}"/>
              </a:ext>
            </a:extLst>
          </p:cNvPr>
          <p:cNvSpPr>
            <a:spLocks noGrp="1"/>
          </p:cNvSpPr>
          <p:nvPr>
            <p:ph type="sldNum" sz="quarter" idx="12"/>
          </p:nvPr>
        </p:nvSpPr>
        <p:spPr/>
        <p:txBody>
          <a:bodyPr/>
          <a:lstStyle>
            <a:lvl1pPr>
              <a:defRPr/>
            </a:lvl1pPr>
          </a:lstStyle>
          <a:p>
            <a:fld id="{CAD7C6AE-5926-44C1-B8C5-328FEA194DF7}" type="slidenum">
              <a:rPr lang="ja-JP" altLang="en-US" smtClean="0"/>
              <a:pPr/>
              <a:t>‹#›</a:t>
            </a:fld>
            <a:endParaRPr lang="ja-JP" altLang="en-US" dirty="0"/>
          </a:p>
        </p:txBody>
      </p:sp>
    </p:spTree>
    <p:extLst>
      <p:ext uri="{BB962C8B-B14F-4D97-AF65-F5344CB8AC3E}">
        <p14:creationId xmlns:p14="http://schemas.microsoft.com/office/powerpoint/2010/main" val="1145532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950EBE1-2848-0DAE-D054-19BB1FFA6331}"/>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37409C4-7032-9A20-B07D-C0B2A333756F}"/>
              </a:ext>
            </a:extLst>
          </p:cNvPr>
          <p:cNvSpPr>
            <a:spLocks noGrp="1"/>
          </p:cNvSpPr>
          <p:nvPr>
            <p:ph idx="1"/>
          </p:nvPr>
        </p:nvSpPr>
        <p:spPr/>
        <p:txBody>
          <a:bodyPr/>
          <a:lstStyle>
            <a:lvl1pPr>
              <a:defRPr/>
            </a:lvl1pPr>
            <a:lvl2pPr>
              <a:defRPr/>
            </a:lvl2pPr>
            <a:lvl3pPr>
              <a:defRPr/>
            </a:lvl3pPr>
            <a:lvl4pPr>
              <a:defRPr/>
            </a:lvl4pPr>
            <a:lvl5pPr>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a:extLst>
              <a:ext uri="{FF2B5EF4-FFF2-40B4-BE49-F238E27FC236}">
                <a16:creationId xmlns:a16="http://schemas.microsoft.com/office/drawing/2014/main" id="{2738B10D-8484-CE75-E31D-863E898DAEDE}"/>
              </a:ext>
            </a:extLst>
          </p:cNvPr>
          <p:cNvSpPr>
            <a:spLocks noGrp="1"/>
          </p:cNvSpPr>
          <p:nvPr>
            <p:ph type="dt" sz="half" idx="10"/>
          </p:nvPr>
        </p:nvSpPr>
        <p:spPr/>
        <p:txBody>
          <a:bodyPr/>
          <a:lstStyle>
            <a:lvl1pPr>
              <a:defRPr/>
            </a:lvl1pPr>
          </a:lstStyle>
          <a:p>
            <a:fld id="{B92500EF-F9C7-4B7B-BDCE-B3B1F56C2293}" type="datetime1">
              <a:rPr lang="ja-JP" altLang="en-US" smtClean="0"/>
              <a:t>2026/10/26</a:t>
            </a:fld>
            <a:endParaRPr lang="ja-JP" altLang="en-US" dirty="0"/>
          </a:p>
        </p:txBody>
      </p:sp>
      <p:sp>
        <p:nvSpPr>
          <p:cNvPr id="5" name="フッター プレースホルダー 4">
            <a:extLst>
              <a:ext uri="{FF2B5EF4-FFF2-40B4-BE49-F238E27FC236}">
                <a16:creationId xmlns:a16="http://schemas.microsoft.com/office/drawing/2014/main" id="{5B74983A-B43D-D286-BF40-FD58E5FEBF63}"/>
              </a:ext>
            </a:extLst>
          </p:cNvPr>
          <p:cNvSpPr>
            <a:spLocks noGrp="1"/>
          </p:cNvSpPr>
          <p:nvPr>
            <p:ph type="ftr" sz="quarter" idx="11"/>
          </p:nvPr>
        </p:nvSpPr>
        <p:spPr/>
        <p:txBody>
          <a:bodyPr/>
          <a:lstStyle>
            <a:lvl1pPr>
              <a:defRPr/>
            </a:lvl1pPr>
          </a:lstStyle>
          <a:p>
            <a:endParaRPr lang="ja-JP" altLang="en-US" dirty="0"/>
          </a:p>
        </p:txBody>
      </p:sp>
      <p:sp>
        <p:nvSpPr>
          <p:cNvPr id="6" name="スライド番号プレースホルダー 5">
            <a:extLst>
              <a:ext uri="{FF2B5EF4-FFF2-40B4-BE49-F238E27FC236}">
                <a16:creationId xmlns:a16="http://schemas.microsoft.com/office/drawing/2014/main" id="{3A9E846E-0B54-74D8-8F37-128B0370B9F7}"/>
              </a:ext>
            </a:extLst>
          </p:cNvPr>
          <p:cNvSpPr>
            <a:spLocks noGrp="1"/>
          </p:cNvSpPr>
          <p:nvPr>
            <p:ph type="sldNum" sz="quarter" idx="12"/>
          </p:nvPr>
        </p:nvSpPr>
        <p:spPr/>
        <p:txBody>
          <a:bodyPr/>
          <a:lstStyle>
            <a:lvl1pPr>
              <a:defRPr/>
            </a:lvl1pPr>
          </a:lstStyle>
          <a:p>
            <a:fld id="{CAD7C6AE-5926-44C1-B8C5-328FEA194DF7}" type="slidenum">
              <a:rPr lang="ja-JP" altLang="en-US" smtClean="0"/>
              <a:pPr/>
              <a:t>‹#›</a:t>
            </a:fld>
            <a:endParaRPr lang="ja-JP" altLang="en-US" dirty="0"/>
          </a:p>
        </p:txBody>
      </p:sp>
    </p:spTree>
    <p:extLst>
      <p:ext uri="{BB962C8B-B14F-4D97-AF65-F5344CB8AC3E}">
        <p14:creationId xmlns:p14="http://schemas.microsoft.com/office/powerpoint/2010/main" val="2284162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A7BE265-C4C2-6367-4BEF-5020369AA33C}"/>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B5DB8A8-9E32-753E-4507-2E005871706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dirty="0"/>
              <a:t>マスター テキストの書式設定</a:t>
            </a:r>
          </a:p>
        </p:txBody>
      </p:sp>
      <p:sp>
        <p:nvSpPr>
          <p:cNvPr id="4" name="日付プレースホルダー 3">
            <a:extLst>
              <a:ext uri="{FF2B5EF4-FFF2-40B4-BE49-F238E27FC236}">
                <a16:creationId xmlns:a16="http://schemas.microsoft.com/office/drawing/2014/main" id="{B880DBF8-8739-9991-8B37-0D1AE7DEABDB}"/>
              </a:ext>
            </a:extLst>
          </p:cNvPr>
          <p:cNvSpPr>
            <a:spLocks noGrp="1"/>
          </p:cNvSpPr>
          <p:nvPr>
            <p:ph type="dt" sz="half" idx="10"/>
          </p:nvPr>
        </p:nvSpPr>
        <p:spPr/>
        <p:txBody>
          <a:bodyPr/>
          <a:lstStyle>
            <a:lvl1pPr>
              <a:defRPr/>
            </a:lvl1pPr>
          </a:lstStyle>
          <a:p>
            <a:fld id="{A38F5005-ABB2-4DF9-8ED8-4FCABF978151}" type="datetime1">
              <a:rPr lang="ja-JP" altLang="en-US" smtClean="0"/>
              <a:t>2026/10/26</a:t>
            </a:fld>
            <a:endParaRPr lang="ja-JP" altLang="en-US" dirty="0"/>
          </a:p>
        </p:txBody>
      </p:sp>
      <p:sp>
        <p:nvSpPr>
          <p:cNvPr id="5" name="フッター プレースホルダー 4">
            <a:extLst>
              <a:ext uri="{FF2B5EF4-FFF2-40B4-BE49-F238E27FC236}">
                <a16:creationId xmlns:a16="http://schemas.microsoft.com/office/drawing/2014/main" id="{65286BB0-F656-9D73-1DC0-BE7671DE483F}"/>
              </a:ext>
            </a:extLst>
          </p:cNvPr>
          <p:cNvSpPr>
            <a:spLocks noGrp="1"/>
          </p:cNvSpPr>
          <p:nvPr>
            <p:ph type="ftr" sz="quarter" idx="11"/>
          </p:nvPr>
        </p:nvSpPr>
        <p:spPr/>
        <p:txBody>
          <a:bodyPr/>
          <a:lstStyle>
            <a:lvl1pPr>
              <a:defRPr/>
            </a:lvl1pPr>
          </a:lstStyle>
          <a:p>
            <a:endParaRPr lang="ja-JP" altLang="en-US" dirty="0"/>
          </a:p>
        </p:txBody>
      </p:sp>
      <p:sp>
        <p:nvSpPr>
          <p:cNvPr id="6" name="スライド番号プレースホルダー 5">
            <a:extLst>
              <a:ext uri="{FF2B5EF4-FFF2-40B4-BE49-F238E27FC236}">
                <a16:creationId xmlns:a16="http://schemas.microsoft.com/office/drawing/2014/main" id="{4AEF22E3-6117-C669-085C-9CC126B6A606}"/>
              </a:ext>
            </a:extLst>
          </p:cNvPr>
          <p:cNvSpPr>
            <a:spLocks noGrp="1"/>
          </p:cNvSpPr>
          <p:nvPr>
            <p:ph type="sldNum" sz="quarter" idx="12"/>
          </p:nvPr>
        </p:nvSpPr>
        <p:spPr/>
        <p:txBody>
          <a:bodyPr/>
          <a:lstStyle>
            <a:lvl1pPr>
              <a:defRPr/>
            </a:lvl1pPr>
          </a:lstStyle>
          <a:p>
            <a:fld id="{CAD7C6AE-5926-44C1-B8C5-328FEA194DF7}" type="slidenum">
              <a:rPr lang="ja-JP" altLang="en-US" smtClean="0"/>
              <a:pPr/>
              <a:t>‹#›</a:t>
            </a:fld>
            <a:endParaRPr lang="ja-JP" altLang="en-US" dirty="0"/>
          </a:p>
        </p:txBody>
      </p:sp>
    </p:spTree>
    <p:extLst>
      <p:ext uri="{BB962C8B-B14F-4D97-AF65-F5344CB8AC3E}">
        <p14:creationId xmlns:p14="http://schemas.microsoft.com/office/powerpoint/2010/main" val="1346266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50C851D-2135-688D-7F48-32D581A0E01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DD9AED2-4E72-605F-D261-9979DEA8EBB5}"/>
              </a:ext>
            </a:extLst>
          </p:cNvPr>
          <p:cNvSpPr>
            <a:spLocks noGrp="1"/>
          </p:cNvSpPr>
          <p:nvPr>
            <p:ph sz="half" idx="1"/>
          </p:nvPr>
        </p:nvSpPr>
        <p:spPr>
          <a:xfrm>
            <a:off x="838200" y="1825625"/>
            <a:ext cx="5181600" cy="4351338"/>
          </a:xfrm>
        </p:spPr>
        <p:txBody>
          <a:bodyPr/>
          <a:lstStyle>
            <a:lvl1pPr>
              <a:defRPr/>
            </a:lvl1pPr>
            <a:lvl2pPr>
              <a:defRPr/>
            </a:lvl2pPr>
            <a:lvl3pPr>
              <a:defRPr/>
            </a:lvl3pPr>
            <a:lvl4pPr>
              <a:defRPr/>
            </a:lvl4pPr>
            <a:lvl5pPr>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コンテンツ プレースホルダー 3">
            <a:extLst>
              <a:ext uri="{FF2B5EF4-FFF2-40B4-BE49-F238E27FC236}">
                <a16:creationId xmlns:a16="http://schemas.microsoft.com/office/drawing/2014/main" id="{19CB6178-B57B-2195-B1C5-02C4309A5595}"/>
              </a:ext>
            </a:extLst>
          </p:cNvPr>
          <p:cNvSpPr>
            <a:spLocks noGrp="1"/>
          </p:cNvSpPr>
          <p:nvPr>
            <p:ph sz="half" idx="2"/>
          </p:nvPr>
        </p:nvSpPr>
        <p:spPr>
          <a:xfrm>
            <a:off x="6172200" y="1825625"/>
            <a:ext cx="5181600" cy="4351338"/>
          </a:xfrm>
        </p:spPr>
        <p:txBody>
          <a:bodyPr/>
          <a:lstStyle>
            <a:lvl1pPr>
              <a:defRPr/>
            </a:lvl1pPr>
            <a:lvl2pPr>
              <a:defRPr/>
            </a:lvl2pPr>
            <a:lvl3pPr>
              <a:defRPr/>
            </a:lvl3pPr>
            <a:lvl4pPr>
              <a:defRPr/>
            </a:lvl4pPr>
            <a:lvl5pPr>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日付プレースホルダー 4">
            <a:extLst>
              <a:ext uri="{FF2B5EF4-FFF2-40B4-BE49-F238E27FC236}">
                <a16:creationId xmlns:a16="http://schemas.microsoft.com/office/drawing/2014/main" id="{14AFB33D-B0EB-0430-B15E-CD117ACDFA2D}"/>
              </a:ext>
            </a:extLst>
          </p:cNvPr>
          <p:cNvSpPr>
            <a:spLocks noGrp="1"/>
          </p:cNvSpPr>
          <p:nvPr>
            <p:ph type="dt" sz="half" idx="10"/>
          </p:nvPr>
        </p:nvSpPr>
        <p:spPr/>
        <p:txBody>
          <a:bodyPr/>
          <a:lstStyle>
            <a:lvl1pPr>
              <a:defRPr/>
            </a:lvl1pPr>
          </a:lstStyle>
          <a:p>
            <a:fld id="{23B1EE45-0A94-4D50-A38C-CEC984466693}" type="datetime1">
              <a:rPr lang="ja-JP" altLang="en-US" smtClean="0"/>
              <a:t>2026/10/26</a:t>
            </a:fld>
            <a:endParaRPr lang="ja-JP" altLang="en-US" dirty="0"/>
          </a:p>
        </p:txBody>
      </p:sp>
      <p:sp>
        <p:nvSpPr>
          <p:cNvPr id="6" name="フッター プレースホルダー 5">
            <a:extLst>
              <a:ext uri="{FF2B5EF4-FFF2-40B4-BE49-F238E27FC236}">
                <a16:creationId xmlns:a16="http://schemas.microsoft.com/office/drawing/2014/main" id="{3BA4CA87-5030-8B8B-73BB-2C84B5F380CD}"/>
              </a:ext>
            </a:extLst>
          </p:cNvPr>
          <p:cNvSpPr>
            <a:spLocks noGrp="1"/>
          </p:cNvSpPr>
          <p:nvPr>
            <p:ph type="ftr" sz="quarter" idx="11"/>
          </p:nvPr>
        </p:nvSpPr>
        <p:spPr/>
        <p:txBody>
          <a:bodyPr/>
          <a:lstStyle>
            <a:lvl1pPr>
              <a:defRPr/>
            </a:lvl1pPr>
          </a:lstStyle>
          <a:p>
            <a:endParaRPr lang="ja-JP" altLang="en-US" dirty="0"/>
          </a:p>
        </p:txBody>
      </p:sp>
      <p:sp>
        <p:nvSpPr>
          <p:cNvPr id="7" name="スライド番号プレースホルダー 6">
            <a:extLst>
              <a:ext uri="{FF2B5EF4-FFF2-40B4-BE49-F238E27FC236}">
                <a16:creationId xmlns:a16="http://schemas.microsoft.com/office/drawing/2014/main" id="{56DE9DB7-1F0B-C99A-3C2A-31A661D7DCAE}"/>
              </a:ext>
            </a:extLst>
          </p:cNvPr>
          <p:cNvSpPr>
            <a:spLocks noGrp="1"/>
          </p:cNvSpPr>
          <p:nvPr>
            <p:ph type="sldNum" sz="quarter" idx="12"/>
          </p:nvPr>
        </p:nvSpPr>
        <p:spPr/>
        <p:txBody>
          <a:bodyPr/>
          <a:lstStyle>
            <a:lvl1pPr>
              <a:defRPr/>
            </a:lvl1pPr>
          </a:lstStyle>
          <a:p>
            <a:fld id="{CAD7C6AE-5926-44C1-B8C5-328FEA194DF7}" type="slidenum">
              <a:rPr lang="ja-JP" altLang="en-US" smtClean="0"/>
              <a:pPr/>
              <a:t>‹#›</a:t>
            </a:fld>
            <a:endParaRPr lang="ja-JP" altLang="en-US" dirty="0"/>
          </a:p>
        </p:txBody>
      </p:sp>
    </p:spTree>
    <p:extLst>
      <p:ext uri="{BB962C8B-B14F-4D97-AF65-F5344CB8AC3E}">
        <p14:creationId xmlns:p14="http://schemas.microsoft.com/office/powerpoint/2010/main" val="1756764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3BE4236-AEE6-CEA1-C3FE-4E8D7AE526A5}"/>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1D20F07-583D-85A3-54CA-1F77E2CAA8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dirty="0"/>
              <a:t>マスター テキストの書式設定</a:t>
            </a:r>
          </a:p>
        </p:txBody>
      </p:sp>
      <p:sp>
        <p:nvSpPr>
          <p:cNvPr id="4" name="コンテンツ プレースホルダー 3">
            <a:extLst>
              <a:ext uri="{FF2B5EF4-FFF2-40B4-BE49-F238E27FC236}">
                <a16:creationId xmlns:a16="http://schemas.microsoft.com/office/drawing/2014/main" id="{C3F1217C-25E4-E423-A561-24EC4559BC20}"/>
              </a:ext>
            </a:extLst>
          </p:cNvPr>
          <p:cNvSpPr>
            <a:spLocks noGrp="1"/>
          </p:cNvSpPr>
          <p:nvPr>
            <p:ph sz="half" idx="2"/>
          </p:nvPr>
        </p:nvSpPr>
        <p:spPr>
          <a:xfrm>
            <a:off x="839788" y="2505075"/>
            <a:ext cx="5157787" cy="3684588"/>
          </a:xfrm>
        </p:spPr>
        <p:txBody>
          <a:bodyPr/>
          <a:lstStyle>
            <a:lvl1pPr>
              <a:defRPr/>
            </a:lvl1pPr>
            <a:lvl2pPr>
              <a:defRPr/>
            </a:lvl2pPr>
            <a:lvl3pPr>
              <a:defRPr/>
            </a:lvl3pPr>
            <a:lvl4pPr>
              <a:defRPr/>
            </a:lvl4pPr>
            <a:lvl5pPr>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5" name="テキスト プレースホルダー 4">
            <a:extLst>
              <a:ext uri="{FF2B5EF4-FFF2-40B4-BE49-F238E27FC236}">
                <a16:creationId xmlns:a16="http://schemas.microsoft.com/office/drawing/2014/main" id="{39EF737C-AD39-1FF9-1549-B61BF78B6C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dirty="0"/>
              <a:t>マスター テキストの書式設定</a:t>
            </a:r>
          </a:p>
        </p:txBody>
      </p:sp>
      <p:sp>
        <p:nvSpPr>
          <p:cNvPr id="6" name="コンテンツ プレースホルダー 5">
            <a:extLst>
              <a:ext uri="{FF2B5EF4-FFF2-40B4-BE49-F238E27FC236}">
                <a16:creationId xmlns:a16="http://schemas.microsoft.com/office/drawing/2014/main" id="{B2D72468-45C3-C077-57D9-C1A6183DCFA1}"/>
              </a:ext>
            </a:extLst>
          </p:cNvPr>
          <p:cNvSpPr>
            <a:spLocks noGrp="1"/>
          </p:cNvSpPr>
          <p:nvPr>
            <p:ph sz="quarter" idx="4"/>
          </p:nvPr>
        </p:nvSpPr>
        <p:spPr>
          <a:xfrm>
            <a:off x="6172200" y="2505075"/>
            <a:ext cx="5183188" cy="3684588"/>
          </a:xfrm>
        </p:spPr>
        <p:txBody>
          <a:bodyPr/>
          <a:lstStyle>
            <a:lvl1pPr>
              <a:defRPr/>
            </a:lvl1pPr>
            <a:lvl2pPr>
              <a:defRPr/>
            </a:lvl2pPr>
            <a:lvl3pPr>
              <a:defRPr/>
            </a:lvl3pPr>
            <a:lvl4pPr>
              <a:defRPr/>
            </a:lvl4pPr>
            <a:lvl5pPr>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7" name="日付プレースホルダー 6">
            <a:extLst>
              <a:ext uri="{FF2B5EF4-FFF2-40B4-BE49-F238E27FC236}">
                <a16:creationId xmlns:a16="http://schemas.microsoft.com/office/drawing/2014/main" id="{2A82AA1A-E256-C52B-BF22-01F0686CB611}"/>
              </a:ext>
            </a:extLst>
          </p:cNvPr>
          <p:cNvSpPr>
            <a:spLocks noGrp="1"/>
          </p:cNvSpPr>
          <p:nvPr>
            <p:ph type="dt" sz="half" idx="10"/>
          </p:nvPr>
        </p:nvSpPr>
        <p:spPr/>
        <p:txBody>
          <a:bodyPr/>
          <a:lstStyle>
            <a:lvl1pPr>
              <a:defRPr/>
            </a:lvl1pPr>
          </a:lstStyle>
          <a:p>
            <a:fld id="{A4AC8D0B-1AA0-4289-AB1A-27865479123F}" type="datetime1">
              <a:rPr lang="ja-JP" altLang="en-US" smtClean="0"/>
              <a:t>2026/10/26</a:t>
            </a:fld>
            <a:endParaRPr lang="ja-JP" altLang="en-US" dirty="0"/>
          </a:p>
        </p:txBody>
      </p:sp>
      <p:sp>
        <p:nvSpPr>
          <p:cNvPr id="8" name="フッター プレースホルダー 7">
            <a:extLst>
              <a:ext uri="{FF2B5EF4-FFF2-40B4-BE49-F238E27FC236}">
                <a16:creationId xmlns:a16="http://schemas.microsoft.com/office/drawing/2014/main" id="{BF0C9016-8A26-8352-1190-7908A5D4BF94}"/>
              </a:ext>
            </a:extLst>
          </p:cNvPr>
          <p:cNvSpPr>
            <a:spLocks noGrp="1"/>
          </p:cNvSpPr>
          <p:nvPr>
            <p:ph type="ftr" sz="quarter" idx="11"/>
          </p:nvPr>
        </p:nvSpPr>
        <p:spPr/>
        <p:txBody>
          <a:bodyPr/>
          <a:lstStyle>
            <a:lvl1pPr>
              <a:defRPr/>
            </a:lvl1pPr>
          </a:lstStyle>
          <a:p>
            <a:endParaRPr lang="ja-JP" altLang="en-US" dirty="0"/>
          </a:p>
        </p:txBody>
      </p:sp>
      <p:sp>
        <p:nvSpPr>
          <p:cNvPr id="9" name="スライド番号プレースホルダー 8">
            <a:extLst>
              <a:ext uri="{FF2B5EF4-FFF2-40B4-BE49-F238E27FC236}">
                <a16:creationId xmlns:a16="http://schemas.microsoft.com/office/drawing/2014/main" id="{B9DDBFA6-AF77-B31A-5482-08145742C367}"/>
              </a:ext>
            </a:extLst>
          </p:cNvPr>
          <p:cNvSpPr>
            <a:spLocks noGrp="1"/>
          </p:cNvSpPr>
          <p:nvPr>
            <p:ph type="sldNum" sz="quarter" idx="12"/>
          </p:nvPr>
        </p:nvSpPr>
        <p:spPr/>
        <p:txBody>
          <a:bodyPr/>
          <a:lstStyle>
            <a:lvl1pPr>
              <a:defRPr/>
            </a:lvl1pPr>
          </a:lstStyle>
          <a:p>
            <a:fld id="{CAD7C6AE-5926-44C1-B8C5-328FEA194DF7}" type="slidenum">
              <a:rPr lang="ja-JP" altLang="en-US" smtClean="0"/>
              <a:pPr/>
              <a:t>‹#›</a:t>
            </a:fld>
            <a:endParaRPr lang="ja-JP" altLang="en-US" dirty="0"/>
          </a:p>
        </p:txBody>
      </p:sp>
    </p:spTree>
    <p:extLst>
      <p:ext uri="{BB962C8B-B14F-4D97-AF65-F5344CB8AC3E}">
        <p14:creationId xmlns:p14="http://schemas.microsoft.com/office/powerpoint/2010/main" val="256151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144211-E40C-8AA7-45AE-3151ADC9DF30}"/>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76547421-4911-1940-4D27-A482B5EF97F8}"/>
              </a:ext>
            </a:extLst>
          </p:cNvPr>
          <p:cNvSpPr>
            <a:spLocks noGrp="1"/>
          </p:cNvSpPr>
          <p:nvPr>
            <p:ph type="dt" sz="half" idx="10"/>
          </p:nvPr>
        </p:nvSpPr>
        <p:spPr/>
        <p:txBody>
          <a:bodyPr/>
          <a:lstStyle>
            <a:lvl1pPr>
              <a:defRPr/>
            </a:lvl1pPr>
          </a:lstStyle>
          <a:p>
            <a:fld id="{2098FBBD-D5ED-45D9-B371-490D80A51F87}" type="datetime1">
              <a:rPr lang="ja-JP" altLang="en-US" smtClean="0"/>
              <a:t>2026/10/26</a:t>
            </a:fld>
            <a:endParaRPr lang="ja-JP" altLang="en-US" dirty="0"/>
          </a:p>
        </p:txBody>
      </p:sp>
      <p:sp>
        <p:nvSpPr>
          <p:cNvPr id="4" name="フッター プレースホルダー 3">
            <a:extLst>
              <a:ext uri="{FF2B5EF4-FFF2-40B4-BE49-F238E27FC236}">
                <a16:creationId xmlns:a16="http://schemas.microsoft.com/office/drawing/2014/main" id="{CF612806-95B9-068F-0C23-9BE5D3CC1C09}"/>
              </a:ext>
            </a:extLst>
          </p:cNvPr>
          <p:cNvSpPr>
            <a:spLocks noGrp="1"/>
          </p:cNvSpPr>
          <p:nvPr>
            <p:ph type="ftr" sz="quarter" idx="11"/>
          </p:nvPr>
        </p:nvSpPr>
        <p:spPr/>
        <p:txBody>
          <a:bodyPr/>
          <a:lstStyle>
            <a:lvl1pPr>
              <a:defRPr/>
            </a:lvl1pPr>
          </a:lstStyle>
          <a:p>
            <a:endParaRPr lang="ja-JP" altLang="en-US" dirty="0"/>
          </a:p>
        </p:txBody>
      </p:sp>
      <p:sp>
        <p:nvSpPr>
          <p:cNvPr id="5" name="スライド番号プレースホルダー 4">
            <a:extLst>
              <a:ext uri="{FF2B5EF4-FFF2-40B4-BE49-F238E27FC236}">
                <a16:creationId xmlns:a16="http://schemas.microsoft.com/office/drawing/2014/main" id="{047E5844-1CF2-8E1D-4E0F-299F2E2CB66A}"/>
              </a:ext>
            </a:extLst>
          </p:cNvPr>
          <p:cNvSpPr>
            <a:spLocks noGrp="1"/>
          </p:cNvSpPr>
          <p:nvPr>
            <p:ph type="sldNum" sz="quarter" idx="12"/>
          </p:nvPr>
        </p:nvSpPr>
        <p:spPr/>
        <p:txBody>
          <a:bodyPr/>
          <a:lstStyle>
            <a:lvl1pPr>
              <a:defRPr/>
            </a:lvl1pPr>
          </a:lstStyle>
          <a:p>
            <a:fld id="{CAD7C6AE-5926-44C1-B8C5-328FEA194DF7}" type="slidenum">
              <a:rPr lang="ja-JP" altLang="en-US" smtClean="0"/>
              <a:pPr/>
              <a:t>‹#›</a:t>
            </a:fld>
            <a:endParaRPr lang="ja-JP" altLang="en-US" dirty="0"/>
          </a:p>
        </p:txBody>
      </p:sp>
    </p:spTree>
    <p:extLst>
      <p:ext uri="{BB962C8B-B14F-4D97-AF65-F5344CB8AC3E}">
        <p14:creationId xmlns:p14="http://schemas.microsoft.com/office/powerpoint/2010/main" val="3436160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276C72EA-99E3-E2C3-D943-E8B99F0FD980}"/>
              </a:ext>
            </a:extLst>
          </p:cNvPr>
          <p:cNvSpPr>
            <a:spLocks noGrp="1"/>
          </p:cNvSpPr>
          <p:nvPr>
            <p:ph type="dt" sz="half" idx="10"/>
          </p:nvPr>
        </p:nvSpPr>
        <p:spPr/>
        <p:txBody>
          <a:bodyPr/>
          <a:lstStyle>
            <a:lvl1pPr>
              <a:defRPr/>
            </a:lvl1pPr>
          </a:lstStyle>
          <a:p>
            <a:fld id="{F28E92AD-0BA2-43E7-8621-5A3F69A737D4}" type="datetime1">
              <a:rPr lang="ja-JP" altLang="en-US" smtClean="0"/>
              <a:t>2026/10/26</a:t>
            </a:fld>
            <a:endParaRPr lang="ja-JP" altLang="en-US" dirty="0"/>
          </a:p>
        </p:txBody>
      </p:sp>
      <p:sp>
        <p:nvSpPr>
          <p:cNvPr id="3" name="フッター プレースホルダー 2">
            <a:extLst>
              <a:ext uri="{FF2B5EF4-FFF2-40B4-BE49-F238E27FC236}">
                <a16:creationId xmlns:a16="http://schemas.microsoft.com/office/drawing/2014/main" id="{1C91D3C7-AB7E-A1B3-A37E-80913DE45A46}"/>
              </a:ext>
            </a:extLst>
          </p:cNvPr>
          <p:cNvSpPr>
            <a:spLocks noGrp="1"/>
          </p:cNvSpPr>
          <p:nvPr>
            <p:ph type="ftr" sz="quarter" idx="11"/>
          </p:nvPr>
        </p:nvSpPr>
        <p:spPr/>
        <p:txBody>
          <a:bodyPr/>
          <a:lstStyle>
            <a:lvl1pPr>
              <a:defRPr/>
            </a:lvl1pPr>
          </a:lstStyle>
          <a:p>
            <a:endParaRPr lang="ja-JP" altLang="en-US" dirty="0"/>
          </a:p>
        </p:txBody>
      </p:sp>
      <p:sp>
        <p:nvSpPr>
          <p:cNvPr id="4" name="スライド番号プレースホルダー 3">
            <a:extLst>
              <a:ext uri="{FF2B5EF4-FFF2-40B4-BE49-F238E27FC236}">
                <a16:creationId xmlns:a16="http://schemas.microsoft.com/office/drawing/2014/main" id="{FC4932FB-423D-3BD9-F781-2CB3D817E776}"/>
              </a:ext>
            </a:extLst>
          </p:cNvPr>
          <p:cNvSpPr>
            <a:spLocks noGrp="1"/>
          </p:cNvSpPr>
          <p:nvPr>
            <p:ph type="sldNum" sz="quarter" idx="12"/>
          </p:nvPr>
        </p:nvSpPr>
        <p:spPr/>
        <p:txBody>
          <a:bodyPr/>
          <a:lstStyle>
            <a:lvl1pPr>
              <a:defRPr/>
            </a:lvl1pPr>
          </a:lstStyle>
          <a:p>
            <a:fld id="{CAD7C6AE-5926-44C1-B8C5-328FEA194DF7}" type="slidenum">
              <a:rPr lang="ja-JP" altLang="en-US" smtClean="0"/>
              <a:pPr/>
              <a:t>‹#›</a:t>
            </a:fld>
            <a:endParaRPr lang="ja-JP" altLang="en-US" dirty="0"/>
          </a:p>
        </p:txBody>
      </p:sp>
    </p:spTree>
    <p:extLst>
      <p:ext uri="{BB962C8B-B14F-4D97-AF65-F5344CB8AC3E}">
        <p14:creationId xmlns:p14="http://schemas.microsoft.com/office/powerpoint/2010/main" val="41093706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E7DBB5D-BA51-EDC0-7BB0-59710EF97813}"/>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AB34F11-75A1-016E-4ED5-C25085665F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テキスト プレースホルダー 3">
            <a:extLst>
              <a:ext uri="{FF2B5EF4-FFF2-40B4-BE49-F238E27FC236}">
                <a16:creationId xmlns:a16="http://schemas.microsoft.com/office/drawing/2014/main" id="{2883729F-B48F-B1DE-BF6E-F052B5BA70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dirty="0"/>
              <a:t>マスター テキストの書式設定</a:t>
            </a:r>
          </a:p>
        </p:txBody>
      </p:sp>
      <p:sp>
        <p:nvSpPr>
          <p:cNvPr id="5" name="日付プレースホルダー 4">
            <a:extLst>
              <a:ext uri="{FF2B5EF4-FFF2-40B4-BE49-F238E27FC236}">
                <a16:creationId xmlns:a16="http://schemas.microsoft.com/office/drawing/2014/main" id="{1E6626A2-0972-EE4F-A2A6-B3612CDD7DB4}"/>
              </a:ext>
            </a:extLst>
          </p:cNvPr>
          <p:cNvSpPr>
            <a:spLocks noGrp="1"/>
          </p:cNvSpPr>
          <p:nvPr>
            <p:ph type="dt" sz="half" idx="10"/>
          </p:nvPr>
        </p:nvSpPr>
        <p:spPr/>
        <p:txBody>
          <a:bodyPr/>
          <a:lstStyle>
            <a:lvl1pPr>
              <a:defRPr/>
            </a:lvl1pPr>
          </a:lstStyle>
          <a:p>
            <a:fld id="{0E8659F3-2946-4A2D-A7A1-6638D66AFDCB}" type="datetime1">
              <a:rPr lang="ja-JP" altLang="en-US" smtClean="0"/>
              <a:t>2026/10/26</a:t>
            </a:fld>
            <a:endParaRPr lang="ja-JP" altLang="en-US" dirty="0"/>
          </a:p>
        </p:txBody>
      </p:sp>
      <p:sp>
        <p:nvSpPr>
          <p:cNvPr id="6" name="フッター プレースホルダー 5">
            <a:extLst>
              <a:ext uri="{FF2B5EF4-FFF2-40B4-BE49-F238E27FC236}">
                <a16:creationId xmlns:a16="http://schemas.microsoft.com/office/drawing/2014/main" id="{A4064609-AB1B-1B9F-C879-A49C3E515C55}"/>
              </a:ext>
            </a:extLst>
          </p:cNvPr>
          <p:cNvSpPr>
            <a:spLocks noGrp="1"/>
          </p:cNvSpPr>
          <p:nvPr>
            <p:ph type="ftr" sz="quarter" idx="11"/>
          </p:nvPr>
        </p:nvSpPr>
        <p:spPr/>
        <p:txBody>
          <a:bodyPr/>
          <a:lstStyle>
            <a:lvl1pPr>
              <a:defRPr/>
            </a:lvl1pPr>
          </a:lstStyle>
          <a:p>
            <a:endParaRPr lang="ja-JP" altLang="en-US" dirty="0"/>
          </a:p>
        </p:txBody>
      </p:sp>
      <p:sp>
        <p:nvSpPr>
          <p:cNvPr id="7" name="スライド番号プレースホルダー 6">
            <a:extLst>
              <a:ext uri="{FF2B5EF4-FFF2-40B4-BE49-F238E27FC236}">
                <a16:creationId xmlns:a16="http://schemas.microsoft.com/office/drawing/2014/main" id="{5BE1B833-124B-8772-1736-A29132D4BC19}"/>
              </a:ext>
            </a:extLst>
          </p:cNvPr>
          <p:cNvSpPr>
            <a:spLocks noGrp="1"/>
          </p:cNvSpPr>
          <p:nvPr>
            <p:ph type="sldNum" sz="quarter" idx="12"/>
          </p:nvPr>
        </p:nvSpPr>
        <p:spPr/>
        <p:txBody>
          <a:bodyPr/>
          <a:lstStyle>
            <a:lvl1pPr>
              <a:defRPr/>
            </a:lvl1pPr>
          </a:lstStyle>
          <a:p>
            <a:fld id="{CAD7C6AE-5926-44C1-B8C5-328FEA194DF7}" type="slidenum">
              <a:rPr lang="ja-JP" altLang="en-US" smtClean="0"/>
              <a:pPr/>
              <a:t>‹#›</a:t>
            </a:fld>
            <a:endParaRPr lang="ja-JP" altLang="en-US" dirty="0"/>
          </a:p>
        </p:txBody>
      </p:sp>
    </p:spTree>
    <p:extLst>
      <p:ext uri="{BB962C8B-B14F-4D97-AF65-F5344CB8AC3E}">
        <p14:creationId xmlns:p14="http://schemas.microsoft.com/office/powerpoint/2010/main" val="309048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0875E2E-97BE-15BA-FD30-55D7CC35666B}"/>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CE62C00F-70B1-6FC3-B0CD-EFD13F997ECA}"/>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ー 3">
            <a:extLst>
              <a:ext uri="{FF2B5EF4-FFF2-40B4-BE49-F238E27FC236}">
                <a16:creationId xmlns:a16="http://schemas.microsoft.com/office/drawing/2014/main" id="{8A113749-F76A-2AE7-BE79-34A1CCFF45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dirty="0"/>
              <a:t>マスター テキストの書式設定</a:t>
            </a:r>
          </a:p>
        </p:txBody>
      </p:sp>
      <p:sp>
        <p:nvSpPr>
          <p:cNvPr id="5" name="日付プレースホルダー 4">
            <a:extLst>
              <a:ext uri="{FF2B5EF4-FFF2-40B4-BE49-F238E27FC236}">
                <a16:creationId xmlns:a16="http://schemas.microsoft.com/office/drawing/2014/main" id="{70D5767E-7997-98D2-B61F-E7FF7923191D}"/>
              </a:ext>
            </a:extLst>
          </p:cNvPr>
          <p:cNvSpPr>
            <a:spLocks noGrp="1"/>
          </p:cNvSpPr>
          <p:nvPr>
            <p:ph type="dt" sz="half" idx="10"/>
          </p:nvPr>
        </p:nvSpPr>
        <p:spPr/>
        <p:txBody>
          <a:bodyPr/>
          <a:lstStyle>
            <a:lvl1pPr>
              <a:defRPr/>
            </a:lvl1pPr>
          </a:lstStyle>
          <a:p>
            <a:fld id="{E1924ACD-B104-418B-802C-6F682971A9A4}" type="datetime1">
              <a:rPr lang="ja-JP" altLang="en-US" smtClean="0"/>
              <a:t>2026/10/26</a:t>
            </a:fld>
            <a:endParaRPr lang="ja-JP" altLang="en-US" dirty="0"/>
          </a:p>
        </p:txBody>
      </p:sp>
      <p:sp>
        <p:nvSpPr>
          <p:cNvPr id="6" name="フッター プレースホルダー 5">
            <a:extLst>
              <a:ext uri="{FF2B5EF4-FFF2-40B4-BE49-F238E27FC236}">
                <a16:creationId xmlns:a16="http://schemas.microsoft.com/office/drawing/2014/main" id="{D17B141D-367B-0364-36F8-BE2B2F2CD1EB}"/>
              </a:ext>
            </a:extLst>
          </p:cNvPr>
          <p:cNvSpPr>
            <a:spLocks noGrp="1"/>
          </p:cNvSpPr>
          <p:nvPr>
            <p:ph type="ftr" sz="quarter" idx="11"/>
          </p:nvPr>
        </p:nvSpPr>
        <p:spPr/>
        <p:txBody>
          <a:bodyPr/>
          <a:lstStyle>
            <a:lvl1pPr>
              <a:defRPr/>
            </a:lvl1pPr>
          </a:lstStyle>
          <a:p>
            <a:endParaRPr lang="ja-JP" altLang="en-US" dirty="0"/>
          </a:p>
        </p:txBody>
      </p:sp>
      <p:sp>
        <p:nvSpPr>
          <p:cNvPr id="7" name="スライド番号プレースホルダー 6">
            <a:extLst>
              <a:ext uri="{FF2B5EF4-FFF2-40B4-BE49-F238E27FC236}">
                <a16:creationId xmlns:a16="http://schemas.microsoft.com/office/drawing/2014/main" id="{30D79F66-C5EE-4C6F-A132-6947965B1B2F}"/>
              </a:ext>
            </a:extLst>
          </p:cNvPr>
          <p:cNvSpPr>
            <a:spLocks noGrp="1"/>
          </p:cNvSpPr>
          <p:nvPr>
            <p:ph type="sldNum" sz="quarter" idx="12"/>
          </p:nvPr>
        </p:nvSpPr>
        <p:spPr/>
        <p:txBody>
          <a:bodyPr/>
          <a:lstStyle>
            <a:lvl1pPr>
              <a:defRPr/>
            </a:lvl1pPr>
          </a:lstStyle>
          <a:p>
            <a:fld id="{CAD7C6AE-5926-44C1-B8C5-328FEA194DF7}" type="slidenum">
              <a:rPr lang="ja-JP" altLang="en-US" smtClean="0"/>
              <a:pPr/>
              <a:t>‹#›</a:t>
            </a:fld>
            <a:endParaRPr lang="ja-JP" altLang="en-US" dirty="0"/>
          </a:p>
        </p:txBody>
      </p:sp>
    </p:spTree>
    <p:extLst>
      <p:ext uri="{BB962C8B-B14F-4D97-AF65-F5344CB8AC3E}">
        <p14:creationId xmlns:p14="http://schemas.microsoft.com/office/powerpoint/2010/main" val="3585354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F8D9B0-7293-7D6C-36A2-882CDF50275B}"/>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EA6E3D1A-3BE0-7D3F-046B-47061AD3E60E}"/>
              </a:ext>
            </a:extLst>
          </p:cNvPr>
          <p:cNvSpPr>
            <a:spLocks noGrp="1"/>
          </p:cNvSpPr>
          <p:nvPr>
            <p:ph type="body" orient="vert" idx="1"/>
          </p:nvPr>
        </p:nvSpPr>
        <p:spPr/>
        <p:txBody>
          <a:bodyPr vert="eaVert"/>
          <a:lstStyle>
            <a:lvl1pPr>
              <a:defRPr/>
            </a:lvl1pPr>
            <a:lvl2pPr>
              <a:defRPr/>
            </a:lvl2pPr>
            <a:lvl3pPr>
              <a:defRPr/>
            </a:lvl3pPr>
            <a:lvl4pPr>
              <a:defRPr/>
            </a:lvl4pPr>
            <a:lvl5pPr>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a:extLst>
              <a:ext uri="{FF2B5EF4-FFF2-40B4-BE49-F238E27FC236}">
                <a16:creationId xmlns:a16="http://schemas.microsoft.com/office/drawing/2014/main" id="{CB412EBB-C018-A25A-4C0D-1CE3BFA1CD70}"/>
              </a:ext>
            </a:extLst>
          </p:cNvPr>
          <p:cNvSpPr>
            <a:spLocks noGrp="1"/>
          </p:cNvSpPr>
          <p:nvPr>
            <p:ph type="dt" sz="half" idx="10"/>
          </p:nvPr>
        </p:nvSpPr>
        <p:spPr/>
        <p:txBody>
          <a:bodyPr/>
          <a:lstStyle>
            <a:lvl1pPr>
              <a:defRPr/>
            </a:lvl1pPr>
          </a:lstStyle>
          <a:p>
            <a:fld id="{A8977AC0-C75A-4D50-B710-5B18BD8DCBE7}" type="datetime1">
              <a:rPr lang="ja-JP" altLang="en-US" smtClean="0"/>
              <a:t>2026/10/26</a:t>
            </a:fld>
            <a:endParaRPr lang="ja-JP" altLang="en-US" dirty="0"/>
          </a:p>
        </p:txBody>
      </p:sp>
      <p:sp>
        <p:nvSpPr>
          <p:cNvPr id="5" name="フッター プレースホルダー 4">
            <a:extLst>
              <a:ext uri="{FF2B5EF4-FFF2-40B4-BE49-F238E27FC236}">
                <a16:creationId xmlns:a16="http://schemas.microsoft.com/office/drawing/2014/main" id="{A97DF660-E998-DA8A-EAF9-1EACD9F11AF1}"/>
              </a:ext>
            </a:extLst>
          </p:cNvPr>
          <p:cNvSpPr>
            <a:spLocks noGrp="1"/>
          </p:cNvSpPr>
          <p:nvPr>
            <p:ph type="ftr" sz="quarter" idx="11"/>
          </p:nvPr>
        </p:nvSpPr>
        <p:spPr/>
        <p:txBody>
          <a:bodyPr/>
          <a:lstStyle>
            <a:lvl1pPr>
              <a:defRPr/>
            </a:lvl1pPr>
          </a:lstStyle>
          <a:p>
            <a:endParaRPr lang="ja-JP" altLang="en-US" dirty="0"/>
          </a:p>
        </p:txBody>
      </p:sp>
      <p:sp>
        <p:nvSpPr>
          <p:cNvPr id="6" name="スライド番号プレースホルダー 5">
            <a:extLst>
              <a:ext uri="{FF2B5EF4-FFF2-40B4-BE49-F238E27FC236}">
                <a16:creationId xmlns:a16="http://schemas.microsoft.com/office/drawing/2014/main" id="{8C131B2E-471C-44B5-1038-5DE0320A8F08}"/>
              </a:ext>
            </a:extLst>
          </p:cNvPr>
          <p:cNvSpPr>
            <a:spLocks noGrp="1"/>
          </p:cNvSpPr>
          <p:nvPr>
            <p:ph type="sldNum" sz="quarter" idx="12"/>
          </p:nvPr>
        </p:nvSpPr>
        <p:spPr/>
        <p:txBody>
          <a:bodyPr/>
          <a:lstStyle>
            <a:lvl1pPr>
              <a:defRPr/>
            </a:lvl1pPr>
          </a:lstStyle>
          <a:p>
            <a:fld id="{CAD7C6AE-5926-44C1-B8C5-328FEA194DF7}" type="slidenum">
              <a:rPr lang="ja-JP" altLang="en-US" smtClean="0"/>
              <a:pPr/>
              <a:t>‹#›</a:t>
            </a:fld>
            <a:endParaRPr lang="ja-JP" altLang="en-US" dirty="0"/>
          </a:p>
        </p:txBody>
      </p:sp>
    </p:spTree>
    <p:extLst>
      <p:ext uri="{BB962C8B-B14F-4D97-AF65-F5344CB8AC3E}">
        <p14:creationId xmlns:p14="http://schemas.microsoft.com/office/powerpoint/2010/main" val="23660797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0183D09E-2FCC-6877-10B2-110CBF1670C9}"/>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ADE788C-4359-6EFB-50C0-1DF0B289D24C}"/>
              </a:ext>
            </a:extLst>
          </p:cNvPr>
          <p:cNvSpPr>
            <a:spLocks noGrp="1"/>
          </p:cNvSpPr>
          <p:nvPr>
            <p:ph type="body" orient="vert" idx="1"/>
          </p:nvPr>
        </p:nvSpPr>
        <p:spPr>
          <a:xfrm>
            <a:off x="838200" y="365125"/>
            <a:ext cx="7734300" cy="5811838"/>
          </a:xfrm>
        </p:spPr>
        <p:txBody>
          <a:bodyPr vert="eaVert"/>
          <a:lstStyle>
            <a:lvl1pPr>
              <a:defRPr/>
            </a:lvl1pPr>
            <a:lvl2pPr>
              <a:defRPr/>
            </a:lvl2pPr>
            <a:lvl3pPr>
              <a:defRPr/>
            </a:lvl3pPr>
            <a:lvl4pPr>
              <a:defRPr/>
            </a:lvl4pPr>
            <a:lvl5pPr>
              <a:defRPr/>
            </a:lvl5p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a:extLst>
              <a:ext uri="{FF2B5EF4-FFF2-40B4-BE49-F238E27FC236}">
                <a16:creationId xmlns:a16="http://schemas.microsoft.com/office/drawing/2014/main" id="{8BE71393-962B-7394-BB27-C6D6E10562EF}"/>
              </a:ext>
            </a:extLst>
          </p:cNvPr>
          <p:cNvSpPr>
            <a:spLocks noGrp="1"/>
          </p:cNvSpPr>
          <p:nvPr>
            <p:ph type="dt" sz="half" idx="10"/>
          </p:nvPr>
        </p:nvSpPr>
        <p:spPr/>
        <p:txBody>
          <a:bodyPr/>
          <a:lstStyle>
            <a:lvl1pPr>
              <a:defRPr/>
            </a:lvl1pPr>
          </a:lstStyle>
          <a:p>
            <a:fld id="{C5C5473A-B091-4B07-B65A-A0763140835D}" type="datetime1">
              <a:rPr lang="ja-JP" altLang="en-US" smtClean="0"/>
              <a:t>2026/10/26</a:t>
            </a:fld>
            <a:endParaRPr lang="ja-JP" altLang="en-US" dirty="0"/>
          </a:p>
        </p:txBody>
      </p:sp>
      <p:sp>
        <p:nvSpPr>
          <p:cNvPr id="5" name="フッター プレースホルダー 4">
            <a:extLst>
              <a:ext uri="{FF2B5EF4-FFF2-40B4-BE49-F238E27FC236}">
                <a16:creationId xmlns:a16="http://schemas.microsoft.com/office/drawing/2014/main" id="{2EA9DBC4-7B85-8031-9290-A87E5E8034EF}"/>
              </a:ext>
            </a:extLst>
          </p:cNvPr>
          <p:cNvSpPr>
            <a:spLocks noGrp="1"/>
          </p:cNvSpPr>
          <p:nvPr>
            <p:ph type="ftr" sz="quarter" idx="11"/>
          </p:nvPr>
        </p:nvSpPr>
        <p:spPr/>
        <p:txBody>
          <a:bodyPr/>
          <a:lstStyle>
            <a:lvl1pPr>
              <a:defRPr/>
            </a:lvl1pPr>
          </a:lstStyle>
          <a:p>
            <a:endParaRPr lang="ja-JP" altLang="en-US" dirty="0"/>
          </a:p>
        </p:txBody>
      </p:sp>
      <p:sp>
        <p:nvSpPr>
          <p:cNvPr id="6" name="スライド番号プレースホルダー 5">
            <a:extLst>
              <a:ext uri="{FF2B5EF4-FFF2-40B4-BE49-F238E27FC236}">
                <a16:creationId xmlns:a16="http://schemas.microsoft.com/office/drawing/2014/main" id="{1E5B2C06-37C3-F363-32F4-6ADC0AC86556}"/>
              </a:ext>
            </a:extLst>
          </p:cNvPr>
          <p:cNvSpPr>
            <a:spLocks noGrp="1"/>
          </p:cNvSpPr>
          <p:nvPr>
            <p:ph type="sldNum" sz="quarter" idx="12"/>
          </p:nvPr>
        </p:nvSpPr>
        <p:spPr/>
        <p:txBody>
          <a:bodyPr/>
          <a:lstStyle>
            <a:lvl1pPr>
              <a:defRPr/>
            </a:lvl1pPr>
          </a:lstStyle>
          <a:p>
            <a:fld id="{CAD7C6AE-5926-44C1-B8C5-328FEA194DF7}" type="slidenum">
              <a:rPr lang="ja-JP" altLang="en-US" smtClean="0"/>
              <a:pPr/>
              <a:t>‹#›</a:t>
            </a:fld>
            <a:endParaRPr lang="ja-JP" altLang="en-US" dirty="0"/>
          </a:p>
        </p:txBody>
      </p:sp>
    </p:spTree>
    <p:extLst>
      <p:ext uri="{BB962C8B-B14F-4D97-AF65-F5344CB8AC3E}">
        <p14:creationId xmlns:p14="http://schemas.microsoft.com/office/powerpoint/2010/main" val="3087623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672AC81D-01E5-C5DF-7E8D-2C2B26D1D1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E83E975-A275-1C23-0E56-1FC593D7B2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a:extLst>
              <a:ext uri="{FF2B5EF4-FFF2-40B4-BE49-F238E27FC236}">
                <a16:creationId xmlns:a16="http://schemas.microsoft.com/office/drawing/2014/main" id="{1D8953B0-DFDB-018D-3817-D910733F73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ea typeface="Arial Unicode MS" panose="020B0604020202020204"/>
              </a:defRPr>
            </a:lvl1pPr>
          </a:lstStyle>
          <a:p>
            <a:fld id="{43DCC598-AA61-469F-BA16-1A2C5782B14E}" type="datetime1">
              <a:rPr lang="ja-JP" altLang="en-US" smtClean="0"/>
              <a:t>2026/10/26</a:t>
            </a:fld>
            <a:endParaRPr lang="ja-JP" altLang="en-US" dirty="0"/>
          </a:p>
        </p:txBody>
      </p:sp>
      <p:sp>
        <p:nvSpPr>
          <p:cNvPr id="5" name="フッター プレースホルダー 4">
            <a:extLst>
              <a:ext uri="{FF2B5EF4-FFF2-40B4-BE49-F238E27FC236}">
                <a16:creationId xmlns:a16="http://schemas.microsoft.com/office/drawing/2014/main" id="{730EE7DA-2FB4-B9D2-40D5-7381328A46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ea typeface="Arial Unicode MS" panose="020B0604020202020204"/>
              </a:defRPr>
            </a:lvl1pPr>
          </a:lstStyle>
          <a:p>
            <a:endParaRPr lang="ja-JP" altLang="en-US" dirty="0"/>
          </a:p>
        </p:txBody>
      </p:sp>
      <p:sp>
        <p:nvSpPr>
          <p:cNvPr id="6" name="スライド番号プレースホルダー 5">
            <a:extLst>
              <a:ext uri="{FF2B5EF4-FFF2-40B4-BE49-F238E27FC236}">
                <a16:creationId xmlns:a16="http://schemas.microsoft.com/office/drawing/2014/main" id="{33E428CB-5385-AF47-FBC9-1BEBEA3F7E7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ea typeface="Arial Unicode MS" panose="020B0604020202020204"/>
              </a:defRPr>
            </a:lvl1pPr>
          </a:lstStyle>
          <a:p>
            <a:fld id="{CAD7C6AE-5926-44C1-B8C5-328FEA194DF7}" type="slidenum">
              <a:rPr lang="ja-JP" altLang="en-US" smtClean="0"/>
              <a:pPr/>
              <a:t>‹#›</a:t>
            </a:fld>
            <a:endParaRPr lang="ja-JP" altLang="en-US" dirty="0"/>
          </a:p>
        </p:txBody>
      </p:sp>
    </p:spTree>
    <p:extLst>
      <p:ext uri="{BB962C8B-B14F-4D97-AF65-F5344CB8AC3E}">
        <p14:creationId xmlns:p14="http://schemas.microsoft.com/office/powerpoint/2010/main" val="32276804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Arial Unicode MS" panose="020B0604020202020204"/>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Arial Unicode MS" panose="020B0604020202020204"/>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Arial Unicode MS" panose="020B0604020202020204"/>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Arial Unicode MS" panose="020B0604020202020204"/>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Arial Unicode MS" panose="020B0604020202020204"/>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gif"/><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1.jpe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gif"/><Relationship Id="rId4" Type="http://schemas.openxmlformats.org/officeDocument/2006/relationships/image" Target="../media/image9.png"/><Relationship Id="rId9"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image" Target="../media/image47.png"/><Relationship Id="rId7" Type="http://schemas.openxmlformats.org/officeDocument/2006/relationships/image" Target="../media/image130.pn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120.png"/><Relationship Id="rId5" Type="http://schemas.openxmlformats.org/officeDocument/2006/relationships/image" Target="../media/image110.png"/><Relationship Id="rId4" Type="http://schemas.openxmlformats.org/officeDocument/2006/relationships/image" Target="../media/image101.png"/><Relationship Id="rId9" Type="http://schemas.openxmlformats.org/officeDocument/2006/relationships/image" Target="../media/image150.png"/></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emf"/><Relationship Id="rId5" Type="http://schemas.openxmlformats.org/officeDocument/2006/relationships/image" Target="../media/image51.png"/><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xml"/><Relationship Id="rId4" Type="http://schemas.openxmlformats.org/officeDocument/2006/relationships/image" Target="../media/image55.jpeg"/></Relationships>
</file>

<file path=ppt/slides/_rels/slide2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7.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2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2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3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6.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34.xml.rels><?xml version="1.0" encoding="UTF-8" standalone="yes"?>
<Relationships xmlns="http://schemas.openxmlformats.org/package/2006/relationships"><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image" Target="../media/image75.png"/><Relationship Id="rId1" Type="http://schemas.openxmlformats.org/officeDocument/2006/relationships/slideLayout" Target="../slideLayouts/slideLayout6.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15.gif"/></Relationships>
</file>

<file path=ppt/slides/_rels/slide3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9.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76.png"/><Relationship Id="rId7" Type="http://schemas.openxmlformats.org/officeDocument/2006/relationships/image" Target="../media/image80.png"/><Relationship Id="rId2" Type="http://schemas.openxmlformats.org/officeDocument/2006/relationships/image" Target="../media/image75.png"/><Relationship Id="rId1" Type="http://schemas.openxmlformats.org/officeDocument/2006/relationships/slideLayout" Target="../slideLayouts/slideLayout6.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51.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7.xml"/><Relationship Id="rId4" Type="http://schemas.openxmlformats.org/officeDocument/2006/relationships/image" Target="../media/image95.png"/></Relationships>
</file>

<file path=ppt/slides/_rels/slide53.xml.rels><?xml version="1.0" encoding="UTF-8" standalone="yes"?>
<Relationships xmlns="http://schemas.openxmlformats.org/package/2006/relationships"><Relationship Id="rId3" Type="http://schemas.openxmlformats.org/officeDocument/2006/relationships/image" Target="../media/image97.gif"/><Relationship Id="rId2" Type="http://schemas.openxmlformats.org/officeDocument/2006/relationships/image" Target="../media/image96.png"/><Relationship Id="rId1" Type="http://schemas.openxmlformats.org/officeDocument/2006/relationships/slideLayout" Target="../slideLayouts/slideLayout7.xml"/><Relationship Id="rId6" Type="http://schemas.openxmlformats.org/officeDocument/2006/relationships/image" Target="../media/image99.gif"/><Relationship Id="rId5" Type="http://schemas.openxmlformats.org/officeDocument/2006/relationships/image" Target="../media/image98.png"/><Relationship Id="rId4" Type="http://schemas.openxmlformats.org/officeDocument/2006/relationships/image" Target="../media/image97.png"/></Relationships>
</file>

<file path=ppt/slides/_rels/slide54.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00.gif"/><Relationship Id="rId7" Type="http://schemas.openxmlformats.org/officeDocument/2006/relationships/image" Target="../media/image10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 Id="rId9" Type="http://schemas.openxmlformats.org/officeDocument/2006/relationships/image" Target="../media/image107.png"/></Relationships>
</file>

<file path=ppt/slides/_rels/slide55.xml.rels><?xml version="1.0" encoding="UTF-8" standalone="yes"?>
<Relationships xmlns="http://schemas.openxmlformats.org/package/2006/relationships"><Relationship Id="rId8" Type="http://schemas.openxmlformats.org/officeDocument/2006/relationships/image" Target="../media/image113.png"/><Relationship Id="rId3" Type="http://schemas.openxmlformats.org/officeDocument/2006/relationships/image" Target="../media/image108.png"/><Relationship Id="rId7" Type="http://schemas.openxmlformats.org/officeDocument/2006/relationships/image" Target="../media/image109.gi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10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08C03-D7DF-8766-C3A2-22C64ABEC4BA}"/>
            </a:ext>
          </a:extLst>
        </p:cNvPr>
        <p:cNvGrpSpPr/>
        <p:nvPr/>
      </p:nvGrpSpPr>
      <p:grpSpPr>
        <a:xfrm>
          <a:off x="0" y="0"/>
          <a:ext cx="0" cy="0"/>
          <a:chOff x="0" y="0"/>
          <a:chExt cx="0" cy="0"/>
        </a:xfrm>
      </p:grpSpPr>
      <p:sp>
        <p:nvSpPr>
          <p:cNvPr id="3" name="字幕 2">
            <a:extLst>
              <a:ext uri="{FF2B5EF4-FFF2-40B4-BE49-F238E27FC236}">
                <a16:creationId xmlns:a16="http://schemas.microsoft.com/office/drawing/2014/main" id="{DD44B375-E976-8357-95C9-8C21123BDBC2}"/>
              </a:ext>
            </a:extLst>
          </p:cNvPr>
          <p:cNvSpPr txBox="1">
            <a:spLocks/>
          </p:cNvSpPr>
          <p:nvPr/>
        </p:nvSpPr>
        <p:spPr>
          <a:xfrm>
            <a:off x="666750" y="2543174"/>
            <a:ext cx="10858500" cy="1771651"/>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defRPr sz="2900">
                <a:solidFill>
                  <a:srgbClr val="2E6EBC"/>
                </a:solidFill>
                <a:latin typeface="ヒラギノ丸ゴ Pro W4"/>
              </a:defRPr>
            </a:pPr>
            <a:r>
              <a:rPr lang="en-US" sz="8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Injector</a:t>
            </a:r>
          </a:p>
        </p:txBody>
      </p:sp>
      <p:sp>
        <p:nvSpPr>
          <p:cNvPr id="7" name="字幕 2">
            <a:extLst>
              <a:ext uri="{FF2B5EF4-FFF2-40B4-BE49-F238E27FC236}">
                <a16:creationId xmlns:a16="http://schemas.microsoft.com/office/drawing/2014/main" id="{87D23F10-D14D-72B6-1B55-39CD78B5D8E6}"/>
              </a:ext>
            </a:extLst>
          </p:cNvPr>
          <p:cNvSpPr txBox="1">
            <a:spLocks/>
          </p:cNvSpPr>
          <p:nvPr/>
        </p:nvSpPr>
        <p:spPr>
          <a:xfrm>
            <a:off x="1704366" y="4314825"/>
            <a:ext cx="8783268" cy="962026"/>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defRPr sz="2900">
                <a:solidFill>
                  <a:srgbClr val="2E6EBC"/>
                </a:solidFill>
                <a:latin typeface="ヒラギノ丸ゴ Pro W4"/>
              </a:defRPr>
            </a:pPr>
            <a:r>
              <a:rPr lang="en-US" sz="32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F. Miyahara for KEK e-/e+ Injector Linac</a:t>
            </a:r>
          </a:p>
        </p:txBody>
      </p:sp>
      <p:sp>
        <p:nvSpPr>
          <p:cNvPr id="2" name="スライド番号プレースホルダー 1">
            <a:extLst>
              <a:ext uri="{FF2B5EF4-FFF2-40B4-BE49-F238E27FC236}">
                <a16:creationId xmlns:a16="http://schemas.microsoft.com/office/drawing/2014/main" id="{F851BF34-9776-3676-3E79-409B5200EFC0}"/>
              </a:ext>
            </a:extLst>
          </p:cNvPr>
          <p:cNvSpPr>
            <a:spLocks noGrp="1"/>
          </p:cNvSpPr>
          <p:nvPr>
            <p:ph type="sldNum" sz="quarter" idx="12"/>
          </p:nvPr>
        </p:nvSpPr>
        <p:spPr/>
        <p:txBody>
          <a:bodyPr/>
          <a:lstStyle/>
          <a:p>
            <a:fld id="{CAD7C6AE-5926-44C1-B8C5-328FEA194DF7}" type="slidenum">
              <a:rPr lang="ja-JP" altLang="en-US" smtClean="0"/>
              <a:pPr/>
              <a:t>1</a:t>
            </a:fld>
            <a:endParaRPr lang="ja-JP" altLang="en-US" dirty="0"/>
          </a:p>
        </p:txBody>
      </p:sp>
      <p:sp>
        <p:nvSpPr>
          <p:cNvPr id="4" name="テキスト ボックス 3">
            <a:extLst>
              <a:ext uri="{FF2B5EF4-FFF2-40B4-BE49-F238E27FC236}">
                <a16:creationId xmlns:a16="http://schemas.microsoft.com/office/drawing/2014/main" id="{39F1979A-F82A-D802-0B75-C4069A402CFA}"/>
              </a:ext>
            </a:extLst>
          </p:cNvPr>
          <p:cNvSpPr txBox="1"/>
          <p:nvPr/>
        </p:nvSpPr>
        <p:spPr>
          <a:xfrm>
            <a:off x="2366453" y="5504507"/>
            <a:ext cx="7459093" cy="400110"/>
          </a:xfrm>
          <a:prstGeom prst="rect">
            <a:avLst/>
          </a:prstGeom>
          <a:noFill/>
        </p:spPr>
        <p:txBody>
          <a:bodyPr wrap="none" rtlCol="0">
            <a:spAutoFit/>
          </a:bodyPr>
          <a:lstStyle/>
          <a:p>
            <a:pPr algn="l"/>
            <a:r>
              <a:rPr lang="en-US" altLang="ja-JP" sz="2000" dirty="0">
                <a:latin typeface="Arial Unicode MS" panose="020B0604020202020204" pitchFamily="50" charset="-128"/>
                <a:ea typeface="Arial Unicode MS" panose="020B0604020202020204" pitchFamily="50" charset="-128"/>
                <a:cs typeface="Arial Unicode MS" panose="020B0604020202020204" pitchFamily="50" charset="-128"/>
              </a:rPr>
              <a:t>Status Report from 2025a to Present and Overview of Upgrades</a:t>
            </a:r>
            <a:endParaRPr kumimoji="1" lang="ja-JP" altLang="en-US" sz="20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Tree>
    <p:extLst>
      <p:ext uri="{BB962C8B-B14F-4D97-AF65-F5344CB8AC3E}">
        <p14:creationId xmlns:p14="http://schemas.microsoft.com/office/powerpoint/2010/main" val="1747391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84A90-F241-2DF9-FE41-1DD050AFEEB0}"/>
            </a:ext>
          </a:extLst>
        </p:cNvPr>
        <p:cNvGrpSpPr/>
        <p:nvPr/>
      </p:nvGrpSpPr>
      <p:grpSpPr>
        <a:xfrm>
          <a:off x="0" y="0"/>
          <a:ext cx="0" cy="0"/>
          <a:chOff x="0" y="0"/>
          <a:chExt cx="0" cy="0"/>
        </a:xfrm>
      </p:grpSpPr>
      <p:pic>
        <p:nvPicPr>
          <p:cNvPr id="8" name="図 7">
            <a:extLst>
              <a:ext uri="{FF2B5EF4-FFF2-40B4-BE49-F238E27FC236}">
                <a16:creationId xmlns:a16="http://schemas.microsoft.com/office/drawing/2014/main" id="{4BB2A9FC-AD7A-AAC8-6ADF-7EF2DD7F68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216" y="565150"/>
            <a:ext cx="6000750" cy="5791200"/>
          </a:xfrm>
          <a:prstGeom prst="rect">
            <a:avLst/>
          </a:prstGeom>
        </p:spPr>
      </p:pic>
      <p:sp>
        <p:nvSpPr>
          <p:cNvPr id="5" name="字幕 2">
            <a:extLst>
              <a:ext uri="{FF2B5EF4-FFF2-40B4-BE49-F238E27FC236}">
                <a16:creationId xmlns:a16="http://schemas.microsoft.com/office/drawing/2014/main" id="{03704B7D-6073-D5C2-ABD6-F1513C71A789}"/>
              </a:ext>
            </a:extLst>
          </p:cNvPr>
          <p:cNvSpPr txBox="1">
            <a:spLocks/>
          </p:cNvSpPr>
          <p:nvPr/>
        </p:nvSpPr>
        <p:spPr>
          <a:xfrm>
            <a:off x="-2" y="0"/>
            <a:ext cx="10960102" cy="602902"/>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Gun Status</a:t>
            </a:r>
          </a:p>
        </p:txBody>
      </p:sp>
      <p:sp>
        <p:nvSpPr>
          <p:cNvPr id="29" name="テキスト ボックス 28">
            <a:extLst>
              <a:ext uri="{FF2B5EF4-FFF2-40B4-BE49-F238E27FC236}">
                <a16:creationId xmlns:a16="http://schemas.microsoft.com/office/drawing/2014/main" id="{92DAD09C-5D1A-12F1-39FB-A736CDB1257C}"/>
              </a:ext>
            </a:extLst>
          </p:cNvPr>
          <p:cNvSpPr txBox="1"/>
          <p:nvPr/>
        </p:nvSpPr>
        <p:spPr>
          <a:xfrm>
            <a:off x="6339458" y="633906"/>
            <a:ext cx="5200463" cy="276999"/>
          </a:xfrm>
          <a:prstGeom prst="rect">
            <a:avLst/>
          </a:prstGeom>
          <a:noFill/>
        </p:spPr>
        <p:txBody>
          <a:bodyPr wrap="none" rtlCol="0">
            <a:spAutoFit/>
          </a:bodyPr>
          <a:lstStyle/>
          <a:p>
            <a:pPr algn="l"/>
            <a: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Gun#1:Frequent electrical discharges </a:t>
            </a:r>
            <a: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Improved structure of the 1st cell</a:t>
            </a:r>
            <a:endParaRPr kumimoji="1" lang="ja-JP" altLang="en-US" sz="12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nvGrpSpPr>
          <p:cNvPr id="38" name="グループ化 37">
            <a:extLst>
              <a:ext uri="{FF2B5EF4-FFF2-40B4-BE49-F238E27FC236}">
                <a16:creationId xmlns:a16="http://schemas.microsoft.com/office/drawing/2014/main" id="{D7250357-B521-3268-3775-B97003FFF88C}"/>
              </a:ext>
            </a:extLst>
          </p:cNvPr>
          <p:cNvGrpSpPr/>
          <p:nvPr/>
        </p:nvGrpSpPr>
        <p:grpSpPr>
          <a:xfrm>
            <a:off x="7154647" y="952554"/>
            <a:ext cx="3794032" cy="1375093"/>
            <a:chOff x="7097497" y="1209729"/>
            <a:chExt cx="3794032" cy="1375093"/>
          </a:xfrm>
        </p:grpSpPr>
        <p:pic>
          <p:nvPicPr>
            <p:cNvPr id="25" name="Picture 5">
              <a:extLst>
                <a:ext uri="{FF2B5EF4-FFF2-40B4-BE49-F238E27FC236}">
                  <a16:creationId xmlns:a16="http://schemas.microsoft.com/office/drawing/2014/main" id="{D55F9E9F-2A63-EBC9-0790-7EF603E5F9D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79661" y="1214492"/>
              <a:ext cx="1611868" cy="1370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図 26">
              <a:extLst>
                <a:ext uri="{FF2B5EF4-FFF2-40B4-BE49-F238E27FC236}">
                  <a16:creationId xmlns:a16="http://schemas.microsoft.com/office/drawing/2014/main" id="{538B9EB2-E38D-F2A4-4E92-46BCA420BB59}"/>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97497" y="1209729"/>
              <a:ext cx="1775518" cy="1370330"/>
            </a:xfrm>
            <a:prstGeom prst="rect">
              <a:avLst/>
            </a:prstGeom>
            <a:noFill/>
            <a:ln>
              <a:noFill/>
            </a:ln>
          </p:spPr>
        </p:pic>
        <p:sp>
          <p:nvSpPr>
            <p:cNvPr id="31" name="テキスト ボックス 30">
              <a:extLst>
                <a:ext uri="{FF2B5EF4-FFF2-40B4-BE49-F238E27FC236}">
                  <a16:creationId xmlns:a16="http://schemas.microsoft.com/office/drawing/2014/main" id="{B78FF9EA-46BE-F2DE-AA51-1D6F7B2D78C7}"/>
                </a:ext>
              </a:extLst>
            </p:cNvPr>
            <p:cNvSpPr txBox="1"/>
            <p:nvPr/>
          </p:nvSpPr>
          <p:spPr>
            <a:xfrm>
              <a:off x="7702245" y="1277947"/>
              <a:ext cx="843501" cy="261610"/>
            </a:xfrm>
            <a:prstGeom prst="rect">
              <a:avLst/>
            </a:prstGeom>
            <a:noFill/>
          </p:spPr>
          <p:txBody>
            <a:bodyPr wrap="none" rtlCol="0">
              <a:spAutoFit/>
            </a:bodyPr>
            <a:lstStyle/>
            <a:p>
              <a:pPr algn="l"/>
              <a:r>
                <a:rPr kumimoji="1"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RF-Gun#1</a:t>
              </a:r>
              <a:endParaRPr kumimoji="1" lang="ja-JP" altLang="en-US" sz="105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3" name="テキスト ボックス 32">
              <a:extLst>
                <a:ext uri="{FF2B5EF4-FFF2-40B4-BE49-F238E27FC236}">
                  <a16:creationId xmlns:a16="http://schemas.microsoft.com/office/drawing/2014/main" id="{4D92107D-C620-BAB2-99D5-4508E1684A27}"/>
                </a:ext>
              </a:extLst>
            </p:cNvPr>
            <p:cNvSpPr txBox="1"/>
            <p:nvPr/>
          </p:nvSpPr>
          <p:spPr>
            <a:xfrm>
              <a:off x="9785665" y="1277947"/>
              <a:ext cx="963725" cy="253916"/>
            </a:xfrm>
            <a:prstGeom prst="rect">
              <a:avLst/>
            </a:prstGeom>
            <a:noFill/>
          </p:spPr>
          <p:txBody>
            <a:bodyPr wrap="none" rtlCol="0">
              <a:spAutoFit/>
            </a:bodyPr>
            <a:lstStyle/>
            <a:p>
              <a:pPr algn="l"/>
              <a:r>
                <a:rPr kumimoji="1"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RF-Gun#2, 3</a:t>
              </a:r>
              <a:endParaRPr kumimoji="1" lang="ja-JP" altLang="en-US" sz="105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sp>
        <p:nvSpPr>
          <p:cNvPr id="35" name="テキスト ボックス 34">
            <a:extLst>
              <a:ext uri="{FF2B5EF4-FFF2-40B4-BE49-F238E27FC236}">
                <a16:creationId xmlns:a16="http://schemas.microsoft.com/office/drawing/2014/main" id="{73E4C8C2-A24A-AA5B-A007-D7717A78A53F}"/>
              </a:ext>
            </a:extLst>
          </p:cNvPr>
          <p:cNvSpPr txBox="1"/>
          <p:nvPr/>
        </p:nvSpPr>
        <p:spPr>
          <a:xfrm>
            <a:off x="6339458" y="2325466"/>
            <a:ext cx="5509642" cy="1015663"/>
          </a:xfrm>
          <a:prstGeom prst="rect">
            <a:avLst/>
          </a:prstGeom>
          <a:noFill/>
        </p:spPr>
        <p:txBody>
          <a:bodyPr wrap="square" rtlCol="0">
            <a:spAutoFit/>
          </a:bodyPr>
          <a:lstStyle/>
          <a:p>
            <a:pPr algn="l"/>
            <a: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Gun#2: Brazed the cavity cells in the wrong order </a:t>
            </a:r>
            <a:b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br>
            <a: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            </a:t>
            </a:r>
            <a: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Inner diameter corrected afterward</a:t>
            </a:r>
            <a:b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br>
            <a: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Operated with a shorter pulse width than designed </a:t>
            </a:r>
            <a:b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br>
            <a:br>
              <a:rPr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br>
            <a:r>
              <a:rPr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Gun#3: Operated at the designed pulse width. The 2nd bunch is also stable </a:t>
            </a:r>
            <a:r>
              <a:rPr lang="ja-JP" altLang="en-US" sz="12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a:t>
            </a:r>
            <a:endPar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endParaRPr>
          </a:p>
        </p:txBody>
      </p:sp>
      <p:cxnSp>
        <p:nvCxnSpPr>
          <p:cNvPr id="42" name="直線矢印コネクタ 41">
            <a:extLst>
              <a:ext uri="{FF2B5EF4-FFF2-40B4-BE49-F238E27FC236}">
                <a16:creationId xmlns:a16="http://schemas.microsoft.com/office/drawing/2014/main" id="{D8F20D57-472C-D4E8-D43A-214FB1B94AAB}"/>
              </a:ext>
            </a:extLst>
          </p:cNvPr>
          <p:cNvCxnSpPr>
            <a:cxnSpLocks/>
          </p:cNvCxnSpPr>
          <p:nvPr/>
        </p:nvCxnSpPr>
        <p:spPr>
          <a:xfrm>
            <a:off x="2676778" y="3914775"/>
            <a:ext cx="328404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5" name="テキスト ボックス 44">
            <a:extLst>
              <a:ext uri="{FF2B5EF4-FFF2-40B4-BE49-F238E27FC236}">
                <a16:creationId xmlns:a16="http://schemas.microsoft.com/office/drawing/2014/main" id="{B14CAA2D-B207-10D8-20BF-7AFDE10C8A8D}"/>
              </a:ext>
            </a:extLst>
          </p:cNvPr>
          <p:cNvSpPr txBox="1"/>
          <p:nvPr/>
        </p:nvSpPr>
        <p:spPr>
          <a:xfrm>
            <a:off x="2622184" y="3614702"/>
            <a:ext cx="2350323" cy="276999"/>
          </a:xfrm>
          <a:prstGeom prst="rect">
            <a:avLst/>
          </a:prstGeom>
          <a:noFill/>
        </p:spPr>
        <p:txBody>
          <a:bodyPr wrap="none" rtlCol="0">
            <a:spAutoFit/>
          </a:bodyPr>
          <a:lstStyle/>
          <a:p>
            <a:pPr algn="l"/>
            <a: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New Cathode (Thermionic Gun)</a:t>
            </a:r>
            <a:endParaRPr kumimoji="1" lang="ja-JP" altLang="en-US" sz="12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6" name="テキスト ボックス 45">
            <a:extLst>
              <a:ext uri="{FF2B5EF4-FFF2-40B4-BE49-F238E27FC236}">
                <a16:creationId xmlns:a16="http://schemas.microsoft.com/office/drawing/2014/main" id="{6C69D34B-A0B9-ABF4-4CDA-38953AF51F50}"/>
              </a:ext>
            </a:extLst>
          </p:cNvPr>
          <p:cNvSpPr txBox="1"/>
          <p:nvPr/>
        </p:nvSpPr>
        <p:spPr>
          <a:xfrm>
            <a:off x="6339458" y="316979"/>
            <a:ext cx="1529586" cy="338554"/>
          </a:xfrm>
          <a:prstGeom prst="rect">
            <a:avLst/>
          </a:prstGeom>
          <a:noFill/>
        </p:spPr>
        <p:txBody>
          <a:bodyPr wrap="none" rtlCol="0">
            <a:spAutoFit/>
          </a:bodyPr>
          <a:lstStyle/>
          <a:p>
            <a:pPr algn="l"/>
            <a:r>
              <a:rPr kumimoji="1" lang="en-US" altLang="ja-JP" sz="1600"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rPr>
              <a:t>Electron Beam</a:t>
            </a:r>
            <a:endParaRPr kumimoji="1" lang="ja-JP" altLang="en-US" sz="1600"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8" name="テキスト ボックス 47">
            <a:extLst>
              <a:ext uri="{FF2B5EF4-FFF2-40B4-BE49-F238E27FC236}">
                <a16:creationId xmlns:a16="http://schemas.microsoft.com/office/drawing/2014/main" id="{67E105B7-15DB-0329-438D-057E431CC045}"/>
              </a:ext>
            </a:extLst>
          </p:cNvPr>
          <p:cNvSpPr txBox="1"/>
          <p:nvPr/>
        </p:nvSpPr>
        <p:spPr>
          <a:xfrm>
            <a:off x="6312277" y="3372542"/>
            <a:ext cx="1529586" cy="338554"/>
          </a:xfrm>
          <a:prstGeom prst="rect">
            <a:avLst/>
          </a:prstGeom>
          <a:noFill/>
        </p:spPr>
        <p:txBody>
          <a:bodyPr wrap="none" rtlCol="0">
            <a:spAutoFit/>
          </a:bodyPr>
          <a:lstStyle/>
          <a:p>
            <a:pPr algn="l"/>
            <a:r>
              <a:rPr kumimoji="1" lang="en-US" altLang="ja-JP" sz="16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Positron Beam</a:t>
            </a:r>
            <a:endParaRPr kumimoji="1" lang="ja-JP" altLang="en-US" sz="16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1" name="テキスト ボックス 50">
            <a:extLst>
              <a:ext uri="{FF2B5EF4-FFF2-40B4-BE49-F238E27FC236}">
                <a16:creationId xmlns:a16="http://schemas.microsoft.com/office/drawing/2014/main" id="{5B4AAD15-0D1B-7FEC-E380-45DF2181F646}"/>
              </a:ext>
            </a:extLst>
          </p:cNvPr>
          <p:cNvSpPr txBox="1"/>
          <p:nvPr/>
        </p:nvSpPr>
        <p:spPr>
          <a:xfrm>
            <a:off x="6365844" y="3753202"/>
            <a:ext cx="5128642" cy="1200329"/>
          </a:xfrm>
          <a:prstGeom prst="rect">
            <a:avLst/>
          </a:prstGeom>
          <a:noFill/>
        </p:spPr>
        <p:txBody>
          <a:bodyPr wrap="square">
            <a:spAutoFit/>
          </a:bodyPr>
          <a:lstStyle/>
          <a:p>
            <a:pPr marL="171450" indent="-171450">
              <a:buFont typeface="Arial" panose="020B0604020202020204" pitchFamily="34" charset="0"/>
              <a:buChar char="•"/>
            </a:pPr>
            <a:r>
              <a:rPr lang="ja-JP"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The charge from the thermionic electron gun gradually decreases</a:t>
            </a:r>
            <a:br>
              <a:rPr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br>
            <a:r>
              <a:rPr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(The cause remains unknown)</a:t>
            </a:r>
            <a:endParaRPr lang="ja-JP" altLang="ja-JP" sz="1200" dirty="0">
              <a:latin typeface="Arial Unicode MS" panose="020B0604020202020204" pitchFamily="50" charset="-128"/>
              <a:ea typeface="Arial Unicode MS" panose="020B0604020202020204" pitchFamily="50" charset="-128"/>
              <a:cs typeface="Arial Unicode MS" panose="020B0604020202020204" pitchFamily="50" charset="-128"/>
            </a:endParaRPr>
          </a:p>
          <a:p>
            <a:pPr marL="171450" indent="-171450">
              <a:buFont typeface="Arial" panose="020B0604020202020204" pitchFamily="34" charset="0"/>
              <a:buChar char="•"/>
            </a:pPr>
            <a:r>
              <a:rPr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Cathode was replaced in summer 2025, but t</a:t>
            </a:r>
            <a:r>
              <a:rPr lang="ja-JP"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he new cathode shows the same trend</a:t>
            </a:r>
          </a:p>
          <a:p>
            <a:pPr marL="171450" indent="-171450">
              <a:buFont typeface="Arial" panose="020B0604020202020204" pitchFamily="34" charset="0"/>
              <a:buChar char="•"/>
            </a:pPr>
            <a:r>
              <a:rPr lang="ja-JP"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Even with an increased heater </a:t>
            </a:r>
            <a:r>
              <a:rPr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current</a:t>
            </a:r>
            <a:r>
              <a:rPr lang="ja-JP"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 the charge only reaches about 11 nC (a characteristic of this cathode)</a:t>
            </a:r>
          </a:p>
        </p:txBody>
      </p:sp>
      <p:sp>
        <p:nvSpPr>
          <p:cNvPr id="53" name="テキスト ボックス 52">
            <a:extLst>
              <a:ext uri="{FF2B5EF4-FFF2-40B4-BE49-F238E27FC236}">
                <a16:creationId xmlns:a16="http://schemas.microsoft.com/office/drawing/2014/main" id="{926D2E11-3007-D00F-74B4-6D07521CFD51}"/>
              </a:ext>
            </a:extLst>
          </p:cNvPr>
          <p:cNvSpPr txBox="1"/>
          <p:nvPr/>
        </p:nvSpPr>
        <p:spPr>
          <a:xfrm>
            <a:off x="6312278" y="5265129"/>
            <a:ext cx="5357640" cy="646331"/>
          </a:xfrm>
          <a:prstGeom prst="rect">
            <a:avLst/>
          </a:prstGeom>
          <a:noFill/>
        </p:spPr>
        <p:txBody>
          <a:bodyPr wrap="square">
            <a:spAutoFit/>
          </a:bodyPr>
          <a:lstStyle/>
          <a:p>
            <a:pPr marL="171450" indent="-171450">
              <a:buFont typeface="Arial" panose="020B0604020202020204" pitchFamily="34" charset="0"/>
              <a:buChar char="•"/>
            </a:pPr>
            <a:r>
              <a:rPr lang="ja-JP" altLang="ja-JP" sz="1200" b="1" dirty="0">
                <a:latin typeface="Arial Unicode MS" panose="020B0604020202020204" pitchFamily="50" charset="-128"/>
                <a:ea typeface="Arial Unicode MS" panose="020B0604020202020204" pitchFamily="50" charset="-128"/>
                <a:cs typeface="Arial Unicode MS" panose="020B0604020202020204" pitchFamily="50" charset="-128"/>
              </a:rPr>
              <a:t>Increase the charge by extending the pulse width </a:t>
            </a:r>
            <a:r>
              <a:rPr lang="ja-JP"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(2nd bunch only).</a:t>
            </a:r>
          </a:p>
          <a:p>
            <a:pPr marL="171450" indent="-171450">
              <a:buFont typeface="Arial" panose="020B0604020202020204" pitchFamily="34" charset="0"/>
              <a:buChar char="•"/>
            </a:pPr>
            <a:r>
              <a:rPr lang="ja-JP"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There is an issue with satellite bunch generation, but tuning and testing are currently underway.</a:t>
            </a:r>
          </a:p>
        </p:txBody>
      </p:sp>
      <p:sp>
        <p:nvSpPr>
          <p:cNvPr id="54" name="矢印: 下 53">
            <a:extLst>
              <a:ext uri="{FF2B5EF4-FFF2-40B4-BE49-F238E27FC236}">
                <a16:creationId xmlns:a16="http://schemas.microsoft.com/office/drawing/2014/main" id="{9C960300-FF47-CFBD-04FF-B5399CDF1057}"/>
              </a:ext>
            </a:extLst>
          </p:cNvPr>
          <p:cNvSpPr/>
          <p:nvPr/>
        </p:nvSpPr>
        <p:spPr>
          <a:xfrm>
            <a:off x="7157056" y="4973253"/>
            <a:ext cx="247650" cy="302604"/>
          </a:xfrm>
          <a:prstGeom prst="downArrow">
            <a:avLst/>
          </a:prstGeom>
          <a:solidFill>
            <a:schemeClr val="accent4">
              <a:lumMod val="20000"/>
              <a:lumOff val="8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56" name="テキスト ボックス 55">
            <a:extLst>
              <a:ext uri="{FF2B5EF4-FFF2-40B4-BE49-F238E27FC236}">
                <a16:creationId xmlns:a16="http://schemas.microsoft.com/office/drawing/2014/main" id="{94D6A378-1E28-5C8F-E68B-1591C8996302}"/>
              </a:ext>
            </a:extLst>
          </p:cNvPr>
          <p:cNvSpPr txBox="1"/>
          <p:nvPr/>
        </p:nvSpPr>
        <p:spPr>
          <a:xfrm>
            <a:off x="6961237" y="5941293"/>
            <a:ext cx="4093607" cy="523220"/>
          </a:xfrm>
          <a:prstGeom prst="rect">
            <a:avLst/>
          </a:prstGeom>
          <a:noFill/>
        </p:spPr>
        <p:txBody>
          <a:bodyPr wrap="square" rtlCol="0">
            <a:spAutoFit/>
          </a:bodyPr>
          <a:lstStyle/>
          <a:p>
            <a:pPr algn="l"/>
            <a:r>
              <a:rPr kumimoji="1" lang="en-US" altLang="ja-JP" sz="1400" dirty="0">
                <a:solidFill>
                  <a:schemeClr val="accent6">
                    <a:lumMod val="75000"/>
                  </a:schemeClr>
                </a:solidFill>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Detail will be presented </a:t>
            </a:r>
            <a:r>
              <a:rPr lang="en-US" altLang="ja-JP" sz="1400" dirty="0">
                <a:solidFill>
                  <a:schemeClr val="accent6">
                    <a:lumMod val="75000"/>
                  </a:schemeClr>
                </a:solidFill>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in Electron gun/Positron source(Zhou-</a:t>
            </a:r>
            <a:r>
              <a:rPr lang="en-US" altLang="ja-JP" sz="1400" dirty="0" err="1">
                <a:solidFill>
                  <a:schemeClr val="accent6">
                    <a:lumMod val="75000"/>
                  </a:schemeClr>
                </a:solidFill>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san’s</a:t>
            </a:r>
            <a:r>
              <a:rPr lang="en-US" altLang="ja-JP" sz="1400" dirty="0">
                <a:solidFill>
                  <a:schemeClr val="accent6">
                    <a:lumMod val="75000"/>
                  </a:schemeClr>
                </a:solidFill>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talk).</a:t>
            </a:r>
            <a:endParaRPr kumimoji="1" lang="ja-JP" altLang="en-US" sz="1400" dirty="0">
              <a:solidFill>
                <a:schemeClr val="accent6">
                  <a:lumMod val="75000"/>
                </a:schemeClr>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8" name="テキスト ボックス 57">
            <a:extLst>
              <a:ext uri="{FF2B5EF4-FFF2-40B4-BE49-F238E27FC236}">
                <a16:creationId xmlns:a16="http://schemas.microsoft.com/office/drawing/2014/main" id="{162F10B8-8973-FCF3-35A5-1758AF3DD6A9}"/>
              </a:ext>
            </a:extLst>
          </p:cNvPr>
          <p:cNvSpPr txBox="1"/>
          <p:nvPr/>
        </p:nvSpPr>
        <p:spPr>
          <a:xfrm>
            <a:off x="3014032" y="6429319"/>
            <a:ext cx="6163936" cy="369332"/>
          </a:xfrm>
          <a:prstGeom prst="rect">
            <a:avLst/>
          </a:prstGeom>
          <a:noFill/>
        </p:spPr>
        <p:txBody>
          <a:bodyPr wrap="square">
            <a:spAutoFit/>
          </a:bodyPr>
          <a:lstStyle/>
          <a:p>
            <a:pPr algn="ctr"/>
            <a:r>
              <a:rPr lang="ja-JP" altLang="ja-JP" b="1" dirty="0">
                <a:solidFill>
                  <a:srgbClr val="FF8000"/>
                </a:solidFill>
                <a:latin typeface="Arial Unicode MS" panose="020B0604020202020204" pitchFamily="50" charset="-128"/>
                <a:ea typeface="Arial Unicode MS" panose="020B0604020202020204" pitchFamily="50" charset="-128"/>
                <a:cs typeface="Arial Unicode MS" panose="020B0604020202020204" pitchFamily="50" charset="-128"/>
              </a:rPr>
              <a:t>Stable operation was achieved during the 2026ab run.</a:t>
            </a:r>
            <a:endParaRPr lang="ja-JP" altLang="en-US" b="1" dirty="0">
              <a:solidFill>
                <a:srgbClr val="FF8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 name="テキスト ボックス 1">
            <a:extLst>
              <a:ext uri="{FF2B5EF4-FFF2-40B4-BE49-F238E27FC236}">
                <a16:creationId xmlns:a16="http://schemas.microsoft.com/office/drawing/2014/main" id="{1B6AE966-B35A-A356-29BE-0DB24045E682}"/>
              </a:ext>
            </a:extLst>
          </p:cNvPr>
          <p:cNvSpPr txBox="1"/>
          <p:nvPr/>
        </p:nvSpPr>
        <p:spPr>
          <a:xfrm>
            <a:off x="10960100" y="978442"/>
            <a:ext cx="935641" cy="276999"/>
          </a:xfrm>
          <a:prstGeom prst="rect">
            <a:avLst/>
          </a:prstGeom>
          <a:noFill/>
        </p:spPr>
        <p:txBody>
          <a:bodyPr wrap="none" rtlCol="0">
            <a:spAutoFit/>
          </a:bodyPr>
          <a:lstStyle/>
          <a:p>
            <a:pPr algn="l"/>
            <a: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M. Yoshida</a:t>
            </a:r>
            <a:endParaRPr kumimoji="1" lang="ja-JP" altLang="en-US" sz="12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 name="スライド番号プレースホルダー 3">
            <a:extLst>
              <a:ext uri="{FF2B5EF4-FFF2-40B4-BE49-F238E27FC236}">
                <a16:creationId xmlns:a16="http://schemas.microsoft.com/office/drawing/2014/main" id="{A4A8C013-2585-2EDF-E970-BA722E4C59CB}"/>
              </a:ext>
            </a:extLst>
          </p:cNvPr>
          <p:cNvSpPr>
            <a:spLocks noGrp="1"/>
          </p:cNvSpPr>
          <p:nvPr>
            <p:ph type="sldNum" sz="quarter" idx="12"/>
          </p:nvPr>
        </p:nvSpPr>
        <p:spPr/>
        <p:txBody>
          <a:bodyPr/>
          <a:lstStyle/>
          <a:p>
            <a:fld id="{CAD7C6AE-5926-44C1-B8C5-328FEA194DF7}" type="slidenum">
              <a:rPr lang="ja-JP" altLang="en-US" smtClean="0"/>
              <a:pPr/>
              <a:t>2</a:t>
            </a:fld>
            <a:endParaRPr lang="ja-JP" altLang="en-US" dirty="0"/>
          </a:p>
        </p:txBody>
      </p:sp>
      <p:sp>
        <p:nvSpPr>
          <p:cNvPr id="9" name="テキスト ボックス 8">
            <a:extLst>
              <a:ext uri="{FF2B5EF4-FFF2-40B4-BE49-F238E27FC236}">
                <a16:creationId xmlns:a16="http://schemas.microsoft.com/office/drawing/2014/main" id="{DAB5DA99-0A45-0FD4-8807-697F21C96F45}"/>
              </a:ext>
            </a:extLst>
          </p:cNvPr>
          <p:cNvSpPr txBox="1"/>
          <p:nvPr/>
        </p:nvSpPr>
        <p:spPr>
          <a:xfrm>
            <a:off x="3376161" y="1255441"/>
            <a:ext cx="2350323" cy="523220"/>
          </a:xfrm>
          <a:prstGeom prst="rect">
            <a:avLst/>
          </a:prstGeom>
          <a:noFill/>
        </p:spPr>
        <p:txBody>
          <a:bodyPr wrap="square" rtlCol="0">
            <a:spAutoFit/>
          </a:bodyPr>
          <a:lstStyle/>
          <a:p>
            <a:pPr algn="l"/>
            <a:r>
              <a:rPr kumimoji="1" lang="en-US" altLang="ja-JP" sz="1400" b="1" dirty="0">
                <a:latin typeface="Arial Unicode MS" panose="020B0604020202020204" pitchFamily="50" charset="-128"/>
                <a:ea typeface="Arial Unicode MS" panose="020B0604020202020204" pitchFamily="50" charset="-128"/>
                <a:cs typeface="Arial Unicode MS" panose="020B0604020202020204" pitchFamily="50" charset="-128"/>
              </a:rPr>
              <a:t>Two bunch operation was successfully achieved</a:t>
            </a:r>
            <a:endParaRPr kumimoji="1" lang="ja-JP" altLang="en-US" sz="14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7" name="テキスト ボックス 6">
            <a:extLst>
              <a:ext uri="{FF2B5EF4-FFF2-40B4-BE49-F238E27FC236}">
                <a16:creationId xmlns:a16="http://schemas.microsoft.com/office/drawing/2014/main" id="{0A4A927D-11B1-41EF-CC08-06585F658C31}"/>
              </a:ext>
            </a:extLst>
          </p:cNvPr>
          <p:cNvSpPr txBox="1"/>
          <p:nvPr/>
        </p:nvSpPr>
        <p:spPr>
          <a:xfrm>
            <a:off x="1735856" y="989540"/>
            <a:ext cx="721672" cy="307777"/>
          </a:xfrm>
          <a:prstGeom prst="rect">
            <a:avLst/>
          </a:prstGeom>
          <a:noFill/>
        </p:spPr>
        <p:txBody>
          <a:bodyPr wrap="none" rtlCol="0">
            <a:spAutoFit/>
          </a:bodyPr>
          <a:lstStyle/>
          <a:p>
            <a:pPr algn="l"/>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Gun#1</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1" name="テキスト ボックス 10">
            <a:extLst>
              <a:ext uri="{FF2B5EF4-FFF2-40B4-BE49-F238E27FC236}">
                <a16:creationId xmlns:a16="http://schemas.microsoft.com/office/drawing/2014/main" id="{D0AB57AF-EA87-BB8C-67D1-9950D283D0F2}"/>
              </a:ext>
            </a:extLst>
          </p:cNvPr>
          <p:cNvSpPr txBox="1"/>
          <p:nvPr/>
        </p:nvSpPr>
        <p:spPr>
          <a:xfrm>
            <a:off x="3711355" y="947814"/>
            <a:ext cx="721672" cy="307777"/>
          </a:xfrm>
          <a:prstGeom prst="rect">
            <a:avLst/>
          </a:prstGeom>
          <a:noFill/>
        </p:spPr>
        <p:txBody>
          <a:bodyPr wrap="none" rtlCol="0">
            <a:spAutoFit/>
          </a:bodyPr>
          <a:lstStyle/>
          <a:p>
            <a:pPr algn="l"/>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Gun#2</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3" name="テキスト ボックス 12">
            <a:extLst>
              <a:ext uri="{FF2B5EF4-FFF2-40B4-BE49-F238E27FC236}">
                <a16:creationId xmlns:a16="http://schemas.microsoft.com/office/drawing/2014/main" id="{4BFE479B-2FAA-AF21-3216-070E2AE8AFBC}"/>
              </a:ext>
            </a:extLst>
          </p:cNvPr>
          <p:cNvSpPr txBox="1"/>
          <p:nvPr/>
        </p:nvSpPr>
        <p:spPr>
          <a:xfrm>
            <a:off x="5374328" y="411261"/>
            <a:ext cx="721672" cy="307777"/>
          </a:xfrm>
          <a:prstGeom prst="rect">
            <a:avLst/>
          </a:prstGeom>
          <a:noFill/>
        </p:spPr>
        <p:txBody>
          <a:bodyPr wrap="none" rtlCol="0">
            <a:spAutoFit/>
          </a:bodyPr>
          <a:lstStyle/>
          <a:p>
            <a:pPr algn="l"/>
            <a:r>
              <a:rPr kumimoji="1" lang="en-US" altLang="ja-JP" sz="1400" i="1" dirty="0">
                <a:latin typeface="Arial Unicode MS" panose="020B0604020202020204" pitchFamily="50" charset="-128"/>
                <a:ea typeface="Arial Unicode MS" panose="020B0604020202020204" pitchFamily="50" charset="-128"/>
                <a:cs typeface="Arial Unicode MS" panose="020B0604020202020204" pitchFamily="50" charset="-128"/>
              </a:rPr>
              <a:t>Gun#3</a:t>
            </a:r>
            <a:endParaRPr kumimoji="1" lang="ja-JP" altLang="en-US" sz="1400" i="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15" name="直線矢印コネクタ 14">
            <a:extLst>
              <a:ext uri="{FF2B5EF4-FFF2-40B4-BE49-F238E27FC236}">
                <a16:creationId xmlns:a16="http://schemas.microsoft.com/office/drawing/2014/main" id="{9173AD1D-0C79-78EE-5AC2-22CAF2775DE3}"/>
              </a:ext>
            </a:extLst>
          </p:cNvPr>
          <p:cNvCxnSpPr/>
          <p:nvPr/>
        </p:nvCxnSpPr>
        <p:spPr>
          <a:xfrm>
            <a:off x="1359462" y="1282382"/>
            <a:ext cx="1157161"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直線矢印コネクタ 16">
            <a:extLst>
              <a:ext uri="{FF2B5EF4-FFF2-40B4-BE49-F238E27FC236}">
                <a16:creationId xmlns:a16="http://schemas.microsoft.com/office/drawing/2014/main" id="{C1993D21-D9F0-F0F0-9509-2CF8144F2A30}"/>
              </a:ext>
            </a:extLst>
          </p:cNvPr>
          <p:cNvCxnSpPr/>
          <p:nvPr/>
        </p:nvCxnSpPr>
        <p:spPr>
          <a:xfrm flipV="1">
            <a:off x="3014032" y="1255441"/>
            <a:ext cx="2116318" cy="19247"/>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30183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EF778-7DC3-4B1B-EC03-43B7B37C9F9B}"/>
            </a:ext>
          </a:extLst>
        </p:cNvPr>
        <p:cNvGrpSpPr/>
        <p:nvPr/>
      </p:nvGrpSpPr>
      <p:grpSpPr>
        <a:xfrm>
          <a:off x="0" y="0"/>
          <a:ext cx="0" cy="0"/>
          <a:chOff x="0" y="0"/>
          <a:chExt cx="0" cy="0"/>
        </a:xfrm>
      </p:grpSpPr>
      <p:sp>
        <p:nvSpPr>
          <p:cNvPr id="3" name="字幕 2">
            <a:extLst>
              <a:ext uri="{FF2B5EF4-FFF2-40B4-BE49-F238E27FC236}">
                <a16:creationId xmlns:a16="http://schemas.microsoft.com/office/drawing/2014/main" id="{27F3DFA1-0680-50A2-C5D8-F39DAF69DE09}"/>
              </a:ext>
            </a:extLst>
          </p:cNvPr>
          <p:cNvSpPr txBox="1">
            <a:spLocks/>
          </p:cNvSpPr>
          <p:nvPr/>
        </p:nvSpPr>
        <p:spPr>
          <a:xfrm>
            <a:off x="-2" y="0"/>
            <a:ext cx="10960102" cy="602902"/>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Energy Compression System (ECS)</a:t>
            </a:r>
          </a:p>
        </p:txBody>
      </p:sp>
      <p:pic>
        <p:nvPicPr>
          <p:cNvPr id="4" name="図 3" descr="../../php/upload/uploadfile/2026-02/13/2026_02_13_12_07_42.png">
            <a:extLst>
              <a:ext uri="{FF2B5EF4-FFF2-40B4-BE49-F238E27FC236}">
                <a16:creationId xmlns:a16="http://schemas.microsoft.com/office/drawing/2014/main" id="{D29A0DE1-A27E-E70E-79DF-A14006E723AF}"/>
              </a:ext>
            </a:extLst>
          </p:cNvPr>
          <p:cNvPicPr>
            <a:picLocks noChangeAspect="1"/>
          </p:cNvPicPr>
          <p:nvPr/>
        </p:nvPicPr>
        <p:blipFill>
          <a:blip r:embed="rId2"/>
          <a:stretch>
            <a:fillRect/>
          </a:stretch>
        </p:blipFill>
        <p:spPr>
          <a:xfrm>
            <a:off x="7390223" y="301451"/>
            <a:ext cx="4193755" cy="2150132"/>
          </a:xfrm>
          <a:prstGeom prst="rect">
            <a:avLst/>
          </a:prstGeom>
        </p:spPr>
      </p:pic>
      <p:pic>
        <p:nvPicPr>
          <p:cNvPr id="6" name="図 5">
            <a:extLst>
              <a:ext uri="{FF2B5EF4-FFF2-40B4-BE49-F238E27FC236}">
                <a16:creationId xmlns:a16="http://schemas.microsoft.com/office/drawing/2014/main" id="{0AD4EA62-20BB-D268-6251-1EA74CBD9F84}"/>
              </a:ext>
            </a:extLst>
          </p:cNvPr>
          <p:cNvPicPr>
            <a:picLocks noChangeAspect="1"/>
          </p:cNvPicPr>
          <p:nvPr/>
        </p:nvPicPr>
        <p:blipFill>
          <a:blip r:embed="rId3"/>
          <a:stretch>
            <a:fillRect/>
          </a:stretch>
        </p:blipFill>
        <p:spPr>
          <a:xfrm>
            <a:off x="185019" y="1010196"/>
            <a:ext cx="5733181" cy="2991225"/>
          </a:xfrm>
          <a:prstGeom prst="rect">
            <a:avLst/>
          </a:prstGeom>
        </p:spPr>
      </p:pic>
      <p:sp>
        <p:nvSpPr>
          <p:cNvPr id="8" name="テキスト ボックス 7">
            <a:extLst>
              <a:ext uri="{FF2B5EF4-FFF2-40B4-BE49-F238E27FC236}">
                <a16:creationId xmlns:a16="http://schemas.microsoft.com/office/drawing/2014/main" id="{C68DF21F-85AA-359B-A316-42618D0D5E29}"/>
              </a:ext>
            </a:extLst>
          </p:cNvPr>
          <p:cNvSpPr txBox="1"/>
          <p:nvPr/>
        </p:nvSpPr>
        <p:spPr>
          <a:xfrm>
            <a:off x="1171575" y="4100938"/>
            <a:ext cx="3296095" cy="307777"/>
          </a:xfrm>
          <a:prstGeom prst="rect">
            <a:avLst/>
          </a:prstGeom>
          <a:noFill/>
        </p:spPr>
        <p:txBody>
          <a:bodyPr wrap="none" rtlCol="0">
            <a:spAutoFit/>
          </a:bodyPr>
          <a:lstStyle/>
          <a:p>
            <a:pPr algn="l"/>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Four 3-m S-band accelerating structure</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 name="テキスト ボックス 4">
            <a:extLst>
              <a:ext uri="{FF2B5EF4-FFF2-40B4-BE49-F238E27FC236}">
                <a16:creationId xmlns:a16="http://schemas.microsoft.com/office/drawing/2014/main" id="{B9D15F81-F48C-D356-7B73-16CBCBDDA3B1}"/>
              </a:ext>
            </a:extLst>
          </p:cNvPr>
          <p:cNvSpPr txBox="1"/>
          <p:nvPr/>
        </p:nvSpPr>
        <p:spPr>
          <a:xfrm>
            <a:off x="185018" y="4683697"/>
            <a:ext cx="10516178" cy="2031325"/>
          </a:xfrm>
          <a:prstGeom prst="rect">
            <a:avLst/>
          </a:prstGeom>
          <a:noFill/>
        </p:spPr>
        <p:txBody>
          <a:bodyPr wrap="square">
            <a:spAutoFit/>
          </a:bodyPr>
          <a:lstStyle/>
          <a:p>
            <a:pPr marL="285750" indent="-285750">
              <a:buFont typeface="Arial" panose="020B0604020202020204" pitchFamily="34" charset="0"/>
              <a:buChar char="•"/>
            </a:pPr>
            <a:r>
              <a:rPr lang="ja-JP" altLang="ja-JP" dirty="0">
                <a:latin typeface="Arial Unicode MS" panose="020B0604020202020204" pitchFamily="50" charset="-128"/>
                <a:ea typeface="Arial Unicode MS" panose="020B0604020202020204" pitchFamily="50" charset="-128"/>
                <a:cs typeface="Arial Unicode MS" panose="020B0604020202020204" pitchFamily="50" charset="-128"/>
              </a:rPr>
              <a:t>Installation was completed during the 2025 summer shutdown.</a:t>
            </a:r>
          </a:p>
          <a:p>
            <a:pPr marL="285750" indent="-285750">
              <a:buFont typeface="Arial" panose="020B0604020202020204" pitchFamily="34" charset="0"/>
              <a:buChar char="•"/>
            </a:pPr>
            <a:r>
              <a:rPr lang="ja-JP" altLang="ja-JP" dirty="0">
                <a:latin typeface="Arial Unicode MS" panose="020B0604020202020204" pitchFamily="50" charset="-128"/>
                <a:ea typeface="Arial Unicode MS" panose="020B0604020202020204" pitchFamily="50" charset="-128"/>
                <a:cs typeface="Arial Unicode MS" panose="020B0604020202020204" pitchFamily="50" charset="-128"/>
              </a:rPr>
              <a:t>Due to </a:t>
            </a:r>
            <a:r>
              <a:rPr lang="ja-JP" altLang="ja-JP"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rPr>
              <a:t>electrical discharges </a:t>
            </a:r>
            <a:r>
              <a:rPr lang="ja-JP" altLang="ja-JP" dirty="0">
                <a:latin typeface="Arial Unicode MS" panose="020B0604020202020204" pitchFamily="50" charset="-128"/>
                <a:ea typeface="Arial Unicode MS" panose="020B0604020202020204" pitchFamily="50" charset="-128"/>
                <a:cs typeface="Arial Unicode MS" panose="020B0604020202020204" pitchFamily="50" charset="-128"/>
              </a:rPr>
              <a:t>in the waveguide (caused by a flange issue), operation has been carried out at reduced RF power.</a:t>
            </a:r>
          </a:p>
          <a:p>
            <a:pPr marL="285750" indent="-285750">
              <a:buFont typeface="Arial" panose="020B0604020202020204" pitchFamily="34" charset="0"/>
              <a:buChar char="•"/>
            </a:pPr>
            <a:r>
              <a:rPr lang="ja-JP" altLang="ja-JP"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The energy spread in the HER BT has been successfully suppressed.</a:t>
            </a:r>
            <a:br>
              <a:rPr lang="en-US" altLang="ja-JP" dirty="0">
                <a:latin typeface="Arial Unicode MS" panose="020B0604020202020204" pitchFamily="50" charset="-128"/>
                <a:ea typeface="Arial Unicode MS" panose="020B0604020202020204" pitchFamily="50" charset="-128"/>
                <a:cs typeface="Arial Unicode MS" panose="020B0604020202020204" pitchFamily="50" charset="-128"/>
              </a:rPr>
            </a:br>
            <a:endParaRPr lang="ja-JP" altLang="ja-JP" dirty="0">
              <a:latin typeface="Arial Unicode MS" panose="020B0604020202020204" pitchFamily="50" charset="-128"/>
              <a:ea typeface="Arial Unicode MS" panose="020B0604020202020204" pitchFamily="50" charset="-128"/>
              <a:cs typeface="Arial Unicode MS" panose="020B0604020202020204" pitchFamily="50" charset="-128"/>
            </a:endParaRPr>
          </a:p>
          <a:p>
            <a:pPr marL="285750" indent="-285750">
              <a:buFont typeface="Arial" panose="020B0604020202020204" pitchFamily="34" charset="0"/>
              <a:buChar char="•"/>
            </a:pPr>
            <a:r>
              <a:rPr lang="ja-JP" altLang="ja-JP"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rPr>
              <a:t>RF contactor</a:t>
            </a:r>
            <a:r>
              <a:rPr lang="en-US" altLang="ja-JP"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rPr>
              <a:t>s</a:t>
            </a:r>
            <a:r>
              <a:rPr lang="ja-JP" altLang="ja-JP"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rPr>
              <a:t>were</a:t>
            </a:r>
            <a:r>
              <a:rPr lang="ja-JP" altLang="ja-JP"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rPr>
              <a:t> installed during the 2026 summer shutdown.</a:t>
            </a:r>
          </a:p>
          <a:p>
            <a:pPr marL="285750" indent="-285750">
              <a:buFont typeface="Arial" panose="020B0604020202020204" pitchFamily="34" charset="0"/>
              <a:buChar char="•"/>
            </a:pPr>
            <a:r>
              <a:rPr lang="ja-JP" altLang="ja-JP" dirty="0">
                <a:latin typeface="Arial Unicode MS" panose="020B0604020202020204" pitchFamily="50" charset="-128"/>
                <a:ea typeface="Arial Unicode MS" panose="020B0604020202020204" pitchFamily="50" charset="-128"/>
                <a:cs typeface="Arial Unicode MS" panose="020B0604020202020204" pitchFamily="50" charset="-128"/>
              </a:rPr>
              <a:t>RF conditioning and testing are scheduled to begin at the end of October 2026</a:t>
            </a:r>
            <a:r>
              <a:rPr lang="en-US" altLang="ja-JP" dirty="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High RF power</a:t>
            </a:r>
            <a:endParaRPr lang="ja-JP" altLang="ja-JP"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aphicFrame>
        <p:nvGraphicFramePr>
          <p:cNvPr id="9" name="表 8">
            <a:extLst>
              <a:ext uri="{FF2B5EF4-FFF2-40B4-BE49-F238E27FC236}">
                <a16:creationId xmlns:a16="http://schemas.microsoft.com/office/drawing/2014/main" id="{26E7B9D5-5D81-4056-C129-E71AB2BC9090}"/>
              </a:ext>
            </a:extLst>
          </p:cNvPr>
          <p:cNvGraphicFramePr>
            <a:graphicFrameLocks noGrp="1"/>
          </p:cNvGraphicFramePr>
          <p:nvPr>
            <p:extLst>
              <p:ext uri="{D42A27DB-BD31-4B8C-83A1-F6EECF244321}">
                <p14:modId xmlns:p14="http://schemas.microsoft.com/office/powerpoint/2010/main" val="535661098"/>
              </p:ext>
            </p:extLst>
          </p:nvPr>
        </p:nvGraphicFramePr>
        <p:xfrm>
          <a:off x="6174058" y="3327518"/>
          <a:ext cx="5733181" cy="984236"/>
        </p:xfrm>
        <a:graphic>
          <a:graphicData uri="http://schemas.openxmlformats.org/drawingml/2006/table">
            <a:tbl>
              <a:tblPr firstRow="1" bandRow="1">
                <a:tableStyleId>{5C22544A-7EE6-4342-B048-85BDC9FD1C3A}</a:tableStyleId>
              </a:tblPr>
              <a:tblGrid>
                <a:gridCol w="534239">
                  <a:extLst>
                    <a:ext uri="{9D8B030D-6E8A-4147-A177-3AD203B41FA5}">
                      <a16:colId xmlns:a16="http://schemas.microsoft.com/office/drawing/2014/main" val="848121244"/>
                    </a:ext>
                  </a:extLst>
                </a:gridCol>
                <a:gridCol w="1003413">
                  <a:extLst>
                    <a:ext uri="{9D8B030D-6E8A-4147-A177-3AD203B41FA5}">
                      <a16:colId xmlns:a16="http://schemas.microsoft.com/office/drawing/2014/main" val="2361346405"/>
                    </a:ext>
                  </a:extLst>
                </a:gridCol>
                <a:gridCol w="946768">
                  <a:extLst>
                    <a:ext uri="{9D8B030D-6E8A-4147-A177-3AD203B41FA5}">
                      <a16:colId xmlns:a16="http://schemas.microsoft.com/office/drawing/2014/main" val="180304319"/>
                    </a:ext>
                  </a:extLst>
                </a:gridCol>
                <a:gridCol w="1691235">
                  <a:extLst>
                    <a:ext uri="{9D8B030D-6E8A-4147-A177-3AD203B41FA5}">
                      <a16:colId xmlns:a16="http://schemas.microsoft.com/office/drawing/2014/main" val="1489299741"/>
                    </a:ext>
                  </a:extLst>
                </a:gridCol>
                <a:gridCol w="1557526">
                  <a:extLst>
                    <a:ext uri="{9D8B030D-6E8A-4147-A177-3AD203B41FA5}">
                      <a16:colId xmlns:a16="http://schemas.microsoft.com/office/drawing/2014/main" val="1099174645"/>
                    </a:ext>
                  </a:extLst>
                </a:gridCol>
              </a:tblGrid>
              <a:tr h="600016">
                <a:tc>
                  <a:txBody>
                    <a:bodyPr/>
                    <a:lstStyle/>
                    <a:p>
                      <a:pPr algn="ct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tc>
                  <a:txBody>
                    <a:bodyPr/>
                    <a:lstStyle/>
                    <a:p>
                      <a:pPr algn="ct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1</a:t>
                      </a:r>
                      <a:r>
                        <a:rPr kumimoji="1" lang="en-US" altLang="ja-JP" sz="1600" baseline="30000" dirty="0">
                          <a:latin typeface="Arial Unicode MS" panose="020B0604020202020204" pitchFamily="50" charset="-128"/>
                          <a:ea typeface="Arial Unicode MS" panose="020B0604020202020204" pitchFamily="50" charset="-128"/>
                          <a:cs typeface="Arial Unicode MS" panose="020B0604020202020204" pitchFamily="50" charset="-128"/>
                        </a:rPr>
                        <a:t>st</a:t>
                      </a: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 only</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tc>
                  <a:txBody>
                    <a:bodyPr/>
                    <a:lstStyle/>
                    <a:p>
                      <a:pPr algn="ct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1</a:t>
                      </a:r>
                      <a:r>
                        <a:rPr kumimoji="1" lang="en-US" altLang="ja-JP" sz="1600" baseline="30000" dirty="0">
                          <a:latin typeface="Arial Unicode MS" panose="020B0604020202020204" pitchFamily="50" charset="-128"/>
                          <a:ea typeface="Arial Unicode MS" panose="020B0604020202020204" pitchFamily="50" charset="-128"/>
                          <a:cs typeface="Arial Unicode MS" panose="020B0604020202020204" pitchFamily="50" charset="-128"/>
                        </a:rPr>
                        <a:t>st</a:t>
                      </a: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+2</a:t>
                      </a:r>
                      <a:r>
                        <a:rPr kumimoji="1" lang="en-US" altLang="ja-JP" sz="1600" baseline="30000" dirty="0">
                          <a:latin typeface="Arial Unicode MS" panose="020B0604020202020204" pitchFamily="50" charset="-128"/>
                          <a:ea typeface="Arial Unicode MS" panose="020B0604020202020204" pitchFamily="50" charset="-128"/>
                          <a:cs typeface="Arial Unicode MS" panose="020B0604020202020204" pitchFamily="50" charset="-128"/>
                        </a:rPr>
                        <a:t>nd</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1</a:t>
                      </a:r>
                      <a:r>
                        <a:rPr kumimoji="1" lang="en-US" altLang="ja-JP" sz="1600" baseline="30000" dirty="0">
                          <a:latin typeface="Arial Unicode MS" panose="020B0604020202020204" pitchFamily="50" charset="-128"/>
                          <a:ea typeface="Arial Unicode MS" panose="020B0604020202020204" pitchFamily="50" charset="-128"/>
                          <a:cs typeface="Arial Unicode MS" panose="020B0604020202020204" pitchFamily="50" charset="-128"/>
                        </a:rPr>
                        <a:t>st</a:t>
                      </a: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+2</a:t>
                      </a:r>
                      <a:r>
                        <a:rPr kumimoji="1" lang="en-US" altLang="ja-JP" sz="1600" baseline="30000" dirty="0">
                          <a:latin typeface="Arial Unicode MS" panose="020B0604020202020204" pitchFamily="50" charset="-128"/>
                          <a:ea typeface="Arial Unicode MS" panose="020B0604020202020204" pitchFamily="50" charset="-128"/>
                          <a:cs typeface="Arial Unicode MS" panose="020B0604020202020204" pitchFamily="50" charset="-128"/>
                        </a:rPr>
                        <a:t>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aseline="0" dirty="0">
                          <a:latin typeface="Arial Unicode MS" panose="020B0604020202020204" pitchFamily="50" charset="-128"/>
                          <a:ea typeface="Arial Unicode MS" panose="020B0604020202020204" pitchFamily="50" charset="-128"/>
                          <a:cs typeface="Arial Unicode MS" panose="020B0604020202020204" pitchFamily="50" charset="-128"/>
                        </a:rPr>
                        <a:t>（</a:t>
                      </a:r>
                      <a:r>
                        <a:rPr kumimoji="1" lang="en-US" altLang="ja-JP" sz="1200" baseline="0" dirty="0">
                          <a:latin typeface="Arial Unicode MS" panose="020B0604020202020204" pitchFamily="50" charset="-128"/>
                          <a:ea typeface="Arial Unicode MS" panose="020B0604020202020204" pitchFamily="50" charset="-128"/>
                          <a:cs typeface="Arial Unicode MS" panose="020B0604020202020204" pitchFamily="50" charset="-128"/>
                        </a:rPr>
                        <a:t>energy </a:t>
                      </a:r>
                      <a:r>
                        <a:rPr kumimoji="1" lang="en" altLang="ja-JP" sz="1200" b="1" i="0" kern="1200" baseline="0" dirty="0">
                          <a:solidFill>
                            <a:schemeClr val="lt1"/>
                          </a:solidFill>
                          <a:effectLst/>
                          <a:latin typeface="Arial Unicode MS" panose="020B0604020202020204" pitchFamily="50" charset="-128"/>
                          <a:ea typeface="Arial Unicode MS" panose="020B0604020202020204" pitchFamily="50" charset="-128"/>
                          <a:cs typeface="Arial Unicode MS" panose="020B0604020202020204" pitchFamily="50" charset="-128"/>
                        </a:rPr>
                        <a:t>a</a:t>
                      </a:r>
                      <a:r>
                        <a:rPr kumimoji="1" lang="en" altLang="ja-JP" sz="1200" b="1" i="0" kern="1200" dirty="0">
                          <a:solidFill>
                            <a:schemeClr val="lt1"/>
                          </a:solidFill>
                          <a:effectLst/>
                          <a:latin typeface="Arial Unicode MS" panose="020B0604020202020204" pitchFamily="50" charset="-128"/>
                          <a:ea typeface="Arial Unicode MS" panose="020B0604020202020204" pitchFamily="50" charset="-128"/>
                          <a:cs typeface="Arial Unicode MS" panose="020B0604020202020204" pitchFamily="50" charset="-128"/>
                        </a:rPr>
                        <a:t>djusted</a:t>
                      </a:r>
                      <a:r>
                        <a:rPr kumimoji="1" lang="ja-JP" altLang="en-US" sz="1200" baseline="0" dirty="0">
                          <a:latin typeface="Arial Unicode MS" panose="020B0604020202020204" pitchFamily="50" charset="-128"/>
                          <a:ea typeface="Arial Unicode MS" panose="020B0604020202020204" pitchFamily="50" charset="-128"/>
                          <a:cs typeface="Arial Unicode MS" panose="020B0604020202020204" pitchFamily="50" charset="-128"/>
                        </a:rPr>
                        <a:t>）</a:t>
                      </a:r>
                      <a:endParaRPr kumimoji="1" lang="ja-JP" altLang="en-US" sz="1200" dirty="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Requirement</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extLst>
                  <a:ext uri="{0D108BD9-81ED-4DB2-BD59-A6C34878D82A}">
                    <a16:rowId xmlns:a16="http://schemas.microsoft.com/office/drawing/2014/main" val="1157806476"/>
                  </a:ext>
                </a:extLst>
              </a:tr>
              <a:tr h="384220">
                <a:tc>
                  <a:txBody>
                    <a:bodyPr/>
                    <a:lstStyle/>
                    <a:p>
                      <a:pPr algn="ct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e-</a:t>
                      </a:r>
                      <a:endParaRPr kumimoji="1" lang="ja-JP" altLang="en-US" sz="160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tc>
                  <a:txBody>
                    <a:bodyPr/>
                    <a:lstStyle/>
                    <a:p>
                      <a:pPr algn="ct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0.033%</a:t>
                      </a:r>
                      <a:endParaRPr kumimoji="1" lang="ja-JP" altLang="en-US" sz="160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tc>
                  <a:txBody>
                    <a:bodyPr/>
                    <a:lstStyle/>
                    <a:p>
                      <a:pPr algn="ct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0.076%</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tc>
                  <a:txBody>
                    <a:bodyPr/>
                    <a:lstStyle/>
                    <a:p>
                      <a:pPr algn="ct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0.074%</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tc>
                  <a:txBody>
                    <a:bodyPr/>
                    <a:lstStyle/>
                    <a:p>
                      <a:pPr algn="ct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0.07%</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extLst>
                  <a:ext uri="{0D108BD9-81ED-4DB2-BD59-A6C34878D82A}">
                    <a16:rowId xmlns:a16="http://schemas.microsoft.com/office/drawing/2014/main" val="534952990"/>
                  </a:ext>
                </a:extLst>
              </a:tr>
            </a:tbl>
          </a:graphicData>
        </a:graphic>
      </p:graphicFrame>
      <p:sp>
        <p:nvSpPr>
          <p:cNvPr id="10" name="テキスト ボックス 9">
            <a:extLst>
              <a:ext uri="{FF2B5EF4-FFF2-40B4-BE49-F238E27FC236}">
                <a16:creationId xmlns:a16="http://schemas.microsoft.com/office/drawing/2014/main" id="{9F42A4AA-D312-D1BD-CEB6-6D5262B76A32}"/>
              </a:ext>
            </a:extLst>
          </p:cNvPr>
          <p:cNvSpPr txBox="1"/>
          <p:nvPr/>
        </p:nvSpPr>
        <p:spPr>
          <a:xfrm>
            <a:off x="10838416" y="0"/>
            <a:ext cx="1042273" cy="307777"/>
          </a:xfrm>
          <a:prstGeom prst="rect">
            <a:avLst/>
          </a:prstGeom>
          <a:noFill/>
        </p:spPr>
        <p:txBody>
          <a:bodyPr wrap="none" rtlCol="0">
            <a:spAutoFit/>
          </a:bodyPr>
          <a:lstStyle/>
          <a:p>
            <a:pPr algn="l"/>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Y. </a:t>
            </a:r>
            <a:r>
              <a:rPr kumimoji="1" lang="en-US" altLang="ja-JP" sz="1400" dirty="0" err="1">
                <a:latin typeface="Arial Unicode MS" panose="020B0604020202020204" pitchFamily="50" charset="-128"/>
                <a:ea typeface="Arial Unicode MS" panose="020B0604020202020204" pitchFamily="50" charset="-128"/>
                <a:cs typeface="Arial Unicode MS" panose="020B0604020202020204" pitchFamily="50" charset="-128"/>
              </a:rPr>
              <a:t>Seimiya</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2" name="テキスト ボックス 11">
            <a:extLst>
              <a:ext uri="{FF2B5EF4-FFF2-40B4-BE49-F238E27FC236}">
                <a16:creationId xmlns:a16="http://schemas.microsoft.com/office/drawing/2014/main" id="{445D67B4-112E-FB67-476A-5FA69A37F812}"/>
              </a:ext>
            </a:extLst>
          </p:cNvPr>
          <p:cNvSpPr txBox="1"/>
          <p:nvPr/>
        </p:nvSpPr>
        <p:spPr>
          <a:xfrm>
            <a:off x="7165956" y="2539891"/>
            <a:ext cx="4714733" cy="523220"/>
          </a:xfrm>
          <a:prstGeom prst="rect">
            <a:avLst/>
          </a:prstGeom>
          <a:noFill/>
        </p:spPr>
        <p:txBody>
          <a:bodyPr wrap="square" rtlCol="0">
            <a:spAutoFit/>
          </a:bodyPr>
          <a:lstStyle/>
          <a:p>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Panel for zero-crossing phase search and accelerating gradient measurement</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4" name="テキスト ボックス 13">
            <a:extLst>
              <a:ext uri="{FF2B5EF4-FFF2-40B4-BE49-F238E27FC236}">
                <a16:creationId xmlns:a16="http://schemas.microsoft.com/office/drawing/2014/main" id="{143B77A0-0507-BF92-0F41-4177DF8CD289}"/>
              </a:ext>
            </a:extLst>
          </p:cNvPr>
          <p:cNvSpPr txBox="1"/>
          <p:nvPr/>
        </p:nvSpPr>
        <p:spPr>
          <a:xfrm>
            <a:off x="7390223" y="3022068"/>
            <a:ext cx="3976847" cy="276999"/>
          </a:xfrm>
          <a:prstGeom prst="rect">
            <a:avLst/>
          </a:prstGeom>
          <a:noFill/>
        </p:spPr>
        <p:txBody>
          <a:bodyPr wrap="square">
            <a:spAutoFit/>
          </a:bodyPr>
          <a:lstStyle/>
          <a:p>
            <a:r>
              <a:rPr lang="ja-JP"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Current Energy Spread and Required Specifications</a:t>
            </a:r>
            <a:endParaRPr lang="ja-JP" altLang="en-US" sz="12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 name="スライド番号プレースホルダー 1">
            <a:extLst>
              <a:ext uri="{FF2B5EF4-FFF2-40B4-BE49-F238E27FC236}">
                <a16:creationId xmlns:a16="http://schemas.microsoft.com/office/drawing/2014/main" id="{58240930-F8CC-1926-D6B7-6B2EF217C164}"/>
              </a:ext>
            </a:extLst>
          </p:cNvPr>
          <p:cNvSpPr>
            <a:spLocks noGrp="1"/>
          </p:cNvSpPr>
          <p:nvPr>
            <p:ph type="sldNum" sz="quarter" idx="12"/>
          </p:nvPr>
        </p:nvSpPr>
        <p:spPr/>
        <p:txBody>
          <a:bodyPr/>
          <a:lstStyle/>
          <a:p>
            <a:fld id="{CAD7C6AE-5926-44C1-B8C5-328FEA194DF7}" type="slidenum">
              <a:rPr lang="ja-JP" altLang="en-US" smtClean="0"/>
              <a:pPr/>
              <a:t>3</a:t>
            </a:fld>
            <a:endParaRPr lang="ja-JP" altLang="en-US" dirty="0"/>
          </a:p>
        </p:txBody>
      </p:sp>
    </p:spTree>
    <p:extLst>
      <p:ext uri="{BB962C8B-B14F-4D97-AF65-F5344CB8AC3E}">
        <p14:creationId xmlns:p14="http://schemas.microsoft.com/office/powerpoint/2010/main" val="3264910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グループ化 28">
            <a:extLst>
              <a:ext uri="{FF2B5EF4-FFF2-40B4-BE49-F238E27FC236}">
                <a16:creationId xmlns:a16="http://schemas.microsoft.com/office/drawing/2014/main" id="{BD9940F5-FFAA-BDD6-BAE4-229702C736CD}"/>
              </a:ext>
            </a:extLst>
          </p:cNvPr>
          <p:cNvGrpSpPr/>
          <p:nvPr/>
        </p:nvGrpSpPr>
        <p:grpSpPr>
          <a:xfrm>
            <a:off x="708663" y="481688"/>
            <a:ext cx="9782175" cy="1386450"/>
            <a:chOff x="0" y="0"/>
            <a:chExt cx="12192000" cy="1728000"/>
          </a:xfrm>
        </p:grpSpPr>
        <p:pic>
          <p:nvPicPr>
            <p:cNvPr id="6" name="図 5">
              <a:extLst>
                <a:ext uri="{FF2B5EF4-FFF2-40B4-BE49-F238E27FC236}">
                  <a16:creationId xmlns:a16="http://schemas.microsoft.com/office/drawing/2014/main" id="{DD452C75-974B-9030-36DA-A8353FA1AA97}"/>
                </a:ext>
              </a:extLst>
            </p:cNvPr>
            <p:cNvPicPr>
              <a:picLocks noChangeAspect="1"/>
            </p:cNvPicPr>
            <p:nvPr/>
          </p:nvPicPr>
          <p:blipFill>
            <a:blip r:embed="rId2">
              <a:extLst>
                <a:ext uri="{28A0092B-C50C-407E-A947-70E740481C1C}">
                  <a14:useLocalDpi xmlns:a14="http://schemas.microsoft.com/office/drawing/2010/main" val="0"/>
                </a:ext>
              </a:extLst>
            </a:blip>
            <a:srcRect b="19624"/>
            <a:stretch>
              <a:fillRect/>
            </a:stretch>
          </p:blipFill>
          <p:spPr>
            <a:xfrm>
              <a:off x="0" y="0"/>
              <a:ext cx="12192000" cy="1728000"/>
            </a:xfrm>
            <a:prstGeom prst="rect">
              <a:avLst/>
            </a:prstGeom>
          </p:spPr>
        </p:pic>
        <p:sp>
          <p:nvSpPr>
            <p:cNvPr id="2" name="楕円 1">
              <a:extLst>
                <a:ext uri="{FF2B5EF4-FFF2-40B4-BE49-F238E27FC236}">
                  <a16:creationId xmlns:a16="http://schemas.microsoft.com/office/drawing/2014/main" id="{8D7992BC-180D-827A-3B6E-A14D3D37FC5F}"/>
                </a:ext>
              </a:extLst>
            </p:cNvPr>
            <p:cNvSpPr/>
            <p:nvPr/>
          </p:nvSpPr>
          <p:spPr>
            <a:xfrm>
              <a:off x="2643187" y="794943"/>
              <a:ext cx="138114" cy="138114"/>
            </a:xfrm>
            <a:prstGeom prst="ellipse">
              <a:avLst/>
            </a:prstGeom>
            <a:solidFill>
              <a:srgbClr val="92D050"/>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11" name="楕円 10">
              <a:extLst>
                <a:ext uri="{FF2B5EF4-FFF2-40B4-BE49-F238E27FC236}">
                  <a16:creationId xmlns:a16="http://schemas.microsoft.com/office/drawing/2014/main" id="{619A9B7C-E574-54CC-5DD7-3E9AD9C75ECA}"/>
                </a:ext>
              </a:extLst>
            </p:cNvPr>
            <p:cNvSpPr/>
            <p:nvPr/>
          </p:nvSpPr>
          <p:spPr>
            <a:xfrm>
              <a:off x="1738312" y="804452"/>
              <a:ext cx="138114" cy="138114"/>
            </a:xfrm>
            <a:prstGeom prst="ellipse">
              <a:avLst/>
            </a:prstGeom>
            <a:solidFill>
              <a:srgbClr val="92D050"/>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13" name="楕円 12">
              <a:extLst>
                <a:ext uri="{FF2B5EF4-FFF2-40B4-BE49-F238E27FC236}">
                  <a16:creationId xmlns:a16="http://schemas.microsoft.com/office/drawing/2014/main" id="{74AAD303-6918-C69A-985B-7D053B4C9FEC}"/>
                </a:ext>
              </a:extLst>
            </p:cNvPr>
            <p:cNvSpPr/>
            <p:nvPr/>
          </p:nvSpPr>
          <p:spPr>
            <a:xfrm>
              <a:off x="8739187" y="1099743"/>
              <a:ext cx="138114" cy="138114"/>
            </a:xfrm>
            <a:prstGeom prst="ellipse">
              <a:avLst/>
            </a:prstGeom>
            <a:solidFill>
              <a:srgbClr val="92D050"/>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16" name="楕円 15">
              <a:extLst>
                <a:ext uri="{FF2B5EF4-FFF2-40B4-BE49-F238E27FC236}">
                  <a16:creationId xmlns:a16="http://schemas.microsoft.com/office/drawing/2014/main" id="{643688E7-5474-0D5E-0B37-6B9ABF8BE6AE}"/>
                </a:ext>
              </a:extLst>
            </p:cNvPr>
            <p:cNvSpPr/>
            <p:nvPr/>
          </p:nvSpPr>
          <p:spPr>
            <a:xfrm>
              <a:off x="538162" y="794943"/>
              <a:ext cx="138114" cy="138114"/>
            </a:xfrm>
            <a:prstGeom prst="ellipse">
              <a:avLst/>
            </a:prstGeom>
            <a:solidFill>
              <a:schemeClr val="bg2">
                <a:lumMod val="25000"/>
              </a:schemeClr>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18" name="楕円 17">
              <a:extLst>
                <a:ext uri="{FF2B5EF4-FFF2-40B4-BE49-F238E27FC236}">
                  <a16:creationId xmlns:a16="http://schemas.microsoft.com/office/drawing/2014/main" id="{513ED3AB-60D3-9B0B-1D04-163817BFC417}"/>
                </a:ext>
              </a:extLst>
            </p:cNvPr>
            <p:cNvSpPr/>
            <p:nvPr/>
          </p:nvSpPr>
          <p:spPr>
            <a:xfrm>
              <a:off x="10215562" y="1099743"/>
              <a:ext cx="138114" cy="138114"/>
            </a:xfrm>
            <a:prstGeom prst="ellipse">
              <a:avLst/>
            </a:prstGeom>
            <a:solidFill>
              <a:schemeClr val="bg2">
                <a:lumMod val="25000"/>
              </a:schemeClr>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grpSp>
      <p:sp>
        <p:nvSpPr>
          <p:cNvPr id="28" name="字幕 2">
            <a:extLst>
              <a:ext uri="{FF2B5EF4-FFF2-40B4-BE49-F238E27FC236}">
                <a16:creationId xmlns:a16="http://schemas.microsoft.com/office/drawing/2014/main" id="{DEB7DAF2-69E4-A296-982B-558D6A47FC33}"/>
              </a:ext>
            </a:extLst>
          </p:cNvPr>
          <p:cNvSpPr txBox="1">
            <a:spLocks/>
          </p:cNvSpPr>
          <p:nvPr/>
        </p:nvSpPr>
        <p:spPr>
          <a:xfrm>
            <a:off x="-2" y="0"/>
            <a:ext cx="10960102" cy="602902"/>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Fast Kicker: Operational use began in the 2026ab run</a:t>
            </a:r>
          </a:p>
        </p:txBody>
      </p:sp>
      <p:sp>
        <p:nvSpPr>
          <p:cNvPr id="31" name="テキスト ボックス 30">
            <a:extLst>
              <a:ext uri="{FF2B5EF4-FFF2-40B4-BE49-F238E27FC236}">
                <a16:creationId xmlns:a16="http://schemas.microsoft.com/office/drawing/2014/main" id="{C3CCD90B-7BDE-4956-4FD4-F37737812BEF}"/>
              </a:ext>
            </a:extLst>
          </p:cNvPr>
          <p:cNvSpPr txBox="1"/>
          <p:nvPr/>
        </p:nvSpPr>
        <p:spPr>
          <a:xfrm>
            <a:off x="10141144" y="573687"/>
            <a:ext cx="2050856" cy="307777"/>
          </a:xfrm>
          <a:prstGeom prst="rect">
            <a:avLst/>
          </a:prstGeom>
          <a:noFill/>
        </p:spPr>
        <p:txBody>
          <a:bodyPr wrap="square" rtlCol="0">
            <a:spAutoFit/>
          </a:bodyPr>
          <a:lstStyle/>
          <a:p>
            <a:pPr algn="l"/>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Y. Okayasu, T. Natsui</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 name="テキスト ボックス 3">
            <a:extLst>
              <a:ext uri="{FF2B5EF4-FFF2-40B4-BE49-F238E27FC236}">
                <a16:creationId xmlns:a16="http://schemas.microsoft.com/office/drawing/2014/main" id="{83EDFB04-E4F5-34F4-B7F7-CEB2A258028F}"/>
              </a:ext>
            </a:extLst>
          </p:cNvPr>
          <p:cNvSpPr txBox="1"/>
          <p:nvPr/>
        </p:nvSpPr>
        <p:spPr>
          <a:xfrm>
            <a:off x="2517782" y="6377129"/>
            <a:ext cx="6163936" cy="369332"/>
          </a:xfrm>
          <a:prstGeom prst="rect">
            <a:avLst/>
          </a:prstGeom>
          <a:noFill/>
        </p:spPr>
        <p:txBody>
          <a:bodyPr wrap="square">
            <a:spAutoFit/>
          </a:bodyPr>
          <a:lstStyle/>
          <a:p>
            <a:r>
              <a:rPr lang="en-US" altLang="ja-JP"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Fast Kicker</a:t>
            </a:r>
            <a:r>
              <a:rPr lang="ja-JP" altLang="ja-JP"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 led to stable injection of the second bunch</a:t>
            </a:r>
            <a:endParaRPr lang="ja-JP" altLang="en-US"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 name="スライド番号プレースホルダー 2">
            <a:extLst>
              <a:ext uri="{FF2B5EF4-FFF2-40B4-BE49-F238E27FC236}">
                <a16:creationId xmlns:a16="http://schemas.microsoft.com/office/drawing/2014/main" id="{2A08706E-93B5-0914-46C5-7CBA02FE0AF5}"/>
              </a:ext>
            </a:extLst>
          </p:cNvPr>
          <p:cNvSpPr>
            <a:spLocks noGrp="1"/>
          </p:cNvSpPr>
          <p:nvPr>
            <p:ph type="sldNum" sz="quarter" idx="12"/>
          </p:nvPr>
        </p:nvSpPr>
        <p:spPr/>
        <p:txBody>
          <a:bodyPr/>
          <a:lstStyle/>
          <a:p>
            <a:fld id="{CAD7C6AE-5926-44C1-B8C5-328FEA194DF7}" type="slidenum">
              <a:rPr lang="ja-JP" altLang="en-US" smtClean="0"/>
              <a:pPr/>
              <a:t>4</a:t>
            </a:fld>
            <a:endParaRPr lang="ja-JP" altLang="en-US" dirty="0"/>
          </a:p>
        </p:txBody>
      </p:sp>
      <p:pic>
        <p:nvPicPr>
          <p:cNvPr id="9" name="図 8">
            <a:extLst>
              <a:ext uri="{FF2B5EF4-FFF2-40B4-BE49-F238E27FC236}">
                <a16:creationId xmlns:a16="http://schemas.microsoft.com/office/drawing/2014/main" id="{1E058D89-D078-7C97-E2B5-B55B7747858F}"/>
              </a:ext>
            </a:extLst>
          </p:cNvPr>
          <p:cNvPicPr>
            <a:picLocks noChangeAspect="1"/>
          </p:cNvPicPr>
          <p:nvPr/>
        </p:nvPicPr>
        <p:blipFill>
          <a:blip r:embed="rId3"/>
          <a:stretch>
            <a:fillRect/>
          </a:stretch>
        </p:blipFill>
        <p:spPr>
          <a:xfrm>
            <a:off x="2984506" y="1868138"/>
            <a:ext cx="5230488" cy="4250567"/>
          </a:xfrm>
          <a:prstGeom prst="rect">
            <a:avLst/>
          </a:prstGeom>
        </p:spPr>
      </p:pic>
      <p:sp>
        <p:nvSpPr>
          <p:cNvPr id="12" name="テキスト ボックス 11">
            <a:extLst>
              <a:ext uri="{FF2B5EF4-FFF2-40B4-BE49-F238E27FC236}">
                <a16:creationId xmlns:a16="http://schemas.microsoft.com/office/drawing/2014/main" id="{87F671A2-F6F5-5737-2602-65D813A20512}"/>
              </a:ext>
            </a:extLst>
          </p:cNvPr>
          <p:cNvSpPr txBox="1"/>
          <p:nvPr/>
        </p:nvSpPr>
        <p:spPr>
          <a:xfrm>
            <a:off x="3499531" y="6094029"/>
            <a:ext cx="4220964" cy="307777"/>
          </a:xfrm>
          <a:prstGeom prst="rect">
            <a:avLst/>
          </a:prstGeom>
          <a:noFill/>
        </p:spPr>
        <p:txBody>
          <a:bodyPr wrap="none" rtlCol="0">
            <a:spAutoFit/>
          </a:bodyPr>
          <a:lstStyle/>
          <a:p>
            <a:pPr algn="l"/>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Orbit correction using the Fast Kicker and Its Effect</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5" name="テキスト ボックス 14">
            <a:extLst>
              <a:ext uri="{FF2B5EF4-FFF2-40B4-BE49-F238E27FC236}">
                <a16:creationId xmlns:a16="http://schemas.microsoft.com/office/drawing/2014/main" id="{C8A6F719-036E-5228-5C97-A98924942FA1}"/>
              </a:ext>
            </a:extLst>
          </p:cNvPr>
          <p:cNvSpPr txBox="1"/>
          <p:nvPr/>
        </p:nvSpPr>
        <p:spPr>
          <a:xfrm>
            <a:off x="8302782" y="2629296"/>
            <a:ext cx="3629685" cy="1815882"/>
          </a:xfrm>
          <a:prstGeom prst="rect">
            <a:avLst/>
          </a:prstGeom>
          <a:noFill/>
        </p:spPr>
        <p:txBody>
          <a:bodyPr wrap="square" rtlCol="0">
            <a:spAutoFit/>
          </a:bodyPr>
          <a:lstStyle/>
          <a:p>
            <a:pPr marL="285750" indent="-285750" algn="l">
              <a:buFont typeface="Arial" panose="020B0604020202020204" pitchFamily="34" charset="0"/>
              <a:buChar char="•"/>
            </a:pP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A failure occurred in April 2026</a:t>
            </a:r>
            <a:b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b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Repairs and countermeasures</a:t>
            </a:r>
            <a:b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b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have been completed</a:t>
            </a:r>
          </a:p>
          <a:p>
            <a:pPr marL="285750" indent="-285750" algn="l">
              <a:buFont typeface="Arial" panose="020B0604020202020204" pitchFamily="34" charset="0"/>
              <a:buChar char="•"/>
            </a:pP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Radiation shielding is currently being designed for the area where th</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e failure occurred due to high radiation levels.</a:t>
            </a:r>
            <a:endPar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Tree>
    <p:extLst>
      <p:ext uri="{BB962C8B-B14F-4D97-AF65-F5344CB8AC3E}">
        <p14:creationId xmlns:p14="http://schemas.microsoft.com/office/powerpoint/2010/main" val="536741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矩形 5">
                <a:extLst>
                  <a:ext uri="{FF2B5EF4-FFF2-40B4-BE49-F238E27FC236}">
                    <a16:creationId xmlns:a16="http://schemas.microsoft.com/office/drawing/2014/main" id="{D91F2547-60A0-B2AB-6BFC-F746B52AE4CE}"/>
                  </a:ext>
                </a:extLst>
              </p:cNvPr>
              <p:cNvSpPr/>
              <p:nvPr/>
            </p:nvSpPr>
            <p:spPr>
              <a:xfrm>
                <a:off x="10797" y="594850"/>
                <a:ext cx="5390579" cy="2785309"/>
              </a:xfrm>
              <a:prstGeom prst="rect">
                <a:avLst/>
              </a:prstGeom>
            </p:spPr>
            <p:txBody>
              <a:bodyPr wrap="square" tIns="36000">
                <a:spAutoFit/>
              </a:bodyPr>
              <a:lstStyle/>
              <a:p>
                <a:pPr marL="108000" marR="0" lvl="0" indent="-1080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altLang="ja-JP" sz="1400" b="1" dirty="0">
                    <a:solidFill>
                      <a:srgbClr val="404040"/>
                    </a:solidFill>
                    <a:latin typeface="Times New Roman" panose="02020603050405020304" pitchFamily="18" charset="0"/>
                    <a:ea typeface="华文细黑" panose="02010600040101010101" pitchFamily="2" charset="-122"/>
                    <a:cs typeface="Times New Roman" panose="02020603050405020304" pitchFamily="18" charset="0"/>
                  </a:rPr>
                  <a:t>Synchrotron radiation intensity calculation and optics design </a:t>
                </a:r>
              </a:p>
              <a:p>
                <a:pPr marL="216000" lvl="1" indent="-108000">
                  <a:lnSpc>
                    <a:spcPts val="1680"/>
                  </a:lnSpc>
                  <a:buFont typeface="Arial" panose="020B0604020202020204" pitchFamily="34" charset="0"/>
                  <a:buChar char="•"/>
                  <a:defRPr/>
                </a:pPr>
                <a:r>
                  <a:rPr lang="en-US" altLang="zh-CN" sz="1200" dirty="0">
                    <a:solidFill>
                      <a:srgbClr val="404040"/>
                    </a:solidFill>
                    <a:latin typeface="Times New Roman" panose="02020603050405020304" pitchFamily="18" charset="0"/>
                    <a:ea typeface="华文细黑" panose="02010600040101010101" pitchFamily="2" charset="-122"/>
                    <a:cs typeface="Times New Roman" panose="02020603050405020304" pitchFamily="18" charset="0"/>
                  </a:rPr>
                  <a:t>The SRM was designed for installation at bending magnet BM_61_1 in the linac’s 3rd switchyard (SY3), beginning in August 2025</a:t>
                </a:r>
              </a:p>
              <a:p>
                <a:pPr marL="216000" lvl="1" indent="-108000">
                  <a:lnSpc>
                    <a:spcPts val="1680"/>
                  </a:lnSpc>
                  <a:buFont typeface="Arial" panose="020B0604020202020204" pitchFamily="34" charset="0"/>
                  <a:buChar char="•"/>
                  <a:defRPr/>
                </a:pPr>
                <a:r>
                  <a:rPr lang="en-US" altLang="zh-CN" sz="1200" dirty="0">
                    <a:solidFill>
                      <a:srgbClr val="404040"/>
                    </a:solidFill>
                    <a:latin typeface="Times New Roman" panose="02020603050405020304" pitchFamily="18" charset="0"/>
                    <a:ea typeface="华文细黑" panose="02010600040101010101" pitchFamily="2" charset="-122"/>
                    <a:cs typeface="Times New Roman" panose="02020603050405020304" pitchFamily="18" charset="0"/>
                  </a:rPr>
                  <a:t>Synchrotron radiation power on the first HR mirror: ~0.3171 W; no water cooling required (7.0 GeV KBE electron beam)</a:t>
                </a:r>
              </a:p>
              <a:p>
                <a:pPr marL="216000" lvl="1" indent="-108000">
                  <a:lnSpc>
                    <a:spcPts val="1680"/>
                  </a:lnSpc>
                  <a:buFont typeface="Arial" panose="020B0604020202020204" pitchFamily="34" charset="0"/>
                  <a:buChar char="•"/>
                  <a:defRPr/>
                </a:pPr>
                <a:r>
                  <a:rPr lang="en-US" altLang="zh-CN" sz="1200" dirty="0">
                    <a:solidFill>
                      <a:srgbClr val="404040"/>
                    </a:solidFill>
                    <a:latin typeface="Times New Roman" panose="02020603050405020304" pitchFamily="18" charset="0"/>
                    <a:ea typeface="华文细黑" panose="02010600040101010101" pitchFamily="2" charset="-122"/>
                    <a:cs typeface="Times New Roman" panose="02020603050405020304" pitchFamily="18" charset="0"/>
                  </a:rPr>
                  <a:t>Radiation power density is also much lower than in the DR and Main Ring cases</a:t>
                </a:r>
              </a:p>
              <a:p>
                <a:pPr marL="216000" lvl="1" indent="-108000">
                  <a:lnSpc>
                    <a:spcPts val="1680"/>
                  </a:lnSpc>
                  <a:buFont typeface="Arial" panose="020B0604020202020204" pitchFamily="34" charset="0"/>
                  <a:buChar char="•"/>
                  <a:defRPr/>
                </a:pPr>
                <a:r>
                  <a:rPr lang="en-US" altLang="zh-CN" sz="1200" dirty="0">
                    <a:solidFill>
                      <a:srgbClr val="404040"/>
                    </a:solidFill>
                    <a:latin typeface="Times New Roman" panose="02020603050405020304" pitchFamily="18" charset="0"/>
                    <a:ea typeface="华文细黑" panose="02010600040101010101" pitchFamily="2" charset="-122"/>
                    <a:cs typeface="Times New Roman" panose="02020603050405020304" pitchFamily="18" charset="0"/>
                  </a:rPr>
                  <a:t>Single lens imaging configuration</a:t>
                </a:r>
              </a:p>
              <a:p>
                <a:pPr marL="423450" lvl="2" indent="-171450">
                  <a:lnSpc>
                    <a:spcPts val="1680"/>
                  </a:lnSpc>
                  <a:buFont typeface="Arial" panose="020B0604020202020204" pitchFamily="34" charset="0"/>
                  <a:buChar char="-"/>
                  <a:defRPr/>
                </a:pPr>
                <a14:m>
                  <m:oMath xmlns:m="http://schemas.openxmlformats.org/officeDocument/2006/math">
                    <m:r>
                      <a:rPr kumimoji="0" lang="en-US" altLang="zh-CN" sz="1200" i="1">
                        <a:solidFill>
                          <a:prstClr val="black">
                            <a:lumMod val="75000"/>
                            <a:lumOff val="25000"/>
                          </a:prstClr>
                        </a:solidFill>
                        <a:latin typeface="Cambria Math" panose="02040503050406030204" pitchFamily="18" charset="0"/>
                        <a:ea typeface="华文细黑" panose="02010600040101010101" pitchFamily="2" charset="-122"/>
                        <a:cs typeface="+mn-ea"/>
                      </a:rPr>
                      <m:t>𝑙</m:t>
                    </m:r>
                    <m:r>
                      <a:rPr kumimoji="0" lang="en-US" altLang="zh-CN" sz="1200" i="1">
                        <a:solidFill>
                          <a:prstClr val="black">
                            <a:lumMod val="75000"/>
                            <a:lumOff val="25000"/>
                          </a:prstClr>
                        </a:solidFill>
                        <a:latin typeface="Cambria Math" panose="02040503050406030204" pitchFamily="18" charset="0"/>
                        <a:ea typeface="华文细黑" panose="02010600040101010101" pitchFamily="2" charset="-122"/>
                        <a:cs typeface="+mn-ea"/>
                      </a:rPr>
                      <m:t>=3500 </m:t>
                    </m:r>
                    <m:r>
                      <a:rPr kumimoji="0" lang="en-US" altLang="zh-CN" sz="1200" i="1">
                        <a:solidFill>
                          <a:prstClr val="black">
                            <a:lumMod val="75000"/>
                            <a:lumOff val="25000"/>
                          </a:prstClr>
                        </a:solidFill>
                        <a:latin typeface="Cambria Math" panose="02040503050406030204" pitchFamily="18" charset="0"/>
                        <a:ea typeface="华文细黑" panose="02010600040101010101" pitchFamily="2" charset="-122"/>
                        <a:cs typeface="+mn-ea"/>
                      </a:rPr>
                      <m:t>𝑚𝑚</m:t>
                    </m:r>
                    <m:r>
                      <a:rPr kumimoji="0" lang="en-US" altLang="zh-CN" sz="1200" i="1">
                        <a:solidFill>
                          <a:prstClr val="black">
                            <a:lumMod val="75000"/>
                            <a:lumOff val="25000"/>
                          </a:prstClr>
                        </a:solidFill>
                        <a:latin typeface="Cambria Math" panose="02040503050406030204" pitchFamily="18" charset="0"/>
                        <a:ea typeface="华文细黑" panose="02010600040101010101" pitchFamily="2" charset="-122"/>
                        <a:cs typeface="+mn-ea"/>
                      </a:rPr>
                      <m:t>, </m:t>
                    </m:r>
                    <m:r>
                      <a:rPr kumimoji="0" lang="en-US" altLang="zh-CN" sz="1200" i="1">
                        <a:solidFill>
                          <a:prstClr val="black">
                            <a:lumMod val="75000"/>
                            <a:lumOff val="25000"/>
                          </a:prstClr>
                        </a:solidFill>
                        <a:latin typeface="Cambria Math" panose="02040503050406030204" pitchFamily="18" charset="0"/>
                        <a:ea typeface="华文细黑" panose="02010600040101010101" pitchFamily="2" charset="-122"/>
                        <a:cs typeface="+mn-ea"/>
                      </a:rPr>
                      <m:t>𝑓</m:t>
                    </m:r>
                    <m:r>
                      <a:rPr kumimoji="0" lang="en-US" altLang="zh-CN" sz="1200" i="1">
                        <a:solidFill>
                          <a:prstClr val="black">
                            <a:lumMod val="75000"/>
                            <a:lumOff val="25000"/>
                          </a:prstClr>
                        </a:solidFill>
                        <a:latin typeface="Cambria Math" panose="02040503050406030204" pitchFamily="18" charset="0"/>
                        <a:ea typeface="华文细黑" panose="02010600040101010101" pitchFamily="2" charset="-122"/>
                        <a:cs typeface="+mn-ea"/>
                      </a:rPr>
                      <m:t>=500 </m:t>
                    </m:r>
                    <m:r>
                      <a:rPr kumimoji="0" lang="en-US" altLang="zh-CN" sz="1200" i="1">
                        <a:solidFill>
                          <a:prstClr val="black">
                            <a:lumMod val="75000"/>
                            <a:lumOff val="25000"/>
                          </a:prstClr>
                        </a:solidFill>
                        <a:latin typeface="Cambria Math" panose="02040503050406030204" pitchFamily="18" charset="0"/>
                        <a:ea typeface="华文细黑" panose="02010600040101010101" pitchFamily="2" charset="-122"/>
                        <a:cs typeface="+mn-ea"/>
                      </a:rPr>
                      <m:t>𝑚𝑚</m:t>
                    </m:r>
                    <m:r>
                      <a:rPr kumimoji="0" lang="en-US" altLang="zh-CN" sz="1200" i="1">
                        <a:solidFill>
                          <a:prstClr val="black">
                            <a:lumMod val="75000"/>
                            <a:lumOff val="25000"/>
                          </a:prstClr>
                        </a:solidFill>
                        <a:latin typeface="Cambria Math" panose="02040503050406030204" pitchFamily="18" charset="0"/>
                        <a:ea typeface="华文细黑" panose="02010600040101010101" pitchFamily="2" charset="-122"/>
                        <a:cs typeface="+mn-ea"/>
                      </a:rPr>
                      <m:t>, </m:t>
                    </m:r>
                    <m:r>
                      <a:rPr kumimoji="0" lang="zh-CN" altLang="en-US" sz="1200" i="1">
                        <a:solidFill>
                          <a:prstClr val="black">
                            <a:lumMod val="75000"/>
                            <a:lumOff val="25000"/>
                          </a:prstClr>
                        </a:solidFill>
                        <a:latin typeface="Cambria Math" panose="02040503050406030204" pitchFamily="18" charset="0"/>
                        <a:ea typeface="华文细黑" panose="02010600040101010101" pitchFamily="2" charset="-122"/>
                        <a:cs typeface="+mn-ea"/>
                      </a:rPr>
                      <m:t>𝛽</m:t>
                    </m:r>
                    <m:r>
                      <a:rPr kumimoji="0" lang="en-US" altLang="zh-CN" sz="1200" i="1">
                        <a:solidFill>
                          <a:prstClr val="black">
                            <a:lumMod val="75000"/>
                            <a:lumOff val="25000"/>
                          </a:prstClr>
                        </a:solidFill>
                        <a:latin typeface="Cambria Math" panose="02040503050406030204" pitchFamily="18" charset="0"/>
                        <a:ea typeface="华文细黑" panose="02010600040101010101" pitchFamily="2" charset="-122"/>
                        <a:cs typeface="+mn-ea"/>
                      </a:rPr>
                      <m:t>=0.167      </m:t>
                    </m:r>
                  </m:oMath>
                </a14:m>
                <a:r>
                  <a:rPr kumimoji="0" lang="en-US" altLang="zh-CN" sz="1200" dirty="0">
                    <a:solidFill>
                      <a:prstClr val="black">
                        <a:lumMod val="75000"/>
                        <a:lumOff val="25000"/>
                      </a:prstClr>
                    </a:solidFill>
                    <a:latin typeface="Times New Roman" panose="02020603050405020304" pitchFamily="18" charset="0"/>
                    <a:ea typeface="华文细黑" panose="02010600040101010101" pitchFamily="2" charset="-122"/>
                    <a:cs typeface="Times New Roman" panose="02020603050405020304" pitchFamily="18" charset="0"/>
                  </a:rPr>
                  <a:t>(Limited by the available space)</a:t>
                </a:r>
              </a:p>
              <a:p>
                <a:pPr marL="423450" lvl="2" indent="-171450">
                  <a:lnSpc>
                    <a:spcPts val="1680"/>
                  </a:lnSpc>
                  <a:buFont typeface="Arial" panose="020B0604020202020204" pitchFamily="34" charset="0"/>
                  <a:buChar char="-"/>
                  <a:defRPr/>
                </a:pPr>
                <a:r>
                  <a:rPr kumimoji="0" lang="en-US" altLang="zh-CN" sz="1200" dirty="0">
                    <a:solidFill>
                      <a:prstClr val="black">
                        <a:lumMod val="75000"/>
                        <a:lumOff val="25000"/>
                      </a:prstClr>
                    </a:solidFill>
                    <a:latin typeface="Times New Roman" panose="02020603050405020304" pitchFamily="18" charset="0"/>
                    <a:ea typeface="华文细黑" panose="02010600040101010101" pitchFamily="2" charset="-122"/>
                    <a:cs typeface="Times New Roman" panose="02020603050405020304" pitchFamily="18" charset="0"/>
                  </a:rPr>
                  <a:t>Commercial Achromatic lens: </a:t>
                </a:r>
                <a:r>
                  <a:rPr kumimoji="0" lang="zh-CN" altLang="en-US" sz="1200" dirty="0">
                    <a:solidFill>
                      <a:prstClr val="black">
                        <a:lumMod val="75000"/>
                        <a:lumOff val="25000"/>
                      </a:prstClr>
                    </a:solidFill>
                    <a:latin typeface="Times New Roman" panose="02020603050405020304" pitchFamily="18" charset="0"/>
                    <a:ea typeface="华文细黑" panose="02010600040101010101" pitchFamily="2" charset="-122"/>
                    <a:cs typeface="Times New Roman" panose="02020603050405020304" pitchFamily="18" charset="0"/>
                  </a:rPr>
                  <a:t>𝐹</a:t>
                </a:r>
                <a:r>
                  <a:rPr kumimoji="0" lang="en-US" altLang="zh-CN" sz="1200" dirty="0">
                    <a:solidFill>
                      <a:prstClr val="black">
                        <a:lumMod val="75000"/>
                        <a:lumOff val="25000"/>
                      </a:prstClr>
                    </a:solidFill>
                    <a:latin typeface="Times New Roman" panose="02020603050405020304" pitchFamily="18" charset="0"/>
                    <a:ea typeface="华文细黑" panose="02010600040101010101" pitchFamily="2" charset="-122"/>
                    <a:cs typeface="Times New Roman" panose="02020603050405020304" pitchFamily="18" charset="0"/>
                  </a:rPr>
                  <a:t># = 10     (Based on  the simulation results)</a:t>
                </a:r>
              </a:p>
              <a:p>
                <a:pPr marL="216000" lvl="1" indent="-108000">
                  <a:lnSpc>
                    <a:spcPts val="1680"/>
                  </a:lnSpc>
                  <a:buFont typeface="Arial" panose="020B0604020202020204" pitchFamily="34" charset="0"/>
                  <a:buChar char="•"/>
                  <a:defRPr/>
                </a:pPr>
                <a:r>
                  <a:rPr lang="en-US" altLang="zh-CN" sz="1200" dirty="0">
                    <a:solidFill>
                      <a:srgbClr val="404040"/>
                    </a:solidFill>
                    <a:latin typeface="Times New Roman" panose="02020603050405020304" pitchFamily="18" charset="0"/>
                    <a:ea typeface="华文细黑" panose="02010600040101010101" pitchFamily="2" charset="-122"/>
                    <a:cs typeface="Times New Roman" panose="02020603050405020304" pitchFamily="18" charset="0"/>
                  </a:rPr>
                  <a:t>Remote control of the ND filter wheel and horizontal and longitudinal stages for optimal imaging</a:t>
                </a:r>
              </a:p>
              <a:p>
                <a:pPr marL="216000" lvl="1" indent="-108000">
                  <a:lnSpc>
                    <a:spcPts val="1680"/>
                  </a:lnSpc>
                  <a:buFont typeface="Arial" panose="020B0604020202020204" pitchFamily="34" charset="0"/>
                  <a:buChar char="•"/>
                  <a:defRPr/>
                </a:pPr>
                <a:r>
                  <a:rPr lang="en-US" altLang="zh-CN" sz="1200" dirty="0">
                    <a:solidFill>
                      <a:srgbClr val="404040"/>
                    </a:solidFill>
                    <a:latin typeface="Times New Roman" panose="02020603050405020304" pitchFamily="18" charset="0"/>
                    <a:ea typeface="华文细黑" panose="02010600040101010101" pitchFamily="2" charset="-122"/>
                    <a:cs typeface="Times New Roman" panose="02020603050405020304" pitchFamily="18" charset="0"/>
                  </a:rPr>
                  <a:t>Solid radiation shield is designed for protection of CCD and motorized stages </a:t>
                </a:r>
              </a:p>
            </p:txBody>
          </p:sp>
        </mc:Choice>
        <mc:Fallback xmlns="">
          <p:sp>
            <p:nvSpPr>
              <p:cNvPr id="6" name="矩形 5">
                <a:extLst>
                  <a:ext uri="{FF2B5EF4-FFF2-40B4-BE49-F238E27FC236}">
                    <a16:creationId xmlns:a16="http://schemas.microsoft.com/office/drawing/2014/main" id="{D91F2547-60A0-B2AB-6BFC-F746B52AE4CE}"/>
                  </a:ext>
                </a:extLst>
              </p:cNvPr>
              <p:cNvSpPr>
                <a:spLocks noRot="1" noChangeAspect="1" noMove="1" noResize="1" noEditPoints="1" noAdjustHandles="1" noChangeArrowheads="1" noChangeShapeType="1" noTextEdit="1"/>
              </p:cNvSpPr>
              <p:nvPr/>
            </p:nvSpPr>
            <p:spPr>
              <a:xfrm>
                <a:off x="10797" y="594850"/>
                <a:ext cx="5390579" cy="2785309"/>
              </a:xfrm>
              <a:prstGeom prst="rect">
                <a:avLst/>
              </a:prstGeom>
              <a:blipFill>
                <a:blip r:embed="rId2"/>
                <a:stretch>
                  <a:fillRect l="-226" b="-877"/>
                </a:stretch>
              </a:blipFill>
            </p:spPr>
            <p:txBody>
              <a:bodyPr/>
              <a:lstStyle/>
              <a:p>
                <a:r>
                  <a:rPr lang="ja-JP" altLang="en-US">
                    <a:noFill/>
                  </a:rPr>
                  <a:t> </a:t>
                </a:r>
              </a:p>
            </p:txBody>
          </p:sp>
        </mc:Fallback>
      </mc:AlternateContent>
      <p:pic>
        <p:nvPicPr>
          <p:cNvPr id="9" name="图片 8">
            <a:extLst>
              <a:ext uri="{FF2B5EF4-FFF2-40B4-BE49-F238E27FC236}">
                <a16:creationId xmlns:a16="http://schemas.microsoft.com/office/drawing/2014/main" id="{2A558068-B0A5-FD30-2111-6C58F40CB2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00562" y="302111"/>
            <a:ext cx="2279364" cy="1463964"/>
          </a:xfrm>
          <a:prstGeom prst="rect">
            <a:avLst/>
          </a:prstGeom>
        </p:spPr>
      </p:pic>
      <p:pic>
        <p:nvPicPr>
          <p:cNvPr id="10" name="图片 9">
            <a:extLst>
              <a:ext uri="{FF2B5EF4-FFF2-40B4-BE49-F238E27FC236}">
                <a16:creationId xmlns:a16="http://schemas.microsoft.com/office/drawing/2014/main" id="{4E2F0BA6-0261-920F-F0BA-BBC73972A673}"/>
              </a:ext>
            </a:extLst>
          </p:cNvPr>
          <p:cNvPicPr>
            <a:picLocks noChangeAspect="1"/>
          </p:cNvPicPr>
          <p:nvPr/>
        </p:nvPicPr>
        <p:blipFill>
          <a:blip r:embed="rId4"/>
          <a:stretch>
            <a:fillRect/>
          </a:stretch>
        </p:blipFill>
        <p:spPr>
          <a:xfrm>
            <a:off x="5392760" y="4006291"/>
            <a:ext cx="2252139" cy="2709794"/>
          </a:xfrm>
          <a:prstGeom prst="rect">
            <a:avLst/>
          </a:prstGeom>
        </p:spPr>
      </p:pic>
      <p:grpSp>
        <p:nvGrpSpPr>
          <p:cNvPr id="11" name="グループ化 22">
            <a:extLst>
              <a:ext uri="{FF2B5EF4-FFF2-40B4-BE49-F238E27FC236}">
                <a16:creationId xmlns:a16="http://schemas.microsoft.com/office/drawing/2014/main" id="{5E9FB0E0-4C02-251F-4543-82088685B984}"/>
              </a:ext>
            </a:extLst>
          </p:cNvPr>
          <p:cNvGrpSpPr/>
          <p:nvPr/>
        </p:nvGrpSpPr>
        <p:grpSpPr>
          <a:xfrm>
            <a:off x="121863" y="4588738"/>
            <a:ext cx="2795758" cy="2113866"/>
            <a:chOff x="1794848" y="353819"/>
            <a:chExt cx="8602304" cy="6504181"/>
          </a:xfrm>
        </p:grpSpPr>
        <p:pic>
          <p:nvPicPr>
            <p:cNvPr id="12" name="図 4" descr="ダイアグラム&#10;&#10;AI 生成コンテンツは誤りを含む可能性があります。">
              <a:extLst>
                <a:ext uri="{FF2B5EF4-FFF2-40B4-BE49-F238E27FC236}">
                  <a16:creationId xmlns:a16="http://schemas.microsoft.com/office/drawing/2014/main" id="{96132872-6F27-295C-6853-177BAD6245EC}"/>
                </a:ext>
              </a:extLst>
            </p:cNvPr>
            <p:cNvPicPr>
              <a:picLocks noChangeAspect="1"/>
            </p:cNvPicPr>
            <p:nvPr/>
          </p:nvPicPr>
          <p:blipFill>
            <a:blip r:embed="rId5"/>
            <a:stretch>
              <a:fillRect/>
            </a:stretch>
          </p:blipFill>
          <p:spPr>
            <a:xfrm>
              <a:off x="1794848" y="353819"/>
              <a:ext cx="8602304" cy="6504181"/>
            </a:xfrm>
            <a:prstGeom prst="rect">
              <a:avLst/>
            </a:prstGeom>
          </p:spPr>
        </p:pic>
        <p:cxnSp>
          <p:nvCxnSpPr>
            <p:cNvPr id="13" name="直線コネクタ 6">
              <a:extLst>
                <a:ext uri="{FF2B5EF4-FFF2-40B4-BE49-F238E27FC236}">
                  <a16:creationId xmlns:a16="http://schemas.microsoft.com/office/drawing/2014/main" id="{BF02041F-BB8F-1E81-0132-F269F23247FB}"/>
                </a:ext>
              </a:extLst>
            </p:cNvPr>
            <p:cNvCxnSpPr/>
            <p:nvPr/>
          </p:nvCxnSpPr>
          <p:spPr>
            <a:xfrm>
              <a:off x="9003506" y="2055019"/>
              <a:ext cx="207169"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4" name="直線コネクタ 8">
              <a:extLst>
                <a:ext uri="{FF2B5EF4-FFF2-40B4-BE49-F238E27FC236}">
                  <a16:creationId xmlns:a16="http://schemas.microsoft.com/office/drawing/2014/main" id="{9DB25578-C201-A7BB-7EA8-A072384FD2AF}"/>
                </a:ext>
              </a:extLst>
            </p:cNvPr>
            <p:cNvCxnSpPr/>
            <p:nvPr/>
          </p:nvCxnSpPr>
          <p:spPr>
            <a:xfrm>
              <a:off x="9210675" y="2055019"/>
              <a:ext cx="0" cy="488156"/>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5" name="直線コネクタ 10">
              <a:extLst>
                <a:ext uri="{FF2B5EF4-FFF2-40B4-BE49-F238E27FC236}">
                  <a16:creationId xmlns:a16="http://schemas.microsoft.com/office/drawing/2014/main" id="{D1BCB7D3-4A22-F4D0-268F-87E210EABBF5}"/>
                </a:ext>
              </a:extLst>
            </p:cNvPr>
            <p:cNvCxnSpPr>
              <a:cxnSpLocks/>
            </p:cNvCxnSpPr>
            <p:nvPr/>
          </p:nvCxnSpPr>
          <p:spPr>
            <a:xfrm flipH="1">
              <a:off x="7653338" y="2543175"/>
              <a:ext cx="1557337" cy="478631"/>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6" name="直線コネクタ 15">
              <a:extLst>
                <a:ext uri="{FF2B5EF4-FFF2-40B4-BE49-F238E27FC236}">
                  <a16:creationId xmlns:a16="http://schemas.microsoft.com/office/drawing/2014/main" id="{2FAFDB66-E6C3-87DB-D60D-D1B2596F321D}"/>
                </a:ext>
              </a:extLst>
            </p:cNvPr>
            <p:cNvCxnSpPr/>
            <p:nvPr/>
          </p:nvCxnSpPr>
          <p:spPr>
            <a:xfrm flipV="1">
              <a:off x="7612856" y="3083719"/>
              <a:ext cx="0" cy="1045369"/>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7" name="直線コネクタ 17">
              <a:extLst>
                <a:ext uri="{FF2B5EF4-FFF2-40B4-BE49-F238E27FC236}">
                  <a16:creationId xmlns:a16="http://schemas.microsoft.com/office/drawing/2014/main" id="{BC54E6BB-90DE-5F75-3DF8-F5EC1696A8D3}"/>
                </a:ext>
              </a:extLst>
            </p:cNvPr>
            <p:cNvCxnSpPr/>
            <p:nvPr/>
          </p:nvCxnSpPr>
          <p:spPr>
            <a:xfrm flipH="1">
              <a:off x="7367588" y="4124325"/>
              <a:ext cx="240506"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8" name="直線コネクタ 19">
              <a:extLst>
                <a:ext uri="{FF2B5EF4-FFF2-40B4-BE49-F238E27FC236}">
                  <a16:creationId xmlns:a16="http://schemas.microsoft.com/office/drawing/2014/main" id="{7224C8D0-1541-E90C-6520-EB6D73AAA7C2}"/>
                </a:ext>
              </a:extLst>
            </p:cNvPr>
            <p:cNvCxnSpPr/>
            <p:nvPr/>
          </p:nvCxnSpPr>
          <p:spPr>
            <a:xfrm>
              <a:off x="7367588" y="4129088"/>
              <a:ext cx="0" cy="583406"/>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9" name="直線コネクタ 21">
              <a:extLst>
                <a:ext uri="{FF2B5EF4-FFF2-40B4-BE49-F238E27FC236}">
                  <a16:creationId xmlns:a16="http://schemas.microsoft.com/office/drawing/2014/main" id="{BA170EB5-6678-2D2B-B241-283D5B267CA8}"/>
                </a:ext>
              </a:extLst>
            </p:cNvPr>
            <p:cNvCxnSpPr/>
            <p:nvPr/>
          </p:nvCxnSpPr>
          <p:spPr>
            <a:xfrm flipH="1" flipV="1">
              <a:off x="4810125" y="4667250"/>
              <a:ext cx="2557463" cy="47625"/>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grpSp>
      <p:pic>
        <p:nvPicPr>
          <p:cNvPr id="27" name="图片 26">
            <a:extLst>
              <a:ext uri="{FF2B5EF4-FFF2-40B4-BE49-F238E27FC236}">
                <a16:creationId xmlns:a16="http://schemas.microsoft.com/office/drawing/2014/main" id="{66AFEF9A-5102-C6C1-EDAD-F4BE830B452B}"/>
              </a:ext>
            </a:extLst>
          </p:cNvPr>
          <p:cNvPicPr>
            <a:picLocks noChangeAspect="1"/>
          </p:cNvPicPr>
          <p:nvPr/>
        </p:nvPicPr>
        <p:blipFill>
          <a:blip r:embed="rId6">
            <a:extLst>
              <a:ext uri="{28A0092B-C50C-407E-A947-70E740481C1C}">
                <a14:useLocalDpi xmlns:a14="http://schemas.microsoft.com/office/drawing/2010/main" val="0"/>
              </a:ext>
            </a:extLst>
          </a:blip>
          <a:srcRect l="19813" t="14185" r="10245" b="1676"/>
          <a:stretch>
            <a:fillRect/>
          </a:stretch>
        </p:blipFill>
        <p:spPr>
          <a:xfrm>
            <a:off x="2982608" y="4588738"/>
            <a:ext cx="2345165" cy="2115926"/>
          </a:xfrm>
          <a:prstGeom prst="rect">
            <a:avLst/>
          </a:prstGeom>
        </p:spPr>
      </p:pic>
      <p:pic>
        <p:nvPicPr>
          <p:cNvPr id="29" name="图片 28">
            <a:extLst>
              <a:ext uri="{FF2B5EF4-FFF2-40B4-BE49-F238E27FC236}">
                <a16:creationId xmlns:a16="http://schemas.microsoft.com/office/drawing/2014/main" id="{D1FF7B95-7BD9-075D-F7B5-FEC6BEF9D9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15546" y="1552617"/>
            <a:ext cx="3752765" cy="1876383"/>
          </a:xfrm>
          <a:prstGeom prst="rect">
            <a:avLst/>
          </a:prstGeom>
        </p:spPr>
      </p:pic>
      <p:pic>
        <p:nvPicPr>
          <p:cNvPr id="37" name="图片 36">
            <a:extLst>
              <a:ext uri="{FF2B5EF4-FFF2-40B4-BE49-F238E27FC236}">
                <a16:creationId xmlns:a16="http://schemas.microsoft.com/office/drawing/2014/main" id="{50A6FEA3-53F4-E8FC-7196-3566ABCC073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90773" y="1759444"/>
            <a:ext cx="2279364" cy="1709523"/>
          </a:xfrm>
          <a:prstGeom prst="rect">
            <a:avLst/>
          </a:prstGeom>
        </p:spPr>
      </p:pic>
      <p:pic>
        <p:nvPicPr>
          <p:cNvPr id="39" name="图片 38">
            <a:extLst>
              <a:ext uri="{FF2B5EF4-FFF2-40B4-BE49-F238E27FC236}">
                <a16:creationId xmlns:a16="http://schemas.microsoft.com/office/drawing/2014/main" id="{F57115B7-AE7A-16F7-BDF0-05394213A9E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5400000">
            <a:off x="7420345" y="4345016"/>
            <a:ext cx="2709793" cy="2032345"/>
          </a:xfrm>
          <a:prstGeom prst="rect">
            <a:avLst/>
          </a:prstGeom>
        </p:spPr>
      </p:pic>
      <p:pic>
        <p:nvPicPr>
          <p:cNvPr id="45" name="图片 44">
            <a:extLst>
              <a:ext uri="{FF2B5EF4-FFF2-40B4-BE49-F238E27FC236}">
                <a16:creationId xmlns:a16="http://schemas.microsoft.com/office/drawing/2014/main" id="{BF20FFE7-9C10-BD8B-637B-076B0F965F0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836237" y="5159754"/>
            <a:ext cx="2311022" cy="1576512"/>
          </a:xfrm>
          <a:prstGeom prst="rect">
            <a:avLst/>
          </a:prstGeom>
        </p:spPr>
      </p:pic>
      <p:pic>
        <p:nvPicPr>
          <p:cNvPr id="3" name="图片 2">
            <a:extLst>
              <a:ext uri="{FF2B5EF4-FFF2-40B4-BE49-F238E27FC236}">
                <a16:creationId xmlns:a16="http://schemas.microsoft.com/office/drawing/2014/main" id="{98EF0AD6-A307-2B96-21B7-9FEA0C29196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859489" y="3462334"/>
            <a:ext cx="2210648" cy="1651606"/>
          </a:xfrm>
          <a:prstGeom prst="rect">
            <a:avLst/>
          </a:prstGeom>
        </p:spPr>
      </p:pic>
      <p:sp>
        <p:nvSpPr>
          <p:cNvPr id="26" name="文本框 25">
            <a:extLst>
              <a:ext uri="{FF2B5EF4-FFF2-40B4-BE49-F238E27FC236}">
                <a16:creationId xmlns:a16="http://schemas.microsoft.com/office/drawing/2014/main" id="{C7EC34E3-16CB-B6B9-3FC1-16C64FBAB3ED}"/>
              </a:ext>
            </a:extLst>
          </p:cNvPr>
          <p:cNvSpPr txBox="1"/>
          <p:nvPr/>
        </p:nvSpPr>
        <p:spPr>
          <a:xfrm>
            <a:off x="9797319" y="1999646"/>
            <a:ext cx="2311022" cy="26161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ja-JP" sz="1050" b="1" i="0" u="none" strike="noStrike" kern="1200" cap="none" spc="0" normalizeH="0" baseline="0" noProof="0" dirty="0">
                <a:ln>
                  <a:noFill/>
                </a:ln>
                <a:solidFill>
                  <a:srgbClr val="3563A8"/>
                </a:solidFill>
                <a:effectLst/>
                <a:uLnTx/>
                <a:uFillTx/>
                <a:latin typeface="Times New Roman" panose="02020603050405020304" pitchFamily="18" charset="0"/>
                <a:ea typeface="宋体"/>
                <a:cs typeface="Times New Roman" panose="02020603050405020304" pitchFamily="18" charset="0"/>
              </a:rPr>
              <a:t>Beam</a:t>
            </a:r>
            <a:r>
              <a:rPr kumimoji="0" lang="ja-JP" altLang="en-US" sz="1050" b="1" dirty="0">
                <a:solidFill>
                  <a:srgbClr val="3563A8"/>
                </a:solidFill>
                <a:latin typeface="Times New Roman" panose="02020603050405020304" pitchFamily="18" charset="0"/>
                <a:ea typeface="宋体"/>
                <a:cs typeface="Times New Roman" panose="02020603050405020304" pitchFamily="18" charset="0"/>
              </a:rPr>
              <a:t> </a:t>
            </a:r>
            <a:r>
              <a:rPr kumimoji="0" lang="en-US" altLang="ja-JP" sz="1050" b="1" dirty="0">
                <a:solidFill>
                  <a:srgbClr val="3563A8"/>
                </a:solidFill>
                <a:latin typeface="Times New Roman" panose="02020603050405020304" pitchFamily="18" charset="0"/>
                <a:ea typeface="宋体"/>
                <a:cs typeface="Times New Roman" panose="02020603050405020304" pitchFamily="18" charset="0"/>
              </a:rPr>
              <a:t>patterns</a:t>
            </a:r>
            <a:r>
              <a:rPr kumimoji="0" lang="ja-JP" altLang="en-US" sz="1050" b="1" dirty="0">
                <a:solidFill>
                  <a:srgbClr val="3563A8"/>
                </a:solidFill>
                <a:latin typeface="Times New Roman" panose="02020603050405020304" pitchFamily="18" charset="0"/>
                <a:ea typeface="宋体"/>
                <a:cs typeface="Times New Roman" panose="02020603050405020304" pitchFamily="18" charset="0"/>
              </a:rPr>
              <a:t> </a:t>
            </a:r>
            <a:r>
              <a:rPr kumimoji="0" lang="en-US" altLang="ja-JP" sz="1050" b="1" dirty="0">
                <a:solidFill>
                  <a:srgbClr val="3563A8"/>
                </a:solidFill>
                <a:latin typeface="Times New Roman" panose="02020603050405020304" pitchFamily="18" charset="0"/>
                <a:ea typeface="宋体"/>
                <a:cs typeface="Times New Roman" panose="02020603050405020304" pitchFamily="18" charset="0"/>
              </a:rPr>
              <a:t>near</a:t>
            </a:r>
            <a:r>
              <a:rPr kumimoji="0" lang="ja-JP" altLang="en-US" sz="1050" b="1" dirty="0">
                <a:solidFill>
                  <a:srgbClr val="3563A8"/>
                </a:solidFill>
                <a:latin typeface="Times New Roman" panose="02020603050405020304" pitchFamily="18" charset="0"/>
                <a:ea typeface="宋体"/>
                <a:cs typeface="Times New Roman" panose="02020603050405020304" pitchFamily="18" charset="0"/>
              </a:rPr>
              <a:t> </a:t>
            </a:r>
            <a:r>
              <a:rPr kumimoji="0" lang="en-US" altLang="ja-JP" sz="1050" b="1" dirty="0">
                <a:solidFill>
                  <a:srgbClr val="3563A8"/>
                </a:solidFill>
                <a:latin typeface="Times New Roman" panose="02020603050405020304" pitchFamily="18" charset="0"/>
                <a:ea typeface="宋体"/>
                <a:cs typeface="Times New Roman" panose="02020603050405020304" pitchFamily="18" charset="0"/>
              </a:rPr>
              <a:t>focus</a:t>
            </a:r>
            <a:r>
              <a:rPr kumimoji="0" lang="ja-JP" altLang="en-US" sz="1050" b="1" dirty="0">
                <a:solidFill>
                  <a:srgbClr val="3563A8"/>
                </a:solidFill>
                <a:latin typeface="Times New Roman" panose="02020603050405020304" pitchFamily="18" charset="0"/>
                <a:ea typeface="宋体"/>
                <a:cs typeface="Times New Roman" panose="02020603050405020304" pitchFamily="18" charset="0"/>
              </a:rPr>
              <a:t> </a:t>
            </a:r>
            <a:r>
              <a:rPr kumimoji="0" lang="en-US" altLang="ja-JP" sz="1050" b="1" dirty="0">
                <a:solidFill>
                  <a:srgbClr val="3563A8"/>
                </a:solidFill>
                <a:latin typeface="Times New Roman" panose="02020603050405020304" pitchFamily="18" charset="0"/>
                <a:ea typeface="宋体"/>
                <a:cs typeface="Times New Roman" panose="02020603050405020304" pitchFamily="18" charset="0"/>
              </a:rPr>
              <a:t>point</a:t>
            </a:r>
            <a:endParaRPr kumimoji="0" lang="en-US" altLang="zh-CN" sz="1050" b="1" i="0" u="none" strike="noStrike" kern="1200" cap="none" spc="0" normalizeH="0" baseline="0" noProof="0" dirty="0">
              <a:ln>
                <a:noFill/>
              </a:ln>
              <a:solidFill>
                <a:srgbClr val="3563A8"/>
              </a:solidFill>
              <a:effectLst/>
              <a:uLnTx/>
              <a:uFillTx/>
              <a:latin typeface="Times New Roman" panose="02020603050405020304" pitchFamily="18" charset="0"/>
              <a:ea typeface="宋体"/>
              <a:cs typeface="Times New Roman" panose="02020603050405020304" pitchFamily="18" charset="0"/>
            </a:endParaRPr>
          </a:p>
        </p:txBody>
      </p:sp>
      <p:sp>
        <p:nvSpPr>
          <p:cNvPr id="30" name="文本框 29">
            <a:extLst>
              <a:ext uri="{FF2B5EF4-FFF2-40B4-BE49-F238E27FC236}">
                <a16:creationId xmlns:a16="http://schemas.microsoft.com/office/drawing/2014/main" id="{C2C6B31D-EDD2-B3ED-0E15-D69BCF5B2538}"/>
              </a:ext>
            </a:extLst>
          </p:cNvPr>
          <p:cNvSpPr txBox="1"/>
          <p:nvPr/>
        </p:nvSpPr>
        <p:spPr>
          <a:xfrm>
            <a:off x="9836237" y="421612"/>
            <a:ext cx="1578674" cy="253916"/>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ja-JP" sz="1050" b="1" i="0" u="none" strike="noStrike" kern="1200" cap="none" spc="0" normalizeH="0" baseline="0" noProof="0" dirty="0">
                <a:ln>
                  <a:noFill/>
                </a:ln>
                <a:solidFill>
                  <a:srgbClr val="3563A8"/>
                </a:solidFill>
                <a:effectLst/>
                <a:uLnTx/>
                <a:uFillTx/>
                <a:latin typeface="Times New Roman" panose="02020603050405020304" pitchFamily="18" charset="0"/>
                <a:ea typeface="宋体"/>
                <a:cs typeface="Times New Roman" panose="02020603050405020304" pitchFamily="18" charset="0"/>
              </a:rPr>
              <a:t>Imaging system layout</a:t>
            </a:r>
            <a:endParaRPr kumimoji="0" lang="en-US" altLang="zh-CN" sz="1050" b="1" i="0" u="none" strike="noStrike" kern="1200" cap="none" spc="0" normalizeH="0" baseline="0" noProof="0" dirty="0">
              <a:ln>
                <a:noFill/>
              </a:ln>
              <a:solidFill>
                <a:srgbClr val="3563A8"/>
              </a:solidFill>
              <a:effectLst/>
              <a:uLnTx/>
              <a:uFillTx/>
              <a:latin typeface="Times New Roman" panose="02020603050405020304" pitchFamily="18" charset="0"/>
              <a:ea typeface="宋体"/>
              <a:cs typeface="Times New Roman" panose="02020603050405020304" pitchFamily="18" charset="0"/>
            </a:endParaRPr>
          </a:p>
        </p:txBody>
      </p:sp>
      <p:sp>
        <p:nvSpPr>
          <p:cNvPr id="2" name="テキスト ボックス 1">
            <a:extLst>
              <a:ext uri="{FF2B5EF4-FFF2-40B4-BE49-F238E27FC236}">
                <a16:creationId xmlns:a16="http://schemas.microsoft.com/office/drawing/2014/main" id="{F9344784-2EAE-7ED5-765A-3CD7695B5DEA}"/>
              </a:ext>
            </a:extLst>
          </p:cNvPr>
          <p:cNvSpPr txBox="1"/>
          <p:nvPr/>
        </p:nvSpPr>
        <p:spPr>
          <a:xfrm>
            <a:off x="9859731" y="90928"/>
            <a:ext cx="1946367" cy="307777"/>
          </a:xfrm>
          <a:prstGeom prst="rect">
            <a:avLst/>
          </a:prstGeom>
          <a:noFill/>
        </p:spPr>
        <p:txBody>
          <a:bodyPr wrap="none" rtlCol="0">
            <a:spAutoFit/>
          </a:bodyPr>
          <a:lstStyle/>
          <a:p>
            <a:pPr algn="l"/>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R. Zhang, Y. Okayasu</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pic>
        <p:nvPicPr>
          <p:cNvPr id="21" name="図 20">
            <a:extLst>
              <a:ext uri="{FF2B5EF4-FFF2-40B4-BE49-F238E27FC236}">
                <a16:creationId xmlns:a16="http://schemas.microsoft.com/office/drawing/2014/main" id="{896CE4E2-655F-4C89-BBD2-6406EB481728}"/>
              </a:ext>
            </a:extLst>
          </p:cNvPr>
          <p:cNvPicPr>
            <a:picLocks noChangeAspect="1"/>
          </p:cNvPicPr>
          <p:nvPr/>
        </p:nvPicPr>
        <p:blipFill>
          <a:blip r:embed="rId12">
            <a:extLst>
              <a:ext uri="{28A0092B-C50C-407E-A947-70E740481C1C}">
                <a14:useLocalDpi xmlns:a14="http://schemas.microsoft.com/office/drawing/2010/main" val="0"/>
              </a:ext>
            </a:extLst>
          </a:blip>
          <a:srcRect l="336" t="10210" r="31979" b="25470"/>
          <a:stretch>
            <a:fillRect/>
          </a:stretch>
        </p:blipFill>
        <p:spPr>
          <a:xfrm>
            <a:off x="4956383" y="416266"/>
            <a:ext cx="4189120" cy="1079201"/>
          </a:xfrm>
          <a:prstGeom prst="rect">
            <a:avLst/>
          </a:prstGeom>
        </p:spPr>
      </p:pic>
      <p:sp>
        <p:nvSpPr>
          <p:cNvPr id="23" name="字幕 2">
            <a:extLst>
              <a:ext uri="{FF2B5EF4-FFF2-40B4-BE49-F238E27FC236}">
                <a16:creationId xmlns:a16="http://schemas.microsoft.com/office/drawing/2014/main" id="{6E48334F-31DA-A7C2-C184-563A3ACA1CFE}"/>
              </a:ext>
            </a:extLst>
          </p:cNvPr>
          <p:cNvSpPr txBox="1">
            <a:spLocks/>
          </p:cNvSpPr>
          <p:nvPr/>
        </p:nvSpPr>
        <p:spPr>
          <a:xfrm>
            <a:off x="-2" y="-1"/>
            <a:ext cx="10960102" cy="1155701"/>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New SR Monitor (SRM_61_1) at SY3 entrance</a:t>
            </a:r>
          </a:p>
        </p:txBody>
      </p:sp>
      <p:sp>
        <p:nvSpPr>
          <p:cNvPr id="5" name="テキスト ボックス 4">
            <a:extLst>
              <a:ext uri="{FF2B5EF4-FFF2-40B4-BE49-F238E27FC236}">
                <a16:creationId xmlns:a16="http://schemas.microsoft.com/office/drawing/2014/main" id="{27965F74-F2FF-B4FA-C75D-DDC25F3B4283}"/>
              </a:ext>
            </a:extLst>
          </p:cNvPr>
          <p:cNvSpPr txBox="1"/>
          <p:nvPr/>
        </p:nvSpPr>
        <p:spPr>
          <a:xfrm>
            <a:off x="1933009" y="6045546"/>
            <a:ext cx="6965561" cy="584775"/>
          </a:xfrm>
          <a:prstGeom prst="rect">
            <a:avLst/>
          </a:prstGeom>
          <a:solidFill>
            <a:schemeClr val="bg1"/>
          </a:solidFill>
        </p:spPr>
        <p:txBody>
          <a:bodyPr wrap="square">
            <a:spAutoFit/>
          </a:bodyPr>
          <a:lstStyle/>
          <a:p>
            <a:r>
              <a:rPr lang="en-US" altLang="ja-JP" sz="16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We plan to incorporate this SR monitor in to the emittance tuning system.</a:t>
            </a:r>
            <a:r>
              <a:rPr lang="ja-JP" altLang="ja-JP" sz="16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 </a:t>
            </a:r>
            <a:br>
              <a:rPr lang="en-US" altLang="ja-JP" sz="16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br>
            <a:r>
              <a:rPr lang="ja-JP" altLang="ja-JP" sz="16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Potential applications to the positron beam are also expected.</a:t>
            </a:r>
            <a:endParaRPr lang="ja-JP" altLang="en-US" sz="16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 name="スライド番号プレースホルダー 3">
            <a:extLst>
              <a:ext uri="{FF2B5EF4-FFF2-40B4-BE49-F238E27FC236}">
                <a16:creationId xmlns:a16="http://schemas.microsoft.com/office/drawing/2014/main" id="{71757B02-728B-1B92-D78D-625B3213BFAB}"/>
              </a:ext>
            </a:extLst>
          </p:cNvPr>
          <p:cNvSpPr>
            <a:spLocks noGrp="1"/>
          </p:cNvSpPr>
          <p:nvPr>
            <p:ph type="sldNum" sz="quarter" idx="12"/>
          </p:nvPr>
        </p:nvSpPr>
        <p:spPr/>
        <p:txBody>
          <a:bodyPr/>
          <a:lstStyle/>
          <a:p>
            <a:fld id="{CAD7C6AE-5926-44C1-B8C5-328FEA194DF7}" type="slidenum">
              <a:rPr lang="ja-JP" altLang="en-US" smtClean="0"/>
              <a:pPr/>
              <a:t>5</a:t>
            </a:fld>
            <a:endParaRPr lang="ja-JP" altLang="en-US" dirty="0"/>
          </a:p>
        </p:txBody>
      </p:sp>
      <p:sp>
        <p:nvSpPr>
          <p:cNvPr id="8" name="テキスト ボックス 7">
            <a:extLst>
              <a:ext uri="{FF2B5EF4-FFF2-40B4-BE49-F238E27FC236}">
                <a16:creationId xmlns:a16="http://schemas.microsoft.com/office/drawing/2014/main" id="{132E7E4C-F218-D271-68C0-AAF14C15C294}"/>
              </a:ext>
            </a:extLst>
          </p:cNvPr>
          <p:cNvSpPr txBox="1"/>
          <p:nvPr/>
        </p:nvSpPr>
        <p:spPr>
          <a:xfrm>
            <a:off x="87993" y="3441729"/>
            <a:ext cx="5009107" cy="923330"/>
          </a:xfrm>
          <a:prstGeom prst="rect">
            <a:avLst/>
          </a:prstGeom>
          <a:solidFill>
            <a:schemeClr val="bg1"/>
          </a:solidFill>
          <a:ln>
            <a:noFill/>
          </a:ln>
        </p:spPr>
        <p:txBody>
          <a:bodyPr wrap="square">
            <a:spAutoFit/>
          </a:bodyPr>
          <a:lstStyle/>
          <a:p>
            <a:pPr marL="216000" lvl="1" indent="-108000">
              <a:buFont typeface="Arial" panose="020B0604020202020204" pitchFamily="34" charset="0"/>
              <a:buChar char="•"/>
              <a:defRPr/>
            </a:pPr>
            <a:r>
              <a:rPr kumimoji="0" lang="en-US" altLang="ja-JP" sz="1800" b="1" i="0" u="none" strike="noStrike" kern="1200" cap="none" spc="0" normalizeH="0" baseline="0" noProof="0" dirty="0">
                <a:ln>
                  <a:noFill/>
                </a:ln>
                <a:solidFill>
                  <a:srgbClr val="404040"/>
                </a:solidFill>
                <a:effectLst/>
                <a:uLnTx/>
                <a:uFillTx/>
                <a:latin typeface="Times New Roman" panose="02020603050405020304" pitchFamily="18" charset="0"/>
                <a:ea typeface="华文细黑" panose="02010600040101010101" pitchFamily="2" charset="-122"/>
                <a:cs typeface="Times New Roman" panose="02020603050405020304" pitchFamily="18" charset="0"/>
              </a:rPr>
              <a:t>Install</a:t>
            </a:r>
            <a:r>
              <a:rPr kumimoji="0" lang="en-US" altLang="ja-JP" b="1" dirty="0">
                <a:solidFill>
                  <a:srgbClr val="404040"/>
                </a:solidFill>
                <a:latin typeface="Times New Roman" panose="02020603050405020304" pitchFamily="18" charset="0"/>
                <a:ea typeface="华文细黑" panose="02010600040101010101" pitchFamily="2" charset="-122"/>
                <a:cs typeface="Times New Roman" panose="02020603050405020304" pitchFamily="18" charset="0"/>
              </a:rPr>
              <a:t>eld in summer this year</a:t>
            </a:r>
          </a:p>
          <a:p>
            <a:pPr marL="216000" lvl="1" indent="-108000">
              <a:buFont typeface="Arial" panose="020B0604020202020204" pitchFamily="34" charset="0"/>
              <a:buChar char="•"/>
              <a:defRPr/>
            </a:pPr>
            <a:r>
              <a:rPr kumimoji="0" lang="en-US" altLang="zh-CN" b="1" dirty="0">
                <a:solidFill>
                  <a:srgbClr val="FF0000"/>
                </a:solidFill>
                <a:latin typeface="Times New Roman" panose="02020603050405020304" pitchFamily="18" charset="0"/>
                <a:ea typeface="华文细黑" panose="02010600040101010101" pitchFamily="2" charset="-122"/>
                <a:cs typeface="Times New Roman" panose="02020603050405020304" pitchFamily="18" charset="0"/>
              </a:rPr>
              <a:t>Synchrotron radiation from a 7 GeV e- beam was successfully observed</a:t>
            </a:r>
          </a:p>
        </p:txBody>
      </p:sp>
      <p:sp>
        <p:nvSpPr>
          <p:cNvPr id="20" name="正方形/長方形 19">
            <a:extLst>
              <a:ext uri="{FF2B5EF4-FFF2-40B4-BE49-F238E27FC236}">
                <a16:creationId xmlns:a16="http://schemas.microsoft.com/office/drawing/2014/main" id="{8918CCA4-F1C0-67FF-3D40-17985694B085}"/>
              </a:ext>
            </a:extLst>
          </p:cNvPr>
          <p:cNvSpPr/>
          <p:nvPr/>
        </p:nvSpPr>
        <p:spPr>
          <a:xfrm>
            <a:off x="208230" y="3462334"/>
            <a:ext cx="4748153" cy="93403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050058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a:extLst>
              <a:ext uri="{FF2B5EF4-FFF2-40B4-BE49-F238E27FC236}">
                <a16:creationId xmlns:a16="http://schemas.microsoft.com/office/drawing/2014/main" id="{69BD7756-DC93-ADBF-E043-EC5E3CE888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9074" y="3124848"/>
            <a:ext cx="6322984" cy="2813728"/>
          </a:xfrm>
          <a:prstGeom prst="rect">
            <a:avLst/>
          </a:prstGeom>
        </p:spPr>
      </p:pic>
      <p:sp>
        <p:nvSpPr>
          <p:cNvPr id="3" name="字幕 2">
            <a:extLst>
              <a:ext uri="{FF2B5EF4-FFF2-40B4-BE49-F238E27FC236}">
                <a16:creationId xmlns:a16="http://schemas.microsoft.com/office/drawing/2014/main" id="{7CD3820A-5C90-F115-12AD-71B9392772E2}"/>
              </a:ext>
            </a:extLst>
          </p:cNvPr>
          <p:cNvSpPr txBox="1">
            <a:spLocks/>
          </p:cNvSpPr>
          <p:nvPr/>
        </p:nvSpPr>
        <p:spPr>
          <a:xfrm>
            <a:off x="-2" y="-1"/>
            <a:ext cx="10960102" cy="1155701"/>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SY3 Beam Diagnostic Line</a:t>
            </a:r>
          </a:p>
        </p:txBody>
      </p:sp>
      <p:sp>
        <p:nvSpPr>
          <p:cNvPr id="5" name="テキスト ボックス 4">
            <a:extLst>
              <a:ext uri="{FF2B5EF4-FFF2-40B4-BE49-F238E27FC236}">
                <a16:creationId xmlns:a16="http://schemas.microsoft.com/office/drawing/2014/main" id="{26E16121-3F36-335A-CE0C-CC69DB92F6A5}"/>
              </a:ext>
            </a:extLst>
          </p:cNvPr>
          <p:cNvSpPr txBox="1"/>
          <p:nvPr/>
        </p:nvSpPr>
        <p:spPr>
          <a:xfrm>
            <a:off x="504930" y="577849"/>
            <a:ext cx="10960102" cy="646331"/>
          </a:xfrm>
          <a:prstGeom prst="rect">
            <a:avLst/>
          </a:prstGeom>
          <a:noFill/>
        </p:spPr>
        <p:txBody>
          <a:bodyPr wrap="square">
            <a:spAutoFit/>
          </a:bodyPr>
          <a:lstStyle/>
          <a:p>
            <a:r>
              <a:rPr lang="ja-JP" altLang="ja-JP" dirty="0">
                <a:latin typeface="Arial Unicode MS" panose="020B0604020202020204" pitchFamily="50" charset="-128"/>
                <a:ea typeface="Arial Unicode MS" panose="020B0604020202020204" pitchFamily="50" charset="-128"/>
                <a:cs typeface="Arial Unicode MS" panose="020B0604020202020204" pitchFamily="50" charset="-128"/>
              </a:rPr>
              <a:t>Energy distribution measurements can be performed by intermittently</a:t>
            </a:r>
            <a:r>
              <a:rPr lang="en-US" altLang="ja-JP" dirty="0">
                <a:latin typeface="Arial Unicode MS" panose="020B0604020202020204" pitchFamily="50" charset="-128"/>
                <a:ea typeface="Arial Unicode MS" panose="020B0604020202020204" pitchFamily="50" charset="-128"/>
                <a:cs typeface="Arial Unicode MS" panose="020B0604020202020204" pitchFamily="50" charset="-128"/>
              </a:rPr>
              <a:t> (1Hz or less)</a:t>
            </a:r>
            <a:r>
              <a:rPr lang="ja-JP" altLang="ja-JP" dirty="0">
                <a:latin typeface="Arial Unicode MS" panose="020B0604020202020204" pitchFamily="50" charset="-128"/>
                <a:ea typeface="Arial Unicode MS" panose="020B0604020202020204" pitchFamily="50" charset="-128"/>
                <a:cs typeface="Arial Unicode MS" panose="020B0604020202020204" pitchFamily="50" charset="-128"/>
              </a:rPr>
              <a:t> diverting a duplicated KBE</a:t>
            </a:r>
            <a:r>
              <a:rPr lang="en-US" altLang="ja-JP" dirty="0">
                <a:latin typeface="Arial Unicode MS" panose="020B0604020202020204" pitchFamily="50" charset="-128"/>
                <a:ea typeface="Arial Unicode MS" panose="020B0604020202020204" pitchFamily="50" charset="-128"/>
                <a:cs typeface="Arial Unicode MS" panose="020B0604020202020204" pitchFamily="50" charset="-128"/>
              </a:rPr>
              <a:t> (e- for HER)</a:t>
            </a:r>
            <a:r>
              <a:rPr lang="ja-JP" altLang="ja-JP" dirty="0">
                <a:latin typeface="Arial Unicode MS" panose="020B0604020202020204" pitchFamily="50" charset="-128"/>
                <a:ea typeface="Arial Unicode MS" panose="020B0604020202020204" pitchFamily="50" charset="-128"/>
                <a:cs typeface="Arial Unicode MS" panose="020B0604020202020204" pitchFamily="50" charset="-128"/>
              </a:rPr>
              <a:t> beam mode to the SY3 diagnostic line during normal HER injection operation.</a:t>
            </a:r>
            <a:endParaRPr lang="ja-JP" altLang="en-US"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pic>
        <p:nvPicPr>
          <p:cNvPr id="7" name="図 6">
            <a:extLst>
              <a:ext uri="{FF2B5EF4-FFF2-40B4-BE49-F238E27FC236}">
                <a16:creationId xmlns:a16="http://schemas.microsoft.com/office/drawing/2014/main" id="{89C3E25A-7A2D-15D9-095D-C8FCDB38D6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09058" y="1224180"/>
            <a:ext cx="7010400" cy="1833449"/>
          </a:xfrm>
          <a:prstGeom prst="rect">
            <a:avLst/>
          </a:prstGeom>
        </p:spPr>
      </p:pic>
      <p:sp>
        <p:nvSpPr>
          <p:cNvPr id="10" name="左中かっこ 9">
            <a:extLst>
              <a:ext uri="{FF2B5EF4-FFF2-40B4-BE49-F238E27FC236}">
                <a16:creationId xmlns:a16="http://schemas.microsoft.com/office/drawing/2014/main" id="{6139869E-533F-6D39-8261-18B16474D01D}"/>
              </a:ext>
            </a:extLst>
          </p:cNvPr>
          <p:cNvSpPr/>
          <p:nvPr/>
        </p:nvSpPr>
        <p:spPr>
          <a:xfrm rot="5400000">
            <a:off x="6453262" y="763988"/>
            <a:ext cx="389979" cy="2821052"/>
          </a:xfrm>
          <a:prstGeom prst="leftBrace">
            <a:avLst>
              <a:gd name="adj1" fmla="val 25915"/>
              <a:gd name="adj2" fmla="val 50000"/>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dirty="0">
              <a:ea typeface="Arial Unicode MS" panose="020B0604020202020204"/>
            </a:endParaRPr>
          </a:p>
        </p:txBody>
      </p:sp>
      <p:sp>
        <p:nvSpPr>
          <p:cNvPr id="11" name="テキスト ボックス 10">
            <a:extLst>
              <a:ext uri="{FF2B5EF4-FFF2-40B4-BE49-F238E27FC236}">
                <a16:creationId xmlns:a16="http://schemas.microsoft.com/office/drawing/2014/main" id="{DEA5A294-5095-C703-F987-6375AB07EB46}"/>
              </a:ext>
            </a:extLst>
          </p:cNvPr>
          <p:cNvSpPr txBox="1"/>
          <p:nvPr/>
        </p:nvSpPr>
        <p:spPr>
          <a:xfrm>
            <a:off x="5943355" y="1517890"/>
            <a:ext cx="3501981" cy="523220"/>
          </a:xfrm>
          <a:prstGeom prst="rect">
            <a:avLst/>
          </a:prstGeom>
          <a:noFill/>
        </p:spPr>
        <p:txBody>
          <a:bodyPr wrap="square" rtlCol="0">
            <a:spAutoFit/>
          </a:bodyPr>
          <a:lstStyle/>
          <a:p>
            <a:pPr algn="l"/>
            <a:r>
              <a:rPr kumimoji="1" lang="en-US" altLang="ja-JP" sz="14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RF phase: Knob to control energy spread    </a:t>
            </a:r>
          </a:p>
          <a:p>
            <a:pPr algn="l"/>
            <a:r>
              <a:rPr lang="en-US" altLang="ja-JP" sz="14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                  </a:t>
            </a:r>
            <a:r>
              <a:rPr kumimoji="1" lang="en-US" altLang="ja-JP" sz="14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(longitudinal distribution)</a:t>
            </a:r>
            <a:endParaRPr kumimoji="1" lang="ja-JP" altLang="en-US" sz="14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2" name="テキスト ボックス 11">
            <a:extLst>
              <a:ext uri="{FF2B5EF4-FFF2-40B4-BE49-F238E27FC236}">
                <a16:creationId xmlns:a16="http://schemas.microsoft.com/office/drawing/2014/main" id="{C7B12E94-D5F1-EB04-BF3E-4C51EE17F1F4}"/>
              </a:ext>
            </a:extLst>
          </p:cNvPr>
          <p:cNvSpPr txBox="1"/>
          <p:nvPr/>
        </p:nvSpPr>
        <p:spPr>
          <a:xfrm>
            <a:off x="280931" y="3151253"/>
            <a:ext cx="5085379" cy="2062103"/>
          </a:xfrm>
          <a:prstGeom prst="rect">
            <a:avLst/>
          </a:prstGeom>
          <a:noFill/>
        </p:spPr>
        <p:txBody>
          <a:bodyPr wrap="square" rtlCol="0">
            <a:spAutoFit/>
          </a:bodyPr>
          <a:lstStyle/>
          <a:p>
            <a:pPr marL="285750" lvl="0" indent="-285750">
              <a:buFont typeface="Arial" panose="020B0604020202020204" pitchFamily="34" charset="0"/>
              <a:buChar char="•"/>
            </a:pPr>
            <a:r>
              <a:rPr lang="ja-JP"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The beam energy distribution can be measured using the screen monitor at the end of the diagnostic beamline.</a:t>
            </a:r>
          </a:p>
          <a:p>
            <a:pPr marL="285750" lvl="0" indent="-285750">
              <a:buFont typeface="Arial" panose="020B0604020202020204" pitchFamily="34" charset="0"/>
              <a:buChar char="•"/>
            </a:pPr>
            <a:r>
              <a:rPr lang="ja-JP"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The energy distribution can be controlled by adjusting the RF phases in Sectors 3–5.</a:t>
            </a:r>
            <a:endParaRPr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endParaRPr>
          </a:p>
          <a:p>
            <a:pPr marL="285750" lvl="0" indent="-285750">
              <a:buFont typeface="Arial" panose="020B0604020202020204" pitchFamily="34" charset="0"/>
              <a:buChar char="•"/>
            </a:pPr>
            <a:r>
              <a:rPr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During operation, beam diagnostics can be performed using a test beam mode copied from the KBE mode (Rep. rate </a:t>
            </a:r>
            <a:r>
              <a:rPr lang="en-US" altLang="ja-JP" sz="1600" b="1" dirty="0">
                <a:latin typeface="Times New Roman" panose="02020603050405020304" pitchFamily="18" charset="0"/>
                <a:ea typeface="Arial Unicode MS" panose="020B0604020202020204" pitchFamily="50" charset="-128"/>
                <a:cs typeface="Times New Roman" panose="02020603050405020304" pitchFamily="18" charset="0"/>
              </a:rPr>
              <a:t>≤</a:t>
            </a:r>
            <a:r>
              <a:rPr lang="ja-JP" altLang="en-US" sz="1600" b="1" dirty="0">
                <a:latin typeface="Times New Roman" panose="02020603050405020304" pitchFamily="18" charset="0"/>
                <a:ea typeface="Arial Unicode MS" panose="020B0604020202020204" pitchFamily="50" charset="-128"/>
                <a:cs typeface="Times New Roman" panose="02020603050405020304" pitchFamily="18" charset="0"/>
              </a:rPr>
              <a:t> </a:t>
            </a:r>
            <a:r>
              <a:rPr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1 Hz)</a:t>
            </a:r>
            <a:endParaRPr lang="ja-JP" altLang="ja-JP" sz="16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4" name="四角形: 角を丸くする 13">
            <a:extLst>
              <a:ext uri="{FF2B5EF4-FFF2-40B4-BE49-F238E27FC236}">
                <a16:creationId xmlns:a16="http://schemas.microsoft.com/office/drawing/2014/main" id="{2B27B4FA-1E1F-D002-F6A1-C24FDF2B4ACE}"/>
              </a:ext>
            </a:extLst>
          </p:cNvPr>
          <p:cNvSpPr/>
          <p:nvPr/>
        </p:nvSpPr>
        <p:spPr>
          <a:xfrm>
            <a:off x="204383" y="3082773"/>
            <a:ext cx="5161927" cy="2130583"/>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16" name="テキスト ボックス 15">
            <a:extLst>
              <a:ext uri="{FF2B5EF4-FFF2-40B4-BE49-F238E27FC236}">
                <a16:creationId xmlns:a16="http://schemas.microsoft.com/office/drawing/2014/main" id="{9C3505C6-45A7-7BEA-9FBC-8A6383B75996}"/>
              </a:ext>
            </a:extLst>
          </p:cNvPr>
          <p:cNvSpPr txBox="1"/>
          <p:nvPr/>
        </p:nvSpPr>
        <p:spPr>
          <a:xfrm>
            <a:off x="68581" y="5407479"/>
            <a:ext cx="5810118" cy="584775"/>
          </a:xfrm>
          <a:prstGeom prst="rect">
            <a:avLst/>
          </a:prstGeom>
          <a:noFill/>
        </p:spPr>
        <p:txBody>
          <a:bodyPr wrap="square" rtlCol="0">
            <a:spAutoFit/>
          </a:bodyPr>
          <a:lstStyle/>
          <a:p>
            <a:pPr algn="l"/>
            <a:r>
              <a:rPr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Issue: Radiation-induced camera failures and degradation</a:t>
            </a:r>
          </a:p>
          <a:p>
            <a:pPr algn="l"/>
            <a:r>
              <a:rPr kumimoji="1"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           </a:t>
            </a:r>
            <a:r>
              <a:rPr kumimoji="1"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Improved radiation shielding is required</a:t>
            </a:r>
            <a:endParaRPr kumimoji="1" lang="ja-JP" altLang="en-US" sz="16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8" name="テキスト ボックス 17">
            <a:extLst>
              <a:ext uri="{FF2B5EF4-FFF2-40B4-BE49-F238E27FC236}">
                <a16:creationId xmlns:a16="http://schemas.microsoft.com/office/drawing/2014/main" id="{6BB52EA9-7F31-A190-2F38-962C96657B5E}"/>
              </a:ext>
            </a:extLst>
          </p:cNvPr>
          <p:cNvSpPr txBox="1"/>
          <p:nvPr/>
        </p:nvSpPr>
        <p:spPr>
          <a:xfrm>
            <a:off x="5814399" y="6005795"/>
            <a:ext cx="5810118" cy="461665"/>
          </a:xfrm>
          <a:prstGeom prst="rect">
            <a:avLst/>
          </a:prstGeom>
          <a:noFill/>
        </p:spPr>
        <p:txBody>
          <a:bodyPr wrap="square">
            <a:spAutoFit/>
          </a:bodyPr>
          <a:lstStyle/>
          <a:p>
            <a:pPr algn="l"/>
            <a:r>
              <a:rPr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Energy distributions at different upstream RF (sector 3-5) phases, and energy spread as a function of upstream RF phase.</a:t>
            </a:r>
            <a:endParaRPr lang="ja-JP" altLang="en-US" sz="12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 name="正方形/長方形 1">
            <a:extLst>
              <a:ext uri="{FF2B5EF4-FFF2-40B4-BE49-F238E27FC236}">
                <a16:creationId xmlns:a16="http://schemas.microsoft.com/office/drawing/2014/main" id="{5AFC07F7-5A38-FC5A-4A56-6FF63E3661CF}"/>
              </a:ext>
            </a:extLst>
          </p:cNvPr>
          <p:cNvSpPr/>
          <p:nvPr/>
        </p:nvSpPr>
        <p:spPr>
          <a:xfrm>
            <a:off x="8426450" y="2397449"/>
            <a:ext cx="127000" cy="76200"/>
          </a:xfrm>
          <a:prstGeom prst="rect">
            <a:avLst/>
          </a:prstGeom>
          <a:solidFill>
            <a:srgbClr val="F2CFEE"/>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4" name="テキスト ボックス 3">
            <a:extLst>
              <a:ext uri="{FF2B5EF4-FFF2-40B4-BE49-F238E27FC236}">
                <a16:creationId xmlns:a16="http://schemas.microsoft.com/office/drawing/2014/main" id="{25A566FC-7BDE-2191-C290-265ECB10F3F7}"/>
              </a:ext>
            </a:extLst>
          </p:cNvPr>
          <p:cNvSpPr txBox="1"/>
          <p:nvPr/>
        </p:nvSpPr>
        <p:spPr>
          <a:xfrm>
            <a:off x="8426450" y="2473649"/>
            <a:ext cx="1377300" cy="261610"/>
          </a:xfrm>
          <a:prstGeom prst="rect">
            <a:avLst/>
          </a:prstGeom>
          <a:noFill/>
        </p:spPr>
        <p:txBody>
          <a:bodyPr wrap="none" rtlCol="0">
            <a:spAutoFit/>
          </a:bodyPr>
          <a:lstStyle/>
          <a:p>
            <a:pPr algn="l"/>
            <a:r>
              <a:rPr kumimoji="1" lang="en-US" altLang="ja-JP" sz="1100" dirty="0">
                <a:latin typeface="Arial Unicode MS" panose="020B0604020202020204" pitchFamily="50" charset="-128"/>
                <a:ea typeface="Arial Unicode MS" panose="020B0604020202020204" pitchFamily="50" charset="-128"/>
                <a:cs typeface="Arial Unicode MS" panose="020B0604020202020204" pitchFamily="50" charset="-128"/>
              </a:rPr>
              <a:t>Screen: SC_61_A3</a:t>
            </a:r>
            <a:endParaRPr kumimoji="1" lang="ja-JP" altLang="en-US" sz="11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6" name="スライド番号プレースホルダー 5">
            <a:extLst>
              <a:ext uri="{FF2B5EF4-FFF2-40B4-BE49-F238E27FC236}">
                <a16:creationId xmlns:a16="http://schemas.microsoft.com/office/drawing/2014/main" id="{E92F5A23-6545-1B73-1A2C-E6431BD63F1F}"/>
              </a:ext>
            </a:extLst>
          </p:cNvPr>
          <p:cNvSpPr>
            <a:spLocks noGrp="1"/>
          </p:cNvSpPr>
          <p:nvPr>
            <p:ph type="sldNum" sz="quarter" idx="12"/>
          </p:nvPr>
        </p:nvSpPr>
        <p:spPr/>
        <p:txBody>
          <a:bodyPr/>
          <a:lstStyle/>
          <a:p>
            <a:fld id="{CAD7C6AE-5926-44C1-B8C5-328FEA194DF7}" type="slidenum">
              <a:rPr lang="ja-JP" altLang="en-US" smtClean="0"/>
              <a:pPr/>
              <a:t>6</a:t>
            </a:fld>
            <a:endParaRPr lang="ja-JP" altLang="en-US" dirty="0"/>
          </a:p>
        </p:txBody>
      </p:sp>
    </p:spTree>
    <p:extLst>
      <p:ext uri="{BB962C8B-B14F-4D97-AF65-F5344CB8AC3E}">
        <p14:creationId xmlns:p14="http://schemas.microsoft.com/office/powerpoint/2010/main" val="2020779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a:extLst>
              <a:ext uri="{FF2B5EF4-FFF2-40B4-BE49-F238E27FC236}">
                <a16:creationId xmlns:a16="http://schemas.microsoft.com/office/drawing/2014/main" id="{60AB2A12-9856-7914-EA59-DC8990A706E7}"/>
              </a:ext>
            </a:extLst>
          </p:cNvPr>
          <p:cNvGraphicFramePr>
            <a:graphicFrameLocks noGrp="1"/>
          </p:cNvGraphicFramePr>
          <p:nvPr>
            <p:extLst>
              <p:ext uri="{D42A27DB-BD31-4B8C-83A1-F6EECF244321}">
                <p14:modId xmlns:p14="http://schemas.microsoft.com/office/powerpoint/2010/main" val="1378783727"/>
              </p:ext>
            </p:extLst>
          </p:nvPr>
        </p:nvGraphicFramePr>
        <p:xfrm>
          <a:off x="455151" y="2185248"/>
          <a:ext cx="5409116" cy="3657600"/>
        </p:xfrm>
        <a:graphic>
          <a:graphicData uri="http://schemas.openxmlformats.org/drawingml/2006/table">
            <a:tbl>
              <a:tblPr firstRow="1" bandRow="1">
                <a:tableStyleId>{5C22544A-7EE6-4342-B048-85BDC9FD1C3A}</a:tableStyleId>
              </a:tblPr>
              <a:tblGrid>
                <a:gridCol w="2340109">
                  <a:extLst>
                    <a:ext uri="{9D8B030D-6E8A-4147-A177-3AD203B41FA5}">
                      <a16:colId xmlns:a16="http://schemas.microsoft.com/office/drawing/2014/main" val="2271838036"/>
                    </a:ext>
                  </a:extLst>
                </a:gridCol>
                <a:gridCol w="1151429">
                  <a:extLst>
                    <a:ext uri="{9D8B030D-6E8A-4147-A177-3AD203B41FA5}">
                      <a16:colId xmlns:a16="http://schemas.microsoft.com/office/drawing/2014/main" val="410155515"/>
                    </a:ext>
                  </a:extLst>
                </a:gridCol>
                <a:gridCol w="1917578">
                  <a:extLst>
                    <a:ext uri="{9D8B030D-6E8A-4147-A177-3AD203B41FA5}">
                      <a16:colId xmlns:a16="http://schemas.microsoft.com/office/drawing/2014/main" val="960640336"/>
                    </a:ext>
                  </a:extLst>
                </a:gridCol>
              </a:tblGrid>
              <a:tr h="335416">
                <a:tc>
                  <a:txBody>
                    <a:bodyPr/>
                    <a:lstStyle/>
                    <a:p>
                      <a:endParaRPr kumimoji="1" lang="ja-JP" altLang="en-US" sz="1800" dirty="0">
                        <a:ea typeface="Arial Unicode MS" panose="020B0604020202020204"/>
                      </a:endParaRPr>
                    </a:p>
                  </a:txBody>
                  <a:tcPr/>
                </a:tc>
                <a:tc>
                  <a:txBody>
                    <a:bodyPr/>
                    <a:lstStyle/>
                    <a:p>
                      <a:r>
                        <a:rPr kumimoji="1" lang="en-US" altLang="ja-JP" sz="1800" baseline="0" dirty="0">
                          <a:ea typeface="Arial Unicode MS" panose="020B0604020202020204"/>
                        </a:rPr>
                        <a:t>E3730A</a:t>
                      </a:r>
                      <a:endParaRPr kumimoji="1" lang="ja-JP" altLang="en-US" sz="1800" baseline="0" dirty="0">
                        <a:ea typeface="Arial Unicode MS" panose="020B0604020202020204"/>
                      </a:endParaRPr>
                    </a:p>
                  </a:txBody>
                  <a:tcPr/>
                </a:tc>
                <a:tc>
                  <a:txBody>
                    <a:bodyPr/>
                    <a:lstStyle/>
                    <a:p>
                      <a:r>
                        <a:rPr kumimoji="1" lang="en-US" altLang="ja-JP" sz="1800" baseline="0" dirty="0">
                          <a:ea typeface="Arial Unicode MS" panose="020B0604020202020204"/>
                        </a:rPr>
                        <a:t>MBK (KMS80)</a:t>
                      </a:r>
                      <a:endParaRPr kumimoji="1" lang="ja-JP" altLang="en-US" sz="1800" baseline="0" dirty="0">
                        <a:ea typeface="Arial Unicode MS" panose="020B0604020202020204"/>
                      </a:endParaRPr>
                    </a:p>
                  </a:txBody>
                  <a:tcPr/>
                </a:tc>
                <a:extLst>
                  <a:ext uri="{0D108BD9-81ED-4DB2-BD59-A6C34878D82A}">
                    <a16:rowId xmlns:a16="http://schemas.microsoft.com/office/drawing/2014/main" val="1829774242"/>
                  </a:ext>
                </a:extLst>
              </a:tr>
              <a:tr h="335416">
                <a:tc>
                  <a:txBody>
                    <a:bodyPr/>
                    <a:lstStyle/>
                    <a:p>
                      <a:r>
                        <a:rPr kumimoji="1" lang="en-US" altLang="ja-JP" sz="1800" b="1" baseline="0" dirty="0">
                          <a:latin typeface="Arial" panose="020B0604020202020204" pitchFamily="34" charset="0"/>
                          <a:ea typeface="Arial Unicode MS" panose="020B0604020202020204"/>
                        </a:rPr>
                        <a:t>Power : MW</a:t>
                      </a:r>
                      <a:endParaRPr kumimoji="1" lang="ja-JP" altLang="en-US" sz="1800" b="1" baseline="0" dirty="0">
                        <a:latin typeface="Arial" panose="020B0604020202020204" pitchFamily="34" charset="0"/>
                        <a:ea typeface="Arial Unicode MS" panose="020B0604020202020204"/>
                      </a:endParaRPr>
                    </a:p>
                  </a:txBody>
                  <a:tcPr/>
                </a:tc>
                <a:tc>
                  <a:txBody>
                    <a:bodyPr/>
                    <a:lstStyle/>
                    <a:p>
                      <a:pPr algn="ctr"/>
                      <a:r>
                        <a:rPr kumimoji="1" lang="en-US" altLang="ja-JP" sz="1800" b="1" baseline="0" dirty="0">
                          <a:ea typeface="Arial Unicode MS" panose="020B0604020202020204"/>
                        </a:rPr>
                        <a:t>50</a:t>
                      </a:r>
                      <a:endParaRPr kumimoji="1" lang="ja-JP" altLang="en-US" sz="1800" b="1" baseline="0" dirty="0">
                        <a:ea typeface="Arial Unicode MS" panose="020B0604020202020204"/>
                      </a:endParaRPr>
                    </a:p>
                  </a:txBody>
                  <a:tcPr/>
                </a:tc>
                <a:tc>
                  <a:txBody>
                    <a:bodyPr/>
                    <a:lstStyle/>
                    <a:p>
                      <a:pPr algn="ctr"/>
                      <a:r>
                        <a:rPr kumimoji="1" lang="en-US" altLang="ja-JP" sz="1800" b="1" baseline="0" dirty="0">
                          <a:solidFill>
                            <a:srgbClr val="FF0000"/>
                          </a:solidFill>
                          <a:ea typeface="Arial Unicode MS" panose="020B0604020202020204"/>
                        </a:rPr>
                        <a:t>80</a:t>
                      </a:r>
                      <a:endParaRPr kumimoji="1" lang="ja-JP" altLang="en-US" sz="1800" b="1" baseline="0" dirty="0">
                        <a:solidFill>
                          <a:srgbClr val="FF0000"/>
                        </a:solidFill>
                        <a:ea typeface="Arial Unicode MS" panose="020B0604020202020204"/>
                      </a:endParaRPr>
                    </a:p>
                  </a:txBody>
                  <a:tcPr/>
                </a:tc>
                <a:extLst>
                  <a:ext uri="{0D108BD9-81ED-4DB2-BD59-A6C34878D82A}">
                    <a16:rowId xmlns:a16="http://schemas.microsoft.com/office/drawing/2014/main" val="1619079731"/>
                  </a:ext>
                </a:extLst>
              </a:tr>
              <a:tr h="335416">
                <a:tc>
                  <a:txBody>
                    <a:bodyPr/>
                    <a:lstStyle/>
                    <a:p>
                      <a:r>
                        <a:rPr kumimoji="1" lang="en-US" altLang="ja-JP" sz="1800" baseline="0" dirty="0">
                          <a:latin typeface="Arial" panose="020B0604020202020204" pitchFamily="34" charset="0"/>
                          <a:ea typeface="Arial Unicode MS" panose="020B0604020202020204"/>
                        </a:rPr>
                        <a:t>Efficiency  : %</a:t>
                      </a:r>
                      <a:endParaRPr kumimoji="1" lang="ja-JP" altLang="en-US" sz="1800" baseline="0" dirty="0">
                        <a:latin typeface="Arial" panose="020B0604020202020204" pitchFamily="34" charset="0"/>
                        <a:ea typeface="Arial Unicode MS" panose="020B0604020202020204"/>
                      </a:endParaRPr>
                    </a:p>
                  </a:txBody>
                  <a:tcPr/>
                </a:tc>
                <a:tc>
                  <a:txBody>
                    <a:bodyPr/>
                    <a:lstStyle/>
                    <a:p>
                      <a:pPr algn="ctr"/>
                      <a:r>
                        <a:rPr kumimoji="1" lang="en-US" altLang="ja-JP" sz="1800" baseline="0" dirty="0">
                          <a:ea typeface="Arial Unicode MS" panose="020B0604020202020204"/>
                        </a:rPr>
                        <a:t>45</a:t>
                      </a:r>
                      <a:endParaRPr kumimoji="1" lang="ja-JP" altLang="en-US" sz="1800" baseline="0" dirty="0">
                        <a:ea typeface="Arial Unicode MS" panose="020B0604020202020204"/>
                      </a:endParaRPr>
                    </a:p>
                  </a:txBody>
                  <a:tcPr/>
                </a:tc>
                <a:tc>
                  <a:txBody>
                    <a:bodyPr/>
                    <a:lstStyle/>
                    <a:p>
                      <a:pPr algn="ctr"/>
                      <a:r>
                        <a:rPr kumimoji="1" lang="en-US" altLang="ja-JP" sz="1800" b="1" baseline="0" dirty="0">
                          <a:solidFill>
                            <a:srgbClr val="FF0000"/>
                          </a:solidFill>
                          <a:ea typeface="Arial Unicode MS" panose="020B0604020202020204"/>
                        </a:rPr>
                        <a:t>70</a:t>
                      </a:r>
                      <a:endParaRPr kumimoji="1" lang="ja-JP" altLang="en-US" sz="1800" b="1" baseline="0" dirty="0">
                        <a:solidFill>
                          <a:srgbClr val="FF0000"/>
                        </a:solidFill>
                        <a:ea typeface="Arial Unicode MS" panose="020B0604020202020204"/>
                      </a:endParaRPr>
                    </a:p>
                  </a:txBody>
                  <a:tcPr/>
                </a:tc>
                <a:extLst>
                  <a:ext uri="{0D108BD9-81ED-4DB2-BD59-A6C34878D82A}">
                    <a16:rowId xmlns:a16="http://schemas.microsoft.com/office/drawing/2014/main" val="821082624"/>
                  </a:ext>
                </a:extLst>
              </a:tr>
              <a:tr h="335416">
                <a:tc>
                  <a:txBody>
                    <a:bodyPr/>
                    <a:lstStyle/>
                    <a:p>
                      <a:r>
                        <a:rPr kumimoji="1" lang="en-US" altLang="ja-JP" sz="1800" baseline="0" dirty="0">
                          <a:latin typeface="Arial" panose="020B0604020202020204" pitchFamily="34" charset="0"/>
                          <a:ea typeface="Arial Unicode MS" panose="020B0604020202020204"/>
                        </a:rPr>
                        <a:t>  # of Beam</a:t>
                      </a:r>
                      <a:endParaRPr kumimoji="1" lang="ja-JP" altLang="en-US" sz="1800" baseline="0" dirty="0">
                        <a:latin typeface="Arial" panose="020B0604020202020204" pitchFamily="34" charset="0"/>
                        <a:ea typeface="Arial Unicode MS" panose="020B0604020202020204"/>
                      </a:endParaRPr>
                    </a:p>
                  </a:txBody>
                  <a:tcPr/>
                </a:tc>
                <a:tc>
                  <a:txBody>
                    <a:bodyPr/>
                    <a:lstStyle/>
                    <a:p>
                      <a:pPr algn="ctr"/>
                      <a:r>
                        <a:rPr kumimoji="1" lang="en-US" altLang="ja-JP" sz="1800" baseline="0" dirty="0">
                          <a:ea typeface="Arial Unicode MS" panose="020B0604020202020204"/>
                        </a:rPr>
                        <a:t>1</a:t>
                      </a:r>
                      <a:endParaRPr kumimoji="1" lang="ja-JP" altLang="en-US" sz="1800" baseline="0" dirty="0">
                        <a:ea typeface="Arial Unicode MS" panose="020B0604020202020204"/>
                      </a:endParaRPr>
                    </a:p>
                  </a:txBody>
                  <a:tcPr/>
                </a:tc>
                <a:tc>
                  <a:txBody>
                    <a:bodyPr/>
                    <a:lstStyle/>
                    <a:p>
                      <a:pPr algn="ctr"/>
                      <a:r>
                        <a:rPr kumimoji="1" lang="en-US" altLang="ja-JP" sz="1800" baseline="0" dirty="0">
                          <a:ea typeface="Arial Unicode MS" panose="020B0604020202020204"/>
                        </a:rPr>
                        <a:t>8</a:t>
                      </a:r>
                      <a:endParaRPr kumimoji="1" lang="ja-JP" altLang="en-US" sz="1800" baseline="0" dirty="0">
                        <a:ea typeface="Arial Unicode MS" panose="020B0604020202020204"/>
                      </a:endParaRPr>
                    </a:p>
                  </a:txBody>
                  <a:tcPr/>
                </a:tc>
                <a:extLst>
                  <a:ext uri="{0D108BD9-81ED-4DB2-BD59-A6C34878D82A}">
                    <a16:rowId xmlns:a16="http://schemas.microsoft.com/office/drawing/2014/main" val="1701356669"/>
                  </a:ext>
                </a:extLst>
              </a:tr>
              <a:tr h="335416">
                <a:tc>
                  <a:txBody>
                    <a:bodyPr/>
                    <a:lstStyle/>
                    <a:p>
                      <a:r>
                        <a:rPr kumimoji="1" lang="en-US" altLang="ja-JP" sz="1800" baseline="0" dirty="0">
                          <a:latin typeface="Arial" panose="020B0604020202020204" pitchFamily="34" charset="0"/>
                          <a:ea typeface="Arial Unicode MS" panose="020B0604020202020204"/>
                        </a:rPr>
                        <a:t>Perveance(10^-6).</a:t>
                      </a:r>
                      <a:endParaRPr kumimoji="1" lang="ja-JP" altLang="en-US" sz="1800" baseline="0" dirty="0">
                        <a:latin typeface="Arial" panose="020B0604020202020204" pitchFamily="34" charset="0"/>
                        <a:ea typeface="Arial Unicode MS" panose="020B0604020202020204"/>
                      </a:endParaRPr>
                    </a:p>
                  </a:txBody>
                  <a:tcPr/>
                </a:tc>
                <a:tc>
                  <a:txBody>
                    <a:bodyPr/>
                    <a:lstStyle/>
                    <a:p>
                      <a:pPr algn="ctr"/>
                      <a:r>
                        <a:rPr kumimoji="1" lang="en-US" altLang="ja-JP" sz="1800" baseline="0" dirty="0">
                          <a:ea typeface="Arial Unicode MS" panose="020B0604020202020204"/>
                        </a:rPr>
                        <a:t>2.1</a:t>
                      </a:r>
                      <a:endParaRPr kumimoji="1" lang="ja-JP" altLang="en-US" sz="1800" baseline="0" dirty="0">
                        <a:ea typeface="Arial Unicode MS" panose="020B0604020202020204"/>
                      </a:endParaRPr>
                    </a:p>
                  </a:txBody>
                  <a:tcPr/>
                </a:tc>
                <a:tc>
                  <a:txBody>
                    <a:bodyPr/>
                    <a:lstStyle/>
                    <a:p>
                      <a:pPr algn="ctr"/>
                      <a:r>
                        <a:rPr kumimoji="1" lang="en-US" altLang="ja-JP" sz="1800" baseline="0" dirty="0">
                          <a:ea typeface="Arial Unicode MS" panose="020B0604020202020204"/>
                        </a:rPr>
                        <a:t>2.2 (0.27×8)</a:t>
                      </a:r>
                      <a:endParaRPr kumimoji="1" lang="ja-JP" altLang="en-US" sz="1800" baseline="0" dirty="0">
                        <a:ea typeface="Arial Unicode MS" panose="020B0604020202020204"/>
                      </a:endParaRPr>
                    </a:p>
                  </a:txBody>
                  <a:tcPr/>
                </a:tc>
                <a:extLst>
                  <a:ext uri="{0D108BD9-81ED-4DB2-BD59-A6C34878D82A}">
                    <a16:rowId xmlns:a16="http://schemas.microsoft.com/office/drawing/2014/main" val="3511414073"/>
                  </a:ext>
                </a:extLst>
              </a:tr>
              <a:tr h="335416">
                <a:tc>
                  <a:txBody>
                    <a:bodyPr/>
                    <a:lstStyle/>
                    <a:p>
                      <a:r>
                        <a:rPr kumimoji="1" lang="en-US" altLang="ja-JP" sz="1800" baseline="0" dirty="0">
                          <a:latin typeface="Arial" panose="020B0604020202020204" pitchFamily="34" charset="0"/>
                          <a:ea typeface="Arial Unicode MS" panose="020B0604020202020204"/>
                        </a:rPr>
                        <a:t>Cathode V  : kV</a:t>
                      </a:r>
                      <a:endParaRPr kumimoji="1" lang="ja-JP" altLang="en-US" sz="1800" baseline="0" dirty="0">
                        <a:latin typeface="Arial" panose="020B0604020202020204" pitchFamily="34" charset="0"/>
                        <a:ea typeface="Arial Unicode MS" panose="020B0604020202020204"/>
                      </a:endParaRPr>
                    </a:p>
                  </a:txBody>
                  <a:tcPr/>
                </a:tc>
                <a:tc>
                  <a:txBody>
                    <a:bodyPr/>
                    <a:lstStyle/>
                    <a:p>
                      <a:pPr algn="ctr"/>
                      <a:r>
                        <a:rPr kumimoji="1" lang="en-US" altLang="ja-JP" sz="1800" baseline="0" dirty="0">
                          <a:ea typeface="Arial Unicode MS" panose="020B0604020202020204"/>
                        </a:rPr>
                        <a:t>312</a:t>
                      </a:r>
                      <a:endParaRPr kumimoji="1" lang="ja-JP" altLang="en-US" sz="1800" baseline="0" dirty="0">
                        <a:ea typeface="Arial Unicode MS" panose="020B0604020202020204"/>
                      </a:endParaRPr>
                    </a:p>
                  </a:txBody>
                  <a:tcPr/>
                </a:tc>
                <a:tc>
                  <a:txBody>
                    <a:bodyPr/>
                    <a:lstStyle/>
                    <a:p>
                      <a:pPr algn="ctr"/>
                      <a:r>
                        <a:rPr kumimoji="1" lang="en-US" altLang="ja-JP" sz="1800" baseline="0" dirty="0">
                          <a:ea typeface="Arial Unicode MS" panose="020B0604020202020204"/>
                        </a:rPr>
                        <a:t>304</a:t>
                      </a:r>
                      <a:endParaRPr kumimoji="1" lang="ja-JP" altLang="en-US" sz="1800" baseline="0" dirty="0">
                        <a:ea typeface="Arial Unicode MS" panose="020B0604020202020204"/>
                      </a:endParaRPr>
                    </a:p>
                  </a:txBody>
                  <a:tcPr/>
                </a:tc>
                <a:extLst>
                  <a:ext uri="{0D108BD9-81ED-4DB2-BD59-A6C34878D82A}">
                    <a16:rowId xmlns:a16="http://schemas.microsoft.com/office/drawing/2014/main" val="2232971331"/>
                  </a:ext>
                </a:extLst>
              </a:tr>
              <a:tr h="335416">
                <a:tc>
                  <a:txBody>
                    <a:bodyPr/>
                    <a:lstStyle/>
                    <a:p>
                      <a:r>
                        <a:rPr kumimoji="1" lang="en-US" altLang="ja-JP" sz="1800" baseline="0" dirty="0">
                          <a:latin typeface="Arial" panose="020B0604020202020204" pitchFamily="34" charset="0"/>
                          <a:ea typeface="Arial Unicode MS" panose="020B0604020202020204"/>
                        </a:rPr>
                        <a:t>Cathode I  : A</a:t>
                      </a:r>
                      <a:endParaRPr kumimoji="1" lang="ja-JP" altLang="en-US" sz="1800" baseline="0" dirty="0">
                        <a:latin typeface="Arial" panose="020B0604020202020204" pitchFamily="34" charset="0"/>
                        <a:ea typeface="Arial Unicode MS" panose="020B0604020202020204"/>
                      </a:endParaRPr>
                    </a:p>
                  </a:txBody>
                  <a:tcPr/>
                </a:tc>
                <a:tc>
                  <a:txBody>
                    <a:bodyPr/>
                    <a:lstStyle/>
                    <a:p>
                      <a:pPr algn="ctr"/>
                      <a:r>
                        <a:rPr kumimoji="1" lang="en-US" altLang="ja-JP" sz="1800" baseline="0" dirty="0">
                          <a:ea typeface="Arial Unicode MS" panose="020B0604020202020204"/>
                        </a:rPr>
                        <a:t>362</a:t>
                      </a:r>
                      <a:endParaRPr kumimoji="1" lang="ja-JP" altLang="en-US" sz="1800" baseline="0" dirty="0">
                        <a:ea typeface="Arial Unicode MS" panose="020B0604020202020204"/>
                      </a:endParaRPr>
                    </a:p>
                  </a:txBody>
                  <a:tcPr/>
                </a:tc>
                <a:tc>
                  <a:txBody>
                    <a:bodyPr/>
                    <a:lstStyle/>
                    <a:p>
                      <a:pPr algn="ctr"/>
                      <a:r>
                        <a:rPr kumimoji="1" lang="en-US" altLang="ja-JP" sz="1800" baseline="0" dirty="0">
                          <a:ea typeface="Arial Unicode MS" panose="020B0604020202020204"/>
                        </a:rPr>
                        <a:t>376</a:t>
                      </a:r>
                      <a:endParaRPr kumimoji="1" lang="ja-JP" altLang="en-US" sz="1800" baseline="0" dirty="0">
                        <a:ea typeface="Arial Unicode MS" panose="020B0604020202020204"/>
                      </a:endParaRPr>
                    </a:p>
                  </a:txBody>
                  <a:tcPr/>
                </a:tc>
                <a:extLst>
                  <a:ext uri="{0D108BD9-81ED-4DB2-BD59-A6C34878D82A}">
                    <a16:rowId xmlns:a16="http://schemas.microsoft.com/office/drawing/2014/main" val="1410173221"/>
                  </a:ext>
                </a:extLst>
              </a:tr>
              <a:tr h="335416">
                <a:tc>
                  <a:txBody>
                    <a:bodyPr/>
                    <a:lstStyle/>
                    <a:p>
                      <a:r>
                        <a:rPr kumimoji="1" lang="en-US" altLang="ja-JP" sz="1800" baseline="0" dirty="0">
                          <a:latin typeface="Arial" panose="020B0604020202020204" pitchFamily="34" charset="0"/>
                          <a:ea typeface="Arial Unicode MS" panose="020B0604020202020204"/>
                        </a:rPr>
                        <a:t>Gain Min: dB</a:t>
                      </a:r>
                      <a:endParaRPr kumimoji="1" lang="ja-JP" altLang="en-US" sz="1800" baseline="0" dirty="0">
                        <a:latin typeface="Arial" panose="020B0604020202020204" pitchFamily="34" charset="0"/>
                        <a:ea typeface="Arial Unicode MS" panose="020B0604020202020204"/>
                      </a:endParaRPr>
                    </a:p>
                  </a:txBody>
                  <a:tcPr/>
                </a:tc>
                <a:tc>
                  <a:txBody>
                    <a:bodyPr/>
                    <a:lstStyle/>
                    <a:p>
                      <a:pPr algn="ctr"/>
                      <a:r>
                        <a:rPr kumimoji="1" lang="en-US" altLang="ja-JP" sz="1800" baseline="0" dirty="0">
                          <a:ea typeface="Arial Unicode MS" panose="020B0604020202020204"/>
                        </a:rPr>
                        <a:t>51</a:t>
                      </a:r>
                      <a:endParaRPr kumimoji="1" lang="ja-JP" altLang="en-US" sz="1800" baseline="0" dirty="0">
                        <a:ea typeface="Arial Unicode MS" panose="020B0604020202020204"/>
                      </a:endParaRPr>
                    </a:p>
                  </a:txBody>
                  <a:tcPr/>
                </a:tc>
                <a:tc>
                  <a:txBody>
                    <a:bodyPr/>
                    <a:lstStyle/>
                    <a:p>
                      <a:pPr algn="ctr"/>
                      <a:r>
                        <a:rPr kumimoji="1" lang="en-US" altLang="ja-JP" sz="1800" baseline="0" dirty="0">
                          <a:ea typeface="Arial Unicode MS" panose="020B0604020202020204"/>
                        </a:rPr>
                        <a:t>51</a:t>
                      </a:r>
                      <a:endParaRPr kumimoji="1" lang="ja-JP" altLang="en-US" sz="1800" baseline="0" dirty="0">
                        <a:ea typeface="Arial Unicode MS" panose="020B0604020202020204"/>
                      </a:endParaRPr>
                    </a:p>
                  </a:txBody>
                  <a:tcPr/>
                </a:tc>
                <a:extLst>
                  <a:ext uri="{0D108BD9-81ED-4DB2-BD59-A6C34878D82A}">
                    <a16:rowId xmlns:a16="http://schemas.microsoft.com/office/drawing/2014/main" val="3143913780"/>
                  </a:ext>
                </a:extLst>
              </a:tr>
              <a:tr h="335416">
                <a:tc>
                  <a:txBody>
                    <a:bodyPr/>
                    <a:lstStyle/>
                    <a:p>
                      <a:r>
                        <a:rPr kumimoji="1" lang="en-US" altLang="ja-JP" sz="1800" baseline="0" dirty="0">
                          <a:latin typeface="Arial" panose="020B0604020202020204" pitchFamily="34" charset="0"/>
                          <a:ea typeface="Arial Unicode MS" panose="020B0604020202020204"/>
                        </a:rPr>
                        <a:t>Pulse width (RF): us</a:t>
                      </a:r>
                      <a:endParaRPr kumimoji="1" lang="ja-JP" altLang="en-US" sz="1800" baseline="0" dirty="0">
                        <a:latin typeface="Arial" panose="020B0604020202020204" pitchFamily="34" charset="0"/>
                        <a:ea typeface="Arial Unicode MS" panose="020B0604020202020204"/>
                      </a:endParaRPr>
                    </a:p>
                  </a:txBody>
                  <a:tcPr/>
                </a:tc>
                <a:tc gridSpan="2">
                  <a:txBody>
                    <a:bodyPr/>
                    <a:lstStyle/>
                    <a:p>
                      <a:pPr algn="ctr"/>
                      <a:r>
                        <a:rPr kumimoji="1" lang="en-US" altLang="ja-JP" sz="1800" baseline="0" dirty="0">
                          <a:ea typeface="Arial Unicode MS" panose="020B0604020202020204"/>
                        </a:rPr>
                        <a:t>4.0</a:t>
                      </a:r>
                      <a:endParaRPr kumimoji="1" lang="ja-JP" altLang="en-US" sz="1800" baseline="0" dirty="0">
                        <a:ea typeface="Arial Unicode MS" panose="020B0604020202020204"/>
                      </a:endParaRPr>
                    </a:p>
                  </a:txBody>
                  <a:tcPr/>
                </a:tc>
                <a:tc hMerge="1">
                  <a:txBody>
                    <a:bodyPr/>
                    <a:lstStyle/>
                    <a:p>
                      <a:endParaRPr kumimoji="1" lang="ja-JP" altLang="en-US"/>
                    </a:p>
                  </a:txBody>
                  <a:tcPr/>
                </a:tc>
                <a:extLst>
                  <a:ext uri="{0D108BD9-81ED-4DB2-BD59-A6C34878D82A}">
                    <a16:rowId xmlns:a16="http://schemas.microsoft.com/office/drawing/2014/main" val="3302912612"/>
                  </a:ext>
                </a:extLst>
              </a:tr>
              <a:tr h="335416">
                <a:tc>
                  <a:txBody>
                    <a:bodyPr/>
                    <a:lstStyle/>
                    <a:p>
                      <a:r>
                        <a:rPr kumimoji="1" lang="en-US" altLang="ja-JP" sz="1800" baseline="0" dirty="0">
                          <a:latin typeface="Arial" panose="020B0604020202020204" pitchFamily="34" charset="0"/>
                          <a:ea typeface="Arial Unicode MS" panose="020B0604020202020204"/>
                        </a:rPr>
                        <a:t>Rep rate :</a:t>
                      </a:r>
                      <a:r>
                        <a:rPr kumimoji="1" lang="en-US" altLang="ja-JP" sz="1800" baseline="0" dirty="0" err="1">
                          <a:latin typeface="Arial" panose="020B0604020202020204" pitchFamily="34" charset="0"/>
                          <a:ea typeface="Arial Unicode MS" panose="020B0604020202020204"/>
                        </a:rPr>
                        <a:t>pps</a:t>
                      </a:r>
                      <a:endParaRPr kumimoji="1" lang="ja-JP" altLang="en-US" sz="1800" baseline="0" dirty="0">
                        <a:latin typeface="Arial" panose="020B0604020202020204" pitchFamily="34" charset="0"/>
                        <a:ea typeface="Arial Unicode MS" panose="020B0604020202020204"/>
                      </a:endParaRPr>
                    </a:p>
                  </a:txBody>
                  <a:tcPr/>
                </a:tc>
                <a:tc gridSpan="2">
                  <a:txBody>
                    <a:bodyPr/>
                    <a:lstStyle/>
                    <a:p>
                      <a:pPr algn="ctr"/>
                      <a:r>
                        <a:rPr kumimoji="1" lang="en-US" altLang="ja-JP" sz="1800" baseline="0" dirty="0">
                          <a:ea typeface="Arial Unicode MS" panose="020B0604020202020204"/>
                        </a:rPr>
                        <a:t>50</a:t>
                      </a:r>
                      <a:endParaRPr kumimoji="1" lang="ja-JP" altLang="en-US" sz="1800" baseline="0" dirty="0">
                        <a:ea typeface="Arial Unicode MS" panose="020B0604020202020204"/>
                      </a:endParaRPr>
                    </a:p>
                  </a:txBody>
                  <a:tcPr/>
                </a:tc>
                <a:tc hMerge="1">
                  <a:txBody>
                    <a:bodyPr/>
                    <a:lstStyle/>
                    <a:p>
                      <a:endParaRPr kumimoji="1" lang="ja-JP" altLang="en-US"/>
                    </a:p>
                  </a:txBody>
                  <a:tcPr/>
                </a:tc>
                <a:extLst>
                  <a:ext uri="{0D108BD9-81ED-4DB2-BD59-A6C34878D82A}">
                    <a16:rowId xmlns:a16="http://schemas.microsoft.com/office/drawing/2014/main" val="835698844"/>
                  </a:ext>
                </a:extLst>
              </a:tr>
            </a:tbl>
          </a:graphicData>
        </a:graphic>
      </p:graphicFrame>
      <p:pic>
        <p:nvPicPr>
          <p:cNvPr id="17" name="図 16">
            <a:extLst>
              <a:ext uri="{FF2B5EF4-FFF2-40B4-BE49-F238E27FC236}">
                <a16:creationId xmlns:a16="http://schemas.microsoft.com/office/drawing/2014/main" id="{AC68AE12-3E48-14D6-67EB-8EB94BE89749}"/>
              </a:ext>
            </a:extLst>
          </p:cNvPr>
          <p:cNvPicPr>
            <a:picLocks noChangeAspect="1"/>
          </p:cNvPicPr>
          <p:nvPr/>
        </p:nvPicPr>
        <p:blipFill>
          <a:blip r:embed="rId2">
            <a:extLst>
              <a:ext uri="{28A0092B-C50C-407E-A947-70E740481C1C}">
                <a14:useLocalDpi xmlns:a14="http://schemas.microsoft.com/office/drawing/2010/main" val="0"/>
              </a:ext>
            </a:extLst>
          </a:blip>
          <a:srcRect l="22648" t="20885" r="13792" b="26575"/>
          <a:stretch>
            <a:fillRect/>
          </a:stretch>
        </p:blipFill>
        <p:spPr>
          <a:xfrm rot="5400000">
            <a:off x="8121205" y="1112569"/>
            <a:ext cx="2890925" cy="1792252"/>
          </a:xfrm>
          <a:prstGeom prst="rect">
            <a:avLst/>
          </a:prstGeom>
        </p:spPr>
      </p:pic>
      <p:pic>
        <p:nvPicPr>
          <p:cNvPr id="19" name="図 18">
            <a:extLst>
              <a:ext uri="{FF2B5EF4-FFF2-40B4-BE49-F238E27FC236}">
                <a16:creationId xmlns:a16="http://schemas.microsoft.com/office/drawing/2014/main" id="{9036F49F-912F-F0AE-9B9F-649C2B89CFA1}"/>
              </a:ext>
            </a:extLst>
          </p:cNvPr>
          <p:cNvPicPr>
            <a:picLocks noChangeAspect="1"/>
          </p:cNvPicPr>
          <p:nvPr/>
        </p:nvPicPr>
        <p:blipFill>
          <a:blip r:embed="rId3"/>
          <a:srcRect l="11787" t="8791" b="1823"/>
          <a:stretch>
            <a:fillRect/>
          </a:stretch>
        </p:blipFill>
        <p:spPr>
          <a:xfrm>
            <a:off x="10462794" y="508715"/>
            <a:ext cx="1729206" cy="2999960"/>
          </a:xfrm>
          <a:prstGeom prst="rect">
            <a:avLst/>
          </a:prstGeom>
        </p:spPr>
      </p:pic>
      <p:pic>
        <p:nvPicPr>
          <p:cNvPr id="21" name="図 20">
            <a:extLst>
              <a:ext uri="{FF2B5EF4-FFF2-40B4-BE49-F238E27FC236}">
                <a16:creationId xmlns:a16="http://schemas.microsoft.com/office/drawing/2014/main" id="{D5484A4F-85DF-0D08-26E3-8BE0DDDF38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10243" y="3512032"/>
            <a:ext cx="3011219" cy="2258414"/>
          </a:xfrm>
          <a:prstGeom prst="rect">
            <a:avLst/>
          </a:prstGeom>
        </p:spPr>
      </p:pic>
      <p:pic>
        <p:nvPicPr>
          <p:cNvPr id="23" name="図 22">
            <a:extLst>
              <a:ext uri="{FF2B5EF4-FFF2-40B4-BE49-F238E27FC236}">
                <a16:creationId xmlns:a16="http://schemas.microsoft.com/office/drawing/2014/main" id="{E9DE29B1-0DA6-BE4B-8EEA-C6A65E8EDD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6336126" y="1192779"/>
            <a:ext cx="2584433" cy="1938325"/>
          </a:xfrm>
          <a:prstGeom prst="rect">
            <a:avLst/>
          </a:prstGeom>
        </p:spPr>
      </p:pic>
      <p:pic>
        <p:nvPicPr>
          <p:cNvPr id="25" name="図 24">
            <a:extLst>
              <a:ext uri="{FF2B5EF4-FFF2-40B4-BE49-F238E27FC236}">
                <a16:creationId xmlns:a16="http://schemas.microsoft.com/office/drawing/2014/main" id="{EB1C1297-318E-3216-39B1-48CEC9CE260F}"/>
              </a:ext>
            </a:extLst>
          </p:cNvPr>
          <p:cNvPicPr>
            <a:picLocks noChangeAspect="1"/>
          </p:cNvPicPr>
          <p:nvPr/>
        </p:nvPicPr>
        <p:blipFill>
          <a:blip r:embed="rId6"/>
          <a:stretch>
            <a:fillRect/>
          </a:stretch>
        </p:blipFill>
        <p:spPr>
          <a:xfrm>
            <a:off x="9121462" y="3508675"/>
            <a:ext cx="3048000" cy="2286000"/>
          </a:xfrm>
          <a:prstGeom prst="rect">
            <a:avLst/>
          </a:prstGeom>
        </p:spPr>
      </p:pic>
      <p:sp>
        <p:nvSpPr>
          <p:cNvPr id="26" name="テキスト ボックス 25">
            <a:extLst>
              <a:ext uri="{FF2B5EF4-FFF2-40B4-BE49-F238E27FC236}">
                <a16:creationId xmlns:a16="http://schemas.microsoft.com/office/drawing/2014/main" id="{90F33ED3-65A5-1984-4494-B661D0471AD2}"/>
              </a:ext>
            </a:extLst>
          </p:cNvPr>
          <p:cNvSpPr txBox="1"/>
          <p:nvPr/>
        </p:nvSpPr>
        <p:spPr>
          <a:xfrm>
            <a:off x="9463825" y="3892013"/>
            <a:ext cx="2363274" cy="368850"/>
          </a:xfrm>
          <a:prstGeom prst="rect">
            <a:avLst/>
          </a:prstGeom>
          <a:noFill/>
        </p:spPr>
        <p:txBody>
          <a:bodyPr wrap="square" rtlCol="0">
            <a:spAutoFit/>
          </a:bodyPr>
          <a:lstStyle/>
          <a:p>
            <a:r>
              <a:rPr kumimoji="1" lang="en-US" altLang="ja-JP" dirty="0">
                <a:solidFill>
                  <a:srgbClr val="FF0000"/>
                </a:solidFill>
                <a:ea typeface="Arial Unicode MS" panose="020B0604020202020204"/>
              </a:rPr>
              <a:t>RF Power: </a:t>
            </a:r>
            <a:r>
              <a:rPr lang="en-US" altLang="ja-JP" dirty="0">
                <a:solidFill>
                  <a:srgbClr val="FF0000"/>
                </a:solidFill>
                <a:ea typeface="Arial Unicode MS" panose="020B0604020202020204"/>
              </a:rPr>
              <a:t>71</a:t>
            </a:r>
            <a:r>
              <a:rPr kumimoji="1" lang="en-US" altLang="ja-JP" dirty="0">
                <a:solidFill>
                  <a:srgbClr val="FF0000"/>
                </a:solidFill>
                <a:ea typeface="Arial Unicode MS" panose="020B0604020202020204"/>
              </a:rPr>
              <a:t> MW</a:t>
            </a:r>
            <a:endParaRPr kumimoji="1" lang="ja-JP" altLang="en-US" dirty="0">
              <a:solidFill>
                <a:srgbClr val="FF0000"/>
              </a:solidFill>
              <a:ea typeface="Arial Unicode MS" panose="020B0604020202020204"/>
            </a:endParaRPr>
          </a:p>
        </p:txBody>
      </p:sp>
      <p:sp>
        <p:nvSpPr>
          <p:cNvPr id="28" name="テキスト ボックス 27">
            <a:extLst>
              <a:ext uri="{FF2B5EF4-FFF2-40B4-BE49-F238E27FC236}">
                <a16:creationId xmlns:a16="http://schemas.microsoft.com/office/drawing/2014/main" id="{8A2E88A6-A96D-F0FA-E06B-0790978E795A}"/>
              </a:ext>
            </a:extLst>
          </p:cNvPr>
          <p:cNvSpPr txBox="1"/>
          <p:nvPr/>
        </p:nvSpPr>
        <p:spPr>
          <a:xfrm>
            <a:off x="9820032" y="2763008"/>
            <a:ext cx="734096" cy="369332"/>
          </a:xfrm>
          <a:prstGeom prst="rect">
            <a:avLst/>
          </a:prstGeom>
          <a:solidFill>
            <a:srgbClr val="FFFFFF">
              <a:alpha val="50196"/>
            </a:srgbClr>
          </a:solidFill>
        </p:spPr>
        <p:txBody>
          <a:bodyPr wrap="square" rtlCol="0">
            <a:spAutoFit/>
          </a:bodyPr>
          <a:lstStyle/>
          <a:p>
            <a:r>
              <a:rPr kumimoji="1" lang="en-US" altLang="ja-JP" dirty="0">
                <a:ea typeface="Arial Unicode MS" panose="020B0604020202020204"/>
              </a:rPr>
              <a:t>MBK</a:t>
            </a:r>
            <a:endParaRPr kumimoji="1" lang="ja-JP" altLang="en-US" dirty="0">
              <a:ea typeface="Arial Unicode MS" panose="020B0604020202020204"/>
            </a:endParaRPr>
          </a:p>
        </p:txBody>
      </p:sp>
      <p:sp>
        <p:nvSpPr>
          <p:cNvPr id="30" name="テキスト ボックス 29">
            <a:extLst>
              <a:ext uri="{FF2B5EF4-FFF2-40B4-BE49-F238E27FC236}">
                <a16:creationId xmlns:a16="http://schemas.microsoft.com/office/drawing/2014/main" id="{8DD30073-FD9F-0535-8B24-DD4E21CF7532}"/>
              </a:ext>
            </a:extLst>
          </p:cNvPr>
          <p:cNvSpPr txBox="1"/>
          <p:nvPr/>
        </p:nvSpPr>
        <p:spPr>
          <a:xfrm>
            <a:off x="6911532" y="3469593"/>
            <a:ext cx="1408640" cy="369332"/>
          </a:xfrm>
          <a:prstGeom prst="rect">
            <a:avLst/>
          </a:prstGeom>
          <a:solidFill>
            <a:srgbClr val="FFFFFF">
              <a:alpha val="50196"/>
            </a:srgbClr>
          </a:solidFill>
        </p:spPr>
        <p:txBody>
          <a:bodyPr wrap="square" rtlCol="0">
            <a:spAutoFit/>
          </a:bodyPr>
          <a:lstStyle/>
          <a:p>
            <a:r>
              <a:rPr kumimoji="1" lang="en-US" altLang="ja-JP" dirty="0">
                <a:ea typeface="Arial Unicode MS" panose="020B0604020202020204"/>
              </a:rPr>
              <a:t>Test Stand</a:t>
            </a:r>
            <a:endParaRPr kumimoji="1" lang="ja-JP" altLang="en-US" dirty="0">
              <a:ea typeface="Arial Unicode MS" panose="020B0604020202020204"/>
            </a:endParaRPr>
          </a:p>
        </p:txBody>
      </p:sp>
      <p:sp>
        <p:nvSpPr>
          <p:cNvPr id="6" name="字幕 2">
            <a:extLst>
              <a:ext uri="{FF2B5EF4-FFF2-40B4-BE49-F238E27FC236}">
                <a16:creationId xmlns:a16="http://schemas.microsoft.com/office/drawing/2014/main" id="{BA942F59-8BC9-E6DB-1718-557BDCC113F0}"/>
              </a:ext>
            </a:extLst>
          </p:cNvPr>
          <p:cNvSpPr txBox="1">
            <a:spLocks/>
          </p:cNvSpPr>
          <p:nvPr/>
        </p:nvSpPr>
        <p:spPr>
          <a:xfrm>
            <a:off x="-2" y="-1"/>
            <a:ext cx="10960102" cy="1155701"/>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8"/>
                <a:ea typeface="Arial Unicode MS" panose="020B0604020202020204" pitchFamily="50" charset="-128"/>
                <a:cs typeface="Arial Unicode MS" panose="020B0604020202020204" pitchFamily="50" charset="-128"/>
              </a:rPr>
              <a:t>New development: Multi-beam Klystron</a:t>
            </a:r>
          </a:p>
        </p:txBody>
      </p:sp>
      <p:sp>
        <p:nvSpPr>
          <p:cNvPr id="7" name="テキスト ボックス 6">
            <a:extLst>
              <a:ext uri="{FF2B5EF4-FFF2-40B4-BE49-F238E27FC236}">
                <a16:creationId xmlns:a16="http://schemas.microsoft.com/office/drawing/2014/main" id="{94FDACB0-4763-0483-80F9-B47CE8AD0DD6}"/>
              </a:ext>
            </a:extLst>
          </p:cNvPr>
          <p:cNvSpPr txBox="1"/>
          <p:nvPr/>
        </p:nvSpPr>
        <p:spPr>
          <a:xfrm>
            <a:off x="525102" y="869725"/>
            <a:ext cx="5335848" cy="1323439"/>
          </a:xfrm>
          <a:prstGeom prst="rect">
            <a:avLst/>
          </a:prstGeom>
          <a:noFill/>
        </p:spPr>
        <p:txBody>
          <a:bodyPr wrap="square" rtlCol="0">
            <a:spAutoFit/>
          </a:bodyPr>
          <a:lstStyle/>
          <a:p>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We are developing klystrons to achieve </a:t>
            </a:r>
            <a:r>
              <a:rPr lang="en-US" altLang="ja-JP" sz="1600" b="1"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rPr>
              <a:t>high efficiency </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and </a:t>
            </a:r>
            <a:r>
              <a:rPr lang="en-US" altLang="ja-JP" sz="1600" b="1"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rPr>
              <a:t>high output power</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 Although the beam power is at the same level as that of conventional models, the output will be 80 MW due to improved efficiency.</a:t>
            </a:r>
          </a:p>
          <a:p>
            <a:pPr algn="l"/>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8" name="テキスト ボックス 7">
            <a:extLst>
              <a:ext uri="{FF2B5EF4-FFF2-40B4-BE49-F238E27FC236}">
                <a16:creationId xmlns:a16="http://schemas.microsoft.com/office/drawing/2014/main" id="{CC8BCAAA-1A4A-BB51-27A3-A317E29E8D52}"/>
              </a:ext>
            </a:extLst>
          </p:cNvPr>
          <p:cNvSpPr txBox="1"/>
          <p:nvPr/>
        </p:nvSpPr>
        <p:spPr>
          <a:xfrm>
            <a:off x="1844323" y="5891020"/>
            <a:ext cx="8503353" cy="646331"/>
          </a:xfrm>
          <a:prstGeom prst="rect">
            <a:avLst/>
          </a:prstGeom>
          <a:noFill/>
        </p:spPr>
        <p:txBody>
          <a:bodyPr wrap="none" rtlCol="0">
            <a:spAutoFit/>
          </a:bodyPr>
          <a:lstStyle/>
          <a:p>
            <a:r>
              <a:rPr lang="en-US" altLang="ja-JP" dirty="0">
                <a:latin typeface="Arial Unicode MS" panose="020B0604020202020204" pitchFamily="50" charset="-128"/>
                <a:ea typeface="Arial Unicode MS" panose="020B0604020202020204" pitchFamily="50" charset="-128"/>
                <a:cs typeface="Arial Unicode MS" panose="020B0604020202020204" pitchFamily="50" charset="-128"/>
              </a:rPr>
              <a:t>We have already begun RF conditioning and have confirmed an output of </a:t>
            </a:r>
            <a:r>
              <a:rPr lang="en-US" altLang="ja-JP"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71 MW</a:t>
            </a:r>
            <a:r>
              <a:rPr lang="en-US" altLang="ja-JP" dirty="0">
                <a:latin typeface="Arial Unicode MS" panose="020B0604020202020204" pitchFamily="50" charset="-128"/>
                <a:ea typeface="Arial Unicode MS" panose="020B0604020202020204" pitchFamily="50" charset="-128"/>
                <a:cs typeface="Arial Unicode MS" panose="020B0604020202020204" pitchFamily="50" charset="-128"/>
              </a:rPr>
              <a:t>.</a:t>
            </a:r>
          </a:p>
          <a:p>
            <a:pPr algn="l"/>
            <a:endParaRPr kumimoji="1" lang="ja-JP" altLang="en-US"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9" name="テキスト ボックス 8">
            <a:extLst>
              <a:ext uri="{FF2B5EF4-FFF2-40B4-BE49-F238E27FC236}">
                <a16:creationId xmlns:a16="http://schemas.microsoft.com/office/drawing/2014/main" id="{DDB6B424-01F8-99C7-1E7D-4566116E08B6}"/>
              </a:ext>
            </a:extLst>
          </p:cNvPr>
          <p:cNvSpPr txBox="1"/>
          <p:nvPr/>
        </p:nvSpPr>
        <p:spPr>
          <a:xfrm>
            <a:off x="2616374" y="6369004"/>
            <a:ext cx="6489149"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A </a:t>
            </a:r>
            <a:r>
              <a:rPr kumimoji="1" lang="en-US" altLang="ja-JP" sz="16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highe</a:t>
            </a:r>
            <a:r>
              <a:rPr lang="en-US" altLang="ja-JP" sz="16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r accelerating voltage </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can be achieved with lower RF power</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0" name="テキスト ボックス 9">
            <a:extLst>
              <a:ext uri="{FF2B5EF4-FFF2-40B4-BE49-F238E27FC236}">
                <a16:creationId xmlns:a16="http://schemas.microsoft.com/office/drawing/2014/main" id="{AF0C2198-B199-F29E-F088-D646D7CF48D1}"/>
              </a:ext>
            </a:extLst>
          </p:cNvPr>
          <p:cNvSpPr txBox="1"/>
          <p:nvPr/>
        </p:nvSpPr>
        <p:spPr>
          <a:xfrm>
            <a:off x="10836076" y="170161"/>
            <a:ext cx="982641"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T. </a:t>
            </a:r>
            <a:r>
              <a:rPr kumimoji="1" lang="en-US" altLang="ja-JP" sz="1600" dirty="0" err="1">
                <a:latin typeface="Arial Unicode MS" panose="020B0604020202020204" pitchFamily="50" charset="-128"/>
                <a:ea typeface="Arial Unicode MS" panose="020B0604020202020204" pitchFamily="50" charset="-128"/>
                <a:cs typeface="Arial Unicode MS" panose="020B0604020202020204" pitchFamily="50" charset="-128"/>
              </a:rPr>
              <a:t>Natsui</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1" name="スライド番号プレースホルダー 10">
            <a:extLst>
              <a:ext uri="{FF2B5EF4-FFF2-40B4-BE49-F238E27FC236}">
                <a16:creationId xmlns:a16="http://schemas.microsoft.com/office/drawing/2014/main" id="{B1CA2FC1-049B-CA78-0D63-FF8B570BA213}"/>
              </a:ext>
            </a:extLst>
          </p:cNvPr>
          <p:cNvSpPr>
            <a:spLocks noGrp="1"/>
          </p:cNvSpPr>
          <p:nvPr>
            <p:ph type="sldNum" sz="quarter" idx="12"/>
          </p:nvPr>
        </p:nvSpPr>
        <p:spPr/>
        <p:txBody>
          <a:bodyPr/>
          <a:lstStyle/>
          <a:p>
            <a:fld id="{CAD7C6AE-5926-44C1-B8C5-328FEA194DF7}" type="slidenum">
              <a:rPr lang="ja-JP" altLang="en-US" smtClean="0"/>
              <a:pPr/>
              <a:t>7</a:t>
            </a:fld>
            <a:endParaRPr lang="ja-JP" altLang="en-US" dirty="0"/>
          </a:p>
        </p:txBody>
      </p:sp>
      <p:sp>
        <p:nvSpPr>
          <p:cNvPr id="2" name="テキスト ボックス 1">
            <a:extLst>
              <a:ext uri="{FF2B5EF4-FFF2-40B4-BE49-F238E27FC236}">
                <a16:creationId xmlns:a16="http://schemas.microsoft.com/office/drawing/2014/main" id="{A23F6345-72DF-9E0D-D2D5-56F7B127AACE}"/>
              </a:ext>
            </a:extLst>
          </p:cNvPr>
          <p:cNvSpPr txBox="1"/>
          <p:nvPr/>
        </p:nvSpPr>
        <p:spPr>
          <a:xfrm>
            <a:off x="5089370" y="1885387"/>
            <a:ext cx="865686" cy="307777"/>
          </a:xfrm>
          <a:prstGeom prst="rect">
            <a:avLst/>
          </a:prstGeom>
          <a:noFill/>
        </p:spPr>
        <p:txBody>
          <a:bodyPr wrap="none" rtlCol="0">
            <a:spAutoFit/>
          </a:bodyPr>
          <a:lstStyle/>
          <a:p>
            <a:pPr algn="l"/>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S. Wang</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Tree>
    <p:extLst>
      <p:ext uri="{BB962C8B-B14F-4D97-AF65-F5344CB8AC3E}">
        <p14:creationId xmlns:p14="http://schemas.microsoft.com/office/powerpoint/2010/main" val="467053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字幕 2">
            <a:extLst>
              <a:ext uri="{FF2B5EF4-FFF2-40B4-BE49-F238E27FC236}">
                <a16:creationId xmlns:a16="http://schemas.microsoft.com/office/drawing/2014/main" id="{8975DE79-7E6E-63A8-0AD0-24F103D690EE}"/>
              </a:ext>
            </a:extLst>
          </p:cNvPr>
          <p:cNvSpPr txBox="1">
            <a:spLocks/>
          </p:cNvSpPr>
          <p:nvPr/>
        </p:nvSpPr>
        <p:spPr>
          <a:xfrm>
            <a:off x="-2" y="-1"/>
            <a:ext cx="10960102" cy="1155701"/>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Summary</a:t>
            </a:r>
          </a:p>
        </p:txBody>
      </p:sp>
      <p:sp>
        <p:nvSpPr>
          <p:cNvPr id="5" name="テキスト ボックス 4">
            <a:extLst>
              <a:ext uri="{FF2B5EF4-FFF2-40B4-BE49-F238E27FC236}">
                <a16:creationId xmlns:a16="http://schemas.microsoft.com/office/drawing/2014/main" id="{B28B1F4F-4B3C-9743-9C17-F20D41B1E732}"/>
              </a:ext>
            </a:extLst>
          </p:cNvPr>
          <p:cNvSpPr txBox="1"/>
          <p:nvPr/>
        </p:nvSpPr>
        <p:spPr>
          <a:xfrm>
            <a:off x="408083" y="577849"/>
            <a:ext cx="11375834" cy="5909310"/>
          </a:xfrm>
          <a:prstGeom prst="rect">
            <a:avLst/>
          </a:prstGeom>
          <a:noFill/>
        </p:spPr>
        <p:txBody>
          <a:bodyPr wrap="square">
            <a:spAutoFit/>
          </a:bodyPr>
          <a:lstStyle/>
          <a:p>
            <a:pPr>
              <a:buNone/>
            </a:pPr>
            <a:r>
              <a:rPr lang="ja-JP" altLang="ja-JP" sz="1400" b="1" dirty="0">
                <a:latin typeface="Arial Unicode MS" panose="020B0604020202020204" pitchFamily="50" charset="-128"/>
                <a:ea typeface="Arial Unicode MS" panose="020B0604020202020204" pitchFamily="50" charset="-128"/>
                <a:cs typeface="Arial Unicode MS" panose="020B0604020202020204" pitchFamily="50" charset="-128"/>
              </a:rPr>
              <a:t>Electron Gun</a:t>
            </a:r>
          </a:p>
          <a:p>
            <a:pPr marL="342900" lvl="0" indent="-34290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The RF gun upgrade during the 2026 summer shutdown enabled operation with the input pulse width at its design value.</a:t>
            </a:r>
          </a:p>
          <a:p>
            <a:pPr marL="342900" lvl="0" indent="-34290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An improvement in beam quality is expected, particularly for the second bunch compared with the 2026ab run.</a:t>
            </a:r>
          </a:p>
          <a:p>
            <a:pPr>
              <a:buNone/>
            </a:pPr>
            <a:r>
              <a:rPr lang="ja-JP" altLang="ja-JP" sz="1400" b="1" dirty="0">
                <a:latin typeface="Arial Unicode MS" panose="020B0604020202020204" pitchFamily="50" charset="-128"/>
                <a:ea typeface="Arial Unicode MS" panose="020B0604020202020204" pitchFamily="50" charset="-128"/>
                <a:cs typeface="Arial Unicode MS" panose="020B0604020202020204" pitchFamily="50" charset="-128"/>
              </a:rPr>
              <a:t>HER BT ECS</a:t>
            </a:r>
          </a:p>
          <a:p>
            <a:pPr marL="342900" lvl="0" indent="-34290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Although the design RF power could not be applied due to discharges in the waveguide, the energy spread was successfully reduced to nearly the required level.</a:t>
            </a:r>
          </a:p>
          <a:p>
            <a:pPr marL="342900" lvl="0" indent="-34290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The installation of an RF contactor in summer 2026 is expected to allow higher RF power.</a:t>
            </a:r>
          </a:p>
          <a:p>
            <a:pPr marL="342900" lvl="0" indent="-34290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RF conditioning and beam studies will begin in the 2026c run.</a:t>
            </a:r>
          </a:p>
          <a:p>
            <a:pPr>
              <a:buNone/>
            </a:pPr>
            <a:r>
              <a:rPr lang="ja-JP" altLang="ja-JP" sz="1400" b="1" dirty="0">
                <a:latin typeface="Arial Unicode MS" panose="020B0604020202020204" pitchFamily="50" charset="-128"/>
                <a:ea typeface="Arial Unicode MS" panose="020B0604020202020204" pitchFamily="50" charset="-128"/>
                <a:cs typeface="Arial Unicode MS" panose="020B0604020202020204" pitchFamily="50" charset="-128"/>
              </a:rPr>
              <a:t>Fast Kicker</a:t>
            </a:r>
          </a:p>
          <a:p>
            <a:pPr marL="342900" lvl="0" indent="-34290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The fast kicker contributed to stable injection of the second bunch.</a:t>
            </a:r>
          </a:p>
          <a:p>
            <a:pPr marL="342900" lvl="0" indent="-34290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Countermeasures against electrical discharges have been implemented.</a:t>
            </a:r>
          </a:p>
          <a:p>
            <a:pPr marL="342900" lvl="0" indent="-34290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Radiation shielding is being designed for areas with high radiation dose rates.</a:t>
            </a:r>
          </a:p>
          <a:p>
            <a:pPr>
              <a:buNone/>
            </a:pPr>
            <a:r>
              <a:rPr lang="ja-JP" altLang="ja-JP" sz="1400" b="1" dirty="0">
                <a:latin typeface="Arial Unicode MS" panose="020B0604020202020204" pitchFamily="50" charset="-128"/>
                <a:ea typeface="Arial Unicode MS" panose="020B0604020202020204" pitchFamily="50" charset="-128"/>
                <a:cs typeface="Arial Unicode MS" panose="020B0604020202020204" pitchFamily="50" charset="-128"/>
              </a:rPr>
              <a:t>SR Monitor at SY3</a:t>
            </a:r>
          </a:p>
          <a:p>
            <a:pPr marL="342900" lvl="0" indent="-34290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Non-destructive monitoring of electron and positron beams at the end of the LINAC has become possible.</a:t>
            </a:r>
          </a:p>
          <a:p>
            <a:pPr marL="342900" lvl="0" indent="-34290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The monitor is also expected to be useful for positron beam tuning.</a:t>
            </a:r>
          </a:p>
          <a:p>
            <a:pPr>
              <a:buNone/>
            </a:pPr>
            <a:r>
              <a:rPr lang="ja-JP" altLang="ja-JP" sz="1400" b="1" dirty="0">
                <a:latin typeface="Arial Unicode MS" panose="020B0604020202020204" pitchFamily="50" charset="-128"/>
                <a:ea typeface="Arial Unicode MS" panose="020B0604020202020204" pitchFamily="50" charset="-128"/>
                <a:cs typeface="Arial Unicode MS" panose="020B0604020202020204" pitchFamily="50" charset="-128"/>
              </a:rPr>
              <a:t>SY3 Beam Diagnostic Line</a:t>
            </a:r>
          </a:p>
          <a:p>
            <a:pPr marL="342900" lvl="0" indent="-34290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The diagnostic line allows a portion of the electron beam to be sampled and directed to the diagnostic line for direct measurement of the energy spread.</a:t>
            </a:r>
          </a:p>
          <a:p>
            <a:pPr marL="342900" lvl="0" indent="-34290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It was confirmed that the energy spread can be controlled by adjusting the RF phases in sectors 3–5.</a:t>
            </a:r>
          </a:p>
          <a:p>
            <a:pPr marL="342900" lvl="0" indent="-34290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The camera frequently stops functioning due to beam losses at the dispersive section near the screen monitor and radiation from the beam dump.</a:t>
            </a:r>
          </a:p>
          <a:p>
            <a:pPr marL="342900" lvl="0" indent="-34290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Radiation shielding needs to be designed and implemented.</a:t>
            </a:r>
          </a:p>
          <a:p>
            <a:pPr>
              <a:buNone/>
            </a:pPr>
            <a:r>
              <a:rPr lang="en-US" altLang="ja-JP" sz="1400" b="1" dirty="0">
                <a:latin typeface="Arial Unicode MS" panose="020B0604020202020204" pitchFamily="50" charset="-128"/>
                <a:ea typeface="Arial Unicode MS" panose="020B0604020202020204" pitchFamily="50" charset="-128"/>
                <a:cs typeface="Arial Unicode MS" panose="020B0604020202020204" pitchFamily="50" charset="-128"/>
              </a:rPr>
              <a:t>New development: </a:t>
            </a:r>
            <a:r>
              <a:rPr lang="ja-JP" altLang="ja-JP" sz="1400" b="1" dirty="0">
                <a:latin typeface="Arial Unicode MS" panose="020B0604020202020204" pitchFamily="50" charset="-128"/>
                <a:ea typeface="Arial Unicode MS" panose="020B0604020202020204" pitchFamily="50" charset="-128"/>
                <a:cs typeface="Arial Unicode MS" panose="020B0604020202020204" pitchFamily="50" charset="-128"/>
              </a:rPr>
              <a:t>Multi-Beam Klystron (MBK)</a:t>
            </a:r>
          </a:p>
          <a:p>
            <a:pPr marL="342900" lvl="0" indent="-34290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A high-efficiency klystron has been successfully developed as part of the injector upgrade program.</a:t>
            </a:r>
          </a:p>
          <a:p>
            <a:pPr marL="342900" lvl="0" indent="-34290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The MBK achieves an efficiency of 70%, compared with 45% for conventional klystrons.</a:t>
            </a:r>
          </a:p>
          <a:p>
            <a:pPr marL="342900" lvl="0" indent="-34290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High-power testing is progressing smoothly.</a:t>
            </a:r>
          </a:p>
          <a:p>
            <a:pPr marL="342900" lvl="0" indent="-34290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More stable operation and higher accelerating gradients are expected.</a:t>
            </a:r>
          </a:p>
        </p:txBody>
      </p:sp>
      <p:sp>
        <p:nvSpPr>
          <p:cNvPr id="2" name="スライド番号プレースホルダー 1">
            <a:extLst>
              <a:ext uri="{FF2B5EF4-FFF2-40B4-BE49-F238E27FC236}">
                <a16:creationId xmlns:a16="http://schemas.microsoft.com/office/drawing/2014/main" id="{64640B3C-54E4-3813-6B0D-F69CDF0368F3}"/>
              </a:ext>
            </a:extLst>
          </p:cNvPr>
          <p:cNvSpPr>
            <a:spLocks noGrp="1"/>
          </p:cNvSpPr>
          <p:nvPr>
            <p:ph type="sldNum" sz="quarter" idx="12"/>
          </p:nvPr>
        </p:nvSpPr>
        <p:spPr/>
        <p:txBody>
          <a:bodyPr/>
          <a:lstStyle/>
          <a:p>
            <a:fld id="{CAD7C6AE-5926-44C1-B8C5-328FEA194DF7}" type="slidenum">
              <a:rPr lang="ja-JP" altLang="en-US" smtClean="0"/>
              <a:pPr/>
              <a:t>8</a:t>
            </a:fld>
            <a:endParaRPr lang="ja-JP" altLang="en-US" dirty="0"/>
          </a:p>
        </p:txBody>
      </p:sp>
    </p:spTree>
    <p:extLst>
      <p:ext uri="{BB962C8B-B14F-4D97-AF65-F5344CB8AC3E}">
        <p14:creationId xmlns:p14="http://schemas.microsoft.com/office/powerpoint/2010/main" val="3453986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字幕 2">
            <a:extLst>
              <a:ext uri="{FF2B5EF4-FFF2-40B4-BE49-F238E27FC236}">
                <a16:creationId xmlns:a16="http://schemas.microsoft.com/office/drawing/2014/main" id="{7C4953F4-7C04-3B50-D93D-60C7E3BC39C6}"/>
              </a:ext>
            </a:extLst>
          </p:cNvPr>
          <p:cNvSpPr txBox="1">
            <a:spLocks/>
          </p:cNvSpPr>
          <p:nvPr/>
        </p:nvSpPr>
        <p:spPr>
          <a:xfrm>
            <a:off x="666750" y="2543174"/>
            <a:ext cx="10858500" cy="1771651"/>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defRPr sz="2900">
                <a:solidFill>
                  <a:srgbClr val="2E6EBC"/>
                </a:solidFill>
                <a:latin typeface="ヒラギノ丸ゴ Pro W4"/>
              </a:defRPr>
            </a:pPr>
            <a:r>
              <a:rPr lang="en-US" sz="8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Current / Injection </a:t>
            </a:r>
          </a:p>
        </p:txBody>
      </p:sp>
      <p:sp>
        <p:nvSpPr>
          <p:cNvPr id="7" name="字幕 2">
            <a:extLst>
              <a:ext uri="{FF2B5EF4-FFF2-40B4-BE49-F238E27FC236}">
                <a16:creationId xmlns:a16="http://schemas.microsoft.com/office/drawing/2014/main" id="{DE3F2D30-F600-8904-877F-277902A75A8D}"/>
              </a:ext>
            </a:extLst>
          </p:cNvPr>
          <p:cNvSpPr txBox="1">
            <a:spLocks/>
          </p:cNvSpPr>
          <p:nvPr/>
        </p:nvSpPr>
        <p:spPr>
          <a:xfrm>
            <a:off x="1704366" y="4998706"/>
            <a:ext cx="8783268" cy="962026"/>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defRPr sz="2900">
                <a:solidFill>
                  <a:srgbClr val="2E6EBC"/>
                </a:solidFill>
                <a:latin typeface="ヒラギノ丸ゴ Pro W4"/>
              </a:defRPr>
            </a:pPr>
            <a:r>
              <a:rPr lang="en-US" sz="32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F. Miyahara for Current/Injection Task force</a:t>
            </a:r>
          </a:p>
        </p:txBody>
      </p:sp>
      <p:sp>
        <p:nvSpPr>
          <p:cNvPr id="2" name="スライド番号プレースホルダー 1">
            <a:extLst>
              <a:ext uri="{FF2B5EF4-FFF2-40B4-BE49-F238E27FC236}">
                <a16:creationId xmlns:a16="http://schemas.microsoft.com/office/drawing/2014/main" id="{43B0B6A0-8512-2BEC-49D1-63F237BC8F81}"/>
              </a:ext>
            </a:extLst>
          </p:cNvPr>
          <p:cNvSpPr>
            <a:spLocks noGrp="1"/>
          </p:cNvSpPr>
          <p:nvPr>
            <p:ph type="sldNum" sz="quarter" idx="12"/>
          </p:nvPr>
        </p:nvSpPr>
        <p:spPr/>
        <p:txBody>
          <a:bodyPr/>
          <a:lstStyle/>
          <a:p>
            <a:fld id="{CAD7C6AE-5926-44C1-B8C5-328FEA194DF7}" type="slidenum">
              <a:rPr lang="ja-JP" altLang="en-US" smtClean="0"/>
              <a:pPr/>
              <a:t>9</a:t>
            </a:fld>
            <a:endParaRPr lang="ja-JP" altLang="en-US" dirty="0"/>
          </a:p>
        </p:txBody>
      </p:sp>
    </p:spTree>
    <p:extLst>
      <p:ext uri="{BB962C8B-B14F-4D97-AF65-F5344CB8AC3E}">
        <p14:creationId xmlns:p14="http://schemas.microsoft.com/office/powerpoint/2010/main" val="1191663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字幕 2">
            <a:extLst>
              <a:ext uri="{FF2B5EF4-FFF2-40B4-BE49-F238E27FC236}">
                <a16:creationId xmlns:a16="http://schemas.microsoft.com/office/drawing/2014/main" id="{EE76C138-BCC6-3779-2E3F-86F1B940E17A}"/>
              </a:ext>
            </a:extLst>
          </p:cNvPr>
          <p:cNvSpPr txBox="1">
            <a:spLocks/>
          </p:cNvSpPr>
          <p:nvPr/>
        </p:nvSpPr>
        <p:spPr>
          <a:xfrm>
            <a:off x="-2" y="12700"/>
            <a:ext cx="10960102" cy="602902"/>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Challenges of the Current/Injection Task Force</a:t>
            </a:r>
          </a:p>
        </p:txBody>
      </p:sp>
      <p:sp>
        <p:nvSpPr>
          <p:cNvPr id="9" name="テキスト ボックス 8">
            <a:extLst>
              <a:ext uri="{FF2B5EF4-FFF2-40B4-BE49-F238E27FC236}">
                <a16:creationId xmlns:a16="http://schemas.microsoft.com/office/drawing/2014/main" id="{9BB69BA2-60C7-55D4-548A-2C2D98AEA13E}"/>
              </a:ext>
            </a:extLst>
          </p:cNvPr>
          <p:cNvSpPr txBox="1"/>
          <p:nvPr/>
        </p:nvSpPr>
        <p:spPr>
          <a:xfrm>
            <a:off x="1348966" y="1047630"/>
            <a:ext cx="9404758" cy="1938992"/>
          </a:xfrm>
          <a:prstGeom prst="rect">
            <a:avLst/>
          </a:prstGeom>
          <a:noFill/>
        </p:spPr>
        <p:txBody>
          <a:bodyPr wrap="square">
            <a:spAutoFit/>
          </a:bodyPr>
          <a:lstStyle/>
          <a:p>
            <a:r>
              <a:rPr lang="en-US" altLang="ja-JP" sz="2400">
                <a:latin typeface="Arial Unicode MS" panose="020B0604020202020204" pitchFamily="50" charset="-128"/>
                <a:ea typeface="Arial Unicode MS" panose="020B0604020202020204" pitchFamily="50" charset="-128"/>
                <a:cs typeface="Arial Unicode MS" panose="020B0604020202020204" pitchFamily="50" charset="-128"/>
              </a:rPr>
              <a:t>We a</a:t>
            </a:r>
            <a:r>
              <a:rPr lang="ja-JP" altLang="ja-JP" sz="2400">
                <a:latin typeface="Arial Unicode MS" panose="020B0604020202020204" pitchFamily="50" charset="-128"/>
                <a:ea typeface="Arial Unicode MS" panose="020B0604020202020204" pitchFamily="50" charset="-128"/>
                <a:cs typeface="Arial Unicode MS" panose="020B0604020202020204" pitchFamily="50" charset="-128"/>
              </a:rPr>
              <a:t>im </a:t>
            </a:r>
            <a:r>
              <a:rPr lang="ja-JP" altLang="ja-JP" sz="2400" dirty="0">
                <a:latin typeface="Arial Unicode MS" panose="020B0604020202020204" pitchFamily="50" charset="-128"/>
                <a:ea typeface="Arial Unicode MS" panose="020B0604020202020204" pitchFamily="50" charset="-128"/>
                <a:cs typeface="Arial Unicode MS" panose="020B0604020202020204" pitchFamily="50" charset="-128"/>
              </a:rPr>
              <a:t>to </a:t>
            </a:r>
            <a:r>
              <a:rPr lang="en-US" altLang="ja-JP" sz="2400">
                <a:latin typeface="Arial Unicode MS" panose="020B0604020202020204" pitchFamily="50" charset="-128"/>
                <a:ea typeface="Arial Unicode MS" panose="020B0604020202020204" pitchFamily="50" charset="-128"/>
                <a:cs typeface="Arial Unicode MS" panose="020B0604020202020204" pitchFamily="50" charset="-128"/>
              </a:rPr>
              <a:t>improve injection beam quality and injection efficiency, and increase beam current to achieve higher luminosity.</a:t>
            </a:r>
          </a:p>
          <a:p>
            <a:endParaRPr lang="en-US" altLang="ja-JP" sz="2400">
              <a:latin typeface="Arial Unicode MS" panose="020B0604020202020204" pitchFamily="50" charset="-128"/>
              <a:ea typeface="Arial Unicode MS" panose="020B0604020202020204" pitchFamily="50" charset="-128"/>
              <a:cs typeface="Arial Unicode MS" panose="020B0604020202020204" pitchFamily="50" charset="-128"/>
            </a:endParaRPr>
          </a:p>
          <a:p>
            <a:r>
              <a:rPr lang="en-US" altLang="ja-JP" sz="2400">
                <a:latin typeface="Arial Unicode MS" panose="020B0604020202020204" pitchFamily="50" charset="-128"/>
                <a:ea typeface="Arial Unicode MS" panose="020B0604020202020204" pitchFamily="50" charset="-128"/>
                <a:cs typeface="Arial Unicode MS" panose="020B0604020202020204" pitchFamily="50" charset="-128"/>
              </a:rPr>
              <a:t>Collaborative efforts among optics and hardware experts are important to improve performance and resolve outstanding issues.</a:t>
            </a:r>
            <a:endParaRPr lang="en-US" altLang="ja-JP" sz="2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3" name="テキスト ボックス 12">
            <a:extLst>
              <a:ext uri="{FF2B5EF4-FFF2-40B4-BE49-F238E27FC236}">
                <a16:creationId xmlns:a16="http://schemas.microsoft.com/office/drawing/2014/main" id="{1499E198-C23A-D7F8-6DF6-02BB100CC380}"/>
              </a:ext>
            </a:extLst>
          </p:cNvPr>
          <p:cNvSpPr txBox="1"/>
          <p:nvPr/>
        </p:nvSpPr>
        <p:spPr>
          <a:xfrm>
            <a:off x="2373275" y="3569831"/>
            <a:ext cx="7445449" cy="830997"/>
          </a:xfrm>
          <a:prstGeom prst="rect">
            <a:avLst/>
          </a:prstGeom>
          <a:noFill/>
        </p:spPr>
        <p:txBody>
          <a:bodyPr wrap="square">
            <a:spAutoFit/>
          </a:bodyPr>
          <a:lstStyle/>
          <a:p>
            <a:r>
              <a:rPr lang="ja-JP" altLang="ja-JP" sz="2400" dirty="0">
                <a:latin typeface="Arial Unicode MS" panose="020B0604020202020204" pitchFamily="50" charset="-128"/>
                <a:ea typeface="Arial Unicode MS" panose="020B0604020202020204" pitchFamily="50" charset="-128"/>
                <a:cs typeface="Arial Unicode MS" panose="020B0604020202020204" pitchFamily="50" charset="-128"/>
              </a:rPr>
              <a:t>Members of the Optics, Hardware, and Belle II teams are working together to address these challenges.</a:t>
            </a:r>
            <a:endParaRPr lang="ja-JP" altLang="en-US" sz="2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 name="スライド番号プレースホルダー 1">
            <a:extLst>
              <a:ext uri="{FF2B5EF4-FFF2-40B4-BE49-F238E27FC236}">
                <a16:creationId xmlns:a16="http://schemas.microsoft.com/office/drawing/2014/main" id="{89E7DEFB-2B0D-5254-ED1C-2C5BB1703B2F}"/>
              </a:ext>
            </a:extLst>
          </p:cNvPr>
          <p:cNvSpPr>
            <a:spLocks noGrp="1"/>
          </p:cNvSpPr>
          <p:nvPr>
            <p:ph type="sldNum" sz="quarter" idx="12"/>
          </p:nvPr>
        </p:nvSpPr>
        <p:spPr/>
        <p:txBody>
          <a:bodyPr/>
          <a:lstStyle/>
          <a:p>
            <a:fld id="{CAD7C6AE-5926-44C1-B8C5-328FEA194DF7}" type="slidenum">
              <a:rPr lang="ja-JP" altLang="en-US" smtClean="0"/>
              <a:pPr/>
              <a:t>10</a:t>
            </a:fld>
            <a:endParaRPr lang="ja-JP" altLang="en-US" dirty="0"/>
          </a:p>
        </p:txBody>
      </p:sp>
    </p:spTree>
    <p:extLst>
      <p:ext uri="{BB962C8B-B14F-4D97-AF65-F5344CB8AC3E}">
        <p14:creationId xmlns:p14="http://schemas.microsoft.com/office/powerpoint/2010/main" val="205265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F5690-A880-21D5-05C5-373A400BD071}"/>
            </a:ext>
          </a:extLst>
        </p:cNvPr>
        <p:cNvGrpSpPr/>
        <p:nvPr/>
      </p:nvGrpSpPr>
      <p:grpSpPr>
        <a:xfrm>
          <a:off x="0" y="0"/>
          <a:ext cx="0" cy="0"/>
          <a:chOff x="0" y="0"/>
          <a:chExt cx="0" cy="0"/>
        </a:xfrm>
      </p:grpSpPr>
      <p:sp>
        <p:nvSpPr>
          <p:cNvPr id="3" name="字幕 2">
            <a:extLst>
              <a:ext uri="{FF2B5EF4-FFF2-40B4-BE49-F238E27FC236}">
                <a16:creationId xmlns:a16="http://schemas.microsoft.com/office/drawing/2014/main" id="{C15D3787-0C16-E263-A61A-78F28CF23195}"/>
              </a:ext>
            </a:extLst>
          </p:cNvPr>
          <p:cNvSpPr txBox="1">
            <a:spLocks/>
          </p:cNvSpPr>
          <p:nvPr/>
        </p:nvSpPr>
        <p:spPr>
          <a:xfrm>
            <a:off x="666750" y="2851149"/>
            <a:ext cx="10858500" cy="1155701"/>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defRPr sz="2900">
                <a:solidFill>
                  <a:srgbClr val="2E6EBC"/>
                </a:solidFill>
                <a:latin typeface="ヒラギノ丸ゴ Pro W4"/>
              </a:defRPr>
            </a:pPr>
            <a:r>
              <a:rPr lang="en-US" sz="66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Current Status</a:t>
            </a:r>
          </a:p>
        </p:txBody>
      </p:sp>
      <p:sp>
        <p:nvSpPr>
          <p:cNvPr id="2" name="スライド番号プレースホルダー 1">
            <a:extLst>
              <a:ext uri="{FF2B5EF4-FFF2-40B4-BE49-F238E27FC236}">
                <a16:creationId xmlns:a16="http://schemas.microsoft.com/office/drawing/2014/main" id="{44A58ADB-1CA9-1CE2-1598-DF723C083FF5}"/>
              </a:ext>
            </a:extLst>
          </p:cNvPr>
          <p:cNvSpPr>
            <a:spLocks noGrp="1"/>
          </p:cNvSpPr>
          <p:nvPr>
            <p:ph type="sldNum" sz="quarter" idx="12"/>
          </p:nvPr>
        </p:nvSpPr>
        <p:spPr/>
        <p:txBody>
          <a:bodyPr/>
          <a:lstStyle/>
          <a:p>
            <a:fld id="{CAD7C6AE-5926-44C1-B8C5-328FEA194DF7}" type="slidenum">
              <a:rPr lang="ja-JP" altLang="en-US" smtClean="0"/>
              <a:pPr/>
              <a:t>11</a:t>
            </a:fld>
            <a:endParaRPr lang="ja-JP" altLang="en-US" dirty="0"/>
          </a:p>
        </p:txBody>
      </p:sp>
    </p:spTree>
    <p:extLst>
      <p:ext uri="{BB962C8B-B14F-4D97-AF65-F5344CB8AC3E}">
        <p14:creationId xmlns:p14="http://schemas.microsoft.com/office/powerpoint/2010/main" val="19550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0EA8C60A-A2EE-FD33-6AF3-C14390EE9D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345" y="477708"/>
            <a:ext cx="6366909" cy="2122303"/>
          </a:xfrm>
          <a:prstGeom prst="rect">
            <a:avLst/>
          </a:prstGeom>
        </p:spPr>
      </p:pic>
      <p:sp>
        <p:nvSpPr>
          <p:cNvPr id="49" name="字幕 2">
            <a:extLst>
              <a:ext uri="{FF2B5EF4-FFF2-40B4-BE49-F238E27FC236}">
                <a16:creationId xmlns:a16="http://schemas.microsoft.com/office/drawing/2014/main" id="{C582CD75-5CC2-804C-7316-400851D12488}"/>
              </a:ext>
            </a:extLst>
          </p:cNvPr>
          <p:cNvSpPr txBox="1">
            <a:spLocks/>
          </p:cNvSpPr>
          <p:nvPr/>
        </p:nvSpPr>
        <p:spPr>
          <a:xfrm>
            <a:off x="-2" y="0"/>
            <a:ext cx="10960102" cy="602902"/>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Injection Status</a:t>
            </a:r>
          </a:p>
        </p:txBody>
      </p:sp>
      <p:grpSp>
        <p:nvGrpSpPr>
          <p:cNvPr id="8" name="グループ化 7">
            <a:extLst>
              <a:ext uri="{FF2B5EF4-FFF2-40B4-BE49-F238E27FC236}">
                <a16:creationId xmlns:a16="http://schemas.microsoft.com/office/drawing/2014/main" id="{35B42825-EDD4-E408-C5A7-B81953E5BEBB}"/>
              </a:ext>
            </a:extLst>
          </p:cNvPr>
          <p:cNvGrpSpPr>
            <a:grpSpLocks noChangeAspect="1"/>
          </p:cNvGrpSpPr>
          <p:nvPr/>
        </p:nvGrpSpPr>
        <p:grpSpPr>
          <a:xfrm>
            <a:off x="923096" y="2102342"/>
            <a:ext cx="6160233" cy="1449718"/>
            <a:chOff x="43110" y="3975100"/>
            <a:chExt cx="12125243" cy="2853492"/>
          </a:xfrm>
        </p:grpSpPr>
        <p:pic>
          <p:nvPicPr>
            <p:cNvPr id="5" name="図 4">
              <a:extLst>
                <a:ext uri="{FF2B5EF4-FFF2-40B4-BE49-F238E27FC236}">
                  <a16:creationId xmlns:a16="http://schemas.microsoft.com/office/drawing/2014/main" id="{4CC7BA9D-A95B-A2CA-6F6F-419D853C2BEA}"/>
                </a:ext>
              </a:extLst>
            </p:cNvPr>
            <p:cNvPicPr>
              <a:picLocks noChangeAspect="1"/>
            </p:cNvPicPr>
            <p:nvPr/>
          </p:nvPicPr>
          <p:blipFill>
            <a:blip r:embed="rId4">
              <a:extLst>
                <a:ext uri="{28A0092B-C50C-407E-A947-70E740481C1C}">
                  <a14:useLocalDpi xmlns:a14="http://schemas.microsoft.com/office/drawing/2010/main" val="0"/>
                </a:ext>
              </a:extLst>
            </a:blip>
            <a:srcRect t="13550"/>
            <a:stretch>
              <a:fillRect/>
            </a:stretch>
          </p:blipFill>
          <p:spPr>
            <a:xfrm>
              <a:off x="43110" y="3975100"/>
              <a:ext cx="12067515" cy="2853492"/>
            </a:xfrm>
            <a:prstGeom prst="rect">
              <a:avLst/>
            </a:prstGeom>
          </p:spPr>
        </p:pic>
        <p:pic>
          <p:nvPicPr>
            <p:cNvPr id="7" name="図 6">
              <a:extLst>
                <a:ext uri="{FF2B5EF4-FFF2-40B4-BE49-F238E27FC236}">
                  <a16:creationId xmlns:a16="http://schemas.microsoft.com/office/drawing/2014/main" id="{6D8F513A-AAF6-93EF-8ACB-1BB972D478E0}"/>
                </a:ext>
              </a:extLst>
            </p:cNvPr>
            <p:cNvPicPr>
              <a:picLocks noChangeAspect="1"/>
            </p:cNvPicPr>
            <p:nvPr/>
          </p:nvPicPr>
          <p:blipFill>
            <a:blip r:embed="rId5">
              <a:extLst>
                <a:ext uri="{28A0092B-C50C-407E-A947-70E740481C1C}">
                  <a14:useLocalDpi xmlns:a14="http://schemas.microsoft.com/office/drawing/2010/main" val="0"/>
                </a:ext>
              </a:extLst>
            </a:blip>
            <a:srcRect l="46354" t="13550"/>
            <a:stretch>
              <a:fillRect/>
            </a:stretch>
          </p:blipFill>
          <p:spPr>
            <a:xfrm>
              <a:off x="5694613" y="3975100"/>
              <a:ext cx="6473740" cy="2853492"/>
            </a:xfrm>
            <a:prstGeom prst="rect">
              <a:avLst/>
            </a:prstGeom>
          </p:spPr>
        </p:pic>
      </p:grpSp>
      <p:pic>
        <p:nvPicPr>
          <p:cNvPr id="10" name="図 9">
            <a:extLst>
              <a:ext uri="{FF2B5EF4-FFF2-40B4-BE49-F238E27FC236}">
                <a16:creationId xmlns:a16="http://schemas.microsoft.com/office/drawing/2014/main" id="{AC2DD394-5000-7489-5A08-DEA2CDE3DE85}"/>
              </a:ext>
            </a:extLst>
          </p:cNvPr>
          <p:cNvPicPr>
            <a:picLocks noChangeAspect="1"/>
          </p:cNvPicPr>
          <p:nvPr/>
        </p:nvPicPr>
        <p:blipFill>
          <a:blip r:embed="rId6">
            <a:extLst>
              <a:ext uri="{28A0092B-C50C-407E-A947-70E740481C1C}">
                <a14:useLocalDpi xmlns:a14="http://schemas.microsoft.com/office/drawing/2010/main" val="0"/>
              </a:ext>
            </a:extLst>
          </a:blip>
          <a:srcRect t="9567"/>
          <a:stretch>
            <a:fillRect/>
          </a:stretch>
        </p:blipFill>
        <p:spPr>
          <a:xfrm>
            <a:off x="959600" y="3380012"/>
            <a:ext cx="6132821" cy="1516981"/>
          </a:xfrm>
          <a:prstGeom prst="rect">
            <a:avLst/>
          </a:prstGeom>
        </p:spPr>
      </p:pic>
      <p:pic>
        <p:nvPicPr>
          <p:cNvPr id="12" name="図 11">
            <a:extLst>
              <a:ext uri="{FF2B5EF4-FFF2-40B4-BE49-F238E27FC236}">
                <a16:creationId xmlns:a16="http://schemas.microsoft.com/office/drawing/2014/main" id="{9E0377C6-BE46-2857-B9E8-F1AD30249473}"/>
              </a:ext>
            </a:extLst>
          </p:cNvPr>
          <p:cNvPicPr>
            <a:picLocks noChangeAspect="1"/>
          </p:cNvPicPr>
          <p:nvPr/>
        </p:nvPicPr>
        <p:blipFill>
          <a:blip r:embed="rId7">
            <a:extLst>
              <a:ext uri="{28A0092B-C50C-407E-A947-70E740481C1C}">
                <a14:useLocalDpi xmlns:a14="http://schemas.microsoft.com/office/drawing/2010/main" val="0"/>
              </a:ext>
            </a:extLst>
          </a:blip>
          <a:srcRect t="6498"/>
          <a:stretch>
            <a:fillRect/>
          </a:stretch>
        </p:blipFill>
        <p:spPr>
          <a:xfrm>
            <a:off x="959600" y="4727079"/>
            <a:ext cx="6132821" cy="1568460"/>
          </a:xfrm>
          <a:prstGeom prst="rect">
            <a:avLst/>
          </a:prstGeom>
        </p:spPr>
      </p:pic>
      <p:sp>
        <p:nvSpPr>
          <p:cNvPr id="15" name="テキスト ボックス 14">
            <a:extLst>
              <a:ext uri="{FF2B5EF4-FFF2-40B4-BE49-F238E27FC236}">
                <a16:creationId xmlns:a16="http://schemas.microsoft.com/office/drawing/2014/main" id="{13E6DFCC-EC41-DE55-9CA2-1DA69D0D3E80}"/>
              </a:ext>
            </a:extLst>
          </p:cNvPr>
          <p:cNvSpPr txBox="1"/>
          <p:nvPr/>
        </p:nvSpPr>
        <p:spPr>
          <a:xfrm>
            <a:off x="827993" y="5913053"/>
            <a:ext cx="263214" cy="261610"/>
          </a:xfrm>
          <a:prstGeom prst="rect">
            <a:avLst/>
          </a:prstGeom>
          <a:solidFill>
            <a:schemeClr val="bg1"/>
          </a:solidFill>
        </p:spPr>
        <p:txBody>
          <a:bodyPr wrap="none" rtlCol="0">
            <a:spAutoFit/>
          </a:bodyPr>
          <a:lstStyle/>
          <a:p>
            <a:pPr algn="l"/>
            <a:r>
              <a:rPr kumimoji="1"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0</a:t>
            </a:r>
            <a:endParaRPr kumimoji="1" lang="ja-JP" altLang="en-US" sz="105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9" name="テキスト ボックス 18">
            <a:extLst>
              <a:ext uri="{FF2B5EF4-FFF2-40B4-BE49-F238E27FC236}">
                <a16:creationId xmlns:a16="http://schemas.microsoft.com/office/drawing/2014/main" id="{771F47BA-0561-4881-71D7-90A6BD0F0511}"/>
              </a:ext>
            </a:extLst>
          </p:cNvPr>
          <p:cNvSpPr txBox="1"/>
          <p:nvPr/>
        </p:nvSpPr>
        <p:spPr>
          <a:xfrm>
            <a:off x="827993" y="5593013"/>
            <a:ext cx="263214" cy="261610"/>
          </a:xfrm>
          <a:prstGeom prst="rect">
            <a:avLst/>
          </a:prstGeom>
          <a:solidFill>
            <a:schemeClr val="bg1"/>
          </a:solidFill>
        </p:spPr>
        <p:txBody>
          <a:bodyPr wrap="none" rtlCol="0">
            <a:spAutoFit/>
          </a:bodyPr>
          <a:lstStyle/>
          <a:p>
            <a:pPr algn="l"/>
            <a:r>
              <a:rPr kumimoji="1"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1</a:t>
            </a:r>
            <a:endParaRPr kumimoji="1" lang="ja-JP" altLang="en-US" sz="105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1" name="テキスト ボックス 20">
            <a:extLst>
              <a:ext uri="{FF2B5EF4-FFF2-40B4-BE49-F238E27FC236}">
                <a16:creationId xmlns:a16="http://schemas.microsoft.com/office/drawing/2014/main" id="{43FAB072-1CB0-0BE5-94E3-3EF4727A59F0}"/>
              </a:ext>
            </a:extLst>
          </p:cNvPr>
          <p:cNvSpPr txBox="1"/>
          <p:nvPr/>
        </p:nvSpPr>
        <p:spPr>
          <a:xfrm>
            <a:off x="827993" y="5210527"/>
            <a:ext cx="260008" cy="253916"/>
          </a:xfrm>
          <a:prstGeom prst="rect">
            <a:avLst/>
          </a:prstGeom>
          <a:solidFill>
            <a:schemeClr val="bg1"/>
          </a:solidFill>
        </p:spPr>
        <p:txBody>
          <a:bodyPr wrap="none" rtlCol="0">
            <a:spAutoFit/>
          </a:bodyPr>
          <a:lstStyle/>
          <a:p>
            <a:pPr algn="l"/>
            <a:r>
              <a:rPr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2</a:t>
            </a:r>
            <a:endParaRPr kumimoji="1" lang="ja-JP" altLang="en-US" sz="105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3" name="テキスト ボックス 22">
            <a:extLst>
              <a:ext uri="{FF2B5EF4-FFF2-40B4-BE49-F238E27FC236}">
                <a16:creationId xmlns:a16="http://schemas.microsoft.com/office/drawing/2014/main" id="{0DCF6B53-736D-422F-BA39-0B98685516B2}"/>
              </a:ext>
            </a:extLst>
          </p:cNvPr>
          <p:cNvSpPr txBox="1"/>
          <p:nvPr/>
        </p:nvSpPr>
        <p:spPr>
          <a:xfrm>
            <a:off x="827993" y="4890487"/>
            <a:ext cx="263214" cy="261610"/>
          </a:xfrm>
          <a:prstGeom prst="rect">
            <a:avLst/>
          </a:prstGeom>
          <a:solidFill>
            <a:schemeClr val="bg1"/>
          </a:solidFill>
        </p:spPr>
        <p:txBody>
          <a:bodyPr wrap="none" rtlCol="0">
            <a:spAutoFit/>
          </a:bodyPr>
          <a:lstStyle/>
          <a:p>
            <a:pPr algn="l"/>
            <a:r>
              <a:rPr kumimoji="1"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3</a:t>
            </a:r>
            <a:endParaRPr kumimoji="1" lang="ja-JP" altLang="en-US" sz="105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5" name="テキスト ボックス 24">
            <a:extLst>
              <a:ext uri="{FF2B5EF4-FFF2-40B4-BE49-F238E27FC236}">
                <a16:creationId xmlns:a16="http://schemas.microsoft.com/office/drawing/2014/main" id="{5823E89C-5A39-6DFC-D8CB-71555F93B22C}"/>
              </a:ext>
            </a:extLst>
          </p:cNvPr>
          <p:cNvSpPr txBox="1"/>
          <p:nvPr/>
        </p:nvSpPr>
        <p:spPr>
          <a:xfrm>
            <a:off x="824787" y="4564592"/>
            <a:ext cx="263214" cy="261610"/>
          </a:xfrm>
          <a:prstGeom prst="rect">
            <a:avLst/>
          </a:prstGeom>
          <a:solidFill>
            <a:schemeClr val="bg1"/>
          </a:solidFill>
        </p:spPr>
        <p:txBody>
          <a:bodyPr wrap="none" rtlCol="0">
            <a:spAutoFit/>
          </a:bodyPr>
          <a:lstStyle/>
          <a:p>
            <a:pPr algn="l"/>
            <a:r>
              <a:rPr kumimoji="1"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0</a:t>
            </a:r>
            <a:endParaRPr kumimoji="1" lang="ja-JP" altLang="en-US" sz="105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7" name="テキスト ボックス 26">
            <a:extLst>
              <a:ext uri="{FF2B5EF4-FFF2-40B4-BE49-F238E27FC236}">
                <a16:creationId xmlns:a16="http://schemas.microsoft.com/office/drawing/2014/main" id="{FD87AF59-B44F-7967-96E0-03F58199EC63}"/>
              </a:ext>
            </a:extLst>
          </p:cNvPr>
          <p:cNvSpPr txBox="1"/>
          <p:nvPr/>
        </p:nvSpPr>
        <p:spPr>
          <a:xfrm>
            <a:off x="824787" y="4049462"/>
            <a:ext cx="263214" cy="261610"/>
          </a:xfrm>
          <a:prstGeom prst="rect">
            <a:avLst/>
          </a:prstGeom>
          <a:solidFill>
            <a:schemeClr val="bg1"/>
          </a:solidFill>
        </p:spPr>
        <p:txBody>
          <a:bodyPr wrap="none" rtlCol="0">
            <a:spAutoFit/>
          </a:bodyPr>
          <a:lstStyle/>
          <a:p>
            <a:pPr algn="l"/>
            <a:r>
              <a:rPr kumimoji="1"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5</a:t>
            </a:r>
            <a:endParaRPr kumimoji="1" lang="ja-JP" altLang="en-US" sz="105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9" name="テキスト ボックス 28">
            <a:extLst>
              <a:ext uri="{FF2B5EF4-FFF2-40B4-BE49-F238E27FC236}">
                <a16:creationId xmlns:a16="http://schemas.microsoft.com/office/drawing/2014/main" id="{3A8DBBD4-D1A9-2A4A-17F9-16B56AEE4EFB}"/>
              </a:ext>
            </a:extLst>
          </p:cNvPr>
          <p:cNvSpPr txBox="1"/>
          <p:nvPr/>
        </p:nvSpPr>
        <p:spPr>
          <a:xfrm>
            <a:off x="785089" y="3575088"/>
            <a:ext cx="335348" cy="253916"/>
          </a:xfrm>
          <a:prstGeom prst="rect">
            <a:avLst/>
          </a:prstGeom>
          <a:solidFill>
            <a:schemeClr val="bg1"/>
          </a:solidFill>
        </p:spPr>
        <p:txBody>
          <a:bodyPr wrap="none" rtlCol="0">
            <a:spAutoFit/>
          </a:bodyPr>
          <a:lstStyle/>
          <a:p>
            <a:pPr algn="l"/>
            <a:r>
              <a:rPr kumimoji="1"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10</a:t>
            </a:r>
            <a:endParaRPr kumimoji="1" lang="ja-JP" altLang="en-US" sz="105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3" name="テキスト ボックス 32">
            <a:extLst>
              <a:ext uri="{FF2B5EF4-FFF2-40B4-BE49-F238E27FC236}">
                <a16:creationId xmlns:a16="http://schemas.microsoft.com/office/drawing/2014/main" id="{A93ED778-FD97-A2F3-3669-0F9954701CE7}"/>
              </a:ext>
            </a:extLst>
          </p:cNvPr>
          <p:cNvSpPr txBox="1"/>
          <p:nvPr/>
        </p:nvSpPr>
        <p:spPr>
          <a:xfrm>
            <a:off x="791926" y="2647639"/>
            <a:ext cx="335348" cy="253916"/>
          </a:xfrm>
          <a:prstGeom prst="rect">
            <a:avLst/>
          </a:prstGeom>
          <a:solidFill>
            <a:schemeClr val="bg1"/>
          </a:solidFill>
        </p:spPr>
        <p:txBody>
          <a:bodyPr wrap="none" rtlCol="0">
            <a:spAutoFit/>
          </a:bodyPr>
          <a:lstStyle/>
          <a:p>
            <a:pPr algn="l"/>
            <a:r>
              <a:rPr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5</a:t>
            </a:r>
            <a:r>
              <a:rPr kumimoji="1"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0</a:t>
            </a:r>
            <a:endParaRPr kumimoji="1" lang="ja-JP" altLang="en-US" sz="105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5" name="テキスト ボックス 34">
            <a:extLst>
              <a:ext uri="{FF2B5EF4-FFF2-40B4-BE49-F238E27FC236}">
                <a16:creationId xmlns:a16="http://schemas.microsoft.com/office/drawing/2014/main" id="{ECEF2705-BD84-B612-5304-4DB640C10B7E}"/>
              </a:ext>
            </a:extLst>
          </p:cNvPr>
          <p:cNvSpPr txBox="1"/>
          <p:nvPr/>
        </p:nvSpPr>
        <p:spPr>
          <a:xfrm>
            <a:off x="827993" y="3150531"/>
            <a:ext cx="263214" cy="261610"/>
          </a:xfrm>
          <a:prstGeom prst="rect">
            <a:avLst/>
          </a:prstGeom>
          <a:solidFill>
            <a:schemeClr val="bg1"/>
          </a:solidFill>
        </p:spPr>
        <p:txBody>
          <a:bodyPr wrap="none" rtlCol="0">
            <a:spAutoFit/>
          </a:bodyPr>
          <a:lstStyle/>
          <a:p>
            <a:pPr algn="l"/>
            <a:r>
              <a:rPr kumimoji="1"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0</a:t>
            </a:r>
            <a:endParaRPr kumimoji="1" lang="ja-JP" altLang="en-US" sz="105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9" name="テキスト ボックス 38">
            <a:extLst>
              <a:ext uri="{FF2B5EF4-FFF2-40B4-BE49-F238E27FC236}">
                <a16:creationId xmlns:a16="http://schemas.microsoft.com/office/drawing/2014/main" id="{251723D5-BE40-5CE0-7AA4-0B9A20880F9F}"/>
              </a:ext>
            </a:extLst>
          </p:cNvPr>
          <p:cNvSpPr txBox="1"/>
          <p:nvPr/>
        </p:nvSpPr>
        <p:spPr>
          <a:xfrm>
            <a:off x="836356" y="1936960"/>
            <a:ext cx="263214" cy="261610"/>
          </a:xfrm>
          <a:prstGeom prst="rect">
            <a:avLst/>
          </a:prstGeom>
          <a:solidFill>
            <a:schemeClr val="bg1"/>
          </a:solidFill>
        </p:spPr>
        <p:txBody>
          <a:bodyPr wrap="none" rtlCol="0">
            <a:spAutoFit/>
          </a:bodyPr>
          <a:lstStyle/>
          <a:p>
            <a:pPr algn="l"/>
            <a:r>
              <a:rPr kumimoji="1"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0</a:t>
            </a:r>
            <a:endParaRPr kumimoji="1" lang="ja-JP" altLang="en-US" sz="105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7" name="テキスト ボックス 36">
            <a:extLst>
              <a:ext uri="{FF2B5EF4-FFF2-40B4-BE49-F238E27FC236}">
                <a16:creationId xmlns:a16="http://schemas.microsoft.com/office/drawing/2014/main" id="{9E62A944-A78A-116B-9FF0-DCFF09B21869}"/>
              </a:ext>
            </a:extLst>
          </p:cNvPr>
          <p:cNvSpPr txBox="1"/>
          <p:nvPr/>
        </p:nvSpPr>
        <p:spPr>
          <a:xfrm>
            <a:off x="723039" y="2119846"/>
            <a:ext cx="410690" cy="253916"/>
          </a:xfrm>
          <a:prstGeom prst="rect">
            <a:avLst/>
          </a:prstGeom>
          <a:solidFill>
            <a:schemeClr val="bg1"/>
          </a:solidFill>
        </p:spPr>
        <p:txBody>
          <a:bodyPr wrap="none" rtlCol="0">
            <a:spAutoFit/>
          </a:bodyPr>
          <a:lstStyle/>
          <a:p>
            <a:pPr algn="l"/>
            <a:r>
              <a:rPr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100</a:t>
            </a:r>
            <a:endParaRPr kumimoji="1" lang="ja-JP" altLang="en-US" sz="105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1" name="テキスト ボックス 40">
            <a:extLst>
              <a:ext uri="{FF2B5EF4-FFF2-40B4-BE49-F238E27FC236}">
                <a16:creationId xmlns:a16="http://schemas.microsoft.com/office/drawing/2014/main" id="{0F17E96C-D588-DA09-7F0A-CEAA95C85423}"/>
              </a:ext>
            </a:extLst>
          </p:cNvPr>
          <p:cNvSpPr txBox="1"/>
          <p:nvPr/>
        </p:nvSpPr>
        <p:spPr>
          <a:xfrm>
            <a:off x="723039" y="1617906"/>
            <a:ext cx="410690" cy="253916"/>
          </a:xfrm>
          <a:prstGeom prst="rect">
            <a:avLst/>
          </a:prstGeom>
          <a:solidFill>
            <a:schemeClr val="bg1"/>
          </a:solidFill>
        </p:spPr>
        <p:txBody>
          <a:bodyPr wrap="none" rtlCol="0">
            <a:spAutoFit/>
          </a:bodyPr>
          <a:lstStyle/>
          <a:p>
            <a:pPr algn="l"/>
            <a:r>
              <a:rPr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500</a:t>
            </a:r>
            <a:endParaRPr kumimoji="1" lang="ja-JP" altLang="en-US" sz="105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3" name="テキスト ボックス 42">
            <a:extLst>
              <a:ext uri="{FF2B5EF4-FFF2-40B4-BE49-F238E27FC236}">
                <a16:creationId xmlns:a16="http://schemas.microsoft.com/office/drawing/2014/main" id="{9BF2AFD4-AA9E-C1D1-F0FE-C1F5A9227BC2}"/>
              </a:ext>
            </a:extLst>
          </p:cNvPr>
          <p:cNvSpPr txBox="1"/>
          <p:nvPr/>
        </p:nvSpPr>
        <p:spPr>
          <a:xfrm>
            <a:off x="651430" y="1287350"/>
            <a:ext cx="486030" cy="253916"/>
          </a:xfrm>
          <a:prstGeom prst="rect">
            <a:avLst/>
          </a:prstGeom>
          <a:solidFill>
            <a:schemeClr val="bg1"/>
          </a:solidFill>
        </p:spPr>
        <p:txBody>
          <a:bodyPr wrap="none" rtlCol="0">
            <a:spAutoFit/>
          </a:bodyPr>
          <a:lstStyle/>
          <a:p>
            <a:pPr algn="l"/>
            <a:r>
              <a:rPr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1000</a:t>
            </a:r>
            <a:endParaRPr kumimoji="1" lang="ja-JP" altLang="en-US" sz="105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5" name="テキスト ボックス 44">
            <a:extLst>
              <a:ext uri="{FF2B5EF4-FFF2-40B4-BE49-F238E27FC236}">
                <a16:creationId xmlns:a16="http://schemas.microsoft.com/office/drawing/2014/main" id="{B5B1B0AA-4C11-4823-F021-819E057C6356}"/>
              </a:ext>
            </a:extLst>
          </p:cNvPr>
          <p:cNvSpPr txBox="1"/>
          <p:nvPr/>
        </p:nvSpPr>
        <p:spPr>
          <a:xfrm>
            <a:off x="647699" y="982493"/>
            <a:ext cx="486030" cy="253916"/>
          </a:xfrm>
          <a:prstGeom prst="rect">
            <a:avLst/>
          </a:prstGeom>
          <a:solidFill>
            <a:schemeClr val="bg1"/>
          </a:solidFill>
        </p:spPr>
        <p:txBody>
          <a:bodyPr wrap="none" rtlCol="0">
            <a:spAutoFit/>
          </a:bodyPr>
          <a:lstStyle/>
          <a:p>
            <a:pPr algn="l"/>
            <a:r>
              <a:rPr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1500</a:t>
            </a:r>
            <a:endParaRPr kumimoji="1" lang="ja-JP" altLang="en-US" sz="105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1" name="テキスト ボックス 50">
            <a:extLst>
              <a:ext uri="{FF2B5EF4-FFF2-40B4-BE49-F238E27FC236}">
                <a16:creationId xmlns:a16="http://schemas.microsoft.com/office/drawing/2014/main" id="{B52DEE2A-E538-AE5B-5686-753FD4A2AA82}"/>
              </a:ext>
            </a:extLst>
          </p:cNvPr>
          <p:cNvSpPr txBox="1"/>
          <p:nvPr/>
        </p:nvSpPr>
        <p:spPr>
          <a:xfrm>
            <a:off x="2291692" y="1291440"/>
            <a:ext cx="564578" cy="307777"/>
          </a:xfrm>
          <a:prstGeom prst="rect">
            <a:avLst/>
          </a:prstGeom>
          <a:noFill/>
        </p:spPr>
        <p:txBody>
          <a:bodyPr wrap="none" rtlCol="0">
            <a:spAutoFit/>
          </a:bodyPr>
          <a:lstStyle/>
          <a:p>
            <a:pPr algn="l"/>
            <a:r>
              <a:rPr kumimoji="1" lang="en-US" altLang="ja-JP" sz="1400"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rPr>
              <a:t>HER</a:t>
            </a:r>
            <a:endParaRPr kumimoji="1" lang="ja-JP" altLang="en-US" sz="1400"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3" name="テキスト ボックス 52">
            <a:extLst>
              <a:ext uri="{FF2B5EF4-FFF2-40B4-BE49-F238E27FC236}">
                <a16:creationId xmlns:a16="http://schemas.microsoft.com/office/drawing/2014/main" id="{B1F82697-679F-CFF2-4356-4E76D56FA3FD}"/>
              </a:ext>
            </a:extLst>
          </p:cNvPr>
          <p:cNvSpPr txBox="1"/>
          <p:nvPr/>
        </p:nvSpPr>
        <p:spPr>
          <a:xfrm>
            <a:off x="2291692" y="911121"/>
            <a:ext cx="534121" cy="307777"/>
          </a:xfrm>
          <a:prstGeom prst="rect">
            <a:avLst/>
          </a:prstGeom>
          <a:noFill/>
        </p:spPr>
        <p:txBody>
          <a:bodyPr wrap="none" rtlCol="0">
            <a:spAutoFit/>
          </a:bodyPr>
          <a:lstStyle/>
          <a:p>
            <a:pPr algn="l"/>
            <a:r>
              <a:rPr kumimoji="1" lang="en-US" altLang="ja-JP" sz="14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LER</a:t>
            </a:r>
            <a:endParaRPr kumimoji="1" lang="ja-JP" altLang="en-US" sz="14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4" name="テキスト ボックス 53">
            <a:extLst>
              <a:ext uri="{FF2B5EF4-FFF2-40B4-BE49-F238E27FC236}">
                <a16:creationId xmlns:a16="http://schemas.microsoft.com/office/drawing/2014/main" id="{8882815B-F579-BF60-43D9-F28EFAFAECA4}"/>
              </a:ext>
            </a:extLst>
          </p:cNvPr>
          <p:cNvSpPr txBox="1"/>
          <p:nvPr/>
        </p:nvSpPr>
        <p:spPr>
          <a:xfrm rot="16200000">
            <a:off x="-11958" y="1182340"/>
            <a:ext cx="984565" cy="415498"/>
          </a:xfrm>
          <a:prstGeom prst="rect">
            <a:avLst/>
          </a:prstGeom>
          <a:noFill/>
        </p:spPr>
        <p:txBody>
          <a:bodyPr wrap="none" rtlCol="0">
            <a:spAutoFit/>
          </a:bodyPr>
          <a:lstStyle/>
          <a:p>
            <a:pPr algn="ctr"/>
            <a:r>
              <a:rPr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HER/LER</a:t>
            </a:r>
          </a:p>
          <a:p>
            <a:pPr algn="ctr"/>
            <a:r>
              <a:rPr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 Current [mA]</a:t>
            </a:r>
            <a:endParaRPr kumimoji="1" lang="ja-JP" altLang="en-US" sz="105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6" name="テキスト ボックス 55">
            <a:extLst>
              <a:ext uri="{FF2B5EF4-FFF2-40B4-BE49-F238E27FC236}">
                <a16:creationId xmlns:a16="http://schemas.microsoft.com/office/drawing/2014/main" id="{6ED1CF1F-8841-C0B3-321B-B96E10BE263A}"/>
              </a:ext>
            </a:extLst>
          </p:cNvPr>
          <p:cNvSpPr txBox="1"/>
          <p:nvPr/>
        </p:nvSpPr>
        <p:spPr>
          <a:xfrm rot="16200000">
            <a:off x="-239585" y="2555179"/>
            <a:ext cx="1593706" cy="261610"/>
          </a:xfrm>
          <a:prstGeom prst="rect">
            <a:avLst/>
          </a:prstGeom>
          <a:noFill/>
        </p:spPr>
        <p:txBody>
          <a:bodyPr wrap="none" rtlCol="0">
            <a:spAutoFit/>
          </a:bodyPr>
          <a:lstStyle/>
          <a:p>
            <a:pPr algn="l"/>
            <a:r>
              <a:rPr kumimoji="1"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Injection Efficiency [%]</a:t>
            </a:r>
            <a:endParaRPr kumimoji="1" lang="ja-JP" altLang="en-US" sz="105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8" name="テキスト ボックス 57">
            <a:extLst>
              <a:ext uri="{FF2B5EF4-FFF2-40B4-BE49-F238E27FC236}">
                <a16:creationId xmlns:a16="http://schemas.microsoft.com/office/drawing/2014/main" id="{4056B4A6-BC22-F625-18FF-7345A5BCE5B5}"/>
              </a:ext>
            </a:extLst>
          </p:cNvPr>
          <p:cNvSpPr txBox="1"/>
          <p:nvPr/>
        </p:nvSpPr>
        <p:spPr>
          <a:xfrm rot="16200000">
            <a:off x="1426" y="3762089"/>
            <a:ext cx="1133644" cy="415498"/>
          </a:xfrm>
          <a:prstGeom prst="rect">
            <a:avLst/>
          </a:prstGeom>
          <a:noFill/>
        </p:spPr>
        <p:txBody>
          <a:bodyPr wrap="none" rtlCol="0">
            <a:spAutoFit/>
          </a:bodyPr>
          <a:lstStyle/>
          <a:p>
            <a:pPr algn="l"/>
            <a:r>
              <a:rPr kumimoji="1"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Bunch Charge</a:t>
            </a:r>
          </a:p>
          <a:p>
            <a:pPr algn="l"/>
            <a:r>
              <a:rPr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at Gun Exit [nC]</a:t>
            </a:r>
            <a:endParaRPr kumimoji="1" lang="ja-JP" altLang="en-US" sz="105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60" name="テキスト ボックス 59">
            <a:extLst>
              <a:ext uri="{FF2B5EF4-FFF2-40B4-BE49-F238E27FC236}">
                <a16:creationId xmlns:a16="http://schemas.microsoft.com/office/drawing/2014/main" id="{DF0FA333-7389-E27C-614F-D1A14EB8EC92}"/>
              </a:ext>
            </a:extLst>
          </p:cNvPr>
          <p:cNvSpPr txBox="1"/>
          <p:nvPr/>
        </p:nvSpPr>
        <p:spPr>
          <a:xfrm rot="16200000">
            <a:off x="12646" y="5227503"/>
            <a:ext cx="1111202" cy="415498"/>
          </a:xfrm>
          <a:prstGeom prst="rect">
            <a:avLst/>
          </a:prstGeom>
          <a:noFill/>
        </p:spPr>
        <p:txBody>
          <a:bodyPr wrap="none" rtlCol="0">
            <a:spAutoFit/>
          </a:bodyPr>
          <a:lstStyle/>
          <a:p>
            <a:pPr algn="l"/>
            <a:r>
              <a:rPr kumimoji="1"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Bunch Charge</a:t>
            </a:r>
          </a:p>
          <a:p>
            <a:pPr algn="l"/>
            <a:r>
              <a:rPr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at BT END [nC]</a:t>
            </a:r>
            <a:endParaRPr kumimoji="1" lang="ja-JP" altLang="en-US" sz="105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61" name="テキスト ボックス 60">
            <a:extLst>
              <a:ext uri="{FF2B5EF4-FFF2-40B4-BE49-F238E27FC236}">
                <a16:creationId xmlns:a16="http://schemas.microsoft.com/office/drawing/2014/main" id="{4ED8A9F6-B0C9-E7FE-70C4-4FD8DE06E33F}"/>
              </a:ext>
            </a:extLst>
          </p:cNvPr>
          <p:cNvSpPr txBox="1"/>
          <p:nvPr/>
        </p:nvSpPr>
        <p:spPr>
          <a:xfrm>
            <a:off x="7425505" y="1007851"/>
            <a:ext cx="3001143" cy="584775"/>
          </a:xfrm>
          <a:prstGeom prst="rect">
            <a:avLst/>
          </a:prstGeom>
          <a:noFill/>
        </p:spPr>
        <p:txBody>
          <a:bodyPr wrap="none" rtlCol="0">
            <a:spAutoFit/>
          </a:bodyPr>
          <a:lstStyle/>
          <a:p>
            <a:pPr algn="l"/>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Maximum beam current </a:t>
            </a:r>
            <a:b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br>
            <a:r>
              <a:rPr lang="en-US" altLang="ja-JP" sz="16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LER: 1650 mA</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1600"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rPr>
              <a:t>HER: 1300 mA</a:t>
            </a:r>
            <a:endParaRPr kumimoji="1" lang="ja-JP" altLang="en-US" sz="1600"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64" name="テキスト ボックス 63">
            <a:extLst>
              <a:ext uri="{FF2B5EF4-FFF2-40B4-BE49-F238E27FC236}">
                <a16:creationId xmlns:a16="http://schemas.microsoft.com/office/drawing/2014/main" id="{904375E4-9115-0AE8-8511-D97F001B34E3}"/>
              </a:ext>
            </a:extLst>
          </p:cNvPr>
          <p:cNvSpPr txBox="1"/>
          <p:nvPr/>
        </p:nvSpPr>
        <p:spPr>
          <a:xfrm>
            <a:off x="7566109" y="2183535"/>
            <a:ext cx="4551600" cy="1569660"/>
          </a:xfrm>
          <a:prstGeom prst="rect">
            <a:avLst/>
          </a:prstGeom>
          <a:noFill/>
        </p:spPr>
        <p:txBody>
          <a:bodyPr wrap="square">
            <a:spAutoFit/>
          </a:bodyPr>
          <a:lstStyle/>
          <a:p>
            <a:pPr>
              <a:buNone/>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During the 2026ab run, injection efficiency improved and could be maintained at a high level, particularly in the HER.</a:t>
            </a:r>
            <a:endPar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endParaRPr>
          </a:p>
          <a:p>
            <a:pPr marL="285750" indent="-285750">
              <a:buFont typeface="Arial" panose="020B0604020202020204" pitchFamily="34" charset="0"/>
              <a:buChar char="•"/>
            </a:pP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Daily Injection Turning</a:t>
            </a:r>
          </a:p>
          <a:p>
            <a:pPr marL="285750" indent="-285750">
              <a:buFont typeface="Arial" panose="020B0604020202020204" pitchFamily="34" charset="0"/>
              <a:buChar char="•"/>
            </a:pP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Emittance Auto Tuning</a:t>
            </a:r>
          </a:p>
          <a:p>
            <a:pPr marL="285750" indent="-285750">
              <a:buFont typeface="Arial" panose="020B0604020202020204" pitchFamily="34" charset="0"/>
              <a:buChar char="•"/>
            </a:pP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Automatic Orbit Feedback</a:t>
            </a:r>
            <a:endPar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65" name="テキスト ボックス 64">
            <a:extLst>
              <a:ext uri="{FF2B5EF4-FFF2-40B4-BE49-F238E27FC236}">
                <a16:creationId xmlns:a16="http://schemas.microsoft.com/office/drawing/2014/main" id="{682DD087-ECAD-F8AE-784E-E38AD3317461}"/>
              </a:ext>
            </a:extLst>
          </p:cNvPr>
          <p:cNvSpPr txBox="1"/>
          <p:nvPr/>
        </p:nvSpPr>
        <p:spPr>
          <a:xfrm>
            <a:off x="7326477" y="4117719"/>
            <a:ext cx="4730032" cy="2308324"/>
          </a:xfrm>
          <a:prstGeom prst="rect">
            <a:avLst/>
          </a:prstGeom>
          <a:noFill/>
        </p:spPr>
        <p:txBody>
          <a:bodyPr wrap="square" rtlCol="0">
            <a:spAutoFit/>
          </a:bodyPr>
          <a:lstStyle/>
          <a:p>
            <a:pPr marL="285750" indent="-28575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The positron beam charge gradually decreased due to a reduction in electron emission from the cathode</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 of the thermionic gun</a:t>
            </a: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a:t>
            </a:r>
            <a:endPar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endParaRPr>
          </a:p>
          <a:p>
            <a:endPar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endParaRPr>
          </a:p>
          <a:p>
            <a:pPr marL="285750" indent="-28575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The electron beam charge remained stable at 2 nC/bunch.</a:t>
            </a:r>
            <a:endPar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endParaRPr>
          </a:p>
          <a:p>
            <a:pPr marL="285750" indent="-285750">
              <a:buFont typeface="Arial" panose="020B0604020202020204" pitchFamily="34" charset="0"/>
              <a:buChar char="•"/>
            </a:pP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Successfully achieved stable injection of the second bunch</a:t>
            </a:r>
            <a:endPar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endParaRPr>
          </a:p>
          <a:p>
            <a:pPr marL="285750" indent="-285750" algn="l">
              <a:buFont typeface="Arial" panose="020B0604020202020204" pitchFamily="34" charset="0"/>
              <a:buChar char="•"/>
            </a:pP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68" name="テキスト ボックス 67">
            <a:extLst>
              <a:ext uri="{FF2B5EF4-FFF2-40B4-BE49-F238E27FC236}">
                <a16:creationId xmlns:a16="http://schemas.microsoft.com/office/drawing/2014/main" id="{05DBE880-D683-081F-7381-DAD38B7D1548}"/>
              </a:ext>
            </a:extLst>
          </p:cNvPr>
          <p:cNvSpPr txBox="1"/>
          <p:nvPr/>
        </p:nvSpPr>
        <p:spPr>
          <a:xfrm>
            <a:off x="7389001" y="581077"/>
            <a:ext cx="1462260" cy="338554"/>
          </a:xfrm>
          <a:prstGeom prst="rect">
            <a:avLst/>
          </a:prstGeom>
          <a:noFill/>
        </p:spPr>
        <p:txBody>
          <a:bodyPr wrap="none" rtlCol="0">
            <a:spAutoFit/>
          </a:bodyPr>
          <a:lstStyle/>
          <a:p>
            <a:pPr algn="l"/>
            <a:r>
              <a:rPr kumimoji="1"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Beam Current</a:t>
            </a:r>
            <a:endParaRPr kumimoji="1" lang="ja-JP" altLang="en-US" sz="16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70" name="テキスト ボックス 69">
            <a:extLst>
              <a:ext uri="{FF2B5EF4-FFF2-40B4-BE49-F238E27FC236}">
                <a16:creationId xmlns:a16="http://schemas.microsoft.com/office/drawing/2014/main" id="{BEAF0E8F-90C5-87E5-A4EC-46874A2CF7F3}"/>
              </a:ext>
            </a:extLst>
          </p:cNvPr>
          <p:cNvSpPr txBox="1"/>
          <p:nvPr/>
        </p:nvSpPr>
        <p:spPr>
          <a:xfrm>
            <a:off x="7326477" y="1901806"/>
            <a:ext cx="2515432" cy="338554"/>
          </a:xfrm>
          <a:prstGeom prst="rect">
            <a:avLst/>
          </a:prstGeom>
          <a:noFill/>
        </p:spPr>
        <p:txBody>
          <a:bodyPr wrap="none" rtlCol="0">
            <a:spAutoFit/>
          </a:bodyPr>
          <a:lstStyle/>
          <a:p>
            <a:pPr algn="l"/>
            <a:r>
              <a:rPr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Injection Beam Emittance</a:t>
            </a:r>
            <a:endParaRPr kumimoji="1" lang="ja-JP" altLang="en-US" sz="16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72" name="テキスト ボックス 71">
            <a:extLst>
              <a:ext uri="{FF2B5EF4-FFF2-40B4-BE49-F238E27FC236}">
                <a16:creationId xmlns:a16="http://schemas.microsoft.com/office/drawing/2014/main" id="{E4086C3B-1EF5-4805-F050-25E191154621}"/>
              </a:ext>
            </a:extLst>
          </p:cNvPr>
          <p:cNvSpPr txBox="1"/>
          <p:nvPr/>
        </p:nvSpPr>
        <p:spPr>
          <a:xfrm>
            <a:off x="7398435" y="3829610"/>
            <a:ext cx="1508746" cy="338554"/>
          </a:xfrm>
          <a:prstGeom prst="rect">
            <a:avLst/>
          </a:prstGeom>
          <a:noFill/>
        </p:spPr>
        <p:txBody>
          <a:bodyPr wrap="none" rtlCol="0">
            <a:spAutoFit/>
          </a:bodyPr>
          <a:lstStyle/>
          <a:p>
            <a:pPr algn="l"/>
            <a:r>
              <a:rPr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Bunch Current</a:t>
            </a:r>
            <a:endParaRPr kumimoji="1" lang="ja-JP" altLang="en-US" sz="16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76" name="直線コネクタ 75">
            <a:extLst>
              <a:ext uri="{FF2B5EF4-FFF2-40B4-BE49-F238E27FC236}">
                <a16:creationId xmlns:a16="http://schemas.microsoft.com/office/drawing/2014/main" id="{AD63D8B3-EA28-4C7E-08D1-C230EA93BD8A}"/>
              </a:ext>
            </a:extLst>
          </p:cNvPr>
          <p:cNvCxnSpPr/>
          <p:nvPr/>
        </p:nvCxnSpPr>
        <p:spPr>
          <a:xfrm>
            <a:off x="6705600" y="581077"/>
            <a:ext cx="0" cy="5908623"/>
          </a:xfrm>
          <a:prstGeom prst="line">
            <a:avLst/>
          </a:prstGeom>
          <a:ln>
            <a:solidFill>
              <a:schemeClr val="bg2">
                <a:lumMod val="50000"/>
              </a:schemeClr>
            </a:solidFill>
            <a:prstDash val="dash"/>
          </a:ln>
        </p:spPr>
        <p:style>
          <a:lnRef idx="2">
            <a:schemeClr val="accent1"/>
          </a:lnRef>
          <a:fillRef idx="0">
            <a:schemeClr val="accent1"/>
          </a:fillRef>
          <a:effectRef idx="1">
            <a:schemeClr val="accent1"/>
          </a:effectRef>
          <a:fontRef idx="minor">
            <a:schemeClr val="tx1"/>
          </a:fontRef>
        </p:style>
      </p:cxnSp>
      <p:sp>
        <p:nvSpPr>
          <p:cNvPr id="77" name="テキスト ボックス 76">
            <a:extLst>
              <a:ext uri="{FF2B5EF4-FFF2-40B4-BE49-F238E27FC236}">
                <a16:creationId xmlns:a16="http://schemas.microsoft.com/office/drawing/2014/main" id="{8976ADC7-AC32-120D-371F-A310ED7AD3A1}"/>
              </a:ext>
            </a:extLst>
          </p:cNvPr>
          <p:cNvSpPr txBox="1"/>
          <p:nvPr/>
        </p:nvSpPr>
        <p:spPr>
          <a:xfrm>
            <a:off x="6731000" y="6385675"/>
            <a:ext cx="4642618" cy="338554"/>
          </a:xfrm>
          <a:prstGeom prst="rect">
            <a:avLst/>
          </a:prstGeom>
          <a:noFill/>
        </p:spPr>
        <p:txBody>
          <a:bodyPr wrap="none" rtlCol="0">
            <a:spAutoFit/>
          </a:bodyPr>
          <a:lstStyle/>
          <a:p>
            <a:pPr algn="l"/>
            <a:r>
              <a:rPr kumimoji="1" lang="en-US" altLang="ja-JP" sz="1600" dirty="0">
                <a:solidFill>
                  <a:schemeClr val="bg2">
                    <a:lumMod val="50000"/>
                  </a:schemeClr>
                </a:solidFill>
                <a:latin typeface="Arial Unicode MS" panose="020B0604020202020204" pitchFamily="50" charset="-128"/>
                <a:ea typeface="Arial Unicode MS" panose="020B0604020202020204" pitchFamily="50" charset="-128"/>
                <a:cs typeface="Arial Unicode MS" panose="020B0604020202020204" pitchFamily="50" charset="-128"/>
              </a:rPr>
              <a:t>Power outage: Many devices lost their calibration</a:t>
            </a:r>
            <a:endParaRPr kumimoji="1" lang="ja-JP" altLang="en-US" sz="1600" dirty="0">
              <a:solidFill>
                <a:schemeClr val="bg2">
                  <a:lumMod val="50000"/>
                </a:schemeClr>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78" name="テキスト ボックス 77">
            <a:extLst>
              <a:ext uri="{FF2B5EF4-FFF2-40B4-BE49-F238E27FC236}">
                <a16:creationId xmlns:a16="http://schemas.microsoft.com/office/drawing/2014/main" id="{52A716B7-0E27-896A-814E-D8060D3E6FF8}"/>
              </a:ext>
            </a:extLst>
          </p:cNvPr>
          <p:cNvSpPr txBox="1"/>
          <p:nvPr/>
        </p:nvSpPr>
        <p:spPr>
          <a:xfrm>
            <a:off x="2273300" y="2108304"/>
            <a:ext cx="651140" cy="276999"/>
          </a:xfrm>
          <a:prstGeom prst="rect">
            <a:avLst/>
          </a:prstGeom>
          <a:noFill/>
        </p:spPr>
        <p:txBody>
          <a:bodyPr wrap="none" rtlCol="0">
            <a:spAutoFit/>
          </a:bodyPr>
          <a:lstStyle/>
          <a:p>
            <a:pPr algn="l"/>
            <a:r>
              <a:rPr kumimoji="1" lang="en-US" altLang="ja-JP" sz="12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e+: 1st</a:t>
            </a:r>
            <a:endParaRPr kumimoji="1" lang="ja-JP" altLang="en-US" sz="12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80" name="テキスト ボックス 79">
            <a:extLst>
              <a:ext uri="{FF2B5EF4-FFF2-40B4-BE49-F238E27FC236}">
                <a16:creationId xmlns:a16="http://schemas.microsoft.com/office/drawing/2014/main" id="{10EF1CE6-8681-FE4C-9CD4-EDCC1CEE13CC}"/>
              </a:ext>
            </a:extLst>
          </p:cNvPr>
          <p:cNvSpPr txBox="1"/>
          <p:nvPr/>
        </p:nvSpPr>
        <p:spPr>
          <a:xfrm>
            <a:off x="2266845" y="2393917"/>
            <a:ext cx="700833" cy="276999"/>
          </a:xfrm>
          <a:prstGeom prst="rect">
            <a:avLst/>
          </a:prstGeom>
          <a:noFill/>
        </p:spPr>
        <p:txBody>
          <a:bodyPr wrap="none" rtlCol="0">
            <a:spAutoFit/>
          </a:bodyPr>
          <a:lstStyle/>
          <a:p>
            <a:pPr algn="l"/>
            <a:r>
              <a:rPr kumimoji="1" lang="en-US" altLang="ja-JP" sz="1200" dirty="0">
                <a:solidFill>
                  <a:srgbClr val="FF8000"/>
                </a:solidFill>
                <a:latin typeface="Arial Unicode MS" panose="020B0604020202020204" pitchFamily="50" charset="-128"/>
                <a:ea typeface="Arial Unicode MS" panose="020B0604020202020204" pitchFamily="50" charset="-128"/>
                <a:cs typeface="Arial Unicode MS" panose="020B0604020202020204" pitchFamily="50" charset="-128"/>
              </a:rPr>
              <a:t>e+: 2nd</a:t>
            </a:r>
            <a:endParaRPr kumimoji="1" lang="ja-JP" altLang="en-US" sz="1200" dirty="0">
              <a:solidFill>
                <a:srgbClr val="FF8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82" name="テキスト ボックス 81">
            <a:extLst>
              <a:ext uri="{FF2B5EF4-FFF2-40B4-BE49-F238E27FC236}">
                <a16:creationId xmlns:a16="http://schemas.microsoft.com/office/drawing/2014/main" id="{5CB05DD8-1F1F-6463-DD0D-F37A861BC8A4}"/>
              </a:ext>
            </a:extLst>
          </p:cNvPr>
          <p:cNvSpPr txBox="1"/>
          <p:nvPr/>
        </p:nvSpPr>
        <p:spPr>
          <a:xfrm>
            <a:off x="3955192" y="2880549"/>
            <a:ext cx="612668" cy="276999"/>
          </a:xfrm>
          <a:prstGeom prst="rect">
            <a:avLst/>
          </a:prstGeom>
          <a:noFill/>
        </p:spPr>
        <p:txBody>
          <a:bodyPr wrap="none" rtlCol="0">
            <a:spAutoFit/>
          </a:bodyPr>
          <a:lstStyle/>
          <a:p>
            <a:pPr algn="l"/>
            <a:r>
              <a:rPr kumimoji="1" lang="en-US" altLang="ja-JP" sz="1200"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rPr>
              <a:t>e-: 1st</a:t>
            </a:r>
            <a:endParaRPr kumimoji="1" lang="ja-JP" altLang="en-US" sz="1200"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84" name="テキスト ボックス 83">
            <a:extLst>
              <a:ext uri="{FF2B5EF4-FFF2-40B4-BE49-F238E27FC236}">
                <a16:creationId xmlns:a16="http://schemas.microsoft.com/office/drawing/2014/main" id="{F5B53283-2B4B-88FB-6F1B-999283F70756}"/>
              </a:ext>
            </a:extLst>
          </p:cNvPr>
          <p:cNvSpPr txBox="1"/>
          <p:nvPr/>
        </p:nvSpPr>
        <p:spPr>
          <a:xfrm>
            <a:off x="4575271" y="3072598"/>
            <a:ext cx="619080" cy="276999"/>
          </a:xfrm>
          <a:prstGeom prst="rect">
            <a:avLst/>
          </a:prstGeom>
          <a:noFill/>
        </p:spPr>
        <p:txBody>
          <a:bodyPr wrap="none" rtlCol="0">
            <a:spAutoFit/>
          </a:bodyPr>
          <a:lstStyle/>
          <a:p>
            <a:pPr algn="l"/>
            <a:r>
              <a:rPr kumimoji="1" lang="en-US" altLang="ja-JP" sz="1200" dirty="0">
                <a:solidFill>
                  <a:srgbClr val="28E6E6"/>
                </a:solidFill>
                <a:latin typeface="Arial Unicode MS" panose="020B0604020202020204" pitchFamily="50" charset="-128"/>
                <a:ea typeface="Arial Unicode MS" panose="020B0604020202020204" pitchFamily="50" charset="-128"/>
                <a:cs typeface="Arial Unicode MS" panose="020B0604020202020204" pitchFamily="50" charset="-128"/>
              </a:rPr>
              <a:t>e-:2nd</a:t>
            </a:r>
            <a:endParaRPr kumimoji="1" lang="ja-JP" altLang="en-US" sz="1200" dirty="0">
              <a:solidFill>
                <a:srgbClr val="28E6E6"/>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94" name="テキスト ボックス 93">
            <a:extLst>
              <a:ext uri="{FF2B5EF4-FFF2-40B4-BE49-F238E27FC236}">
                <a16:creationId xmlns:a16="http://schemas.microsoft.com/office/drawing/2014/main" id="{CB2733A4-0B2B-349F-B77A-ACB6328C5107}"/>
              </a:ext>
            </a:extLst>
          </p:cNvPr>
          <p:cNvSpPr txBox="1"/>
          <p:nvPr/>
        </p:nvSpPr>
        <p:spPr>
          <a:xfrm>
            <a:off x="3439162" y="759306"/>
            <a:ext cx="917239" cy="276999"/>
          </a:xfrm>
          <a:prstGeom prst="rect">
            <a:avLst/>
          </a:prstGeom>
          <a:noFill/>
        </p:spPr>
        <p:txBody>
          <a:bodyPr wrap="none" rtlCol="0">
            <a:spAutoFit/>
          </a:bodyPr>
          <a:lstStyle/>
          <a:p>
            <a:pPr algn="l"/>
            <a:r>
              <a:rPr kumimoji="1" lang="en-US" altLang="ja-JP" sz="1200" dirty="0">
                <a:solidFill>
                  <a:srgbClr val="007B00"/>
                </a:solidFill>
                <a:latin typeface="Arial Unicode MS" panose="020B0604020202020204" pitchFamily="50" charset="-128"/>
                <a:ea typeface="Arial Unicode MS" panose="020B0604020202020204" pitchFamily="50" charset="-128"/>
                <a:cs typeface="Arial Unicode MS" panose="020B0604020202020204" pitchFamily="50" charset="-128"/>
              </a:rPr>
              <a:t>Luminosity</a:t>
            </a:r>
            <a:endParaRPr kumimoji="1" lang="ja-JP" altLang="en-US" sz="1200" dirty="0">
              <a:solidFill>
                <a:srgbClr val="007B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 name="スライド番号プレースホルダー 1">
            <a:extLst>
              <a:ext uri="{FF2B5EF4-FFF2-40B4-BE49-F238E27FC236}">
                <a16:creationId xmlns:a16="http://schemas.microsoft.com/office/drawing/2014/main" id="{65F5992A-DC7B-BD74-1FEB-50F4AF6E670E}"/>
              </a:ext>
            </a:extLst>
          </p:cNvPr>
          <p:cNvSpPr>
            <a:spLocks noGrp="1"/>
          </p:cNvSpPr>
          <p:nvPr>
            <p:ph type="sldNum" sz="quarter" idx="12"/>
          </p:nvPr>
        </p:nvSpPr>
        <p:spPr/>
        <p:txBody>
          <a:bodyPr/>
          <a:lstStyle/>
          <a:p>
            <a:fld id="{CAD7C6AE-5926-44C1-B8C5-328FEA194DF7}" type="slidenum">
              <a:rPr lang="ja-JP" altLang="en-US" smtClean="0"/>
              <a:pPr/>
              <a:t>12</a:t>
            </a:fld>
            <a:endParaRPr lang="ja-JP" altLang="en-US" dirty="0"/>
          </a:p>
        </p:txBody>
      </p:sp>
      <p:sp>
        <p:nvSpPr>
          <p:cNvPr id="4" name="テキスト ボックス 3">
            <a:extLst>
              <a:ext uri="{FF2B5EF4-FFF2-40B4-BE49-F238E27FC236}">
                <a16:creationId xmlns:a16="http://schemas.microsoft.com/office/drawing/2014/main" id="{8012DC71-9623-733F-D708-C4F843EB9161}"/>
              </a:ext>
            </a:extLst>
          </p:cNvPr>
          <p:cNvSpPr txBox="1"/>
          <p:nvPr/>
        </p:nvSpPr>
        <p:spPr>
          <a:xfrm rot="16200000">
            <a:off x="6310929" y="1192398"/>
            <a:ext cx="1728358" cy="253916"/>
          </a:xfrm>
          <a:prstGeom prst="rect">
            <a:avLst/>
          </a:prstGeom>
          <a:noFill/>
        </p:spPr>
        <p:txBody>
          <a:bodyPr wrap="none" rtlCol="0">
            <a:spAutoFit/>
          </a:bodyPr>
          <a:lstStyle/>
          <a:p>
            <a:pPr algn="ctr"/>
            <a:r>
              <a:rPr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Luminosity [x 10</a:t>
            </a:r>
            <a:r>
              <a:rPr lang="en-US" altLang="ja-JP" sz="1050" baseline="30000" dirty="0">
                <a:latin typeface="Arial Unicode MS" panose="020B0604020202020204" pitchFamily="50" charset="-128"/>
                <a:ea typeface="Arial Unicode MS" panose="020B0604020202020204" pitchFamily="50" charset="-128"/>
                <a:cs typeface="Arial Unicode MS" panose="020B0604020202020204" pitchFamily="50" charset="-128"/>
              </a:rPr>
              <a:t>34 </a:t>
            </a:r>
            <a:r>
              <a:rPr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cm</a:t>
            </a:r>
            <a:r>
              <a:rPr lang="en-US" altLang="ja-JP" sz="1050" baseline="30000" dirty="0">
                <a:latin typeface="Arial Unicode MS" panose="020B0604020202020204" pitchFamily="50" charset="-128"/>
                <a:ea typeface="Arial Unicode MS" panose="020B0604020202020204" pitchFamily="50" charset="-128"/>
                <a:cs typeface="Arial Unicode MS" panose="020B0604020202020204" pitchFamily="50" charset="-128"/>
              </a:rPr>
              <a:t>-2</a:t>
            </a:r>
            <a:r>
              <a:rPr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s</a:t>
            </a:r>
            <a:r>
              <a:rPr lang="en-US" altLang="ja-JP" sz="1050" baseline="30000" dirty="0">
                <a:latin typeface="Arial Unicode MS" panose="020B0604020202020204" pitchFamily="50" charset="-128"/>
                <a:ea typeface="Arial Unicode MS" panose="020B0604020202020204" pitchFamily="50" charset="-128"/>
                <a:cs typeface="Arial Unicode MS" panose="020B0604020202020204" pitchFamily="50" charset="-128"/>
              </a:rPr>
              <a:t>-1</a:t>
            </a:r>
            <a:r>
              <a:rPr lang="en-US" altLang="ja-JP" sz="1050" dirty="0">
                <a:latin typeface="Arial Unicode MS" panose="020B0604020202020204" pitchFamily="50" charset="-128"/>
                <a:ea typeface="Arial Unicode MS" panose="020B0604020202020204" pitchFamily="50" charset="-128"/>
                <a:cs typeface="Arial Unicode MS" panose="020B0604020202020204" pitchFamily="50" charset="-128"/>
              </a:rPr>
              <a:t>]</a:t>
            </a:r>
            <a:endParaRPr kumimoji="1" lang="ja-JP" altLang="en-US" sz="105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Tree>
    <p:extLst>
      <p:ext uri="{BB962C8B-B14F-4D97-AF65-F5344CB8AC3E}">
        <p14:creationId xmlns:p14="http://schemas.microsoft.com/office/powerpoint/2010/main" val="1565025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字幕 2">
            <a:extLst>
              <a:ext uri="{FF2B5EF4-FFF2-40B4-BE49-F238E27FC236}">
                <a16:creationId xmlns:a16="http://schemas.microsoft.com/office/drawing/2014/main" id="{8E93B91C-7C2D-A5D2-6B41-4D20B47FE53F}"/>
              </a:ext>
            </a:extLst>
          </p:cNvPr>
          <p:cNvSpPr txBox="1">
            <a:spLocks/>
          </p:cNvSpPr>
          <p:nvPr/>
        </p:nvSpPr>
        <p:spPr>
          <a:xfrm>
            <a:off x="-2" y="0"/>
            <a:ext cx="10960102" cy="602902"/>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Injection Status: Injection Efficiency</a:t>
            </a:r>
          </a:p>
        </p:txBody>
      </p:sp>
      <p:grpSp>
        <p:nvGrpSpPr>
          <p:cNvPr id="11" name="グループ化 10">
            <a:extLst>
              <a:ext uri="{FF2B5EF4-FFF2-40B4-BE49-F238E27FC236}">
                <a16:creationId xmlns:a16="http://schemas.microsoft.com/office/drawing/2014/main" id="{A29C877F-B74B-45D3-90FD-B15A886238D2}"/>
              </a:ext>
            </a:extLst>
          </p:cNvPr>
          <p:cNvGrpSpPr/>
          <p:nvPr/>
        </p:nvGrpSpPr>
        <p:grpSpPr>
          <a:xfrm>
            <a:off x="725240" y="913194"/>
            <a:ext cx="5370760" cy="2877284"/>
            <a:chOff x="0" y="1765300"/>
            <a:chExt cx="12192000" cy="6531636"/>
          </a:xfrm>
        </p:grpSpPr>
        <p:pic>
          <p:nvPicPr>
            <p:cNvPr id="7" name="図 6">
              <a:extLst>
                <a:ext uri="{FF2B5EF4-FFF2-40B4-BE49-F238E27FC236}">
                  <a16:creationId xmlns:a16="http://schemas.microsoft.com/office/drawing/2014/main" id="{A0B4F520-C519-A314-0BC7-A0055A098E52}"/>
                </a:ext>
              </a:extLst>
            </p:cNvPr>
            <p:cNvPicPr>
              <a:picLocks noChangeAspect="1"/>
            </p:cNvPicPr>
            <p:nvPr/>
          </p:nvPicPr>
          <p:blipFill>
            <a:blip r:embed="rId3">
              <a:extLst>
                <a:ext uri="{28A0092B-C50C-407E-A947-70E740481C1C}">
                  <a14:useLocalDpi xmlns:a14="http://schemas.microsoft.com/office/drawing/2010/main" val="0"/>
                </a:ext>
              </a:extLst>
            </a:blip>
            <a:srcRect t="4921"/>
            <a:stretch>
              <a:fillRect/>
            </a:stretch>
          </p:blipFill>
          <p:spPr>
            <a:xfrm>
              <a:off x="0" y="1765300"/>
              <a:ext cx="12192000" cy="3509036"/>
            </a:xfrm>
            <a:prstGeom prst="rect">
              <a:avLst/>
            </a:prstGeom>
          </p:spPr>
        </p:pic>
        <p:pic>
          <p:nvPicPr>
            <p:cNvPr id="9" name="図 8">
              <a:extLst>
                <a:ext uri="{FF2B5EF4-FFF2-40B4-BE49-F238E27FC236}">
                  <a16:creationId xmlns:a16="http://schemas.microsoft.com/office/drawing/2014/main" id="{6BA51A25-2FD2-0F38-D4D6-14F435F15E9E}"/>
                </a:ext>
              </a:extLst>
            </p:cNvPr>
            <p:cNvPicPr>
              <a:picLocks noChangeAspect="1"/>
            </p:cNvPicPr>
            <p:nvPr/>
          </p:nvPicPr>
          <p:blipFill>
            <a:blip r:embed="rId4">
              <a:extLst>
                <a:ext uri="{28A0092B-C50C-407E-A947-70E740481C1C}">
                  <a14:useLocalDpi xmlns:a14="http://schemas.microsoft.com/office/drawing/2010/main" val="0"/>
                </a:ext>
              </a:extLst>
            </a:blip>
            <a:srcRect t="4921"/>
            <a:stretch>
              <a:fillRect/>
            </a:stretch>
          </p:blipFill>
          <p:spPr>
            <a:xfrm>
              <a:off x="0" y="4787900"/>
              <a:ext cx="12192000" cy="3509036"/>
            </a:xfrm>
            <a:prstGeom prst="rect">
              <a:avLst/>
            </a:prstGeom>
          </p:spPr>
        </p:pic>
      </p:grpSp>
      <p:grpSp>
        <p:nvGrpSpPr>
          <p:cNvPr id="19" name="グループ化 18">
            <a:extLst>
              <a:ext uri="{FF2B5EF4-FFF2-40B4-BE49-F238E27FC236}">
                <a16:creationId xmlns:a16="http://schemas.microsoft.com/office/drawing/2014/main" id="{1987B760-A3F2-4E02-5DD0-FD36BF5C9CF7}"/>
              </a:ext>
            </a:extLst>
          </p:cNvPr>
          <p:cNvGrpSpPr/>
          <p:nvPr/>
        </p:nvGrpSpPr>
        <p:grpSpPr>
          <a:xfrm>
            <a:off x="6543613" y="1128303"/>
            <a:ext cx="5002036" cy="2661348"/>
            <a:chOff x="5958066" y="1342988"/>
            <a:chExt cx="5002034" cy="2661347"/>
          </a:xfrm>
        </p:grpSpPr>
        <p:pic>
          <p:nvPicPr>
            <p:cNvPr id="17" name="図 16">
              <a:extLst>
                <a:ext uri="{FF2B5EF4-FFF2-40B4-BE49-F238E27FC236}">
                  <a16:creationId xmlns:a16="http://schemas.microsoft.com/office/drawing/2014/main" id="{C88CFBC6-6891-B599-8FE2-4745A653D3E2}"/>
                </a:ext>
              </a:extLst>
            </p:cNvPr>
            <p:cNvPicPr>
              <a:picLocks noChangeAspect="1"/>
            </p:cNvPicPr>
            <p:nvPr/>
          </p:nvPicPr>
          <p:blipFill>
            <a:blip r:embed="rId5">
              <a:extLst>
                <a:ext uri="{28A0092B-C50C-407E-A947-70E740481C1C}">
                  <a14:useLocalDpi xmlns:a14="http://schemas.microsoft.com/office/drawing/2010/main" val="0"/>
                </a:ext>
              </a:extLst>
            </a:blip>
            <a:srcRect t="6202"/>
            <a:stretch>
              <a:fillRect/>
            </a:stretch>
          </p:blipFill>
          <p:spPr>
            <a:xfrm>
              <a:off x="5958066" y="1342988"/>
              <a:ext cx="5002034" cy="1420270"/>
            </a:xfrm>
            <a:prstGeom prst="rect">
              <a:avLst/>
            </a:prstGeom>
          </p:spPr>
        </p:pic>
        <p:pic>
          <p:nvPicPr>
            <p:cNvPr id="15" name="図 14">
              <a:extLst>
                <a:ext uri="{FF2B5EF4-FFF2-40B4-BE49-F238E27FC236}">
                  <a16:creationId xmlns:a16="http://schemas.microsoft.com/office/drawing/2014/main" id="{0583FB98-F250-9FF3-6A2E-19C125A575A2}"/>
                </a:ext>
              </a:extLst>
            </p:cNvPr>
            <p:cNvPicPr>
              <a:picLocks noChangeAspect="1"/>
            </p:cNvPicPr>
            <p:nvPr/>
          </p:nvPicPr>
          <p:blipFill>
            <a:blip r:embed="rId6">
              <a:extLst>
                <a:ext uri="{28A0092B-C50C-407E-A947-70E740481C1C}">
                  <a14:useLocalDpi xmlns:a14="http://schemas.microsoft.com/office/drawing/2010/main" val="0"/>
                </a:ext>
              </a:extLst>
            </a:blip>
            <a:srcRect t="6202"/>
            <a:stretch>
              <a:fillRect/>
            </a:stretch>
          </p:blipFill>
          <p:spPr>
            <a:xfrm>
              <a:off x="5958066" y="2584065"/>
              <a:ext cx="5002034" cy="1420270"/>
            </a:xfrm>
            <a:prstGeom prst="rect">
              <a:avLst/>
            </a:prstGeom>
          </p:spPr>
        </p:pic>
      </p:grpSp>
      <p:sp>
        <p:nvSpPr>
          <p:cNvPr id="21" name="テキスト ボックス 20">
            <a:extLst>
              <a:ext uri="{FF2B5EF4-FFF2-40B4-BE49-F238E27FC236}">
                <a16:creationId xmlns:a16="http://schemas.microsoft.com/office/drawing/2014/main" id="{E706892B-F6C1-896E-C8D3-0AE3991C76D3}"/>
              </a:ext>
            </a:extLst>
          </p:cNvPr>
          <p:cNvSpPr txBox="1"/>
          <p:nvPr/>
        </p:nvSpPr>
        <p:spPr>
          <a:xfrm>
            <a:off x="925033" y="799853"/>
            <a:ext cx="1604927" cy="307777"/>
          </a:xfrm>
          <a:prstGeom prst="rect">
            <a:avLst/>
          </a:prstGeom>
          <a:noFill/>
        </p:spPr>
        <p:txBody>
          <a:bodyPr wrap="none" rtlCol="0">
            <a:spAutoFit/>
          </a:bodyPr>
          <a:lstStyle/>
          <a:p>
            <a:pPr algn="l"/>
            <a:r>
              <a:rPr kumimoji="1" lang="en-US" altLang="ja-JP" sz="1400" b="1" dirty="0">
                <a:latin typeface="Arial Unicode MS" panose="020B0604020202020204" pitchFamily="50" charset="-128"/>
                <a:ea typeface="Arial Unicode MS" panose="020B0604020202020204" pitchFamily="50" charset="-128"/>
                <a:cs typeface="Arial Unicode MS" panose="020B0604020202020204" pitchFamily="50" charset="-128"/>
              </a:rPr>
              <a:t>e- 1st (100th turn)</a:t>
            </a:r>
            <a:endParaRPr kumimoji="1" lang="ja-JP" altLang="en-US" sz="14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3" name="テキスト ボックス 22">
            <a:extLst>
              <a:ext uri="{FF2B5EF4-FFF2-40B4-BE49-F238E27FC236}">
                <a16:creationId xmlns:a16="http://schemas.microsoft.com/office/drawing/2014/main" id="{8B05B5FE-96F9-9135-9731-FE47284553FE}"/>
              </a:ext>
            </a:extLst>
          </p:cNvPr>
          <p:cNvSpPr txBox="1"/>
          <p:nvPr/>
        </p:nvSpPr>
        <p:spPr>
          <a:xfrm>
            <a:off x="2768967" y="799853"/>
            <a:ext cx="1457450" cy="307777"/>
          </a:xfrm>
          <a:prstGeom prst="rect">
            <a:avLst/>
          </a:prstGeom>
          <a:noFill/>
        </p:spPr>
        <p:txBody>
          <a:bodyPr wrap="none" rtlCol="0">
            <a:spAutoFit/>
          </a:bodyPr>
          <a:lstStyle/>
          <a:p>
            <a:pPr algn="l"/>
            <a:r>
              <a:rPr kumimoji="1" lang="en-US" altLang="ja-JP" sz="1400" b="1" dirty="0">
                <a:solidFill>
                  <a:srgbClr val="8A8586"/>
                </a:solidFill>
                <a:latin typeface="Arial Unicode MS" panose="020B0604020202020204" pitchFamily="50" charset="-128"/>
                <a:ea typeface="Arial Unicode MS" panose="020B0604020202020204" pitchFamily="50" charset="-128"/>
                <a:cs typeface="Arial Unicode MS" panose="020B0604020202020204" pitchFamily="50" charset="-128"/>
              </a:rPr>
              <a:t>e- 1st (</a:t>
            </a:r>
            <a:r>
              <a:rPr lang="en-US" altLang="ja-JP" sz="1400" b="1" dirty="0">
                <a:solidFill>
                  <a:srgbClr val="8A8586"/>
                </a:solidFill>
                <a:latin typeface="Arial Unicode MS" panose="020B0604020202020204" pitchFamily="50" charset="-128"/>
                <a:ea typeface="Arial Unicode MS" panose="020B0604020202020204" pitchFamily="50" charset="-128"/>
                <a:cs typeface="Arial Unicode MS" panose="020B0604020202020204" pitchFamily="50" charset="-128"/>
              </a:rPr>
              <a:t>Next Inj.</a:t>
            </a:r>
            <a:r>
              <a:rPr kumimoji="1" lang="en-US" altLang="ja-JP" sz="1400" b="1" dirty="0">
                <a:solidFill>
                  <a:srgbClr val="8A8586"/>
                </a:solidFill>
                <a:latin typeface="Arial Unicode MS" panose="020B0604020202020204" pitchFamily="50" charset="-128"/>
                <a:ea typeface="Arial Unicode MS" panose="020B0604020202020204" pitchFamily="50" charset="-128"/>
                <a:cs typeface="Arial Unicode MS" panose="020B0604020202020204" pitchFamily="50" charset="-128"/>
              </a:rPr>
              <a:t>)</a:t>
            </a:r>
            <a:endParaRPr kumimoji="1" lang="ja-JP" altLang="en-US" sz="1400" b="1" dirty="0">
              <a:solidFill>
                <a:srgbClr val="8A8586"/>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5" name="テキスト ボックス 24">
            <a:extLst>
              <a:ext uri="{FF2B5EF4-FFF2-40B4-BE49-F238E27FC236}">
                <a16:creationId xmlns:a16="http://schemas.microsoft.com/office/drawing/2014/main" id="{DD5262E3-DAB5-99BF-093A-44B1CFB9A687}"/>
              </a:ext>
            </a:extLst>
          </p:cNvPr>
          <p:cNvSpPr txBox="1"/>
          <p:nvPr/>
        </p:nvSpPr>
        <p:spPr>
          <a:xfrm>
            <a:off x="909059" y="2355854"/>
            <a:ext cx="1664238" cy="307777"/>
          </a:xfrm>
          <a:prstGeom prst="rect">
            <a:avLst/>
          </a:prstGeom>
          <a:noFill/>
        </p:spPr>
        <p:txBody>
          <a:bodyPr wrap="none" rtlCol="0">
            <a:spAutoFit/>
          </a:bodyPr>
          <a:lstStyle/>
          <a:p>
            <a:pPr algn="l"/>
            <a:r>
              <a:rPr kumimoji="1" lang="en-US" altLang="ja-JP" sz="1400" b="1" dirty="0">
                <a:latin typeface="Arial Unicode MS" panose="020B0604020202020204" pitchFamily="50" charset="-128"/>
                <a:ea typeface="Arial Unicode MS" panose="020B0604020202020204" pitchFamily="50" charset="-128"/>
                <a:cs typeface="Arial Unicode MS" panose="020B0604020202020204" pitchFamily="50" charset="-128"/>
              </a:rPr>
              <a:t>e- </a:t>
            </a:r>
            <a:r>
              <a:rPr lang="en-US" altLang="ja-JP" sz="1400" b="1" dirty="0">
                <a:latin typeface="Arial Unicode MS" panose="020B0604020202020204" pitchFamily="50" charset="-128"/>
                <a:ea typeface="Arial Unicode MS" panose="020B0604020202020204" pitchFamily="50" charset="-128"/>
                <a:cs typeface="Arial Unicode MS" panose="020B0604020202020204" pitchFamily="50" charset="-128"/>
              </a:rPr>
              <a:t>2nd</a:t>
            </a:r>
            <a:r>
              <a:rPr kumimoji="1" lang="en-US" altLang="ja-JP" sz="1400" b="1" dirty="0">
                <a:latin typeface="Arial Unicode MS" panose="020B0604020202020204" pitchFamily="50" charset="-128"/>
                <a:ea typeface="Arial Unicode MS" panose="020B0604020202020204" pitchFamily="50" charset="-128"/>
                <a:cs typeface="Arial Unicode MS" panose="020B0604020202020204" pitchFamily="50" charset="-128"/>
              </a:rPr>
              <a:t> (100th turn)</a:t>
            </a:r>
            <a:endParaRPr kumimoji="1" lang="ja-JP" altLang="en-US" sz="14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7" name="テキスト ボックス 26">
            <a:extLst>
              <a:ext uri="{FF2B5EF4-FFF2-40B4-BE49-F238E27FC236}">
                <a16:creationId xmlns:a16="http://schemas.microsoft.com/office/drawing/2014/main" id="{AD88D824-BF06-0398-826B-6CD36E4AC2C3}"/>
              </a:ext>
            </a:extLst>
          </p:cNvPr>
          <p:cNvSpPr txBox="1"/>
          <p:nvPr/>
        </p:nvSpPr>
        <p:spPr>
          <a:xfrm>
            <a:off x="2752993" y="2355854"/>
            <a:ext cx="1516762" cy="307777"/>
          </a:xfrm>
          <a:prstGeom prst="rect">
            <a:avLst/>
          </a:prstGeom>
          <a:noFill/>
        </p:spPr>
        <p:txBody>
          <a:bodyPr wrap="none" rtlCol="0">
            <a:spAutoFit/>
          </a:bodyPr>
          <a:lstStyle/>
          <a:p>
            <a:pPr algn="l"/>
            <a:r>
              <a:rPr kumimoji="1" lang="en-US" altLang="ja-JP" sz="1400" b="1" dirty="0">
                <a:solidFill>
                  <a:srgbClr val="8A8586"/>
                </a:solidFill>
                <a:latin typeface="Arial Unicode MS" panose="020B0604020202020204" pitchFamily="50" charset="-128"/>
                <a:ea typeface="Arial Unicode MS" panose="020B0604020202020204" pitchFamily="50" charset="-128"/>
                <a:cs typeface="Arial Unicode MS" panose="020B0604020202020204" pitchFamily="50" charset="-128"/>
              </a:rPr>
              <a:t>e- </a:t>
            </a:r>
            <a:r>
              <a:rPr lang="en-US" altLang="ja-JP" sz="1400" b="1" dirty="0">
                <a:solidFill>
                  <a:srgbClr val="8A8586"/>
                </a:solidFill>
                <a:latin typeface="Arial Unicode MS" panose="020B0604020202020204" pitchFamily="50" charset="-128"/>
                <a:ea typeface="Arial Unicode MS" panose="020B0604020202020204" pitchFamily="50" charset="-128"/>
                <a:cs typeface="Arial Unicode MS" panose="020B0604020202020204" pitchFamily="50" charset="-128"/>
              </a:rPr>
              <a:t>2nd</a:t>
            </a:r>
            <a:r>
              <a:rPr kumimoji="1" lang="en-US" altLang="ja-JP" sz="1400" b="1" dirty="0">
                <a:solidFill>
                  <a:srgbClr val="8A8586"/>
                </a:solidFill>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1400" b="1" dirty="0">
                <a:solidFill>
                  <a:srgbClr val="8A8586"/>
                </a:solidFill>
                <a:latin typeface="Arial Unicode MS" panose="020B0604020202020204" pitchFamily="50" charset="-128"/>
                <a:ea typeface="Arial Unicode MS" panose="020B0604020202020204" pitchFamily="50" charset="-128"/>
                <a:cs typeface="Arial Unicode MS" panose="020B0604020202020204" pitchFamily="50" charset="-128"/>
              </a:rPr>
              <a:t>Next Inj.</a:t>
            </a:r>
            <a:r>
              <a:rPr kumimoji="1" lang="en-US" altLang="ja-JP" sz="1400" b="1" dirty="0">
                <a:solidFill>
                  <a:srgbClr val="8A8586"/>
                </a:solidFill>
                <a:latin typeface="Arial Unicode MS" panose="020B0604020202020204" pitchFamily="50" charset="-128"/>
                <a:ea typeface="Arial Unicode MS" panose="020B0604020202020204" pitchFamily="50" charset="-128"/>
                <a:cs typeface="Arial Unicode MS" panose="020B0604020202020204" pitchFamily="50" charset="-128"/>
              </a:rPr>
              <a:t>)</a:t>
            </a:r>
            <a:endParaRPr kumimoji="1" lang="ja-JP" altLang="en-US" sz="1400" b="1" dirty="0">
              <a:solidFill>
                <a:srgbClr val="8A8586"/>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9" name="テキスト ボックス 28">
            <a:extLst>
              <a:ext uri="{FF2B5EF4-FFF2-40B4-BE49-F238E27FC236}">
                <a16:creationId xmlns:a16="http://schemas.microsoft.com/office/drawing/2014/main" id="{7689956A-1DB5-3934-28C8-F432C12E0987}"/>
              </a:ext>
            </a:extLst>
          </p:cNvPr>
          <p:cNvSpPr txBox="1"/>
          <p:nvPr/>
        </p:nvSpPr>
        <p:spPr>
          <a:xfrm>
            <a:off x="7488866" y="2048077"/>
            <a:ext cx="1649811" cy="307777"/>
          </a:xfrm>
          <a:prstGeom prst="rect">
            <a:avLst/>
          </a:prstGeom>
          <a:noFill/>
        </p:spPr>
        <p:txBody>
          <a:bodyPr wrap="none" rtlCol="0">
            <a:spAutoFit/>
          </a:bodyPr>
          <a:lstStyle/>
          <a:p>
            <a:pPr algn="l"/>
            <a:r>
              <a:rPr kumimoji="1" lang="en-US" altLang="ja-JP" sz="1400" b="1" dirty="0">
                <a:latin typeface="Arial Unicode MS" panose="020B0604020202020204" pitchFamily="50" charset="-128"/>
                <a:ea typeface="Arial Unicode MS" panose="020B0604020202020204" pitchFamily="50" charset="-128"/>
                <a:cs typeface="Arial Unicode MS" panose="020B0604020202020204" pitchFamily="50" charset="-128"/>
              </a:rPr>
              <a:t>e+ 1st (100th turn)</a:t>
            </a:r>
            <a:endParaRPr kumimoji="1" lang="ja-JP" altLang="en-US" sz="14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1" name="テキスト ボックス 30">
            <a:extLst>
              <a:ext uri="{FF2B5EF4-FFF2-40B4-BE49-F238E27FC236}">
                <a16:creationId xmlns:a16="http://schemas.microsoft.com/office/drawing/2014/main" id="{5506A04D-4C13-A02F-FC76-5A0379FAFEC5}"/>
              </a:ext>
            </a:extLst>
          </p:cNvPr>
          <p:cNvSpPr txBox="1"/>
          <p:nvPr/>
        </p:nvSpPr>
        <p:spPr>
          <a:xfrm>
            <a:off x="9332800" y="2048077"/>
            <a:ext cx="1502334" cy="307777"/>
          </a:xfrm>
          <a:prstGeom prst="rect">
            <a:avLst/>
          </a:prstGeom>
          <a:noFill/>
        </p:spPr>
        <p:txBody>
          <a:bodyPr wrap="none" rtlCol="0">
            <a:spAutoFit/>
          </a:bodyPr>
          <a:lstStyle/>
          <a:p>
            <a:pPr algn="l"/>
            <a:r>
              <a:rPr kumimoji="1" lang="en-US" altLang="ja-JP" sz="1400" b="1" dirty="0">
                <a:solidFill>
                  <a:srgbClr val="8A8586"/>
                </a:solidFill>
                <a:latin typeface="Arial Unicode MS" panose="020B0604020202020204" pitchFamily="50" charset="-128"/>
                <a:ea typeface="Arial Unicode MS" panose="020B0604020202020204" pitchFamily="50" charset="-128"/>
                <a:cs typeface="Arial Unicode MS" panose="020B0604020202020204" pitchFamily="50" charset="-128"/>
              </a:rPr>
              <a:t>e+ 1st (</a:t>
            </a:r>
            <a:r>
              <a:rPr lang="en-US" altLang="ja-JP" sz="1400" b="1" dirty="0">
                <a:solidFill>
                  <a:srgbClr val="8A8586"/>
                </a:solidFill>
                <a:latin typeface="Arial Unicode MS" panose="020B0604020202020204" pitchFamily="50" charset="-128"/>
                <a:ea typeface="Arial Unicode MS" panose="020B0604020202020204" pitchFamily="50" charset="-128"/>
                <a:cs typeface="Arial Unicode MS" panose="020B0604020202020204" pitchFamily="50" charset="-128"/>
              </a:rPr>
              <a:t>Next Inj.</a:t>
            </a:r>
            <a:r>
              <a:rPr kumimoji="1" lang="en-US" altLang="ja-JP" sz="1400" b="1" dirty="0">
                <a:solidFill>
                  <a:srgbClr val="8A8586"/>
                </a:solidFill>
                <a:latin typeface="Arial Unicode MS" panose="020B0604020202020204" pitchFamily="50" charset="-128"/>
                <a:ea typeface="Arial Unicode MS" panose="020B0604020202020204" pitchFamily="50" charset="-128"/>
                <a:cs typeface="Arial Unicode MS" panose="020B0604020202020204" pitchFamily="50" charset="-128"/>
              </a:rPr>
              <a:t>)</a:t>
            </a:r>
            <a:endParaRPr kumimoji="1" lang="ja-JP" altLang="en-US" sz="1400" b="1" dirty="0">
              <a:solidFill>
                <a:srgbClr val="8A8586"/>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3" name="テキスト ボックス 32">
            <a:extLst>
              <a:ext uri="{FF2B5EF4-FFF2-40B4-BE49-F238E27FC236}">
                <a16:creationId xmlns:a16="http://schemas.microsoft.com/office/drawing/2014/main" id="{17B6962C-CE90-3D75-BC41-242E910F6E74}"/>
              </a:ext>
            </a:extLst>
          </p:cNvPr>
          <p:cNvSpPr txBox="1"/>
          <p:nvPr/>
        </p:nvSpPr>
        <p:spPr>
          <a:xfrm>
            <a:off x="7474307" y="3327007"/>
            <a:ext cx="1709122" cy="307777"/>
          </a:xfrm>
          <a:prstGeom prst="rect">
            <a:avLst/>
          </a:prstGeom>
          <a:noFill/>
        </p:spPr>
        <p:txBody>
          <a:bodyPr wrap="none" rtlCol="0">
            <a:spAutoFit/>
          </a:bodyPr>
          <a:lstStyle/>
          <a:p>
            <a:pPr algn="l"/>
            <a:r>
              <a:rPr kumimoji="1" lang="en-US" altLang="ja-JP" sz="1400" b="1" dirty="0">
                <a:latin typeface="Arial Unicode MS" panose="020B0604020202020204" pitchFamily="50" charset="-128"/>
                <a:ea typeface="Arial Unicode MS" panose="020B0604020202020204" pitchFamily="50" charset="-128"/>
                <a:cs typeface="Arial Unicode MS" panose="020B0604020202020204" pitchFamily="50" charset="-128"/>
              </a:rPr>
              <a:t>e+ 2nd (100th turn)</a:t>
            </a:r>
            <a:endParaRPr kumimoji="1" lang="ja-JP" altLang="en-US" sz="14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5" name="テキスト ボックス 34">
            <a:extLst>
              <a:ext uri="{FF2B5EF4-FFF2-40B4-BE49-F238E27FC236}">
                <a16:creationId xmlns:a16="http://schemas.microsoft.com/office/drawing/2014/main" id="{2E3671A2-D3D0-63CA-B928-BD1C2C1533EF}"/>
              </a:ext>
            </a:extLst>
          </p:cNvPr>
          <p:cNvSpPr txBox="1"/>
          <p:nvPr/>
        </p:nvSpPr>
        <p:spPr>
          <a:xfrm>
            <a:off x="9318241" y="3327007"/>
            <a:ext cx="1561646" cy="307777"/>
          </a:xfrm>
          <a:prstGeom prst="rect">
            <a:avLst/>
          </a:prstGeom>
          <a:noFill/>
        </p:spPr>
        <p:txBody>
          <a:bodyPr wrap="none" rtlCol="0">
            <a:spAutoFit/>
          </a:bodyPr>
          <a:lstStyle/>
          <a:p>
            <a:pPr algn="l"/>
            <a:r>
              <a:rPr kumimoji="1" lang="en-US" altLang="ja-JP" sz="1400" b="1" dirty="0">
                <a:solidFill>
                  <a:srgbClr val="8A8586"/>
                </a:solidFill>
                <a:latin typeface="Arial Unicode MS" panose="020B0604020202020204" pitchFamily="50" charset="-128"/>
                <a:ea typeface="Arial Unicode MS" panose="020B0604020202020204" pitchFamily="50" charset="-128"/>
                <a:cs typeface="Arial Unicode MS" panose="020B0604020202020204" pitchFamily="50" charset="-128"/>
              </a:rPr>
              <a:t>e+ 2nd (</a:t>
            </a:r>
            <a:r>
              <a:rPr lang="en-US" altLang="ja-JP" sz="1400" b="1" dirty="0">
                <a:solidFill>
                  <a:srgbClr val="8A8586"/>
                </a:solidFill>
                <a:latin typeface="Arial Unicode MS" panose="020B0604020202020204" pitchFamily="50" charset="-128"/>
                <a:ea typeface="Arial Unicode MS" panose="020B0604020202020204" pitchFamily="50" charset="-128"/>
                <a:cs typeface="Arial Unicode MS" panose="020B0604020202020204" pitchFamily="50" charset="-128"/>
              </a:rPr>
              <a:t>Next Inj.</a:t>
            </a:r>
            <a:r>
              <a:rPr kumimoji="1" lang="en-US" altLang="ja-JP" sz="1400" b="1" dirty="0">
                <a:solidFill>
                  <a:srgbClr val="8A8586"/>
                </a:solidFill>
                <a:latin typeface="Arial Unicode MS" panose="020B0604020202020204" pitchFamily="50" charset="-128"/>
                <a:ea typeface="Arial Unicode MS" panose="020B0604020202020204" pitchFamily="50" charset="-128"/>
                <a:cs typeface="Arial Unicode MS" panose="020B0604020202020204" pitchFamily="50" charset="-128"/>
              </a:rPr>
              <a:t>)</a:t>
            </a:r>
            <a:endParaRPr kumimoji="1" lang="ja-JP" altLang="en-US" sz="1400" b="1" dirty="0">
              <a:solidFill>
                <a:srgbClr val="8A8586"/>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3" name="テキスト ボックス 52">
            <a:extLst>
              <a:ext uri="{FF2B5EF4-FFF2-40B4-BE49-F238E27FC236}">
                <a16:creationId xmlns:a16="http://schemas.microsoft.com/office/drawing/2014/main" id="{F1B17E21-CE16-719E-53A3-4558D3375E1F}"/>
              </a:ext>
            </a:extLst>
          </p:cNvPr>
          <p:cNvSpPr txBox="1"/>
          <p:nvPr/>
        </p:nvSpPr>
        <p:spPr>
          <a:xfrm>
            <a:off x="3554836" y="4880799"/>
            <a:ext cx="2739829" cy="1015663"/>
          </a:xfrm>
          <a:prstGeom prst="rect">
            <a:avLst/>
          </a:prstGeom>
          <a:noFill/>
        </p:spPr>
        <p:txBody>
          <a:bodyPr wrap="square">
            <a:spAutoFit/>
          </a:bodyPr>
          <a:lstStyle/>
          <a:p>
            <a:r>
              <a:rPr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F</a:t>
            </a:r>
            <a:r>
              <a:rPr lang="ja-JP"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rom the 2026ab run, the injection efficiency calculated from the bunch current at the timing of the next injection cycle has also been measured and archived.</a:t>
            </a:r>
            <a:endParaRPr lang="ja-JP" altLang="en-US" sz="12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nvGrpSpPr>
          <p:cNvPr id="64" name="グループ化 63">
            <a:extLst>
              <a:ext uri="{FF2B5EF4-FFF2-40B4-BE49-F238E27FC236}">
                <a16:creationId xmlns:a16="http://schemas.microsoft.com/office/drawing/2014/main" id="{55E65D15-098E-953A-B11D-4D7A02B15E26}"/>
              </a:ext>
            </a:extLst>
          </p:cNvPr>
          <p:cNvGrpSpPr/>
          <p:nvPr/>
        </p:nvGrpSpPr>
        <p:grpSpPr>
          <a:xfrm>
            <a:off x="565338" y="4508827"/>
            <a:ext cx="3371598" cy="2296509"/>
            <a:chOff x="565338" y="4399024"/>
            <a:chExt cx="3371598" cy="2296509"/>
          </a:xfrm>
        </p:grpSpPr>
        <p:grpSp>
          <p:nvGrpSpPr>
            <p:cNvPr id="51" name="グループ化 50">
              <a:extLst>
                <a:ext uri="{FF2B5EF4-FFF2-40B4-BE49-F238E27FC236}">
                  <a16:creationId xmlns:a16="http://schemas.microsoft.com/office/drawing/2014/main" id="{F5A6AC38-8ADA-20A7-0329-CDA08B1785D4}"/>
                </a:ext>
              </a:extLst>
            </p:cNvPr>
            <p:cNvGrpSpPr/>
            <p:nvPr/>
          </p:nvGrpSpPr>
          <p:grpSpPr>
            <a:xfrm>
              <a:off x="565338" y="4399024"/>
              <a:ext cx="3371598" cy="2296509"/>
              <a:chOff x="6135240" y="4386154"/>
              <a:chExt cx="3371598" cy="2296509"/>
            </a:xfrm>
          </p:grpSpPr>
          <p:sp>
            <p:nvSpPr>
              <p:cNvPr id="37" name="object 4">
                <a:extLst>
                  <a:ext uri="{FF2B5EF4-FFF2-40B4-BE49-F238E27FC236}">
                    <a16:creationId xmlns:a16="http://schemas.microsoft.com/office/drawing/2014/main" id="{E3E4CD99-6A41-58C8-88DC-6A9E761A8851}"/>
                  </a:ext>
                </a:extLst>
              </p:cNvPr>
              <p:cNvSpPr/>
              <p:nvPr/>
            </p:nvSpPr>
            <p:spPr>
              <a:xfrm>
                <a:off x="6257160" y="4800313"/>
                <a:ext cx="2652923" cy="1715711"/>
              </a:xfrm>
              <a:prstGeom prst="rect">
                <a:avLst/>
              </a:prstGeom>
              <a:blipFill>
                <a:blip r:embed="rId7" cstate="print"/>
                <a:stretch>
                  <a:fillRect/>
                </a:stretch>
              </a:blipFill>
            </p:spPr>
            <p:txBody>
              <a:bodyPr wrap="square" lIns="0" tIns="0" rIns="0" bIns="0" rtlCol="0"/>
              <a:lstStyle/>
              <a:p>
                <a:endParaRPr dirty="0"/>
              </a:p>
            </p:txBody>
          </p:sp>
          <p:sp>
            <p:nvSpPr>
              <p:cNvPr id="39" name="テキスト ボックス 38">
                <a:extLst>
                  <a:ext uri="{FF2B5EF4-FFF2-40B4-BE49-F238E27FC236}">
                    <a16:creationId xmlns:a16="http://schemas.microsoft.com/office/drawing/2014/main" id="{B1F23F37-CE7A-2F03-0DF9-D5BB12604BC0}"/>
                  </a:ext>
                </a:extLst>
              </p:cNvPr>
              <p:cNvSpPr txBox="1"/>
              <p:nvPr/>
            </p:nvSpPr>
            <p:spPr>
              <a:xfrm rot="16200000">
                <a:off x="5374936" y="5467621"/>
                <a:ext cx="1766830" cy="246221"/>
              </a:xfrm>
              <a:prstGeom prst="rect">
                <a:avLst/>
              </a:prstGeom>
              <a:solidFill>
                <a:schemeClr val="bg1"/>
              </a:solidFill>
            </p:spPr>
            <p:txBody>
              <a:bodyPr wrap="none" rtlCol="0">
                <a:spAutoFit/>
              </a:bodyPr>
              <a:lstStyle/>
              <a:p>
                <a:pPr algn="l"/>
                <a:r>
                  <a:rPr lang="en-US" altLang="ja-JP" sz="1000" dirty="0">
                    <a:latin typeface="Arial Unicode MS" panose="020B0604020202020204" pitchFamily="50" charset="-128"/>
                    <a:ea typeface="Arial Unicode MS" panose="020B0604020202020204" pitchFamily="50" charset="-128"/>
                    <a:cs typeface="Arial Unicode MS" panose="020B0604020202020204" pitchFamily="50" charset="-128"/>
                  </a:rPr>
                  <a:t>Bunch Current Monitor [mA]</a:t>
                </a:r>
                <a:endParaRPr kumimoji="1" lang="ja-JP" altLang="en-US" sz="10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41" name="直線矢印コネクタ 40">
                <a:extLst>
                  <a:ext uri="{FF2B5EF4-FFF2-40B4-BE49-F238E27FC236}">
                    <a16:creationId xmlns:a16="http://schemas.microsoft.com/office/drawing/2014/main" id="{A4E77AB7-2D8D-D6DE-A70A-FFC00B21D17F}"/>
                  </a:ext>
                </a:extLst>
              </p:cNvPr>
              <p:cNvCxnSpPr>
                <a:cxnSpLocks/>
              </p:cNvCxnSpPr>
              <p:nvPr/>
            </p:nvCxnSpPr>
            <p:spPr>
              <a:xfrm>
                <a:off x="7787640" y="4663153"/>
                <a:ext cx="0" cy="240348"/>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43" name="テキスト ボックス 42">
                <a:extLst>
                  <a:ext uri="{FF2B5EF4-FFF2-40B4-BE49-F238E27FC236}">
                    <a16:creationId xmlns:a16="http://schemas.microsoft.com/office/drawing/2014/main" id="{35B0D671-2E5C-37E8-60BF-0B836F891B4C}"/>
                  </a:ext>
                </a:extLst>
              </p:cNvPr>
              <p:cNvSpPr txBox="1"/>
              <p:nvPr/>
            </p:nvSpPr>
            <p:spPr>
              <a:xfrm>
                <a:off x="7673340" y="4386154"/>
                <a:ext cx="755335" cy="276999"/>
              </a:xfrm>
              <a:prstGeom prst="rect">
                <a:avLst/>
              </a:prstGeom>
              <a:noFill/>
            </p:spPr>
            <p:txBody>
              <a:bodyPr wrap="none" rtlCol="0">
                <a:spAutoFit/>
              </a:bodyPr>
              <a:lstStyle/>
              <a:p>
                <a:pPr algn="l"/>
                <a:r>
                  <a:rPr kumimoji="1" lang="en-US" altLang="ja-JP" sz="12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Injection</a:t>
                </a:r>
                <a:endParaRPr kumimoji="1" lang="ja-JP" altLang="en-US" sz="12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44" name="直線矢印コネクタ 43">
                <a:extLst>
                  <a:ext uri="{FF2B5EF4-FFF2-40B4-BE49-F238E27FC236}">
                    <a16:creationId xmlns:a16="http://schemas.microsoft.com/office/drawing/2014/main" id="{22185276-101C-5EC3-F64C-DFAFD9D1F35C}"/>
                  </a:ext>
                </a:extLst>
              </p:cNvPr>
              <p:cNvCxnSpPr>
                <a:cxnSpLocks/>
              </p:cNvCxnSpPr>
              <p:nvPr/>
            </p:nvCxnSpPr>
            <p:spPr>
              <a:xfrm flipV="1">
                <a:off x="8025607" y="5446744"/>
                <a:ext cx="0" cy="331439"/>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sp>
            <p:nvSpPr>
              <p:cNvPr id="46" name="テキスト ボックス 45">
                <a:extLst>
                  <a:ext uri="{FF2B5EF4-FFF2-40B4-BE49-F238E27FC236}">
                    <a16:creationId xmlns:a16="http://schemas.microsoft.com/office/drawing/2014/main" id="{1006C9B1-1F87-E6AE-F031-F51AF4EA654E}"/>
                  </a:ext>
                </a:extLst>
              </p:cNvPr>
              <p:cNvSpPr txBox="1"/>
              <p:nvPr/>
            </p:nvSpPr>
            <p:spPr>
              <a:xfrm>
                <a:off x="7966032" y="5764391"/>
                <a:ext cx="1540806" cy="276999"/>
              </a:xfrm>
              <a:prstGeom prst="rect">
                <a:avLst/>
              </a:prstGeom>
              <a:solidFill>
                <a:schemeClr val="bg1"/>
              </a:solidFill>
              <a:ln>
                <a:solidFill>
                  <a:srgbClr val="0000FF"/>
                </a:solidFill>
              </a:ln>
            </p:spPr>
            <p:txBody>
              <a:bodyPr wrap="none" rtlCol="0">
                <a:spAutoFit/>
              </a:bodyPr>
              <a:lstStyle/>
              <a:p>
                <a:pPr algn="l"/>
                <a:r>
                  <a:rPr kumimoji="1" lang="en-US" altLang="ja-JP" sz="1200"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rPr>
                  <a:t>Next Injection Cycle</a:t>
                </a:r>
                <a:endParaRPr kumimoji="1" lang="ja-JP" altLang="en-US" sz="1200"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0" name="テキスト ボックス 49">
                <a:extLst>
                  <a:ext uri="{FF2B5EF4-FFF2-40B4-BE49-F238E27FC236}">
                    <a16:creationId xmlns:a16="http://schemas.microsoft.com/office/drawing/2014/main" id="{187F74C6-E7B0-9E5B-7CF2-82204F397BD9}"/>
                  </a:ext>
                </a:extLst>
              </p:cNvPr>
              <p:cNvSpPr txBox="1"/>
              <p:nvPr/>
            </p:nvSpPr>
            <p:spPr>
              <a:xfrm>
                <a:off x="6837714" y="6436442"/>
                <a:ext cx="2256635" cy="246221"/>
              </a:xfrm>
              <a:prstGeom prst="rect">
                <a:avLst/>
              </a:prstGeom>
              <a:solidFill>
                <a:schemeClr val="bg1"/>
              </a:solidFill>
            </p:spPr>
            <p:txBody>
              <a:bodyPr wrap="square" rtlCol="0">
                <a:spAutoFit/>
              </a:bodyPr>
              <a:lstStyle/>
              <a:p>
                <a:r>
                  <a:rPr lang="en-US" altLang="ja-JP" sz="1000" dirty="0">
                    <a:latin typeface="Arial Unicode MS" panose="020B0604020202020204" pitchFamily="50" charset="-128"/>
                    <a:ea typeface="Arial Unicode MS" panose="020B0604020202020204" pitchFamily="50" charset="-128"/>
                    <a:cs typeface="Arial Unicode MS" panose="020B0604020202020204" pitchFamily="50" charset="-128"/>
                  </a:rPr>
                  <a:t>Num. of shots from injection              </a:t>
                </a:r>
                <a:endParaRPr kumimoji="1" lang="ja-JP" altLang="en-US" sz="10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sp>
          <p:nvSpPr>
            <p:cNvPr id="54" name="テキスト ボックス 53">
              <a:extLst>
                <a:ext uri="{FF2B5EF4-FFF2-40B4-BE49-F238E27FC236}">
                  <a16:creationId xmlns:a16="http://schemas.microsoft.com/office/drawing/2014/main" id="{1C00F632-9194-4A4B-7245-777BBD8DF726}"/>
                </a:ext>
              </a:extLst>
            </p:cNvPr>
            <p:cNvSpPr txBox="1"/>
            <p:nvPr/>
          </p:nvSpPr>
          <p:spPr>
            <a:xfrm>
              <a:off x="2768967" y="4595670"/>
              <a:ext cx="636713" cy="276999"/>
            </a:xfrm>
            <a:prstGeom prst="rect">
              <a:avLst/>
            </a:prstGeom>
            <a:noFill/>
          </p:spPr>
          <p:txBody>
            <a:bodyPr wrap="none" rtlCol="0">
              <a:spAutoFit/>
            </a:bodyPr>
            <a:lstStyle/>
            <a:p>
              <a:pPr algn="l"/>
              <a: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H. Kaji</a:t>
              </a:r>
              <a:endParaRPr kumimoji="1" lang="ja-JP" altLang="en-US" sz="12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sp>
        <p:nvSpPr>
          <p:cNvPr id="55" name="テキスト ボックス 54">
            <a:extLst>
              <a:ext uri="{FF2B5EF4-FFF2-40B4-BE49-F238E27FC236}">
                <a16:creationId xmlns:a16="http://schemas.microsoft.com/office/drawing/2014/main" id="{4345C190-4F1F-62EA-E2D4-FADC8ACAE242}"/>
              </a:ext>
            </a:extLst>
          </p:cNvPr>
          <p:cNvSpPr txBox="1"/>
          <p:nvPr/>
        </p:nvSpPr>
        <p:spPr>
          <a:xfrm>
            <a:off x="6543613" y="3956091"/>
            <a:ext cx="4339650" cy="338554"/>
          </a:xfrm>
          <a:prstGeom prst="rect">
            <a:avLst/>
          </a:prstGeom>
          <a:noFill/>
        </p:spPr>
        <p:txBody>
          <a:bodyPr wrap="none" rtlCol="0">
            <a:spAutoFit/>
          </a:bodyPr>
          <a:lstStyle/>
          <a:p>
            <a:pPr marL="285750" indent="-285750" algn="l">
              <a:buFont typeface="Arial" panose="020B0604020202020204" pitchFamily="34" charset="0"/>
              <a:buChar char="•"/>
            </a:pP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Injection efficiency 100 turns after injection</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6" name="テキスト ボックス 55">
            <a:extLst>
              <a:ext uri="{FF2B5EF4-FFF2-40B4-BE49-F238E27FC236}">
                <a16:creationId xmlns:a16="http://schemas.microsoft.com/office/drawing/2014/main" id="{749EEE03-4232-00FD-04F7-3D729E8859AB}"/>
              </a:ext>
            </a:extLst>
          </p:cNvPr>
          <p:cNvSpPr txBox="1"/>
          <p:nvPr/>
        </p:nvSpPr>
        <p:spPr>
          <a:xfrm>
            <a:off x="497593" y="514828"/>
            <a:ext cx="615874" cy="338554"/>
          </a:xfrm>
          <a:prstGeom prst="rect">
            <a:avLst/>
          </a:prstGeom>
          <a:noFill/>
        </p:spPr>
        <p:txBody>
          <a:bodyPr wrap="none" rtlCol="0">
            <a:spAutoFit/>
          </a:bodyPr>
          <a:lstStyle/>
          <a:p>
            <a:pPr algn="l"/>
            <a:r>
              <a:rPr lang="en-US" altLang="ja-JP" sz="1600" b="1"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rPr>
              <a:t>HER</a:t>
            </a:r>
            <a:endParaRPr kumimoji="1" lang="ja-JP" altLang="en-US" sz="1600" b="1"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8" name="テキスト ボックス 57">
            <a:extLst>
              <a:ext uri="{FF2B5EF4-FFF2-40B4-BE49-F238E27FC236}">
                <a16:creationId xmlns:a16="http://schemas.microsoft.com/office/drawing/2014/main" id="{8E9B1FFA-F05A-3A32-5E04-041480C6AF88}"/>
              </a:ext>
            </a:extLst>
          </p:cNvPr>
          <p:cNvSpPr txBox="1"/>
          <p:nvPr/>
        </p:nvSpPr>
        <p:spPr>
          <a:xfrm>
            <a:off x="6523440" y="574640"/>
            <a:ext cx="583814" cy="338554"/>
          </a:xfrm>
          <a:prstGeom prst="rect">
            <a:avLst/>
          </a:prstGeom>
          <a:noFill/>
        </p:spPr>
        <p:txBody>
          <a:bodyPr wrap="none" rtlCol="0">
            <a:spAutoFit/>
          </a:bodyPr>
          <a:lstStyle/>
          <a:p>
            <a:pPr algn="l"/>
            <a:r>
              <a:rPr lang="en-US" altLang="ja-JP" sz="16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LER</a:t>
            </a:r>
            <a:endParaRPr kumimoji="1" lang="ja-JP" altLang="en-US" sz="16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60" name="テキスト ボックス 59">
            <a:extLst>
              <a:ext uri="{FF2B5EF4-FFF2-40B4-BE49-F238E27FC236}">
                <a16:creationId xmlns:a16="http://schemas.microsoft.com/office/drawing/2014/main" id="{86DFF2F7-A9D5-F33A-C7D0-ADF1AE25884B}"/>
              </a:ext>
            </a:extLst>
          </p:cNvPr>
          <p:cNvSpPr txBox="1"/>
          <p:nvPr/>
        </p:nvSpPr>
        <p:spPr>
          <a:xfrm>
            <a:off x="6543613" y="5050076"/>
            <a:ext cx="4578497" cy="338554"/>
          </a:xfrm>
          <a:prstGeom prst="rect">
            <a:avLst/>
          </a:prstGeom>
          <a:noFill/>
        </p:spPr>
        <p:txBody>
          <a:bodyPr wrap="none" rtlCol="0">
            <a:spAutoFit/>
          </a:bodyPr>
          <a:lstStyle/>
          <a:p>
            <a:pPr marL="285750" indent="-285750" algn="l">
              <a:buFont typeface="Arial" panose="020B0604020202020204" pitchFamily="34" charset="0"/>
              <a:buChar char="•"/>
            </a:pPr>
            <a:r>
              <a:rPr kumimoji="1" lang="en-US" altLang="ja-JP" sz="16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Injection efficiency </a:t>
            </a:r>
            <a:r>
              <a:rPr lang="en-US" altLang="ja-JP" sz="16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at the next injection timing</a:t>
            </a:r>
            <a:endParaRPr kumimoji="1" lang="ja-JP" altLang="en-US" sz="16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61" name="テキスト ボックス 60">
            <a:extLst>
              <a:ext uri="{FF2B5EF4-FFF2-40B4-BE49-F238E27FC236}">
                <a16:creationId xmlns:a16="http://schemas.microsoft.com/office/drawing/2014/main" id="{9BB0EFAE-A634-AE6D-18B6-0BBD0F06D07F}"/>
              </a:ext>
            </a:extLst>
          </p:cNvPr>
          <p:cNvSpPr txBox="1"/>
          <p:nvPr/>
        </p:nvSpPr>
        <p:spPr>
          <a:xfrm>
            <a:off x="6820850" y="4466037"/>
            <a:ext cx="1346844"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Depends on </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62" name="左中かっこ 61">
            <a:extLst>
              <a:ext uri="{FF2B5EF4-FFF2-40B4-BE49-F238E27FC236}">
                <a16:creationId xmlns:a16="http://schemas.microsoft.com/office/drawing/2014/main" id="{4F4DE659-2317-B30F-2C11-FF2E95B427F8}"/>
              </a:ext>
            </a:extLst>
          </p:cNvPr>
          <p:cNvSpPr/>
          <p:nvPr/>
        </p:nvSpPr>
        <p:spPr>
          <a:xfrm>
            <a:off x="8099604" y="4465711"/>
            <a:ext cx="136179" cy="384551"/>
          </a:xfrm>
          <a:prstGeom prst="leftBrace">
            <a:avLst>
              <a:gd name="adj1" fmla="val 27457"/>
              <a:gd name="adj2" fmla="val 50000"/>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dirty="0">
              <a:ea typeface="Arial Unicode MS" panose="020B0604020202020204"/>
            </a:endParaRPr>
          </a:p>
        </p:txBody>
      </p:sp>
      <p:sp>
        <p:nvSpPr>
          <p:cNvPr id="63" name="テキスト ボックス 62">
            <a:extLst>
              <a:ext uri="{FF2B5EF4-FFF2-40B4-BE49-F238E27FC236}">
                <a16:creationId xmlns:a16="http://schemas.microsoft.com/office/drawing/2014/main" id="{53A414D9-E67D-9251-2AB7-BD3808C5EADE}"/>
              </a:ext>
            </a:extLst>
          </p:cNvPr>
          <p:cNvSpPr txBox="1"/>
          <p:nvPr/>
        </p:nvSpPr>
        <p:spPr>
          <a:xfrm>
            <a:off x="8245920" y="4375274"/>
            <a:ext cx="3070071" cy="523220"/>
          </a:xfrm>
          <a:prstGeom prst="rect">
            <a:avLst/>
          </a:prstGeom>
          <a:noFill/>
        </p:spPr>
        <p:txBody>
          <a:bodyPr wrap="none" rtlCol="0">
            <a:spAutoFit/>
          </a:bodyPr>
          <a:lstStyle/>
          <a:p>
            <a:pPr marL="285750" indent="-285750" algn="l">
              <a:buFont typeface="Arial" panose="020B0604020202020204" pitchFamily="34" charset="0"/>
              <a:buChar char="•"/>
            </a:pPr>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Injection beam quality (</a:t>
            </a:r>
            <a:r>
              <a:rPr kumimoji="1" lang="en-US" altLang="ja-JP" sz="1400" dirty="0">
                <a:latin typeface="Symbol" panose="05050102010706020507" pitchFamily="18" charset="2"/>
                <a:ea typeface="Arial Unicode MS" panose="020B0604020202020204" pitchFamily="50" charset="-128"/>
                <a:cs typeface="Arial Unicode MS" panose="020B0604020202020204" pitchFamily="50" charset="-128"/>
              </a:rPr>
              <a:t>e</a:t>
            </a:r>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 </a:t>
            </a:r>
            <a:r>
              <a:rPr kumimoji="1" lang="en-US" altLang="ja-JP" sz="1400" dirty="0" err="1">
                <a:latin typeface="Symbol" panose="05050102010706020507" pitchFamily="18" charset="2"/>
                <a:ea typeface="Arial Unicode MS" panose="020B0604020202020204" pitchFamily="50" charset="-128"/>
                <a:cs typeface="Arial Unicode MS" panose="020B0604020202020204" pitchFamily="50" charset="-128"/>
              </a:rPr>
              <a:t>s</a:t>
            </a:r>
            <a:r>
              <a:rPr lang="en-US" altLang="ja-JP" sz="1400" baseline="-25000" dirty="0" err="1">
                <a:latin typeface="Arial Unicode MS" panose="020B0604020202020204" pitchFamily="50" charset="-128"/>
                <a:ea typeface="Arial Unicode MS" panose="020B0604020202020204" pitchFamily="50" charset="-128"/>
                <a:cs typeface="Arial Unicode MS" panose="020B0604020202020204" pitchFamily="50" charset="-128"/>
              </a:rPr>
              <a:t>E</a:t>
            </a:r>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a:t>
            </a:r>
          </a:p>
          <a:p>
            <a:pPr marL="285750" indent="-285750" algn="l">
              <a:buFont typeface="Arial" panose="020B0604020202020204" pitchFamily="34" charset="0"/>
              <a:buChar char="•"/>
            </a:pPr>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Injection tuning (Septum, Kicker)</a:t>
            </a:r>
            <a:endPar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67" name="テキスト ボックス 66">
            <a:extLst>
              <a:ext uri="{FF2B5EF4-FFF2-40B4-BE49-F238E27FC236}">
                <a16:creationId xmlns:a16="http://schemas.microsoft.com/office/drawing/2014/main" id="{9C9C13E4-A4FC-4081-85D7-B6D6834986DD}"/>
              </a:ext>
            </a:extLst>
          </p:cNvPr>
          <p:cNvSpPr txBox="1"/>
          <p:nvPr/>
        </p:nvSpPr>
        <p:spPr>
          <a:xfrm>
            <a:off x="139309" y="4202390"/>
            <a:ext cx="3748820" cy="338554"/>
          </a:xfrm>
          <a:prstGeom prst="rect">
            <a:avLst/>
          </a:prstGeom>
          <a:noFill/>
        </p:spPr>
        <p:txBody>
          <a:bodyPr wrap="square">
            <a:spAutoFit/>
          </a:bodyPr>
          <a:lstStyle/>
          <a:p>
            <a:pPr algn="l"/>
            <a:r>
              <a:rPr kumimoji="1"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Injection efficiency </a:t>
            </a:r>
            <a:r>
              <a:rPr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at the next injection</a:t>
            </a:r>
            <a:endParaRPr kumimoji="1" lang="ja-JP" altLang="en-US" sz="16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69" name="テキスト ボックス 68">
            <a:extLst>
              <a:ext uri="{FF2B5EF4-FFF2-40B4-BE49-F238E27FC236}">
                <a16:creationId xmlns:a16="http://schemas.microsoft.com/office/drawing/2014/main" id="{B0504D5E-9D1A-BA19-A1E6-6E890100A545}"/>
              </a:ext>
            </a:extLst>
          </p:cNvPr>
          <p:cNvSpPr txBox="1"/>
          <p:nvPr/>
        </p:nvSpPr>
        <p:spPr>
          <a:xfrm>
            <a:off x="6820850" y="5356593"/>
            <a:ext cx="4495141"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Depends on MR condition (tune, Collimator, …)</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70" name="テキスト ボックス 69">
            <a:extLst>
              <a:ext uri="{FF2B5EF4-FFF2-40B4-BE49-F238E27FC236}">
                <a16:creationId xmlns:a16="http://schemas.microsoft.com/office/drawing/2014/main" id="{91E01B96-BF23-A4FA-A83B-BA5C21716A40}"/>
              </a:ext>
            </a:extLst>
          </p:cNvPr>
          <p:cNvSpPr txBox="1"/>
          <p:nvPr/>
        </p:nvSpPr>
        <p:spPr>
          <a:xfrm>
            <a:off x="6544105" y="5780841"/>
            <a:ext cx="5189143" cy="584775"/>
          </a:xfrm>
          <a:prstGeom prst="rect">
            <a:avLst/>
          </a:prstGeom>
          <a:noFill/>
          <a:ln>
            <a:noFill/>
          </a:ln>
        </p:spPr>
        <p:txBody>
          <a:bodyPr wrap="squar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The net injection efficiency is the injection effici</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ency at the next injection timing.</a:t>
            </a:r>
          </a:p>
        </p:txBody>
      </p:sp>
      <p:cxnSp>
        <p:nvCxnSpPr>
          <p:cNvPr id="72" name="直線コネクタ 71">
            <a:extLst>
              <a:ext uri="{FF2B5EF4-FFF2-40B4-BE49-F238E27FC236}">
                <a16:creationId xmlns:a16="http://schemas.microsoft.com/office/drawing/2014/main" id="{55CBF6EA-04F1-550D-07B1-D8BCC335253B}"/>
              </a:ext>
            </a:extLst>
          </p:cNvPr>
          <p:cNvCxnSpPr>
            <a:cxnSpLocks/>
          </p:cNvCxnSpPr>
          <p:nvPr/>
        </p:nvCxnSpPr>
        <p:spPr>
          <a:xfrm>
            <a:off x="10247200" y="6939963"/>
            <a:ext cx="0" cy="0"/>
          </a:xfrm>
          <a:prstGeom prst="line">
            <a:avLst/>
          </a:prstGeom>
        </p:spPr>
        <p:style>
          <a:lnRef idx="2">
            <a:schemeClr val="accent1"/>
          </a:lnRef>
          <a:fillRef idx="0">
            <a:schemeClr val="accent1"/>
          </a:fillRef>
          <a:effectRef idx="1">
            <a:schemeClr val="accent1"/>
          </a:effectRef>
          <a:fontRef idx="minor">
            <a:schemeClr val="tx1"/>
          </a:fontRef>
        </p:style>
      </p:cxnSp>
      <p:sp>
        <p:nvSpPr>
          <p:cNvPr id="75" name="テキスト ボックス 74">
            <a:extLst>
              <a:ext uri="{FF2B5EF4-FFF2-40B4-BE49-F238E27FC236}">
                <a16:creationId xmlns:a16="http://schemas.microsoft.com/office/drawing/2014/main" id="{49C60A81-7915-2328-394F-3F0210C703FE}"/>
              </a:ext>
            </a:extLst>
          </p:cNvPr>
          <p:cNvSpPr txBox="1"/>
          <p:nvPr/>
        </p:nvSpPr>
        <p:spPr>
          <a:xfrm>
            <a:off x="3837398" y="6447184"/>
            <a:ext cx="7516401" cy="338554"/>
          </a:xfrm>
          <a:prstGeom prst="rect">
            <a:avLst/>
          </a:prstGeom>
          <a:noFill/>
        </p:spPr>
        <p:txBody>
          <a:bodyPr wrap="square">
            <a:spAutoFit/>
          </a:bodyPr>
          <a:lstStyle/>
          <a:p>
            <a:pPr algn="l"/>
            <a:r>
              <a:rPr kumimoji="1" lang="en-US" altLang="ja-JP" sz="16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Improving </a:t>
            </a:r>
            <a:r>
              <a:rPr lang="en-US" altLang="ja-JP" sz="16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injection efficiency measured at next injection is also important.</a:t>
            </a:r>
            <a:endParaRPr kumimoji="1" lang="ja-JP" altLang="en-US" sz="16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79" name="直線コネクタ 78">
            <a:extLst>
              <a:ext uri="{FF2B5EF4-FFF2-40B4-BE49-F238E27FC236}">
                <a16:creationId xmlns:a16="http://schemas.microsoft.com/office/drawing/2014/main" id="{7D9B140B-A354-ED36-5F0B-5D5A9C75E3F8}"/>
              </a:ext>
            </a:extLst>
          </p:cNvPr>
          <p:cNvCxnSpPr/>
          <p:nvPr/>
        </p:nvCxnSpPr>
        <p:spPr>
          <a:xfrm>
            <a:off x="9318241" y="6073228"/>
            <a:ext cx="2227408"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0" name="直線コネクタ 79">
            <a:extLst>
              <a:ext uri="{FF2B5EF4-FFF2-40B4-BE49-F238E27FC236}">
                <a16:creationId xmlns:a16="http://schemas.microsoft.com/office/drawing/2014/main" id="{173F017B-A21E-7332-835A-A3F122A0990A}"/>
              </a:ext>
            </a:extLst>
          </p:cNvPr>
          <p:cNvCxnSpPr>
            <a:cxnSpLocks/>
          </p:cNvCxnSpPr>
          <p:nvPr/>
        </p:nvCxnSpPr>
        <p:spPr>
          <a:xfrm>
            <a:off x="6605453" y="6289424"/>
            <a:ext cx="2107985"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2" name="スライド番号プレースホルダー 1">
            <a:extLst>
              <a:ext uri="{FF2B5EF4-FFF2-40B4-BE49-F238E27FC236}">
                <a16:creationId xmlns:a16="http://schemas.microsoft.com/office/drawing/2014/main" id="{E1FE553A-DCB4-11BF-6368-9F70174E06F4}"/>
              </a:ext>
            </a:extLst>
          </p:cNvPr>
          <p:cNvSpPr>
            <a:spLocks noGrp="1"/>
          </p:cNvSpPr>
          <p:nvPr>
            <p:ph type="sldNum" sz="quarter" idx="12"/>
          </p:nvPr>
        </p:nvSpPr>
        <p:spPr/>
        <p:txBody>
          <a:bodyPr/>
          <a:lstStyle/>
          <a:p>
            <a:fld id="{CAD7C6AE-5926-44C1-B8C5-328FEA194DF7}" type="slidenum">
              <a:rPr lang="ja-JP" altLang="en-US" smtClean="0"/>
              <a:pPr/>
              <a:t>13</a:t>
            </a:fld>
            <a:endParaRPr lang="ja-JP" altLang="en-US" dirty="0"/>
          </a:p>
        </p:txBody>
      </p:sp>
    </p:spTree>
    <p:extLst>
      <p:ext uri="{BB962C8B-B14F-4D97-AF65-F5344CB8AC3E}">
        <p14:creationId xmlns:p14="http://schemas.microsoft.com/office/powerpoint/2010/main" val="3541339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2DBDE-C9B1-CBCF-E7DF-5137B9F0BE8A}"/>
            </a:ext>
          </a:extLst>
        </p:cNvPr>
        <p:cNvGrpSpPr/>
        <p:nvPr/>
      </p:nvGrpSpPr>
      <p:grpSpPr>
        <a:xfrm>
          <a:off x="0" y="0"/>
          <a:ext cx="0" cy="0"/>
          <a:chOff x="0" y="0"/>
          <a:chExt cx="0" cy="0"/>
        </a:xfrm>
      </p:grpSpPr>
      <p:sp>
        <p:nvSpPr>
          <p:cNvPr id="3" name="字幕 2">
            <a:extLst>
              <a:ext uri="{FF2B5EF4-FFF2-40B4-BE49-F238E27FC236}">
                <a16:creationId xmlns:a16="http://schemas.microsoft.com/office/drawing/2014/main" id="{425903F0-8217-8512-316E-1A9ADD04848D}"/>
              </a:ext>
            </a:extLst>
          </p:cNvPr>
          <p:cNvSpPr txBox="1">
            <a:spLocks/>
          </p:cNvSpPr>
          <p:nvPr/>
        </p:nvSpPr>
        <p:spPr>
          <a:xfrm>
            <a:off x="-2" y="0"/>
            <a:ext cx="11673352" cy="602902"/>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Required Parameters and Current Status: Bunch Charge at BT END</a:t>
            </a:r>
          </a:p>
        </p:txBody>
      </p:sp>
      <p:pic>
        <p:nvPicPr>
          <p:cNvPr id="15" name="図 14">
            <a:extLst>
              <a:ext uri="{FF2B5EF4-FFF2-40B4-BE49-F238E27FC236}">
                <a16:creationId xmlns:a16="http://schemas.microsoft.com/office/drawing/2014/main" id="{CB74A6F7-CFD2-0CBD-DCB9-4ABA7D8A86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1481" y="1034692"/>
            <a:ext cx="4470895" cy="3338568"/>
          </a:xfrm>
          <a:prstGeom prst="rect">
            <a:avLst/>
          </a:prstGeom>
        </p:spPr>
      </p:pic>
      <p:pic>
        <p:nvPicPr>
          <p:cNvPr id="19" name="図 18">
            <a:extLst>
              <a:ext uri="{FF2B5EF4-FFF2-40B4-BE49-F238E27FC236}">
                <a16:creationId xmlns:a16="http://schemas.microsoft.com/office/drawing/2014/main" id="{31DB5B34-A137-F7B5-CFEC-4D8567C1EE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902" y="1081202"/>
            <a:ext cx="4408610" cy="3292058"/>
          </a:xfrm>
          <a:prstGeom prst="rect">
            <a:avLst/>
          </a:prstGeom>
        </p:spPr>
      </p:pic>
      <p:sp>
        <p:nvSpPr>
          <p:cNvPr id="10" name="テキスト ボックス 9">
            <a:extLst>
              <a:ext uri="{FF2B5EF4-FFF2-40B4-BE49-F238E27FC236}">
                <a16:creationId xmlns:a16="http://schemas.microsoft.com/office/drawing/2014/main" id="{77A0876E-2351-9377-7870-DAD06E0B217E}"/>
              </a:ext>
            </a:extLst>
          </p:cNvPr>
          <p:cNvSpPr txBox="1"/>
          <p:nvPr/>
        </p:nvSpPr>
        <p:spPr>
          <a:xfrm>
            <a:off x="216282" y="696138"/>
            <a:ext cx="1529586" cy="338554"/>
          </a:xfrm>
          <a:prstGeom prst="rect">
            <a:avLst/>
          </a:prstGeom>
          <a:noFill/>
        </p:spPr>
        <p:txBody>
          <a:bodyPr wrap="none" rtlCol="0">
            <a:spAutoFit/>
          </a:bodyPr>
          <a:lstStyle/>
          <a:p>
            <a:pPr algn="l"/>
            <a:r>
              <a:rPr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Electron Beam</a:t>
            </a:r>
            <a:endParaRPr kumimoji="1" lang="ja-JP" altLang="en-US" sz="16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23" name="直線コネクタ 22">
            <a:extLst>
              <a:ext uri="{FF2B5EF4-FFF2-40B4-BE49-F238E27FC236}">
                <a16:creationId xmlns:a16="http://schemas.microsoft.com/office/drawing/2014/main" id="{16B620CB-437C-43B7-6484-7365CF90A7BF}"/>
              </a:ext>
            </a:extLst>
          </p:cNvPr>
          <p:cNvCxnSpPr/>
          <p:nvPr/>
        </p:nvCxnSpPr>
        <p:spPr>
          <a:xfrm>
            <a:off x="981075" y="2000250"/>
            <a:ext cx="4019550" cy="0"/>
          </a:xfrm>
          <a:prstGeom prst="line">
            <a:avLst/>
          </a:prstGeom>
          <a:ln>
            <a:solidFill>
              <a:srgbClr val="7030A0"/>
            </a:solidFill>
            <a:prstDash val="dash"/>
          </a:ln>
        </p:spPr>
        <p:style>
          <a:lnRef idx="2">
            <a:schemeClr val="accent1"/>
          </a:lnRef>
          <a:fillRef idx="0">
            <a:schemeClr val="accent1"/>
          </a:fillRef>
          <a:effectRef idx="1">
            <a:schemeClr val="accent1"/>
          </a:effectRef>
          <a:fontRef idx="minor">
            <a:schemeClr val="tx1"/>
          </a:fontRef>
        </p:style>
      </p:cxnSp>
      <p:sp>
        <p:nvSpPr>
          <p:cNvPr id="24" name="テキスト ボックス 23">
            <a:extLst>
              <a:ext uri="{FF2B5EF4-FFF2-40B4-BE49-F238E27FC236}">
                <a16:creationId xmlns:a16="http://schemas.microsoft.com/office/drawing/2014/main" id="{21DC1F0D-FFE2-00CD-C6A9-6ABF396315A0}"/>
              </a:ext>
            </a:extLst>
          </p:cNvPr>
          <p:cNvSpPr txBox="1"/>
          <p:nvPr/>
        </p:nvSpPr>
        <p:spPr>
          <a:xfrm>
            <a:off x="2037704" y="1661696"/>
            <a:ext cx="1303242" cy="338554"/>
          </a:xfrm>
          <a:prstGeom prst="rect">
            <a:avLst/>
          </a:prstGeom>
          <a:noFill/>
        </p:spPr>
        <p:txBody>
          <a:bodyPr wrap="none" rtlCol="0">
            <a:spAutoFit/>
          </a:bodyPr>
          <a:lstStyle/>
          <a:p>
            <a:pPr algn="l"/>
            <a:r>
              <a:rPr kumimoji="1" lang="en-US" altLang="ja-JP" sz="1600" dirty="0">
                <a:solidFill>
                  <a:srgbClr val="7030A0"/>
                </a:solidFill>
                <a:latin typeface="Arial Unicode MS" panose="020B0604020202020204" pitchFamily="50" charset="-128"/>
                <a:ea typeface="Arial Unicode MS" panose="020B0604020202020204" pitchFamily="50" charset="-128"/>
                <a:cs typeface="Arial Unicode MS" panose="020B0604020202020204" pitchFamily="50" charset="-128"/>
              </a:rPr>
              <a:t>Target: 3 nC</a:t>
            </a:r>
            <a:endParaRPr kumimoji="1" lang="ja-JP" altLang="en-US" sz="1600" dirty="0">
              <a:solidFill>
                <a:srgbClr val="7030A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25" name="直線コネクタ 24">
            <a:extLst>
              <a:ext uri="{FF2B5EF4-FFF2-40B4-BE49-F238E27FC236}">
                <a16:creationId xmlns:a16="http://schemas.microsoft.com/office/drawing/2014/main" id="{E1FB675B-1D86-CCF3-5E5E-7EA0E74EAA5C}"/>
              </a:ext>
            </a:extLst>
          </p:cNvPr>
          <p:cNvCxnSpPr>
            <a:cxnSpLocks/>
          </p:cNvCxnSpPr>
          <p:nvPr/>
        </p:nvCxnSpPr>
        <p:spPr>
          <a:xfrm>
            <a:off x="6022975" y="2697626"/>
            <a:ext cx="5807075" cy="0"/>
          </a:xfrm>
          <a:prstGeom prst="line">
            <a:avLst/>
          </a:prstGeom>
          <a:ln>
            <a:solidFill>
              <a:srgbClr val="7030A0"/>
            </a:solidFill>
            <a:prstDash val="dash"/>
          </a:ln>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7AD11EFB-CB31-E745-BFFE-D5A562CE3148}"/>
              </a:ext>
            </a:extLst>
          </p:cNvPr>
          <p:cNvSpPr txBox="1"/>
          <p:nvPr/>
        </p:nvSpPr>
        <p:spPr>
          <a:xfrm>
            <a:off x="10312400" y="2119201"/>
            <a:ext cx="1360950" cy="338554"/>
          </a:xfrm>
          <a:prstGeom prst="rect">
            <a:avLst/>
          </a:prstGeom>
          <a:noFill/>
        </p:spPr>
        <p:txBody>
          <a:bodyPr wrap="none" rtlCol="0">
            <a:spAutoFit/>
          </a:bodyPr>
          <a:lstStyle/>
          <a:p>
            <a:pPr algn="l"/>
            <a:r>
              <a:rPr kumimoji="1" lang="en-US" altLang="ja-JP" sz="1600" dirty="0">
                <a:solidFill>
                  <a:srgbClr val="7030A0"/>
                </a:solidFill>
                <a:latin typeface="Arial Unicode MS" panose="020B0604020202020204" pitchFamily="50" charset="-128"/>
                <a:ea typeface="Arial Unicode MS" panose="020B0604020202020204" pitchFamily="50" charset="-128"/>
                <a:cs typeface="Arial Unicode MS" panose="020B0604020202020204" pitchFamily="50" charset="-128"/>
              </a:rPr>
              <a:t>Targett: </a:t>
            </a:r>
            <a:r>
              <a:rPr lang="en-US" altLang="ja-JP" sz="1600" dirty="0">
                <a:solidFill>
                  <a:srgbClr val="7030A0"/>
                </a:solidFill>
                <a:latin typeface="Arial Unicode MS" panose="020B0604020202020204" pitchFamily="50" charset="-128"/>
                <a:ea typeface="Arial Unicode MS" panose="020B0604020202020204" pitchFamily="50" charset="-128"/>
                <a:cs typeface="Arial Unicode MS" panose="020B0604020202020204" pitchFamily="50" charset="-128"/>
              </a:rPr>
              <a:t>4</a:t>
            </a:r>
            <a:r>
              <a:rPr kumimoji="1" lang="en-US" altLang="ja-JP" sz="1600" dirty="0">
                <a:solidFill>
                  <a:srgbClr val="7030A0"/>
                </a:solidFill>
                <a:latin typeface="Arial Unicode MS" panose="020B0604020202020204" pitchFamily="50" charset="-128"/>
                <a:ea typeface="Arial Unicode MS" panose="020B0604020202020204" pitchFamily="50" charset="-128"/>
                <a:cs typeface="Arial Unicode MS" panose="020B0604020202020204" pitchFamily="50" charset="-128"/>
              </a:rPr>
              <a:t> nC</a:t>
            </a:r>
            <a:endParaRPr kumimoji="1" lang="ja-JP" altLang="en-US" sz="1600" dirty="0">
              <a:solidFill>
                <a:srgbClr val="7030A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0" name="右中かっこ 29">
            <a:extLst>
              <a:ext uri="{FF2B5EF4-FFF2-40B4-BE49-F238E27FC236}">
                <a16:creationId xmlns:a16="http://schemas.microsoft.com/office/drawing/2014/main" id="{74852FF1-7F39-C438-83FD-5B81C4877105}"/>
              </a:ext>
            </a:extLst>
          </p:cNvPr>
          <p:cNvSpPr/>
          <p:nvPr/>
        </p:nvSpPr>
        <p:spPr>
          <a:xfrm>
            <a:off x="10042525" y="1370595"/>
            <a:ext cx="244475" cy="1138236"/>
          </a:xfrm>
          <a:prstGeom prst="rightBrace">
            <a:avLst>
              <a:gd name="adj1" fmla="val 37554"/>
              <a:gd name="adj2" fmla="val 50000"/>
            </a:avLst>
          </a:prstGeom>
          <a:ln w="127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dirty="0">
              <a:ea typeface="Arial Unicode MS" panose="020B0604020202020204"/>
            </a:endParaRPr>
          </a:p>
        </p:txBody>
      </p:sp>
      <p:sp>
        <p:nvSpPr>
          <p:cNvPr id="33" name="右中かっこ 32">
            <a:extLst>
              <a:ext uri="{FF2B5EF4-FFF2-40B4-BE49-F238E27FC236}">
                <a16:creationId xmlns:a16="http://schemas.microsoft.com/office/drawing/2014/main" id="{DA5DB119-D277-B9B0-DDA1-2A9A0C22B6CC}"/>
              </a:ext>
            </a:extLst>
          </p:cNvPr>
          <p:cNvSpPr/>
          <p:nvPr/>
        </p:nvSpPr>
        <p:spPr>
          <a:xfrm>
            <a:off x="10067925" y="2616283"/>
            <a:ext cx="154451" cy="228447"/>
          </a:xfrm>
          <a:prstGeom prst="rightBrace">
            <a:avLst>
              <a:gd name="adj1" fmla="val 12309"/>
              <a:gd name="adj2" fmla="val 50000"/>
            </a:avLst>
          </a:prstGeom>
          <a:ln w="127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dirty="0">
              <a:ea typeface="Arial Unicode MS" panose="020B0604020202020204"/>
            </a:endParaRPr>
          </a:p>
        </p:txBody>
      </p:sp>
      <p:sp>
        <p:nvSpPr>
          <p:cNvPr id="39" name="右中かっこ 38">
            <a:extLst>
              <a:ext uri="{FF2B5EF4-FFF2-40B4-BE49-F238E27FC236}">
                <a16:creationId xmlns:a16="http://schemas.microsoft.com/office/drawing/2014/main" id="{039EEDE4-D64C-C260-7BE4-D2918752A3C5}"/>
              </a:ext>
            </a:extLst>
          </p:cNvPr>
          <p:cNvSpPr/>
          <p:nvPr/>
        </p:nvSpPr>
        <p:spPr>
          <a:xfrm>
            <a:off x="9042403" y="2917034"/>
            <a:ext cx="123031" cy="212377"/>
          </a:xfrm>
          <a:prstGeom prst="rightBrace">
            <a:avLst>
              <a:gd name="adj1" fmla="val 20051"/>
              <a:gd name="adj2" fmla="val 50000"/>
            </a:avLst>
          </a:prstGeom>
          <a:ln w="127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dirty="0">
              <a:ea typeface="Arial Unicode MS" panose="020B0604020202020204"/>
            </a:endParaRPr>
          </a:p>
        </p:txBody>
      </p:sp>
      <p:sp>
        <p:nvSpPr>
          <p:cNvPr id="41" name="右中かっこ 40">
            <a:extLst>
              <a:ext uri="{FF2B5EF4-FFF2-40B4-BE49-F238E27FC236}">
                <a16:creationId xmlns:a16="http://schemas.microsoft.com/office/drawing/2014/main" id="{5830240C-DF1F-10E1-8FB2-7F9B42A1EEE4}"/>
              </a:ext>
            </a:extLst>
          </p:cNvPr>
          <p:cNvSpPr/>
          <p:nvPr/>
        </p:nvSpPr>
        <p:spPr>
          <a:xfrm>
            <a:off x="9068594" y="3076030"/>
            <a:ext cx="123031" cy="212377"/>
          </a:xfrm>
          <a:prstGeom prst="rightBrace">
            <a:avLst>
              <a:gd name="adj1" fmla="val 20051"/>
              <a:gd name="adj2" fmla="val 50000"/>
            </a:avLst>
          </a:prstGeom>
          <a:ln w="127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dirty="0">
              <a:ea typeface="Arial Unicode MS" panose="020B0604020202020204"/>
            </a:endParaRPr>
          </a:p>
        </p:txBody>
      </p:sp>
      <p:sp>
        <p:nvSpPr>
          <p:cNvPr id="42" name="テキスト ボックス 41">
            <a:extLst>
              <a:ext uri="{FF2B5EF4-FFF2-40B4-BE49-F238E27FC236}">
                <a16:creationId xmlns:a16="http://schemas.microsoft.com/office/drawing/2014/main" id="{F6473FBC-CF28-31A7-90E7-C536EC0ADF41}"/>
              </a:ext>
            </a:extLst>
          </p:cNvPr>
          <p:cNvSpPr txBox="1"/>
          <p:nvPr/>
        </p:nvSpPr>
        <p:spPr>
          <a:xfrm>
            <a:off x="9191625" y="2852412"/>
            <a:ext cx="1723549" cy="276999"/>
          </a:xfrm>
          <a:prstGeom prst="rect">
            <a:avLst/>
          </a:prstGeom>
          <a:solidFill>
            <a:schemeClr val="bg1"/>
          </a:solidFill>
        </p:spPr>
        <p:txBody>
          <a:bodyPr wrap="none" rtlCol="0">
            <a:spAutoFit/>
          </a:bodyPr>
          <a:lstStyle/>
          <a:p>
            <a:pPr algn="l"/>
            <a: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LINAC END : </a:t>
            </a:r>
            <a:r>
              <a:rPr kumimoji="1" lang="en-US" altLang="ja-JP" sz="1200" dirty="0">
                <a:solidFill>
                  <a:srgbClr val="F900F9"/>
                </a:solidFill>
                <a:latin typeface="Arial Unicode MS" panose="020B0604020202020204" pitchFamily="50" charset="-128"/>
                <a:ea typeface="Arial Unicode MS" panose="020B0604020202020204" pitchFamily="50" charset="-128"/>
                <a:cs typeface="Arial Unicode MS" panose="020B0604020202020204" pitchFamily="50" charset="-128"/>
              </a:rPr>
              <a:t>1st</a:t>
            </a:r>
            <a: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 / </a:t>
            </a:r>
            <a:r>
              <a:rPr kumimoji="1" lang="en-US" altLang="ja-JP" sz="1200" dirty="0">
                <a:solidFill>
                  <a:srgbClr val="32AAF0"/>
                </a:solidFill>
                <a:latin typeface="Arial Unicode MS" panose="020B0604020202020204" pitchFamily="50" charset="-128"/>
                <a:ea typeface="Arial Unicode MS" panose="020B0604020202020204" pitchFamily="50" charset="-128"/>
                <a:cs typeface="Arial Unicode MS" panose="020B0604020202020204" pitchFamily="50" charset="-128"/>
              </a:rPr>
              <a:t>2nd</a:t>
            </a:r>
            <a:endParaRPr kumimoji="1" lang="ja-JP" altLang="en-US" sz="1200" dirty="0">
              <a:solidFill>
                <a:srgbClr val="32AAF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4" name="テキスト ボックス 43">
            <a:extLst>
              <a:ext uri="{FF2B5EF4-FFF2-40B4-BE49-F238E27FC236}">
                <a16:creationId xmlns:a16="http://schemas.microsoft.com/office/drawing/2014/main" id="{F1791CFE-38EC-76CB-0C6A-DE78560D1EDE}"/>
              </a:ext>
            </a:extLst>
          </p:cNvPr>
          <p:cNvSpPr txBox="1"/>
          <p:nvPr/>
        </p:nvSpPr>
        <p:spPr>
          <a:xfrm>
            <a:off x="9200677" y="3073492"/>
            <a:ext cx="1465914" cy="276999"/>
          </a:xfrm>
          <a:prstGeom prst="rect">
            <a:avLst/>
          </a:prstGeom>
          <a:solidFill>
            <a:schemeClr val="bg1"/>
          </a:solidFill>
        </p:spPr>
        <p:txBody>
          <a:bodyPr wrap="none" rtlCol="0">
            <a:spAutoFit/>
          </a:bodyPr>
          <a:lstStyle/>
          <a:p>
            <a:pPr algn="l"/>
            <a: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BT END</a:t>
            </a:r>
            <a:r>
              <a:rPr kumimoji="1" lang="en-US" altLang="ja-JP" sz="1200" dirty="0">
                <a:solidFill>
                  <a:srgbClr val="FA7D14"/>
                </a:solidFill>
                <a:latin typeface="Arial Unicode MS" panose="020B0604020202020204" pitchFamily="50" charset="-128"/>
                <a:ea typeface="Arial Unicode MS" panose="020B0604020202020204" pitchFamily="50" charset="-128"/>
                <a:cs typeface="Arial Unicode MS" panose="020B0604020202020204" pitchFamily="50" charset="-128"/>
              </a:rPr>
              <a:t>: 1st </a:t>
            </a:r>
            <a: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 </a:t>
            </a:r>
            <a:r>
              <a:rPr kumimoji="1" lang="en-US" altLang="ja-JP" sz="1200" dirty="0">
                <a:solidFill>
                  <a:srgbClr val="37A50A"/>
                </a:solidFill>
                <a:latin typeface="Arial Unicode MS" panose="020B0604020202020204" pitchFamily="50" charset="-128"/>
                <a:ea typeface="Arial Unicode MS" panose="020B0604020202020204" pitchFamily="50" charset="-128"/>
                <a:cs typeface="Arial Unicode MS" panose="020B0604020202020204" pitchFamily="50" charset="-128"/>
              </a:rPr>
              <a:t>2nd</a:t>
            </a:r>
            <a:endParaRPr kumimoji="1" lang="ja-JP" altLang="en-US" sz="1200" dirty="0">
              <a:solidFill>
                <a:srgbClr val="37A50A"/>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49" name="直線矢印コネクタ 48">
            <a:extLst>
              <a:ext uri="{FF2B5EF4-FFF2-40B4-BE49-F238E27FC236}">
                <a16:creationId xmlns:a16="http://schemas.microsoft.com/office/drawing/2014/main" id="{52A0823A-A3A5-1C63-E10E-99046840AD95}"/>
              </a:ext>
            </a:extLst>
          </p:cNvPr>
          <p:cNvCxnSpPr/>
          <p:nvPr/>
        </p:nvCxnSpPr>
        <p:spPr>
          <a:xfrm flipV="1">
            <a:off x="9965312" y="1579146"/>
            <a:ext cx="0" cy="601613"/>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51" name="テキスト ボックス 50">
            <a:extLst>
              <a:ext uri="{FF2B5EF4-FFF2-40B4-BE49-F238E27FC236}">
                <a16:creationId xmlns:a16="http://schemas.microsoft.com/office/drawing/2014/main" id="{62570329-8AFA-7859-1064-5846093DC2AD}"/>
              </a:ext>
            </a:extLst>
          </p:cNvPr>
          <p:cNvSpPr txBox="1"/>
          <p:nvPr/>
        </p:nvSpPr>
        <p:spPr>
          <a:xfrm>
            <a:off x="313822" y="4605657"/>
            <a:ext cx="5188770" cy="954107"/>
          </a:xfrm>
          <a:prstGeom prst="rect">
            <a:avLst/>
          </a:prstGeom>
          <a:noFill/>
        </p:spPr>
        <p:txBody>
          <a:bodyPr wrap="square">
            <a:spAutoFit/>
          </a:bodyPr>
          <a:lstStyle/>
          <a:p>
            <a:pPr marL="342900" lvl="0" indent="-34290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Previously operated at 2 nC.</a:t>
            </a:r>
          </a:p>
          <a:p>
            <a:pPr marL="342900" lvl="0" indent="-34290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Confirmed 4 nC beam extraction from the electron gun.</a:t>
            </a:r>
            <a:endPar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endParaRPr>
          </a:p>
          <a:p>
            <a:pPr marL="342900" lvl="0" indent="-34290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Currently optimizing and verifying the generation and transport of low-emittance beams at high bunch charge.</a:t>
            </a:r>
          </a:p>
        </p:txBody>
      </p:sp>
      <p:sp>
        <p:nvSpPr>
          <p:cNvPr id="53" name="テキスト ボックス 52">
            <a:extLst>
              <a:ext uri="{FF2B5EF4-FFF2-40B4-BE49-F238E27FC236}">
                <a16:creationId xmlns:a16="http://schemas.microsoft.com/office/drawing/2014/main" id="{23473EB9-626B-6763-25AF-DA416675517B}"/>
              </a:ext>
            </a:extLst>
          </p:cNvPr>
          <p:cNvSpPr txBox="1"/>
          <p:nvPr/>
        </p:nvSpPr>
        <p:spPr>
          <a:xfrm>
            <a:off x="5686857" y="696138"/>
            <a:ext cx="1529586" cy="338554"/>
          </a:xfrm>
          <a:prstGeom prst="rect">
            <a:avLst/>
          </a:prstGeom>
          <a:noFill/>
        </p:spPr>
        <p:txBody>
          <a:bodyPr wrap="none" rtlCol="0">
            <a:spAutoFit/>
          </a:bodyPr>
          <a:lstStyle/>
          <a:p>
            <a:pPr algn="l"/>
            <a:r>
              <a:rPr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Positron Beam</a:t>
            </a:r>
            <a:endParaRPr kumimoji="1" lang="ja-JP" altLang="en-US" sz="16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5" name="テキスト ボックス 54">
            <a:extLst>
              <a:ext uri="{FF2B5EF4-FFF2-40B4-BE49-F238E27FC236}">
                <a16:creationId xmlns:a16="http://schemas.microsoft.com/office/drawing/2014/main" id="{FF7E923F-8114-725A-4C75-016E4D896A31}"/>
              </a:ext>
            </a:extLst>
          </p:cNvPr>
          <p:cNvSpPr txBox="1"/>
          <p:nvPr/>
        </p:nvSpPr>
        <p:spPr>
          <a:xfrm>
            <a:off x="10164946" y="2666807"/>
            <a:ext cx="474810" cy="276999"/>
          </a:xfrm>
          <a:prstGeom prst="rect">
            <a:avLst/>
          </a:prstGeom>
          <a:solidFill>
            <a:schemeClr val="bg1"/>
          </a:solidFill>
        </p:spPr>
        <p:txBody>
          <a:bodyPr wrap="none" rtlCol="0">
            <a:spAutoFit/>
          </a:bodyPr>
          <a:lstStyle/>
          <a:p>
            <a:pPr algn="l"/>
            <a: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SY2</a:t>
            </a:r>
            <a:endParaRPr kumimoji="1" lang="ja-JP" altLang="en-US" sz="12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7" name="テキスト ボックス 56">
            <a:extLst>
              <a:ext uri="{FF2B5EF4-FFF2-40B4-BE49-F238E27FC236}">
                <a16:creationId xmlns:a16="http://schemas.microsoft.com/office/drawing/2014/main" id="{DFB0F443-ED06-3F69-4F20-05F7F9704DD9}"/>
              </a:ext>
            </a:extLst>
          </p:cNvPr>
          <p:cNvSpPr txBox="1"/>
          <p:nvPr/>
        </p:nvSpPr>
        <p:spPr>
          <a:xfrm>
            <a:off x="7724212" y="1351163"/>
            <a:ext cx="1988747" cy="738664"/>
          </a:xfrm>
          <a:prstGeom prst="rect">
            <a:avLst/>
          </a:prstGeom>
          <a:noFill/>
          <a:ln>
            <a:solidFill>
              <a:schemeClr val="tx1"/>
            </a:solidFill>
          </a:ln>
        </p:spPr>
        <p:txBody>
          <a:bodyPr wrap="square">
            <a:spAutoFit/>
          </a:bodyPr>
          <a:lstStyle/>
          <a:p>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Increased the grid </a:t>
            </a:r>
            <a:endPar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endParaRPr>
          </a:p>
          <a:p>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pulser pulse width</a:t>
            </a:r>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 </a:t>
            </a:r>
          </a:p>
          <a:p>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10</a:t>
            </a:r>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14 nC @Gun Exit</a:t>
            </a:r>
            <a:endParaRPr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59" name="直線矢印コネクタ 58">
            <a:extLst>
              <a:ext uri="{FF2B5EF4-FFF2-40B4-BE49-F238E27FC236}">
                <a16:creationId xmlns:a16="http://schemas.microsoft.com/office/drawing/2014/main" id="{76CC9C3D-5A2F-0CF1-56A5-F0AD0C3CBBF0}"/>
              </a:ext>
            </a:extLst>
          </p:cNvPr>
          <p:cNvCxnSpPr/>
          <p:nvPr/>
        </p:nvCxnSpPr>
        <p:spPr>
          <a:xfrm>
            <a:off x="9723120" y="1661696"/>
            <a:ext cx="217427" cy="16710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61" name="テキスト ボックス 60">
            <a:extLst>
              <a:ext uri="{FF2B5EF4-FFF2-40B4-BE49-F238E27FC236}">
                <a16:creationId xmlns:a16="http://schemas.microsoft.com/office/drawing/2014/main" id="{81B56C02-DF49-8547-F30E-CAB72B27DC9E}"/>
              </a:ext>
            </a:extLst>
          </p:cNvPr>
          <p:cNvSpPr txBox="1"/>
          <p:nvPr/>
        </p:nvSpPr>
        <p:spPr>
          <a:xfrm>
            <a:off x="6446314" y="1828800"/>
            <a:ext cx="795411" cy="246221"/>
          </a:xfrm>
          <a:prstGeom prst="rect">
            <a:avLst/>
          </a:prstGeom>
          <a:noFill/>
        </p:spPr>
        <p:txBody>
          <a:bodyPr wrap="none" rtlCol="0">
            <a:spAutoFit/>
          </a:bodyPr>
          <a:lstStyle/>
          <a:p>
            <a:pPr algn="l"/>
            <a:r>
              <a:rPr kumimoji="1" lang="en-US" altLang="ja-JP" sz="10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1st @ Gun</a:t>
            </a:r>
            <a:endParaRPr kumimoji="1" lang="ja-JP" altLang="en-US" sz="10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65" name="テキスト ボックス 64">
            <a:extLst>
              <a:ext uri="{FF2B5EF4-FFF2-40B4-BE49-F238E27FC236}">
                <a16:creationId xmlns:a16="http://schemas.microsoft.com/office/drawing/2014/main" id="{D4D8F7DA-98F5-93A9-760C-A88A8D581EAA}"/>
              </a:ext>
            </a:extLst>
          </p:cNvPr>
          <p:cNvSpPr txBox="1"/>
          <p:nvPr/>
        </p:nvSpPr>
        <p:spPr>
          <a:xfrm>
            <a:off x="6409287" y="3520870"/>
            <a:ext cx="419208" cy="246221"/>
          </a:xfrm>
          <a:prstGeom prst="rect">
            <a:avLst/>
          </a:prstGeom>
          <a:solidFill>
            <a:schemeClr val="bg1"/>
          </a:solidFill>
        </p:spPr>
        <p:txBody>
          <a:bodyPr wrap="square" rtlCol="0">
            <a:spAutoFit/>
          </a:bodyPr>
          <a:lstStyle/>
          <a:p>
            <a:pPr algn="l"/>
            <a:r>
              <a:rPr kumimoji="1" lang="en-US" altLang="ja-JP" sz="1000" dirty="0">
                <a:solidFill>
                  <a:srgbClr val="32A304"/>
                </a:solidFill>
                <a:latin typeface="Arial Unicode MS" panose="020B0604020202020204" pitchFamily="50" charset="-128"/>
                <a:ea typeface="Arial Unicode MS" panose="020B0604020202020204" pitchFamily="50" charset="-128"/>
                <a:cs typeface="Arial Unicode MS" panose="020B0604020202020204" pitchFamily="50" charset="-128"/>
              </a:rPr>
              <a:t>2nd</a:t>
            </a:r>
            <a:endParaRPr kumimoji="1" lang="ja-JP" altLang="en-US" sz="1000" dirty="0">
              <a:solidFill>
                <a:srgbClr val="32A304"/>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69" name="テキスト ボックス 68">
            <a:extLst>
              <a:ext uri="{FF2B5EF4-FFF2-40B4-BE49-F238E27FC236}">
                <a16:creationId xmlns:a16="http://schemas.microsoft.com/office/drawing/2014/main" id="{8EA46D9E-1B7C-5349-4DEF-B2022EB0286D}"/>
              </a:ext>
            </a:extLst>
          </p:cNvPr>
          <p:cNvSpPr txBox="1"/>
          <p:nvPr/>
        </p:nvSpPr>
        <p:spPr>
          <a:xfrm>
            <a:off x="6409287" y="3257535"/>
            <a:ext cx="354584" cy="246221"/>
          </a:xfrm>
          <a:prstGeom prst="rect">
            <a:avLst/>
          </a:prstGeom>
          <a:solidFill>
            <a:schemeClr val="bg1"/>
          </a:solidFill>
        </p:spPr>
        <p:txBody>
          <a:bodyPr wrap="square" rtlCol="0">
            <a:spAutoFit/>
          </a:bodyPr>
          <a:lstStyle/>
          <a:p>
            <a:pPr algn="l"/>
            <a:r>
              <a:rPr kumimoji="1" lang="en-US" altLang="ja-JP" sz="1000" dirty="0">
                <a:solidFill>
                  <a:srgbClr val="FA7D14"/>
                </a:solidFill>
                <a:latin typeface="Arial Unicode MS" panose="020B0604020202020204" pitchFamily="50" charset="-128"/>
                <a:ea typeface="Arial Unicode MS" panose="020B0604020202020204" pitchFamily="50" charset="-128"/>
                <a:cs typeface="Arial Unicode MS" panose="020B0604020202020204" pitchFamily="50" charset="-128"/>
              </a:rPr>
              <a:t>1st</a:t>
            </a:r>
            <a:endParaRPr kumimoji="1" lang="ja-JP" altLang="en-US" sz="1000" dirty="0">
              <a:solidFill>
                <a:srgbClr val="FA7D14"/>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71" name="テキスト ボックス 70">
            <a:extLst>
              <a:ext uri="{FF2B5EF4-FFF2-40B4-BE49-F238E27FC236}">
                <a16:creationId xmlns:a16="http://schemas.microsoft.com/office/drawing/2014/main" id="{AA9C310F-48BF-7064-C493-B5E341C7D097}"/>
              </a:ext>
            </a:extLst>
          </p:cNvPr>
          <p:cNvSpPr txBox="1"/>
          <p:nvPr/>
        </p:nvSpPr>
        <p:spPr>
          <a:xfrm>
            <a:off x="5627967" y="4611528"/>
            <a:ext cx="6564033" cy="1815882"/>
          </a:xfrm>
          <a:prstGeom prst="rect">
            <a:avLst/>
          </a:prstGeom>
          <a:noFill/>
        </p:spPr>
        <p:txBody>
          <a:bodyPr wrap="square">
            <a:spAutoFit/>
          </a:bodyPr>
          <a:lstStyle/>
          <a:p>
            <a:pPr marL="342900" lvl="0" indent="-34290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Cathode emission current has been gradually decreasing.</a:t>
            </a:r>
          </a:p>
          <a:p>
            <a:pPr marL="342900" lvl="0" indent="-34290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In 2026ab, positron capture was optimized to maximize transmission efficiency to the DR</a:t>
            </a:r>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The bunch charge at BT remained constant of 2.5 </a:t>
            </a:r>
            <a:r>
              <a:rPr lang="en-US" altLang="ja-JP" sz="1400" dirty="0" err="1">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nC</a:t>
            </a:r>
            <a:endPar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endParaRPr>
          </a:p>
          <a:p>
            <a:pPr marL="342900" lvl="0" indent="-34290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Extended the grid pulser pulse width to increase the bunch charge</a:t>
            </a:r>
            <a:b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br>
            <a:r>
              <a:rPr lang="en-US" altLang="ja-JP" sz="14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Gun Exit: 10</a:t>
            </a:r>
            <a:r>
              <a:rPr lang="en-US" altLang="ja-JP" sz="14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14 nC      SY2 (BT to DR Entrance): 3.9  4.9 nC</a:t>
            </a:r>
            <a:br>
              <a:rPr lang="en-US" altLang="ja-JP" sz="14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br>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a:t>
            </a: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Currently conducting beam tests up to SY2.</a:t>
            </a:r>
          </a:p>
          <a:p>
            <a:pPr lvl="0"/>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            </a:t>
            </a:r>
            <a:r>
              <a:rPr lang="ja-JP" altLang="ja-JP" sz="1400" dirty="0">
                <a:highlight>
                  <a:srgbClr val="F2CFEE"/>
                </a:highlight>
                <a:latin typeface="Arial Unicode MS" panose="020B0604020202020204" pitchFamily="50" charset="-128"/>
                <a:ea typeface="Arial Unicode MS" panose="020B0604020202020204" pitchFamily="50" charset="-128"/>
                <a:cs typeface="Arial Unicode MS" panose="020B0604020202020204" pitchFamily="50" charset="-128"/>
              </a:rPr>
              <a:t>Beam tests up to DR-BT are scheduled for December.</a:t>
            </a:r>
          </a:p>
          <a:p>
            <a:pPr marL="342900" lvl="0" indent="-342900">
              <a:buFont typeface="Arial" panose="020B0604020202020204" pitchFamily="34" charset="0"/>
              <a:buChar char="•"/>
            </a:pPr>
            <a:endPar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73" name="正方形/長方形 72">
            <a:extLst>
              <a:ext uri="{FF2B5EF4-FFF2-40B4-BE49-F238E27FC236}">
                <a16:creationId xmlns:a16="http://schemas.microsoft.com/office/drawing/2014/main" id="{AD244AEB-0762-FB08-126D-97BB9A491279}"/>
              </a:ext>
            </a:extLst>
          </p:cNvPr>
          <p:cNvSpPr/>
          <p:nvPr/>
        </p:nvSpPr>
        <p:spPr>
          <a:xfrm>
            <a:off x="6345553" y="2362194"/>
            <a:ext cx="482051" cy="1965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63" name="テキスト ボックス 62">
            <a:extLst>
              <a:ext uri="{FF2B5EF4-FFF2-40B4-BE49-F238E27FC236}">
                <a16:creationId xmlns:a16="http://schemas.microsoft.com/office/drawing/2014/main" id="{F48253D8-F2F4-F3FB-E93E-1C0579E9B7E9}"/>
              </a:ext>
            </a:extLst>
          </p:cNvPr>
          <p:cNvSpPr txBox="1"/>
          <p:nvPr/>
        </p:nvSpPr>
        <p:spPr>
          <a:xfrm>
            <a:off x="6096000" y="2345667"/>
            <a:ext cx="801823" cy="246221"/>
          </a:xfrm>
          <a:prstGeom prst="rect">
            <a:avLst/>
          </a:prstGeom>
          <a:noFill/>
        </p:spPr>
        <p:txBody>
          <a:bodyPr wrap="none" rtlCol="0">
            <a:spAutoFit/>
          </a:bodyPr>
          <a:lstStyle/>
          <a:p>
            <a:pPr algn="l"/>
            <a:r>
              <a:rPr kumimoji="1" lang="en-US" altLang="ja-JP" sz="1000"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rPr>
              <a:t>2nd @Gun</a:t>
            </a:r>
            <a:endParaRPr kumimoji="1" lang="ja-JP" altLang="en-US" sz="1000"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75" name="テキスト ボックス 74">
            <a:extLst>
              <a:ext uri="{FF2B5EF4-FFF2-40B4-BE49-F238E27FC236}">
                <a16:creationId xmlns:a16="http://schemas.microsoft.com/office/drawing/2014/main" id="{BFD305C9-E43C-6245-5550-55982856B9E3}"/>
              </a:ext>
            </a:extLst>
          </p:cNvPr>
          <p:cNvSpPr txBox="1"/>
          <p:nvPr/>
        </p:nvSpPr>
        <p:spPr>
          <a:xfrm>
            <a:off x="3007522" y="6331044"/>
            <a:ext cx="6157912" cy="369332"/>
          </a:xfrm>
          <a:prstGeom prst="rect">
            <a:avLst/>
          </a:prstGeom>
          <a:noFill/>
        </p:spPr>
        <p:txBody>
          <a:bodyPr wrap="square">
            <a:spAutoFit/>
          </a:bodyPr>
          <a:lstStyle/>
          <a:p>
            <a:pPr algn="ctr"/>
            <a:r>
              <a:rPr lang="en-US" altLang="ja-JP" sz="1800" dirty="0">
                <a:solidFill>
                  <a:schemeClr val="accent6">
                    <a:lumMod val="75000"/>
                  </a:schemeClr>
                </a:solidFill>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Detail: Electron gun/P</a:t>
            </a:r>
            <a:r>
              <a:rPr lang="en-US" altLang="ja-JP" dirty="0">
                <a:solidFill>
                  <a:schemeClr val="accent6">
                    <a:lumMod val="75000"/>
                  </a:schemeClr>
                </a:solidFill>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ositron source talk</a:t>
            </a:r>
            <a:r>
              <a:rPr lang="en-US" altLang="ja-JP" sz="1800" dirty="0">
                <a:solidFill>
                  <a:schemeClr val="accent6">
                    <a:lumMod val="75000"/>
                  </a:schemeClr>
                </a:solidFill>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a:t>
            </a:r>
            <a:r>
              <a:rPr lang="en-US" altLang="ja-JP" dirty="0">
                <a:solidFill>
                  <a:schemeClr val="accent6">
                    <a:lumMod val="75000"/>
                  </a:schemeClr>
                </a:solidFill>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(Zhou-san</a:t>
            </a:r>
            <a:r>
              <a:rPr lang="en-US" altLang="ja-JP" sz="1800" dirty="0">
                <a:solidFill>
                  <a:schemeClr val="accent6">
                    <a:lumMod val="75000"/>
                  </a:schemeClr>
                </a:solidFill>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a:t>
            </a:r>
            <a:endParaRPr lang="ja-JP" altLang="en-US" dirty="0">
              <a:ea typeface="Arial Unicode MS" panose="020B0604020202020204"/>
            </a:endParaRPr>
          </a:p>
        </p:txBody>
      </p:sp>
      <p:sp>
        <p:nvSpPr>
          <p:cNvPr id="2" name="スライド番号プレースホルダー 1">
            <a:extLst>
              <a:ext uri="{FF2B5EF4-FFF2-40B4-BE49-F238E27FC236}">
                <a16:creationId xmlns:a16="http://schemas.microsoft.com/office/drawing/2014/main" id="{9C941B11-BA55-CE72-3DBF-474436EBFDB3}"/>
              </a:ext>
            </a:extLst>
          </p:cNvPr>
          <p:cNvSpPr>
            <a:spLocks noGrp="1"/>
          </p:cNvSpPr>
          <p:nvPr>
            <p:ph type="sldNum" sz="quarter" idx="12"/>
          </p:nvPr>
        </p:nvSpPr>
        <p:spPr/>
        <p:txBody>
          <a:bodyPr/>
          <a:lstStyle/>
          <a:p>
            <a:fld id="{CAD7C6AE-5926-44C1-B8C5-328FEA194DF7}" type="slidenum">
              <a:rPr lang="ja-JP" altLang="en-US" smtClean="0"/>
              <a:pPr/>
              <a:t>14</a:t>
            </a:fld>
            <a:endParaRPr lang="ja-JP" altLang="en-US" dirty="0"/>
          </a:p>
        </p:txBody>
      </p:sp>
      <p:sp>
        <p:nvSpPr>
          <p:cNvPr id="5" name="テキスト ボックス 4">
            <a:extLst>
              <a:ext uri="{FF2B5EF4-FFF2-40B4-BE49-F238E27FC236}">
                <a16:creationId xmlns:a16="http://schemas.microsoft.com/office/drawing/2014/main" id="{4F10C5B1-3DAF-1D46-9644-CE363BCA458E}"/>
              </a:ext>
            </a:extLst>
          </p:cNvPr>
          <p:cNvSpPr txBox="1"/>
          <p:nvPr/>
        </p:nvSpPr>
        <p:spPr>
          <a:xfrm>
            <a:off x="1242293" y="1622137"/>
            <a:ext cx="795411" cy="246221"/>
          </a:xfrm>
          <a:prstGeom prst="rect">
            <a:avLst/>
          </a:prstGeom>
          <a:noFill/>
        </p:spPr>
        <p:txBody>
          <a:bodyPr wrap="none" rtlCol="0">
            <a:spAutoFit/>
          </a:bodyPr>
          <a:lstStyle/>
          <a:p>
            <a:pPr algn="l"/>
            <a:r>
              <a:rPr kumimoji="1" lang="en-US" altLang="ja-JP" sz="10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1st @ Gun</a:t>
            </a:r>
            <a:endParaRPr kumimoji="1" lang="ja-JP" altLang="en-US" sz="10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7" name="テキスト ボックス 6">
            <a:extLst>
              <a:ext uri="{FF2B5EF4-FFF2-40B4-BE49-F238E27FC236}">
                <a16:creationId xmlns:a16="http://schemas.microsoft.com/office/drawing/2014/main" id="{5209883A-6916-C2AD-57A8-AB65F3BBB8DE}"/>
              </a:ext>
            </a:extLst>
          </p:cNvPr>
          <p:cNvSpPr txBox="1"/>
          <p:nvPr/>
        </p:nvSpPr>
        <p:spPr>
          <a:xfrm>
            <a:off x="2026016" y="2232647"/>
            <a:ext cx="801823" cy="246221"/>
          </a:xfrm>
          <a:prstGeom prst="rect">
            <a:avLst/>
          </a:prstGeom>
          <a:noFill/>
        </p:spPr>
        <p:txBody>
          <a:bodyPr wrap="none" rtlCol="0">
            <a:spAutoFit/>
          </a:bodyPr>
          <a:lstStyle/>
          <a:p>
            <a:pPr algn="l"/>
            <a:r>
              <a:rPr kumimoji="1" lang="en-US" altLang="ja-JP" sz="1000"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rPr>
              <a:t>2nd @Gun</a:t>
            </a:r>
            <a:endParaRPr kumimoji="1" lang="ja-JP" altLang="en-US" sz="1000"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6" name="直線矢印コネクタ 5">
            <a:extLst>
              <a:ext uri="{FF2B5EF4-FFF2-40B4-BE49-F238E27FC236}">
                <a16:creationId xmlns:a16="http://schemas.microsoft.com/office/drawing/2014/main" id="{43D795DA-76AA-4E39-6FCC-3AF5C2D2FF2E}"/>
              </a:ext>
            </a:extLst>
          </p:cNvPr>
          <p:cNvCxnSpPr/>
          <p:nvPr/>
        </p:nvCxnSpPr>
        <p:spPr>
          <a:xfrm>
            <a:off x="4596276" y="1828800"/>
            <a:ext cx="40434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8" name="テキスト ボックス 7">
            <a:extLst>
              <a:ext uri="{FF2B5EF4-FFF2-40B4-BE49-F238E27FC236}">
                <a16:creationId xmlns:a16="http://schemas.microsoft.com/office/drawing/2014/main" id="{DE83E38B-E30A-B656-E818-82DE6F352FEE}"/>
              </a:ext>
            </a:extLst>
          </p:cNvPr>
          <p:cNvSpPr txBox="1"/>
          <p:nvPr/>
        </p:nvSpPr>
        <p:spPr>
          <a:xfrm>
            <a:off x="4188701" y="1354938"/>
            <a:ext cx="941283" cy="492443"/>
          </a:xfrm>
          <a:prstGeom prst="rect">
            <a:avLst/>
          </a:prstGeom>
          <a:noFill/>
        </p:spPr>
        <p:txBody>
          <a:bodyPr wrap="none" rtlCol="0">
            <a:spAutoFit/>
          </a:bodyPr>
          <a:lstStyle/>
          <a:p>
            <a:pPr algn="l"/>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New gun </a:t>
            </a:r>
          </a:p>
          <a:p>
            <a:pPr algn="l"/>
            <a: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(now)</a:t>
            </a:r>
            <a:endParaRPr kumimoji="1" lang="ja-JP" altLang="en-US" sz="12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Tree>
    <p:extLst>
      <p:ext uri="{BB962C8B-B14F-4D97-AF65-F5344CB8AC3E}">
        <p14:creationId xmlns:p14="http://schemas.microsoft.com/office/powerpoint/2010/main" val="1607924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 2">
            <a:extLst>
              <a:ext uri="{FF2B5EF4-FFF2-40B4-BE49-F238E27FC236}">
                <a16:creationId xmlns:a16="http://schemas.microsoft.com/office/drawing/2014/main" id="{A0AA2885-0B9F-5C16-1D2B-428FE4B66127}"/>
              </a:ext>
            </a:extLst>
          </p:cNvPr>
          <p:cNvGraphicFramePr>
            <a:graphicFrameLocks noGrp="1"/>
          </p:cNvGraphicFramePr>
          <p:nvPr>
            <p:extLst>
              <p:ext uri="{D42A27DB-BD31-4B8C-83A1-F6EECF244321}">
                <p14:modId xmlns:p14="http://schemas.microsoft.com/office/powerpoint/2010/main" val="1531222630"/>
              </p:ext>
            </p:extLst>
          </p:nvPr>
        </p:nvGraphicFramePr>
        <p:xfrm>
          <a:off x="2413149" y="1035756"/>
          <a:ext cx="6427118" cy="1561396"/>
        </p:xfrm>
        <a:graphic>
          <a:graphicData uri="http://schemas.openxmlformats.org/drawingml/2006/table">
            <a:tbl>
              <a:tblPr firstRow="1" bandRow="1">
                <a:tableStyleId>{5C22544A-7EE6-4342-B048-85BDC9FD1C3A}</a:tableStyleId>
              </a:tblPr>
              <a:tblGrid>
                <a:gridCol w="712269">
                  <a:extLst>
                    <a:ext uri="{9D8B030D-6E8A-4147-A177-3AD203B41FA5}">
                      <a16:colId xmlns:a16="http://schemas.microsoft.com/office/drawing/2014/main" val="848121244"/>
                    </a:ext>
                  </a:extLst>
                </a:gridCol>
                <a:gridCol w="1292611">
                  <a:extLst>
                    <a:ext uri="{9D8B030D-6E8A-4147-A177-3AD203B41FA5}">
                      <a16:colId xmlns:a16="http://schemas.microsoft.com/office/drawing/2014/main" val="2361346405"/>
                    </a:ext>
                  </a:extLst>
                </a:gridCol>
                <a:gridCol w="1041619">
                  <a:extLst>
                    <a:ext uri="{9D8B030D-6E8A-4147-A177-3AD203B41FA5}">
                      <a16:colId xmlns:a16="http://schemas.microsoft.com/office/drawing/2014/main" val="180304319"/>
                    </a:ext>
                  </a:extLst>
                </a:gridCol>
                <a:gridCol w="1871034">
                  <a:extLst>
                    <a:ext uri="{9D8B030D-6E8A-4147-A177-3AD203B41FA5}">
                      <a16:colId xmlns:a16="http://schemas.microsoft.com/office/drawing/2014/main" val="1489299741"/>
                    </a:ext>
                  </a:extLst>
                </a:gridCol>
                <a:gridCol w="1509585">
                  <a:extLst>
                    <a:ext uri="{9D8B030D-6E8A-4147-A177-3AD203B41FA5}">
                      <a16:colId xmlns:a16="http://schemas.microsoft.com/office/drawing/2014/main" val="1099174645"/>
                    </a:ext>
                  </a:extLst>
                </a:gridCol>
              </a:tblGrid>
              <a:tr h="600387">
                <a:tc>
                  <a:txBody>
                    <a:bodyPr/>
                    <a:lstStyle/>
                    <a:p>
                      <a:pPr algn="ctr"/>
                      <a:endParaRPr kumimoji="1" lang="ja-JP" altLang="en-US" sz="1800" dirty="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tc>
                  <a:txBody>
                    <a:bodyPr/>
                    <a:lstStyle/>
                    <a:p>
                      <a:pPr algn="ctr"/>
                      <a:r>
                        <a:rPr kumimoji="1" lang="en-US" altLang="ja-JP" sz="1800" dirty="0">
                          <a:latin typeface="Arial Unicode MS" panose="020B0604020202020204" pitchFamily="50" charset="-128"/>
                          <a:ea typeface="Arial Unicode MS" panose="020B0604020202020204" pitchFamily="50" charset="-128"/>
                          <a:cs typeface="Arial Unicode MS" panose="020B0604020202020204" pitchFamily="50" charset="-128"/>
                        </a:rPr>
                        <a:t>1</a:t>
                      </a:r>
                      <a:r>
                        <a:rPr kumimoji="1" lang="en-US" altLang="ja-JP" sz="1800" baseline="30000" dirty="0">
                          <a:latin typeface="Arial Unicode MS" panose="020B0604020202020204" pitchFamily="50" charset="-128"/>
                          <a:ea typeface="Arial Unicode MS" panose="020B0604020202020204" pitchFamily="50" charset="-128"/>
                          <a:cs typeface="Arial Unicode MS" panose="020B0604020202020204" pitchFamily="50" charset="-128"/>
                        </a:rPr>
                        <a:t>st</a:t>
                      </a:r>
                      <a:r>
                        <a:rPr kumimoji="1" lang="en-US" altLang="ja-JP" sz="1800" dirty="0">
                          <a:latin typeface="Arial Unicode MS" panose="020B0604020202020204" pitchFamily="50" charset="-128"/>
                          <a:ea typeface="Arial Unicode MS" panose="020B0604020202020204" pitchFamily="50" charset="-128"/>
                          <a:cs typeface="Arial Unicode MS" panose="020B0604020202020204" pitchFamily="50" charset="-128"/>
                        </a:rPr>
                        <a:t> only</a:t>
                      </a:r>
                      <a:endParaRPr kumimoji="1" lang="ja-JP" altLang="en-US" sz="1800" dirty="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tc>
                  <a:txBody>
                    <a:bodyPr/>
                    <a:lstStyle/>
                    <a:p>
                      <a:pPr algn="ctr"/>
                      <a:r>
                        <a:rPr kumimoji="1" lang="en-US" altLang="ja-JP" sz="1800" dirty="0">
                          <a:latin typeface="Arial Unicode MS" panose="020B0604020202020204" pitchFamily="50" charset="-128"/>
                          <a:ea typeface="Arial Unicode MS" panose="020B0604020202020204" pitchFamily="50" charset="-128"/>
                          <a:cs typeface="Arial Unicode MS" panose="020B0604020202020204" pitchFamily="50" charset="-128"/>
                        </a:rPr>
                        <a:t>1</a:t>
                      </a:r>
                      <a:r>
                        <a:rPr kumimoji="1" lang="en-US" altLang="ja-JP" sz="1800" baseline="30000" dirty="0">
                          <a:latin typeface="Arial Unicode MS" panose="020B0604020202020204" pitchFamily="50" charset="-128"/>
                          <a:ea typeface="Arial Unicode MS" panose="020B0604020202020204" pitchFamily="50" charset="-128"/>
                          <a:cs typeface="Arial Unicode MS" panose="020B0604020202020204" pitchFamily="50" charset="-128"/>
                        </a:rPr>
                        <a:t>st</a:t>
                      </a:r>
                      <a:r>
                        <a:rPr kumimoji="1" lang="en-US" altLang="ja-JP" sz="1800" dirty="0">
                          <a:latin typeface="Arial Unicode MS" panose="020B0604020202020204" pitchFamily="50" charset="-128"/>
                          <a:ea typeface="Arial Unicode MS" panose="020B0604020202020204" pitchFamily="50" charset="-128"/>
                          <a:cs typeface="Arial Unicode MS" panose="020B0604020202020204" pitchFamily="50" charset="-128"/>
                        </a:rPr>
                        <a:t>+2</a:t>
                      </a:r>
                      <a:r>
                        <a:rPr kumimoji="1" lang="en-US" altLang="ja-JP" sz="1800" baseline="30000" dirty="0">
                          <a:latin typeface="Arial Unicode MS" panose="020B0604020202020204" pitchFamily="50" charset="-128"/>
                          <a:ea typeface="Arial Unicode MS" panose="020B0604020202020204" pitchFamily="50" charset="-128"/>
                          <a:cs typeface="Arial Unicode MS" panose="020B0604020202020204" pitchFamily="50" charset="-128"/>
                        </a:rPr>
                        <a:t>nd</a:t>
                      </a:r>
                      <a:endParaRPr kumimoji="1" lang="ja-JP" altLang="en-US" sz="1800" dirty="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800" dirty="0">
                          <a:latin typeface="Arial Unicode MS" panose="020B0604020202020204" pitchFamily="50" charset="-128"/>
                          <a:ea typeface="Arial Unicode MS" panose="020B0604020202020204" pitchFamily="50" charset="-128"/>
                          <a:cs typeface="Arial Unicode MS" panose="020B0604020202020204" pitchFamily="50" charset="-128"/>
                        </a:rPr>
                        <a:t>1</a:t>
                      </a:r>
                      <a:r>
                        <a:rPr kumimoji="1" lang="en-US" altLang="ja-JP" sz="1800" baseline="30000" dirty="0">
                          <a:latin typeface="Arial Unicode MS" panose="020B0604020202020204" pitchFamily="50" charset="-128"/>
                          <a:ea typeface="Arial Unicode MS" panose="020B0604020202020204" pitchFamily="50" charset="-128"/>
                          <a:cs typeface="Arial Unicode MS" panose="020B0604020202020204" pitchFamily="50" charset="-128"/>
                        </a:rPr>
                        <a:t>st</a:t>
                      </a:r>
                      <a:r>
                        <a:rPr kumimoji="1" lang="en-US" altLang="ja-JP" sz="1800" dirty="0">
                          <a:latin typeface="Arial Unicode MS" panose="020B0604020202020204" pitchFamily="50" charset="-128"/>
                          <a:ea typeface="Arial Unicode MS" panose="020B0604020202020204" pitchFamily="50" charset="-128"/>
                          <a:cs typeface="Arial Unicode MS" panose="020B0604020202020204" pitchFamily="50" charset="-128"/>
                        </a:rPr>
                        <a:t>+2</a:t>
                      </a:r>
                      <a:r>
                        <a:rPr kumimoji="1" lang="en-US" altLang="ja-JP" sz="1800" baseline="30000" dirty="0">
                          <a:latin typeface="Arial Unicode MS" panose="020B0604020202020204" pitchFamily="50" charset="-128"/>
                          <a:ea typeface="Arial Unicode MS" panose="020B0604020202020204" pitchFamily="50" charset="-128"/>
                          <a:cs typeface="Arial Unicode MS" panose="020B0604020202020204" pitchFamily="50" charset="-128"/>
                        </a:rPr>
                        <a:t>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aseline="0" dirty="0">
                          <a:latin typeface="Arial Unicode MS" panose="020B0604020202020204" pitchFamily="50" charset="-128"/>
                          <a:ea typeface="Arial Unicode MS" panose="020B0604020202020204" pitchFamily="50" charset="-128"/>
                          <a:cs typeface="Arial Unicode MS" panose="020B0604020202020204" pitchFamily="50" charset="-128"/>
                        </a:rPr>
                        <a:t>（</a:t>
                      </a:r>
                      <a:r>
                        <a:rPr kumimoji="1" lang="en-US" altLang="ja-JP" sz="1400" baseline="0" dirty="0">
                          <a:latin typeface="Arial Unicode MS" panose="020B0604020202020204" pitchFamily="50" charset="-128"/>
                          <a:ea typeface="Arial Unicode MS" panose="020B0604020202020204" pitchFamily="50" charset="-128"/>
                          <a:cs typeface="Arial Unicode MS" panose="020B0604020202020204" pitchFamily="50" charset="-128"/>
                        </a:rPr>
                        <a:t>energy </a:t>
                      </a:r>
                      <a:r>
                        <a:rPr kumimoji="1" lang="en" altLang="ja-JP" sz="1400" b="1" i="0" kern="1200" baseline="0" dirty="0">
                          <a:solidFill>
                            <a:schemeClr val="lt1"/>
                          </a:solidFill>
                          <a:effectLst/>
                          <a:latin typeface="Arial Unicode MS" panose="020B0604020202020204" pitchFamily="50" charset="-128"/>
                          <a:ea typeface="Arial Unicode MS" panose="020B0604020202020204" pitchFamily="50" charset="-128"/>
                          <a:cs typeface="Arial Unicode MS" panose="020B0604020202020204" pitchFamily="50" charset="-128"/>
                        </a:rPr>
                        <a:t>a</a:t>
                      </a:r>
                      <a:r>
                        <a:rPr kumimoji="1" lang="en" altLang="ja-JP" sz="1400" b="1" i="0" kern="1200" dirty="0">
                          <a:solidFill>
                            <a:schemeClr val="lt1"/>
                          </a:solidFill>
                          <a:effectLst/>
                          <a:latin typeface="Arial Unicode MS" panose="020B0604020202020204" pitchFamily="50" charset="-128"/>
                          <a:ea typeface="Arial Unicode MS" panose="020B0604020202020204" pitchFamily="50" charset="-128"/>
                          <a:cs typeface="Arial Unicode MS" panose="020B0604020202020204" pitchFamily="50" charset="-128"/>
                        </a:rPr>
                        <a:t>djusted</a:t>
                      </a:r>
                      <a:r>
                        <a:rPr kumimoji="1" lang="ja-JP" altLang="en-US" sz="1400" baseline="0" dirty="0">
                          <a:latin typeface="Arial Unicode MS" panose="020B0604020202020204" pitchFamily="50" charset="-128"/>
                          <a:ea typeface="Arial Unicode MS" panose="020B0604020202020204" pitchFamily="50" charset="-128"/>
                          <a:cs typeface="Arial Unicode MS" panose="020B0604020202020204" pitchFamily="50" charset="-128"/>
                        </a:rPr>
                        <a:t>）</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800" dirty="0">
                          <a:latin typeface="Arial Unicode MS" panose="020B0604020202020204" pitchFamily="50" charset="-128"/>
                          <a:ea typeface="Arial Unicode MS" panose="020B0604020202020204" pitchFamily="50" charset="-128"/>
                          <a:cs typeface="Arial Unicode MS" panose="020B0604020202020204" pitchFamily="50" charset="-128"/>
                        </a:rPr>
                        <a:t>Requirement</a:t>
                      </a:r>
                      <a:endParaRPr kumimoji="1" lang="ja-JP" altLang="en-US" sz="1800" dirty="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extLst>
                  <a:ext uri="{0D108BD9-81ED-4DB2-BD59-A6C34878D82A}">
                    <a16:rowId xmlns:a16="http://schemas.microsoft.com/office/drawing/2014/main" val="1157806476"/>
                  </a:ext>
                </a:extLst>
              </a:tr>
              <a:tr h="384458">
                <a:tc>
                  <a:txBody>
                    <a:bodyPr/>
                    <a:lstStyle/>
                    <a:p>
                      <a:pPr algn="ctr"/>
                      <a:r>
                        <a:rPr kumimoji="1" lang="en-US" altLang="ja-JP" sz="1800" dirty="0">
                          <a:latin typeface="Arial Unicode MS" panose="020B0604020202020204" pitchFamily="50" charset="-128"/>
                          <a:ea typeface="Arial Unicode MS" panose="020B0604020202020204" pitchFamily="50" charset="-128"/>
                          <a:cs typeface="Arial Unicode MS" panose="020B0604020202020204" pitchFamily="50" charset="-128"/>
                        </a:rPr>
                        <a:t>e-</a:t>
                      </a:r>
                      <a:endParaRPr kumimoji="1" lang="ja-JP" altLang="en-US" sz="180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tc>
                  <a:txBody>
                    <a:bodyPr/>
                    <a:lstStyle/>
                    <a:p>
                      <a:pPr algn="ctr"/>
                      <a:r>
                        <a:rPr kumimoji="1" lang="en-US" altLang="ja-JP" sz="1800" dirty="0">
                          <a:latin typeface="Arial Unicode MS" panose="020B0604020202020204" pitchFamily="50" charset="-128"/>
                          <a:ea typeface="Arial Unicode MS" panose="020B0604020202020204" pitchFamily="50" charset="-128"/>
                          <a:cs typeface="Arial Unicode MS" panose="020B0604020202020204" pitchFamily="50" charset="-128"/>
                        </a:rPr>
                        <a:t>0.033%</a:t>
                      </a:r>
                      <a:endParaRPr kumimoji="1" lang="ja-JP" altLang="en-US" sz="180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tc>
                  <a:txBody>
                    <a:bodyPr/>
                    <a:lstStyle/>
                    <a:p>
                      <a:pPr algn="ctr"/>
                      <a:r>
                        <a:rPr kumimoji="1" lang="en-US" altLang="ja-JP" sz="1800" dirty="0">
                          <a:latin typeface="Arial Unicode MS" panose="020B0604020202020204" pitchFamily="50" charset="-128"/>
                          <a:ea typeface="Arial Unicode MS" panose="020B0604020202020204" pitchFamily="50" charset="-128"/>
                          <a:cs typeface="Arial Unicode MS" panose="020B0604020202020204" pitchFamily="50" charset="-128"/>
                        </a:rPr>
                        <a:t>0.076%</a:t>
                      </a:r>
                      <a:endParaRPr kumimoji="1" lang="ja-JP" altLang="en-US" sz="1800" dirty="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tc>
                  <a:txBody>
                    <a:bodyPr/>
                    <a:lstStyle/>
                    <a:p>
                      <a:pPr algn="ctr"/>
                      <a:r>
                        <a:rPr kumimoji="1" lang="en-US" altLang="ja-JP" sz="1800" dirty="0">
                          <a:latin typeface="Arial Unicode MS" panose="020B0604020202020204" pitchFamily="50" charset="-128"/>
                          <a:ea typeface="Arial Unicode MS" panose="020B0604020202020204" pitchFamily="50" charset="-128"/>
                          <a:cs typeface="Arial Unicode MS" panose="020B0604020202020204" pitchFamily="50" charset="-128"/>
                        </a:rPr>
                        <a:t>0.074%</a:t>
                      </a:r>
                      <a:endParaRPr kumimoji="1" lang="ja-JP" altLang="en-US" sz="1800" dirty="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tc>
                  <a:txBody>
                    <a:bodyPr/>
                    <a:lstStyle/>
                    <a:p>
                      <a:pPr algn="ctr"/>
                      <a:r>
                        <a:rPr kumimoji="1" lang="en-US" altLang="ja-JP" sz="1800" dirty="0">
                          <a:latin typeface="Arial Unicode MS" panose="020B0604020202020204" pitchFamily="50" charset="-128"/>
                          <a:ea typeface="Arial Unicode MS" panose="020B0604020202020204" pitchFamily="50" charset="-128"/>
                          <a:cs typeface="Arial Unicode MS" panose="020B0604020202020204" pitchFamily="50" charset="-128"/>
                        </a:rPr>
                        <a:t>0.07%</a:t>
                      </a:r>
                      <a:endParaRPr kumimoji="1" lang="ja-JP" altLang="en-US" sz="180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extLst>
                  <a:ext uri="{0D108BD9-81ED-4DB2-BD59-A6C34878D82A}">
                    <a16:rowId xmlns:a16="http://schemas.microsoft.com/office/drawing/2014/main" val="534952990"/>
                  </a:ext>
                </a:extLst>
              </a:tr>
              <a:tr h="384458">
                <a:tc>
                  <a:txBody>
                    <a:bodyPr/>
                    <a:lstStyle/>
                    <a:p>
                      <a:pPr algn="ctr"/>
                      <a:r>
                        <a:rPr kumimoji="1" lang="en-US" altLang="ja-JP" sz="1800" dirty="0">
                          <a:latin typeface="Arial Unicode MS" panose="020B0604020202020204" pitchFamily="50" charset="-128"/>
                          <a:ea typeface="Arial Unicode MS" panose="020B0604020202020204" pitchFamily="50" charset="-128"/>
                          <a:cs typeface="Arial Unicode MS" panose="020B0604020202020204" pitchFamily="50" charset="-128"/>
                        </a:rPr>
                        <a:t>e+</a:t>
                      </a:r>
                      <a:endParaRPr kumimoji="1" lang="ja-JP" altLang="en-US" sz="180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tc>
                  <a:txBody>
                    <a:bodyPr/>
                    <a:lstStyle/>
                    <a:p>
                      <a:pPr algn="ctr"/>
                      <a:r>
                        <a:rPr kumimoji="1" lang="en-US" altLang="ja-JP" sz="1800" dirty="0">
                          <a:latin typeface="Arial Unicode MS" panose="020B0604020202020204" pitchFamily="50" charset="-128"/>
                          <a:ea typeface="Arial Unicode MS" panose="020B0604020202020204" pitchFamily="50" charset="-128"/>
                          <a:cs typeface="Arial Unicode MS" panose="020B0604020202020204" pitchFamily="50" charset="-128"/>
                        </a:rPr>
                        <a:t>0.058%</a:t>
                      </a:r>
                      <a:endParaRPr kumimoji="1" lang="ja-JP" altLang="en-US" sz="180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tc>
                  <a:txBody>
                    <a:bodyPr/>
                    <a:lstStyle/>
                    <a:p>
                      <a:pPr algn="ctr"/>
                      <a:r>
                        <a:rPr kumimoji="1" lang="en-US" altLang="ja-JP" sz="1800" dirty="0">
                          <a:latin typeface="Arial Unicode MS" panose="020B0604020202020204" pitchFamily="50" charset="-128"/>
                          <a:ea typeface="Arial Unicode MS" panose="020B0604020202020204" pitchFamily="50" charset="-128"/>
                          <a:cs typeface="Arial Unicode MS" panose="020B0604020202020204" pitchFamily="50" charset="-128"/>
                        </a:rPr>
                        <a:t>0.069%</a:t>
                      </a:r>
                      <a:endParaRPr kumimoji="1" lang="ja-JP" altLang="en-US" sz="1800" dirty="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tc>
                  <a:txBody>
                    <a:bodyPr/>
                    <a:lstStyle/>
                    <a:p>
                      <a:pPr algn="ctr"/>
                      <a:r>
                        <a:rPr kumimoji="1" lang="en-US" altLang="ja-JP" sz="1800" dirty="0">
                          <a:latin typeface="Arial Unicode MS" panose="020B0604020202020204" pitchFamily="50" charset="-128"/>
                          <a:ea typeface="Arial Unicode MS" panose="020B0604020202020204" pitchFamily="50" charset="-128"/>
                          <a:cs typeface="Arial Unicode MS" panose="020B0604020202020204" pitchFamily="50" charset="-128"/>
                        </a:rPr>
                        <a:t>0.067%</a:t>
                      </a:r>
                      <a:endParaRPr kumimoji="1" lang="ja-JP" altLang="en-US" sz="1800" dirty="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tc>
                  <a:txBody>
                    <a:bodyPr/>
                    <a:lstStyle/>
                    <a:p>
                      <a:pPr algn="ctr"/>
                      <a:r>
                        <a:rPr kumimoji="1" lang="en-US" altLang="ja-JP" sz="1800" dirty="0">
                          <a:latin typeface="Arial Unicode MS" panose="020B0604020202020204" pitchFamily="50" charset="-128"/>
                          <a:ea typeface="Arial Unicode MS" panose="020B0604020202020204" pitchFamily="50" charset="-128"/>
                          <a:cs typeface="Arial Unicode MS" panose="020B0604020202020204" pitchFamily="50" charset="-128"/>
                        </a:rPr>
                        <a:t>0.16%</a:t>
                      </a:r>
                      <a:endParaRPr kumimoji="1" lang="ja-JP" altLang="en-US" sz="1800" dirty="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extLst>
                  <a:ext uri="{0D108BD9-81ED-4DB2-BD59-A6C34878D82A}">
                    <a16:rowId xmlns:a16="http://schemas.microsoft.com/office/drawing/2014/main" val="423505975"/>
                  </a:ext>
                </a:extLst>
              </a:tr>
            </a:tbl>
          </a:graphicData>
        </a:graphic>
      </p:graphicFrame>
      <p:sp>
        <p:nvSpPr>
          <p:cNvPr id="9" name="字幕 2">
            <a:extLst>
              <a:ext uri="{FF2B5EF4-FFF2-40B4-BE49-F238E27FC236}">
                <a16:creationId xmlns:a16="http://schemas.microsoft.com/office/drawing/2014/main" id="{F573A989-D0D2-03F6-354C-C3A975FA862A}"/>
              </a:ext>
            </a:extLst>
          </p:cNvPr>
          <p:cNvSpPr txBox="1">
            <a:spLocks/>
          </p:cNvSpPr>
          <p:nvPr/>
        </p:nvSpPr>
        <p:spPr>
          <a:xfrm>
            <a:off x="-2" y="0"/>
            <a:ext cx="10960102" cy="602902"/>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Required Parameters and Current Status: Energy Spread</a:t>
            </a:r>
          </a:p>
        </p:txBody>
      </p:sp>
      <p:sp>
        <p:nvSpPr>
          <p:cNvPr id="10" name="テキスト ボックス 9">
            <a:extLst>
              <a:ext uri="{FF2B5EF4-FFF2-40B4-BE49-F238E27FC236}">
                <a16:creationId xmlns:a16="http://schemas.microsoft.com/office/drawing/2014/main" id="{78C7C2C4-C074-5806-CE95-161467B53E04}"/>
              </a:ext>
            </a:extLst>
          </p:cNvPr>
          <p:cNvSpPr txBox="1"/>
          <p:nvPr/>
        </p:nvSpPr>
        <p:spPr>
          <a:xfrm>
            <a:off x="8538919" y="771448"/>
            <a:ext cx="1164101"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Y. Seimiya</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3" name="テキスト ボックス 12">
            <a:extLst>
              <a:ext uri="{FF2B5EF4-FFF2-40B4-BE49-F238E27FC236}">
                <a16:creationId xmlns:a16="http://schemas.microsoft.com/office/drawing/2014/main" id="{5D4740EF-568C-8D91-03CA-623126A73D1D}"/>
              </a:ext>
            </a:extLst>
          </p:cNvPr>
          <p:cNvSpPr txBox="1"/>
          <p:nvPr/>
        </p:nvSpPr>
        <p:spPr>
          <a:xfrm>
            <a:off x="3322848" y="727979"/>
            <a:ext cx="4607719" cy="307777"/>
          </a:xfrm>
          <a:prstGeom prst="rect">
            <a:avLst/>
          </a:prstGeom>
          <a:noFill/>
        </p:spPr>
        <p:txBody>
          <a:bodyPr wrap="square">
            <a:spAutoFit/>
          </a:bodyPr>
          <a:lstStyle/>
          <a:p>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Current Energy Spread and Required Specifications</a:t>
            </a:r>
            <a:endParaRPr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4" name="テキスト ボックス 13">
            <a:extLst>
              <a:ext uri="{FF2B5EF4-FFF2-40B4-BE49-F238E27FC236}">
                <a16:creationId xmlns:a16="http://schemas.microsoft.com/office/drawing/2014/main" id="{4A926772-F07E-FBCA-A210-EAE40A8F853C}"/>
              </a:ext>
            </a:extLst>
          </p:cNvPr>
          <p:cNvSpPr txBox="1"/>
          <p:nvPr/>
        </p:nvSpPr>
        <p:spPr>
          <a:xfrm>
            <a:off x="2329840" y="3380130"/>
            <a:ext cx="8382641" cy="1200329"/>
          </a:xfrm>
          <a:prstGeom prst="rect">
            <a:avLst/>
          </a:prstGeom>
          <a:noFill/>
        </p:spPr>
        <p:txBody>
          <a:bodyPr wrap="square" rtlCol="0">
            <a:spAutoFit/>
          </a:bodyPr>
          <a:lstStyle/>
          <a:p>
            <a:pPr marL="285750" indent="-285750">
              <a:buFont typeface="Arial" panose="020B0604020202020204" pitchFamily="34" charset="0"/>
              <a:buChar char="•"/>
            </a:pPr>
            <a:r>
              <a:rPr lang="ja-JP" altLang="ja-JP" dirty="0">
                <a:latin typeface="Arial Unicode MS" panose="020B0604020202020204" pitchFamily="50" charset="-128"/>
                <a:ea typeface="Arial Unicode MS" panose="020B0604020202020204" pitchFamily="50" charset="-128"/>
                <a:cs typeface="Arial Unicode MS" panose="020B0604020202020204" pitchFamily="50" charset="-128"/>
              </a:rPr>
              <a:t>The electron beam energy spread is close to the required </a:t>
            </a:r>
            <a:r>
              <a:rPr lang="en-US" altLang="ja-JP" dirty="0">
                <a:latin typeface="Arial Unicode MS" panose="020B0604020202020204" pitchFamily="50" charset="-128"/>
                <a:ea typeface="Arial Unicode MS" panose="020B0604020202020204" pitchFamily="50" charset="-128"/>
                <a:cs typeface="Arial Unicode MS" panose="020B0604020202020204" pitchFamily="50" charset="-128"/>
              </a:rPr>
              <a:t>value</a:t>
            </a:r>
            <a:r>
              <a:rPr lang="ja-JP" altLang="ja-JP" dirty="0">
                <a:latin typeface="Arial Unicode MS" panose="020B0604020202020204" pitchFamily="50" charset="-128"/>
                <a:ea typeface="Arial Unicode MS" panose="020B0604020202020204" pitchFamily="50" charset="-128"/>
                <a:cs typeface="Arial Unicode MS" panose="020B0604020202020204" pitchFamily="50" charset="-128"/>
              </a:rPr>
              <a:t>.</a:t>
            </a:r>
            <a:endParaRPr lang="en-US" altLang="ja-JP" dirty="0">
              <a:latin typeface="Arial Unicode MS" panose="020B0604020202020204" pitchFamily="50" charset="-128"/>
              <a:ea typeface="Arial Unicode MS" panose="020B0604020202020204" pitchFamily="50" charset="-128"/>
              <a:cs typeface="Arial Unicode MS" panose="020B0604020202020204" pitchFamily="50" charset="-128"/>
            </a:endParaRPr>
          </a:p>
          <a:p>
            <a:pPr marL="285750" indent="-285750">
              <a:buFont typeface="Arial" panose="020B0604020202020204" pitchFamily="34" charset="0"/>
              <a:buChar char="•"/>
            </a:pPr>
            <a:r>
              <a:rPr lang="ja-JP" altLang="ja-JP" dirty="0">
                <a:latin typeface="Arial Unicode MS" panose="020B0604020202020204" pitchFamily="50" charset="-128"/>
                <a:ea typeface="Arial Unicode MS" panose="020B0604020202020204" pitchFamily="50" charset="-128"/>
                <a:cs typeface="Arial Unicode MS" panose="020B0604020202020204" pitchFamily="50" charset="-128"/>
              </a:rPr>
              <a:t>Phase drifts in the downstream LINAC can occasionally cause the energy spread to exceed the required limit.</a:t>
            </a:r>
            <a:endParaRPr lang="en-US" altLang="ja-JP" dirty="0">
              <a:latin typeface="Arial Unicode MS" panose="020B0604020202020204" pitchFamily="50" charset="-128"/>
              <a:ea typeface="Arial Unicode MS" panose="020B0604020202020204" pitchFamily="50" charset="-128"/>
              <a:cs typeface="Arial Unicode MS" panose="020B0604020202020204" pitchFamily="50" charset="-128"/>
            </a:endParaRPr>
          </a:p>
          <a:p>
            <a:pPr marL="285750" indent="-285750" algn="l">
              <a:buFont typeface="Arial" panose="020B0604020202020204" pitchFamily="34" charset="0"/>
              <a:buChar char="•"/>
            </a:pPr>
            <a:endParaRPr kumimoji="1" lang="ja-JP" altLang="en-US"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6" name="テキスト ボックス 15">
            <a:extLst>
              <a:ext uri="{FF2B5EF4-FFF2-40B4-BE49-F238E27FC236}">
                <a16:creationId xmlns:a16="http://schemas.microsoft.com/office/drawing/2014/main" id="{A5A321A1-26E8-7198-B69B-697023D7107C}"/>
              </a:ext>
            </a:extLst>
          </p:cNvPr>
          <p:cNvSpPr txBox="1"/>
          <p:nvPr/>
        </p:nvSpPr>
        <p:spPr>
          <a:xfrm>
            <a:off x="2779650" y="4308371"/>
            <a:ext cx="7820001" cy="923330"/>
          </a:xfrm>
          <a:prstGeom prst="rect">
            <a:avLst/>
          </a:prstGeom>
          <a:noFill/>
        </p:spPr>
        <p:txBody>
          <a:bodyPr wrap="square">
            <a:spAutoFit/>
          </a:bodyPr>
          <a:lstStyle/>
          <a:p>
            <a:r>
              <a:rPr lang="en-US" altLang="ja-JP" dirty="0">
                <a:latin typeface="Arial Unicode MS" panose="020B0604020202020204" pitchFamily="50" charset="-128"/>
                <a:ea typeface="Arial Unicode MS" panose="020B0604020202020204" pitchFamily="50" charset="-128"/>
                <a:cs typeface="Arial Unicode MS" panose="020B0604020202020204" pitchFamily="50" charset="-128"/>
              </a:rPr>
              <a:t>The input RF power was limited by discharges at the waveguide flange,</a:t>
            </a:r>
            <a:br>
              <a:rPr lang="en-US" altLang="ja-JP" dirty="0">
                <a:latin typeface="Arial Unicode MS" panose="020B0604020202020204" pitchFamily="50" charset="-128"/>
                <a:ea typeface="Arial Unicode MS" panose="020B0604020202020204" pitchFamily="50" charset="-128"/>
                <a:cs typeface="Arial Unicode MS" panose="020B0604020202020204" pitchFamily="50" charset="-128"/>
              </a:rPr>
            </a:br>
            <a:r>
              <a:rPr lang="en-US" altLang="ja-JP" dirty="0">
                <a:latin typeface="Arial Unicode MS" panose="020B0604020202020204" pitchFamily="50" charset="-128"/>
                <a:ea typeface="Arial Unicode MS" panose="020B0604020202020204" pitchFamily="50" charset="-128"/>
                <a:cs typeface="Arial Unicode MS" panose="020B0604020202020204" pitchFamily="50" charset="-128"/>
              </a:rPr>
              <a:t>but a countermeasure was implemented in the summer of 2026 by installing an RF contactor.</a:t>
            </a:r>
          </a:p>
        </p:txBody>
      </p:sp>
      <p:sp>
        <p:nvSpPr>
          <p:cNvPr id="18" name="テキスト ボックス 17">
            <a:extLst>
              <a:ext uri="{FF2B5EF4-FFF2-40B4-BE49-F238E27FC236}">
                <a16:creationId xmlns:a16="http://schemas.microsoft.com/office/drawing/2014/main" id="{32861F56-FEAB-3AB9-77EA-43A882CB13CB}"/>
              </a:ext>
            </a:extLst>
          </p:cNvPr>
          <p:cNvSpPr txBox="1"/>
          <p:nvPr/>
        </p:nvSpPr>
        <p:spPr>
          <a:xfrm>
            <a:off x="2779650" y="5335776"/>
            <a:ext cx="8869151" cy="369332"/>
          </a:xfrm>
          <a:prstGeom prst="rect">
            <a:avLst/>
          </a:prstGeom>
          <a:noFill/>
        </p:spPr>
        <p:txBody>
          <a:bodyPr wrap="square">
            <a:spAutoFit/>
          </a:bodyPr>
          <a:lstStyle/>
          <a:p>
            <a:r>
              <a:rPr lang="ja-JP" altLang="ja-JP" dirty="0">
                <a:latin typeface="Arial Unicode MS" panose="020B0604020202020204" pitchFamily="50" charset="-128"/>
                <a:ea typeface="Arial Unicode MS" panose="020B0604020202020204" pitchFamily="50" charset="-128"/>
                <a:cs typeface="Arial Unicode MS" panose="020B0604020202020204" pitchFamily="50" charset="-128"/>
              </a:rPr>
              <a:t>Increase the ECS accelerating gradient to furthe</a:t>
            </a:r>
            <a:r>
              <a:rPr lang="en-US" altLang="ja-JP" dirty="0">
                <a:latin typeface="Arial Unicode MS" panose="020B0604020202020204" pitchFamily="50" charset="-128"/>
                <a:ea typeface="Arial Unicode MS" panose="020B0604020202020204" pitchFamily="50" charset="-128"/>
                <a:cs typeface="Arial Unicode MS" panose="020B0604020202020204" pitchFamily="50" charset="-128"/>
              </a:rPr>
              <a:t>r </a:t>
            </a:r>
            <a:r>
              <a:rPr lang="ja-JP" altLang="ja-JP" dirty="0">
                <a:latin typeface="Arial Unicode MS" panose="020B0604020202020204" pitchFamily="50" charset="-128"/>
                <a:ea typeface="Arial Unicode MS" panose="020B0604020202020204" pitchFamily="50" charset="-128"/>
                <a:cs typeface="Arial Unicode MS" panose="020B0604020202020204" pitchFamily="50" charset="-128"/>
              </a:rPr>
              <a:t>reduce the energy spread.</a:t>
            </a:r>
            <a:endParaRPr lang="ja-JP" altLang="en-US" sz="2000" dirty="0">
              <a:ea typeface="Arial Unicode MS" panose="020B0604020202020204"/>
            </a:endParaRPr>
          </a:p>
        </p:txBody>
      </p:sp>
      <p:sp>
        <p:nvSpPr>
          <p:cNvPr id="2" name="スライド番号プレースホルダー 1">
            <a:extLst>
              <a:ext uri="{FF2B5EF4-FFF2-40B4-BE49-F238E27FC236}">
                <a16:creationId xmlns:a16="http://schemas.microsoft.com/office/drawing/2014/main" id="{6E7C58D8-7C14-9280-3B15-C42947FB0422}"/>
              </a:ext>
            </a:extLst>
          </p:cNvPr>
          <p:cNvSpPr>
            <a:spLocks noGrp="1"/>
          </p:cNvSpPr>
          <p:nvPr>
            <p:ph type="sldNum" sz="quarter" idx="12"/>
          </p:nvPr>
        </p:nvSpPr>
        <p:spPr/>
        <p:txBody>
          <a:bodyPr/>
          <a:lstStyle/>
          <a:p>
            <a:fld id="{CAD7C6AE-5926-44C1-B8C5-328FEA194DF7}" type="slidenum">
              <a:rPr lang="ja-JP" altLang="en-US" smtClean="0"/>
              <a:pPr/>
              <a:t>15</a:t>
            </a:fld>
            <a:endParaRPr lang="ja-JP" altLang="en-US" dirty="0"/>
          </a:p>
        </p:txBody>
      </p:sp>
      <p:sp>
        <p:nvSpPr>
          <p:cNvPr id="4" name="テキスト ボックス 3">
            <a:extLst>
              <a:ext uri="{FF2B5EF4-FFF2-40B4-BE49-F238E27FC236}">
                <a16:creationId xmlns:a16="http://schemas.microsoft.com/office/drawing/2014/main" id="{7302A1EC-67D8-2DBC-0D67-686846A735B5}"/>
              </a:ext>
            </a:extLst>
          </p:cNvPr>
          <p:cNvSpPr txBox="1"/>
          <p:nvPr/>
        </p:nvSpPr>
        <p:spPr>
          <a:xfrm>
            <a:off x="2329840" y="6292875"/>
            <a:ext cx="5876417" cy="338554"/>
          </a:xfrm>
          <a:prstGeom prst="rect">
            <a:avLst/>
          </a:prstGeom>
          <a:noFill/>
        </p:spPr>
        <p:txBody>
          <a:bodyPr wrap="none" rtlCol="0">
            <a:spAutoFit/>
          </a:bodyPr>
          <a:lstStyle/>
          <a:p>
            <a:pPr marL="285750" indent="-285750" algn="l">
              <a:buFont typeface="Arial" panose="020B0604020202020204" pitchFamily="34" charset="0"/>
              <a:buChar char="•"/>
            </a:pP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The energy spread of the positron beam is sufficiently small</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 name="テキスト ボックス 4">
            <a:extLst>
              <a:ext uri="{FF2B5EF4-FFF2-40B4-BE49-F238E27FC236}">
                <a16:creationId xmlns:a16="http://schemas.microsoft.com/office/drawing/2014/main" id="{95428424-0BC3-58FB-23E8-96D18E9E4566}"/>
              </a:ext>
            </a:extLst>
          </p:cNvPr>
          <p:cNvSpPr txBox="1"/>
          <p:nvPr/>
        </p:nvSpPr>
        <p:spPr>
          <a:xfrm>
            <a:off x="1158693" y="2816746"/>
            <a:ext cx="1620957" cy="338554"/>
          </a:xfrm>
          <a:prstGeom prst="rect">
            <a:avLst/>
          </a:prstGeom>
          <a:noFill/>
        </p:spPr>
        <p:txBody>
          <a:bodyPr wrap="none" rtlCol="0">
            <a:spAutoFit/>
          </a:bodyPr>
          <a:lstStyle/>
          <a:p>
            <a:pPr algn="l"/>
            <a:r>
              <a:rPr kumimoji="1" lang="en-US" altLang="ja-JP" sz="1600" b="1" dirty="0">
                <a:solidFill>
                  <a:srgbClr val="0070C0"/>
                </a:solidFill>
                <a:latin typeface="Arial Unicode MS" panose="020B0604020202020204" pitchFamily="50" charset="-128"/>
                <a:ea typeface="Arial Unicode MS" panose="020B0604020202020204" pitchFamily="50" charset="-128"/>
                <a:cs typeface="Arial Unicode MS" panose="020B0604020202020204" pitchFamily="50" charset="-128"/>
              </a:rPr>
              <a:t>Electron Beam</a:t>
            </a:r>
            <a:endParaRPr kumimoji="1" lang="ja-JP" altLang="en-US" sz="1600" b="1" dirty="0">
              <a:solidFill>
                <a:srgbClr val="0070C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7" name="テキスト ボックス 6">
            <a:extLst>
              <a:ext uri="{FF2B5EF4-FFF2-40B4-BE49-F238E27FC236}">
                <a16:creationId xmlns:a16="http://schemas.microsoft.com/office/drawing/2014/main" id="{E5194F1D-A71D-516E-AE23-D88BFA5523F3}"/>
              </a:ext>
            </a:extLst>
          </p:cNvPr>
          <p:cNvSpPr txBox="1"/>
          <p:nvPr/>
        </p:nvSpPr>
        <p:spPr>
          <a:xfrm>
            <a:off x="1158693" y="5882943"/>
            <a:ext cx="1632178" cy="338554"/>
          </a:xfrm>
          <a:prstGeom prst="rect">
            <a:avLst/>
          </a:prstGeom>
          <a:noFill/>
        </p:spPr>
        <p:txBody>
          <a:bodyPr wrap="none" rtlCol="0">
            <a:spAutoFit/>
          </a:bodyPr>
          <a:lstStyle/>
          <a:p>
            <a:pPr algn="l"/>
            <a:r>
              <a:rPr kumimoji="1" lang="en-US" altLang="ja-JP" sz="1600" b="1" dirty="0">
                <a:solidFill>
                  <a:srgbClr val="FF8000"/>
                </a:solidFill>
                <a:latin typeface="Arial Unicode MS" panose="020B0604020202020204" pitchFamily="50" charset="-128"/>
                <a:ea typeface="Arial Unicode MS" panose="020B0604020202020204" pitchFamily="50" charset="-128"/>
                <a:cs typeface="Arial Unicode MS" panose="020B0604020202020204" pitchFamily="50" charset="-128"/>
              </a:rPr>
              <a:t>Positron Beam</a:t>
            </a:r>
            <a:endParaRPr kumimoji="1" lang="ja-JP" altLang="en-US" sz="1600" b="1" dirty="0">
              <a:solidFill>
                <a:srgbClr val="FF8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Tree>
    <p:extLst>
      <p:ext uri="{BB962C8B-B14F-4D97-AF65-F5344CB8AC3E}">
        <p14:creationId xmlns:p14="http://schemas.microsoft.com/office/powerpoint/2010/main" val="27986485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a:extLst>
              <a:ext uri="{FF2B5EF4-FFF2-40B4-BE49-F238E27FC236}">
                <a16:creationId xmlns:a16="http://schemas.microsoft.com/office/drawing/2014/main" id="{87501DB1-ED81-D310-582A-875BC107F623}"/>
              </a:ext>
            </a:extLst>
          </p:cNvPr>
          <p:cNvPicPr>
            <a:picLocks noChangeAspect="1"/>
          </p:cNvPicPr>
          <p:nvPr/>
        </p:nvPicPr>
        <p:blipFill>
          <a:blip r:embed="rId2">
            <a:extLst>
              <a:ext uri="{28A0092B-C50C-407E-A947-70E740481C1C}">
                <a14:useLocalDpi xmlns:a14="http://schemas.microsoft.com/office/drawing/2010/main" val="0"/>
              </a:ext>
            </a:extLst>
          </a:blip>
          <a:srcRect l="56335"/>
          <a:stretch>
            <a:fillRect/>
          </a:stretch>
        </p:blipFill>
        <p:spPr>
          <a:xfrm>
            <a:off x="9183087" y="1066012"/>
            <a:ext cx="2867319" cy="1780162"/>
          </a:xfrm>
          <a:prstGeom prst="rect">
            <a:avLst/>
          </a:prstGeom>
        </p:spPr>
      </p:pic>
      <p:pic>
        <p:nvPicPr>
          <p:cNvPr id="7" name="図 6">
            <a:extLst>
              <a:ext uri="{FF2B5EF4-FFF2-40B4-BE49-F238E27FC236}">
                <a16:creationId xmlns:a16="http://schemas.microsoft.com/office/drawing/2014/main" id="{D06248F5-99B5-37B9-BA14-0D46E2D1F89C}"/>
              </a:ext>
            </a:extLst>
          </p:cNvPr>
          <p:cNvPicPr>
            <a:picLocks noChangeAspect="1"/>
          </p:cNvPicPr>
          <p:nvPr/>
        </p:nvPicPr>
        <p:blipFill>
          <a:blip r:embed="rId3"/>
          <a:srcRect l="52366"/>
          <a:stretch>
            <a:fillRect/>
          </a:stretch>
        </p:blipFill>
        <p:spPr>
          <a:xfrm>
            <a:off x="5628226" y="463110"/>
            <a:ext cx="4026948" cy="4765052"/>
          </a:xfrm>
          <a:prstGeom prst="rect">
            <a:avLst/>
          </a:prstGeom>
        </p:spPr>
      </p:pic>
      <p:sp>
        <p:nvSpPr>
          <p:cNvPr id="10" name="字幕 2">
            <a:extLst>
              <a:ext uri="{FF2B5EF4-FFF2-40B4-BE49-F238E27FC236}">
                <a16:creationId xmlns:a16="http://schemas.microsoft.com/office/drawing/2014/main" id="{DAF41768-A73C-09E1-783A-31CED60EBB27}"/>
              </a:ext>
            </a:extLst>
          </p:cNvPr>
          <p:cNvSpPr txBox="1">
            <a:spLocks/>
          </p:cNvSpPr>
          <p:nvPr/>
        </p:nvSpPr>
        <p:spPr>
          <a:xfrm>
            <a:off x="0" y="0"/>
            <a:ext cx="11999547" cy="602902"/>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Required Parameters : Emittance of the Injection Beam</a:t>
            </a:r>
          </a:p>
        </p:txBody>
      </p:sp>
      <p:pic>
        <p:nvPicPr>
          <p:cNvPr id="12" name="図 11">
            <a:extLst>
              <a:ext uri="{FF2B5EF4-FFF2-40B4-BE49-F238E27FC236}">
                <a16:creationId xmlns:a16="http://schemas.microsoft.com/office/drawing/2014/main" id="{2E7629E6-FB05-35E7-678C-D1C05F5A4221}"/>
              </a:ext>
            </a:extLst>
          </p:cNvPr>
          <p:cNvPicPr>
            <a:picLocks noChangeAspect="1"/>
          </p:cNvPicPr>
          <p:nvPr/>
        </p:nvPicPr>
        <p:blipFill>
          <a:blip r:embed="rId3"/>
          <a:srcRect r="49549"/>
          <a:stretch>
            <a:fillRect/>
          </a:stretch>
        </p:blipFill>
        <p:spPr>
          <a:xfrm>
            <a:off x="548227" y="463110"/>
            <a:ext cx="4265073" cy="4765052"/>
          </a:xfrm>
          <a:prstGeom prst="rect">
            <a:avLst/>
          </a:prstGeom>
        </p:spPr>
      </p:pic>
      <p:graphicFrame>
        <p:nvGraphicFramePr>
          <p:cNvPr id="3" name="表 2">
            <a:extLst>
              <a:ext uri="{FF2B5EF4-FFF2-40B4-BE49-F238E27FC236}">
                <a16:creationId xmlns:a16="http://schemas.microsoft.com/office/drawing/2014/main" id="{84517B32-7246-C911-CC84-45EFA8934566}"/>
              </a:ext>
            </a:extLst>
          </p:cNvPr>
          <p:cNvGraphicFramePr>
            <a:graphicFrameLocks noGrp="1"/>
          </p:cNvGraphicFramePr>
          <p:nvPr>
            <p:extLst>
              <p:ext uri="{D42A27DB-BD31-4B8C-83A1-F6EECF244321}">
                <p14:modId xmlns:p14="http://schemas.microsoft.com/office/powerpoint/2010/main" val="2752313791"/>
              </p:ext>
            </p:extLst>
          </p:nvPr>
        </p:nvGraphicFramePr>
        <p:xfrm>
          <a:off x="5628226" y="5314592"/>
          <a:ext cx="4921773" cy="914400"/>
        </p:xfrm>
        <a:graphic>
          <a:graphicData uri="http://schemas.openxmlformats.org/drawingml/2006/table">
            <a:tbl>
              <a:tblPr firstRow="1" bandRow="1">
                <a:tableStyleId>{5C22544A-7EE6-4342-B048-85BDC9FD1C3A}</a:tableStyleId>
              </a:tblPr>
              <a:tblGrid>
                <a:gridCol w="1230443">
                  <a:extLst>
                    <a:ext uri="{9D8B030D-6E8A-4147-A177-3AD203B41FA5}">
                      <a16:colId xmlns:a16="http://schemas.microsoft.com/office/drawing/2014/main" val="3331794327"/>
                    </a:ext>
                  </a:extLst>
                </a:gridCol>
                <a:gridCol w="1539440">
                  <a:extLst>
                    <a:ext uri="{9D8B030D-6E8A-4147-A177-3AD203B41FA5}">
                      <a16:colId xmlns:a16="http://schemas.microsoft.com/office/drawing/2014/main" val="3898256542"/>
                    </a:ext>
                  </a:extLst>
                </a:gridCol>
                <a:gridCol w="1539440">
                  <a:extLst>
                    <a:ext uri="{9D8B030D-6E8A-4147-A177-3AD203B41FA5}">
                      <a16:colId xmlns:a16="http://schemas.microsoft.com/office/drawing/2014/main" val="209752262"/>
                    </a:ext>
                  </a:extLst>
                </a:gridCol>
                <a:gridCol w="612450">
                  <a:extLst>
                    <a:ext uri="{9D8B030D-6E8A-4147-A177-3AD203B41FA5}">
                      <a16:colId xmlns:a16="http://schemas.microsoft.com/office/drawing/2014/main" val="4287120923"/>
                    </a:ext>
                  </a:extLst>
                </a:gridCol>
              </a:tblGrid>
              <a:tr h="302322">
                <a:tc>
                  <a:txBody>
                    <a:bodyPr/>
                    <a:lstStyle/>
                    <a:p>
                      <a:pPr algn="ctr"/>
                      <a:r>
                        <a:rPr kumimoji="1" lang="en-US" altLang="ja-JP" sz="1400" dirty="0">
                          <a:ea typeface="Arial Unicode MS" panose="020B0604020202020204"/>
                        </a:rPr>
                        <a:t>e- 2026ab</a:t>
                      </a:r>
                      <a:endParaRPr kumimoji="1" lang="ja-JP" altLang="en-US" sz="1400" dirty="0"/>
                    </a:p>
                  </a:txBody>
                  <a:tcPr/>
                </a:tc>
                <a:tc>
                  <a:txBody>
                    <a:bodyPr/>
                    <a:lstStyle/>
                    <a:p>
                      <a:pPr algn="ctr"/>
                      <a:r>
                        <a:rPr kumimoji="1" lang="en-US" altLang="ja-JP" sz="1400" dirty="0">
                          <a:ea typeface="Arial Unicode MS" panose="020B0604020202020204"/>
                        </a:rPr>
                        <a:t>BT1</a:t>
                      </a:r>
                      <a:endParaRPr kumimoji="1" lang="ja-JP" altLang="en-US" sz="1400" dirty="0"/>
                    </a:p>
                  </a:txBody>
                  <a:tcPr/>
                </a:tc>
                <a:tc>
                  <a:txBody>
                    <a:bodyPr/>
                    <a:lstStyle/>
                    <a:p>
                      <a:pPr algn="ctr"/>
                      <a:r>
                        <a:rPr kumimoji="1" lang="en-US" altLang="ja-JP" sz="1400" dirty="0">
                          <a:ea typeface="Arial Unicode MS" panose="020B0604020202020204"/>
                        </a:rPr>
                        <a:t>BT2</a:t>
                      </a:r>
                      <a:endParaRPr kumimoji="1" lang="ja-JP" altLang="en-US" sz="1400" dirty="0"/>
                    </a:p>
                  </a:txBody>
                  <a:tcPr/>
                </a:tc>
                <a:tc>
                  <a:txBody>
                    <a:bodyPr/>
                    <a:lstStyle/>
                    <a:p>
                      <a:pPr algn="ctr"/>
                      <a:r>
                        <a:rPr kumimoji="1" lang="en-US" altLang="ja-JP" sz="1400" dirty="0">
                          <a:ea typeface="Arial Unicode MS" panose="020B0604020202020204"/>
                        </a:rPr>
                        <a:t>Req.</a:t>
                      </a:r>
                      <a:endParaRPr kumimoji="1" lang="ja-JP" altLang="en-US" sz="1400" dirty="0"/>
                    </a:p>
                  </a:txBody>
                  <a:tcPr/>
                </a:tc>
                <a:extLst>
                  <a:ext uri="{0D108BD9-81ED-4DB2-BD59-A6C34878D82A}">
                    <a16:rowId xmlns:a16="http://schemas.microsoft.com/office/drawing/2014/main" val="499629410"/>
                  </a:ext>
                </a:extLst>
              </a:tr>
              <a:tr h="303997">
                <a:tc>
                  <a:txBody>
                    <a:bodyPr/>
                    <a:lstStyle/>
                    <a:p>
                      <a:pPr algn="ctr"/>
                      <a:r>
                        <a:rPr kumimoji="1" lang="en-US" altLang="ja-JP" sz="1400" dirty="0">
                          <a:latin typeface="Symbol" pitchFamily="2" charset="2"/>
                          <a:ea typeface="Arial Unicode MS" panose="020B0604020202020204"/>
                        </a:rPr>
                        <a:t>ge</a:t>
                      </a:r>
                      <a:r>
                        <a:rPr kumimoji="1" lang="en-US" altLang="ja-JP" sz="1400" dirty="0"/>
                        <a:t>x [</a:t>
                      </a:r>
                      <a:r>
                        <a:rPr kumimoji="1" lang="en-US" altLang="ja-JP" sz="1400" dirty="0">
                          <a:latin typeface="Symbol" pitchFamily="2" charset="2"/>
                        </a:rPr>
                        <a:t>m</a:t>
                      </a:r>
                      <a:r>
                        <a:rPr kumimoji="1" lang="en-US" altLang="ja-JP" sz="1400" dirty="0"/>
                        <a:t>m]</a:t>
                      </a:r>
                      <a:endParaRPr kumimoji="1" lang="ja-JP" altLang="en-US" sz="1400" dirty="0"/>
                    </a:p>
                  </a:txBody>
                  <a:tcPr/>
                </a:tc>
                <a:tc>
                  <a:txBody>
                    <a:bodyPr/>
                    <a:lstStyle/>
                    <a:p>
                      <a:pPr algn="ctr"/>
                      <a:r>
                        <a:rPr kumimoji="1" lang="en-US" altLang="ja-JP" sz="1400" dirty="0">
                          <a:ea typeface="Arial Unicode MS" panose="020B0604020202020204"/>
                        </a:rPr>
                        <a:t>104±2</a:t>
                      </a:r>
                      <a:endParaRPr kumimoji="1" lang="ja-JP" altLang="en-US" sz="1400" dirty="0"/>
                    </a:p>
                  </a:txBody>
                  <a:tcPr/>
                </a:tc>
                <a:tc>
                  <a:txBody>
                    <a:bodyPr/>
                    <a:lstStyle/>
                    <a:p>
                      <a:pPr algn="ctr"/>
                      <a:r>
                        <a:rPr kumimoji="1" lang="en-US" altLang="ja-JP" sz="1400" b="1" dirty="0">
                          <a:ea typeface="Arial Unicode MS" panose="020B0604020202020204"/>
                        </a:rPr>
                        <a:t>233</a:t>
                      </a:r>
                      <a:r>
                        <a:rPr kumimoji="1" lang="en-US" altLang="ja-JP" sz="1400" dirty="0">
                          <a:ea typeface="Arial Unicode MS" panose="020B0604020202020204"/>
                        </a:rPr>
                        <a:t>±11</a:t>
                      </a:r>
                      <a:endParaRPr kumimoji="1" lang="ja-JP" altLang="en-US" sz="1400" dirty="0"/>
                    </a:p>
                  </a:txBody>
                  <a:tcPr/>
                </a:tc>
                <a:tc>
                  <a:txBody>
                    <a:bodyPr/>
                    <a:lstStyle/>
                    <a:p>
                      <a:pPr algn="ctr"/>
                      <a:r>
                        <a:rPr kumimoji="1" lang="en-US" altLang="ja-JP" sz="1400" dirty="0">
                          <a:ea typeface="Arial Unicode MS" panose="020B0604020202020204"/>
                        </a:rPr>
                        <a:t>40</a:t>
                      </a:r>
                      <a:endParaRPr kumimoji="1" lang="ja-JP" altLang="en-US" sz="1400" dirty="0"/>
                    </a:p>
                  </a:txBody>
                  <a:tcPr/>
                </a:tc>
                <a:extLst>
                  <a:ext uri="{0D108BD9-81ED-4DB2-BD59-A6C34878D82A}">
                    <a16:rowId xmlns:a16="http://schemas.microsoft.com/office/drawing/2014/main" val="18456862"/>
                  </a:ext>
                </a:extLst>
              </a:tr>
              <a:tr h="3039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Symbol" pitchFamily="2" charset="2"/>
                          <a:ea typeface="Arial Unicode MS" panose="020B0604020202020204"/>
                        </a:rPr>
                        <a:t>ge</a:t>
                      </a:r>
                      <a:r>
                        <a:rPr kumimoji="1" lang="en-US" altLang="ja-JP" sz="1400" dirty="0"/>
                        <a:t>y [</a:t>
                      </a:r>
                      <a:r>
                        <a:rPr kumimoji="1" lang="en-US" altLang="ja-JP" sz="1400" dirty="0">
                          <a:latin typeface="Symbol" pitchFamily="2" charset="2"/>
                        </a:rPr>
                        <a:t>m</a:t>
                      </a:r>
                      <a:r>
                        <a:rPr kumimoji="1" lang="en-US" altLang="ja-JP" sz="1400" dirty="0"/>
                        <a:t>m]</a:t>
                      </a:r>
                      <a:endParaRPr kumimoji="1" lang="ja-JP" altLang="en-US" sz="1400" dirty="0"/>
                    </a:p>
                  </a:txBody>
                  <a:tcPr/>
                </a:tc>
                <a:tc>
                  <a:txBody>
                    <a:bodyPr/>
                    <a:lstStyle/>
                    <a:p>
                      <a:pPr algn="ctr"/>
                      <a:r>
                        <a:rPr kumimoji="1" lang="en-US" altLang="ja-JP" sz="1400" dirty="0">
                          <a:ea typeface="Arial Unicode MS" panose="020B0604020202020204"/>
                        </a:rPr>
                        <a:t>52.8±1.6</a:t>
                      </a:r>
                      <a:endParaRPr kumimoji="1" lang="ja-JP" altLang="en-US" sz="1400" dirty="0"/>
                    </a:p>
                  </a:txBody>
                  <a:tcPr/>
                </a:tc>
                <a:tc>
                  <a:txBody>
                    <a:bodyPr/>
                    <a:lstStyle/>
                    <a:p>
                      <a:pPr algn="ctr"/>
                      <a:r>
                        <a:rPr kumimoji="1" lang="en-US" altLang="ja-JP" sz="1400" b="1" dirty="0">
                          <a:ea typeface="Arial Unicode MS" panose="020B0604020202020204"/>
                        </a:rPr>
                        <a:t>135</a:t>
                      </a:r>
                      <a:r>
                        <a:rPr kumimoji="1" lang="en-US" altLang="ja-JP" sz="1400" dirty="0">
                          <a:ea typeface="Arial Unicode MS" panose="020B0604020202020204"/>
                        </a:rPr>
                        <a:t>±7</a:t>
                      </a:r>
                      <a:endParaRPr kumimoji="1" lang="ja-JP" altLang="en-US" sz="1400" dirty="0"/>
                    </a:p>
                  </a:txBody>
                  <a:tcPr/>
                </a:tc>
                <a:tc>
                  <a:txBody>
                    <a:bodyPr/>
                    <a:lstStyle/>
                    <a:p>
                      <a:pPr algn="ctr"/>
                      <a:r>
                        <a:rPr kumimoji="1" lang="en-US" altLang="ja-JP" sz="1400" dirty="0">
                          <a:ea typeface="Arial Unicode MS" panose="020B0604020202020204"/>
                        </a:rPr>
                        <a:t>20</a:t>
                      </a:r>
                      <a:endParaRPr kumimoji="1" lang="ja-JP" altLang="en-US" sz="1400" dirty="0"/>
                    </a:p>
                  </a:txBody>
                  <a:tcPr/>
                </a:tc>
                <a:extLst>
                  <a:ext uri="{0D108BD9-81ED-4DB2-BD59-A6C34878D82A}">
                    <a16:rowId xmlns:a16="http://schemas.microsoft.com/office/drawing/2014/main" val="1492316101"/>
                  </a:ext>
                </a:extLst>
              </a:tr>
            </a:tbl>
          </a:graphicData>
        </a:graphic>
      </p:graphicFrame>
      <p:graphicFrame>
        <p:nvGraphicFramePr>
          <p:cNvPr id="5" name="表 4">
            <a:extLst>
              <a:ext uri="{FF2B5EF4-FFF2-40B4-BE49-F238E27FC236}">
                <a16:creationId xmlns:a16="http://schemas.microsoft.com/office/drawing/2014/main" id="{B76B5563-1B99-AC13-5BC7-4AA19B482F1E}"/>
              </a:ext>
            </a:extLst>
          </p:cNvPr>
          <p:cNvGraphicFramePr>
            <a:graphicFrameLocks noGrp="1"/>
          </p:cNvGraphicFramePr>
          <p:nvPr>
            <p:extLst>
              <p:ext uri="{D42A27DB-BD31-4B8C-83A1-F6EECF244321}">
                <p14:modId xmlns:p14="http://schemas.microsoft.com/office/powerpoint/2010/main" val="4229321309"/>
              </p:ext>
            </p:extLst>
          </p:nvPr>
        </p:nvGraphicFramePr>
        <p:xfrm>
          <a:off x="354019" y="5323381"/>
          <a:ext cx="4921774" cy="919467"/>
        </p:xfrm>
        <a:graphic>
          <a:graphicData uri="http://schemas.openxmlformats.org/drawingml/2006/table">
            <a:tbl>
              <a:tblPr firstRow="1" bandRow="1">
                <a:tableStyleId>{7DF18680-E054-41AD-8BC1-D1AEF772440D}</a:tableStyleId>
              </a:tblPr>
              <a:tblGrid>
                <a:gridCol w="1228726">
                  <a:extLst>
                    <a:ext uri="{9D8B030D-6E8A-4147-A177-3AD203B41FA5}">
                      <a16:colId xmlns:a16="http://schemas.microsoft.com/office/drawing/2014/main" val="3331794327"/>
                    </a:ext>
                  </a:extLst>
                </a:gridCol>
                <a:gridCol w="1539079">
                  <a:extLst>
                    <a:ext uri="{9D8B030D-6E8A-4147-A177-3AD203B41FA5}">
                      <a16:colId xmlns:a16="http://schemas.microsoft.com/office/drawing/2014/main" val="3898256542"/>
                    </a:ext>
                  </a:extLst>
                </a:gridCol>
                <a:gridCol w="1535700">
                  <a:extLst>
                    <a:ext uri="{9D8B030D-6E8A-4147-A177-3AD203B41FA5}">
                      <a16:colId xmlns:a16="http://schemas.microsoft.com/office/drawing/2014/main" val="209752262"/>
                    </a:ext>
                  </a:extLst>
                </a:gridCol>
                <a:gridCol w="618269">
                  <a:extLst>
                    <a:ext uri="{9D8B030D-6E8A-4147-A177-3AD203B41FA5}">
                      <a16:colId xmlns:a16="http://schemas.microsoft.com/office/drawing/2014/main" val="4287120923"/>
                    </a:ext>
                  </a:extLst>
                </a:gridCol>
              </a:tblGrid>
              <a:tr h="306489">
                <a:tc>
                  <a:txBody>
                    <a:bodyPr/>
                    <a:lstStyle/>
                    <a:p>
                      <a:pPr algn="ctr"/>
                      <a:r>
                        <a:rPr kumimoji="1" lang="en-US" altLang="ja-JP" sz="1400" dirty="0">
                          <a:ea typeface="Arial Unicode MS" panose="020B0604020202020204"/>
                        </a:rPr>
                        <a:t>e+ 2026ab</a:t>
                      </a:r>
                      <a:endParaRPr kumimoji="1" lang="ja-JP" altLang="en-US" sz="1400" dirty="0"/>
                    </a:p>
                  </a:txBody>
                  <a:tcPr/>
                </a:tc>
                <a:tc>
                  <a:txBody>
                    <a:bodyPr/>
                    <a:lstStyle/>
                    <a:p>
                      <a:pPr algn="ctr"/>
                      <a:r>
                        <a:rPr kumimoji="1" lang="en-US" altLang="ja-JP" sz="1400" dirty="0">
                          <a:ea typeface="Arial Unicode MS" panose="020B0604020202020204"/>
                        </a:rPr>
                        <a:t>BT1</a:t>
                      </a:r>
                      <a:endParaRPr kumimoji="1" lang="ja-JP" altLang="en-US" sz="1400" dirty="0"/>
                    </a:p>
                  </a:txBody>
                  <a:tcPr/>
                </a:tc>
                <a:tc>
                  <a:txBody>
                    <a:bodyPr/>
                    <a:lstStyle/>
                    <a:p>
                      <a:pPr algn="ctr"/>
                      <a:r>
                        <a:rPr kumimoji="1" lang="en-US" altLang="ja-JP" sz="1400" dirty="0">
                          <a:ea typeface="Arial Unicode MS" panose="020B0604020202020204"/>
                        </a:rPr>
                        <a:t>BT2</a:t>
                      </a:r>
                      <a:endParaRPr kumimoji="1" lang="ja-JP" altLang="en-US" sz="1400" dirty="0"/>
                    </a:p>
                  </a:txBody>
                  <a:tcPr/>
                </a:tc>
                <a:tc>
                  <a:txBody>
                    <a:bodyPr/>
                    <a:lstStyle/>
                    <a:p>
                      <a:pPr algn="ctr"/>
                      <a:r>
                        <a:rPr kumimoji="1" lang="en-US" altLang="ja-JP" sz="1400" dirty="0">
                          <a:ea typeface="Arial Unicode MS" panose="020B0604020202020204"/>
                        </a:rPr>
                        <a:t>Req.</a:t>
                      </a:r>
                      <a:endParaRPr kumimoji="1" lang="ja-JP" altLang="en-US" sz="1400" dirty="0"/>
                    </a:p>
                  </a:txBody>
                  <a:tcPr/>
                </a:tc>
                <a:extLst>
                  <a:ext uri="{0D108BD9-81ED-4DB2-BD59-A6C34878D82A}">
                    <a16:rowId xmlns:a16="http://schemas.microsoft.com/office/drawing/2014/main" val="499629410"/>
                  </a:ext>
                </a:extLst>
              </a:tr>
              <a:tr h="306489">
                <a:tc>
                  <a:txBody>
                    <a:bodyPr/>
                    <a:lstStyle/>
                    <a:p>
                      <a:pPr algn="ctr"/>
                      <a:r>
                        <a:rPr kumimoji="1" lang="en-US" altLang="ja-JP" sz="1400" dirty="0">
                          <a:latin typeface="Symbol" pitchFamily="2" charset="2"/>
                          <a:ea typeface="Arial Unicode MS" panose="020B0604020202020204"/>
                        </a:rPr>
                        <a:t>ge</a:t>
                      </a:r>
                      <a:r>
                        <a:rPr kumimoji="1" lang="en-US" altLang="ja-JP" sz="1400" dirty="0"/>
                        <a:t>x [</a:t>
                      </a:r>
                      <a:r>
                        <a:rPr kumimoji="1" lang="en-US" altLang="ja-JP" sz="1400" dirty="0">
                          <a:latin typeface="Symbol" pitchFamily="2" charset="2"/>
                        </a:rPr>
                        <a:t>m</a:t>
                      </a:r>
                      <a:r>
                        <a:rPr kumimoji="1" lang="en-US" altLang="ja-JP" sz="1400" dirty="0"/>
                        <a:t>m]</a:t>
                      </a:r>
                      <a:endParaRPr kumimoji="1" lang="ja-JP" altLang="en-US" sz="1400" dirty="0"/>
                    </a:p>
                  </a:txBody>
                  <a:tcPr/>
                </a:tc>
                <a:tc>
                  <a:txBody>
                    <a:bodyPr/>
                    <a:lstStyle/>
                    <a:p>
                      <a:pPr algn="ctr"/>
                      <a:r>
                        <a:rPr kumimoji="1" lang="en-US" altLang="ja-JP" sz="1400" dirty="0">
                          <a:ea typeface="Arial Unicode MS" panose="020B0604020202020204"/>
                        </a:rPr>
                        <a:t>119±2</a:t>
                      </a:r>
                      <a:endParaRPr kumimoji="1" lang="ja-JP" altLang="en-US" sz="1400" dirty="0"/>
                    </a:p>
                  </a:txBody>
                  <a:tcPr/>
                </a:tc>
                <a:tc>
                  <a:txBody>
                    <a:bodyPr/>
                    <a:lstStyle/>
                    <a:p>
                      <a:pPr algn="ctr"/>
                      <a:r>
                        <a:rPr kumimoji="1" lang="en-US" altLang="ja-JP" sz="1400" b="1" dirty="0">
                          <a:ea typeface="Arial Unicode MS" panose="020B0604020202020204"/>
                        </a:rPr>
                        <a:t>207</a:t>
                      </a:r>
                      <a:r>
                        <a:rPr kumimoji="1" lang="en-US" altLang="ja-JP" sz="1400" dirty="0">
                          <a:ea typeface="Arial Unicode MS" panose="020B0604020202020204"/>
                        </a:rPr>
                        <a:t>±9</a:t>
                      </a:r>
                      <a:endParaRPr kumimoji="1" lang="ja-JP" altLang="en-US" sz="1400" dirty="0"/>
                    </a:p>
                  </a:txBody>
                  <a:tcPr/>
                </a:tc>
                <a:tc>
                  <a:txBody>
                    <a:bodyPr/>
                    <a:lstStyle/>
                    <a:p>
                      <a:pPr algn="ctr"/>
                      <a:r>
                        <a:rPr kumimoji="1" lang="en-US" altLang="ja-JP" sz="1400" dirty="0">
                          <a:ea typeface="Arial Unicode MS" panose="020B0604020202020204"/>
                        </a:rPr>
                        <a:t>100</a:t>
                      </a:r>
                      <a:endParaRPr kumimoji="1" lang="ja-JP" altLang="en-US" sz="1400" dirty="0"/>
                    </a:p>
                  </a:txBody>
                  <a:tcPr/>
                </a:tc>
                <a:extLst>
                  <a:ext uri="{0D108BD9-81ED-4DB2-BD59-A6C34878D82A}">
                    <a16:rowId xmlns:a16="http://schemas.microsoft.com/office/drawing/2014/main" val="18456862"/>
                  </a:ext>
                </a:extLst>
              </a:tr>
              <a:tr h="30648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Symbol" pitchFamily="2" charset="2"/>
                          <a:ea typeface="Arial Unicode MS" panose="020B0604020202020204"/>
                        </a:rPr>
                        <a:t>ge</a:t>
                      </a:r>
                      <a:r>
                        <a:rPr kumimoji="1" lang="en-US" altLang="ja-JP" sz="1400" dirty="0"/>
                        <a:t>y [</a:t>
                      </a:r>
                      <a:r>
                        <a:rPr kumimoji="1" lang="en-US" altLang="ja-JP" sz="1400" dirty="0">
                          <a:latin typeface="Symbol" pitchFamily="2" charset="2"/>
                        </a:rPr>
                        <a:t>m</a:t>
                      </a:r>
                      <a:r>
                        <a:rPr kumimoji="1" lang="en-US" altLang="ja-JP" sz="1400" dirty="0"/>
                        <a:t>m]</a:t>
                      </a:r>
                      <a:endParaRPr kumimoji="1" lang="ja-JP" altLang="en-US" sz="1400" dirty="0"/>
                    </a:p>
                  </a:txBody>
                  <a:tcPr/>
                </a:tc>
                <a:tc>
                  <a:txBody>
                    <a:bodyPr/>
                    <a:lstStyle/>
                    <a:p>
                      <a:pPr algn="ctr"/>
                      <a:r>
                        <a:rPr kumimoji="1" lang="en-US" altLang="ja-JP" sz="1400" dirty="0">
                          <a:ea typeface="Arial Unicode MS" panose="020B0604020202020204"/>
                        </a:rPr>
                        <a:t>5.4±0.4</a:t>
                      </a:r>
                      <a:endParaRPr kumimoji="1" lang="ja-JP" altLang="en-US" sz="1400" dirty="0"/>
                    </a:p>
                  </a:txBody>
                  <a:tcPr/>
                </a:tc>
                <a:tc>
                  <a:txBody>
                    <a:bodyPr/>
                    <a:lstStyle/>
                    <a:p>
                      <a:pPr algn="ctr"/>
                      <a:r>
                        <a:rPr kumimoji="1" lang="en-US" altLang="ja-JP" sz="1400" b="1" dirty="0">
                          <a:ea typeface="Arial Unicode MS" panose="020B0604020202020204"/>
                        </a:rPr>
                        <a:t>47</a:t>
                      </a:r>
                      <a:r>
                        <a:rPr kumimoji="1" lang="en-US" altLang="ja-JP" sz="1400" dirty="0">
                          <a:ea typeface="Arial Unicode MS" panose="020B0604020202020204"/>
                        </a:rPr>
                        <a:t>±2</a:t>
                      </a:r>
                      <a:endParaRPr kumimoji="1" lang="ja-JP" altLang="en-US" sz="1400" dirty="0"/>
                    </a:p>
                  </a:txBody>
                  <a:tcPr/>
                </a:tc>
                <a:tc>
                  <a:txBody>
                    <a:bodyPr/>
                    <a:lstStyle/>
                    <a:p>
                      <a:pPr algn="ctr"/>
                      <a:r>
                        <a:rPr kumimoji="1" lang="en-US" altLang="ja-JP" sz="1400" dirty="0">
                          <a:ea typeface="Arial Unicode MS" panose="020B0604020202020204"/>
                        </a:rPr>
                        <a:t>15</a:t>
                      </a:r>
                      <a:endParaRPr kumimoji="1" lang="ja-JP" altLang="en-US" sz="1400" dirty="0"/>
                    </a:p>
                  </a:txBody>
                  <a:tcPr/>
                </a:tc>
                <a:extLst>
                  <a:ext uri="{0D108BD9-81ED-4DB2-BD59-A6C34878D82A}">
                    <a16:rowId xmlns:a16="http://schemas.microsoft.com/office/drawing/2014/main" val="1492316101"/>
                  </a:ext>
                </a:extLst>
              </a:tr>
            </a:tbl>
          </a:graphicData>
        </a:graphic>
      </p:graphicFrame>
      <p:sp>
        <p:nvSpPr>
          <p:cNvPr id="15" name="テキスト ボックス 14">
            <a:extLst>
              <a:ext uri="{FF2B5EF4-FFF2-40B4-BE49-F238E27FC236}">
                <a16:creationId xmlns:a16="http://schemas.microsoft.com/office/drawing/2014/main" id="{A61F9849-CA7A-382E-3561-D3CAB326C649}"/>
              </a:ext>
            </a:extLst>
          </p:cNvPr>
          <p:cNvSpPr txBox="1"/>
          <p:nvPr/>
        </p:nvSpPr>
        <p:spPr>
          <a:xfrm>
            <a:off x="9598611" y="519932"/>
            <a:ext cx="777777"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N. Iida</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6" name="テキスト ボックス 15">
            <a:extLst>
              <a:ext uri="{FF2B5EF4-FFF2-40B4-BE49-F238E27FC236}">
                <a16:creationId xmlns:a16="http://schemas.microsoft.com/office/drawing/2014/main" id="{665EC6ED-A7D9-E4C6-0C21-01FE69029375}"/>
              </a:ext>
            </a:extLst>
          </p:cNvPr>
          <p:cNvSpPr txBox="1"/>
          <p:nvPr/>
        </p:nvSpPr>
        <p:spPr>
          <a:xfrm>
            <a:off x="1037867" y="6338068"/>
            <a:ext cx="9180718" cy="369332"/>
          </a:xfrm>
          <a:prstGeom prst="rect">
            <a:avLst/>
          </a:prstGeom>
          <a:noFill/>
        </p:spPr>
        <p:txBody>
          <a:bodyPr wrap="none" rtlCol="0">
            <a:spAutoFit/>
          </a:bodyPr>
          <a:lstStyle/>
          <a:p>
            <a:pPr algn="l"/>
            <a:r>
              <a:rPr kumimoji="1" lang="en-US" altLang="ja-JP" b="1" dirty="0">
                <a:latin typeface="Arial Unicode MS" panose="020B0604020202020204" pitchFamily="50" charset="-128"/>
                <a:ea typeface="Arial Unicode MS" panose="020B0604020202020204" pitchFamily="50" charset="-128"/>
                <a:cs typeface="Arial Unicode MS" panose="020B0604020202020204" pitchFamily="50" charset="-128"/>
              </a:rPr>
              <a:t>Significant emittance blowup from BT1 to BT2 is a </a:t>
            </a:r>
            <a:r>
              <a:rPr lang="en-US" altLang="ja-JP" b="1" dirty="0">
                <a:latin typeface="Arial Unicode MS" panose="020B0604020202020204" pitchFamily="50" charset="-128"/>
                <a:ea typeface="Arial Unicode MS" panose="020B0604020202020204" pitchFamily="50" charset="-128"/>
                <a:cs typeface="Arial Unicode MS" panose="020B0604020202020204" pitchFamily="50" charset="-128"/>
              </a:rPr>
              <a:t>major issue for both e- and e+ beams</a:t>
            </a:r>
            <a:endParaRPr kumimoji="1" lang="ja-JP" altLang="en-US"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 name="スライド番号プレースホルダー 1">
            <a:extLst>
              <a:ext uri="{FF2B5EF4-FFF2-40B4-BE49-F238E27FC236}">
                <a16:creationId xmlns:a16="http://schemas.microsoft.com/office/drawing/2014/main" id="{300555AF-9E82-E36D-DFA5-3EE9CD5BE92B}"/>
              </a:ext>
            </a:extLst>
          </p:cNvPr>
          <p:cNvSpPr>
            <a:spLocks noGrp="1"/>
          </p:cNvSpPr>
          <p:nvPr>
            <p:ph type="sldNum" sz="quarter" idx="12"/>
          </p:nvPr>
        </p:nvSpPr>
        <p:spPr/>
        <p:txBody>
          <a:bodyPr/>
          <a:lstStyle/>
          <a:p>
            <a:fld id="{CAD7C6AE-5926-44C1-B8C5-328FEA194DF7}" type="slidenum">
              <a:rPr lang="ja-JP" altLang="en-US" smtClean="0"/>
              <a:pPr/>
              <a:t>16</a:t>
            </a:fld>
            <a:endParaRPr lang="ja-JP" altLang="en-US" dirty="0"/>
          </a:p>
        </p:txBody>
      </p:sp>
      <p:sp>
        <p:nvSpPr>
          <p:cNvPr id="4" name="テキスト ボックス 3">
            <a:extLst>
              <a:ext uri="{FF2B5EF4-FFF2-40B4-BE49-F238E27FC236}">
                <a16:creationId xmlns:a16="http://schemas.microsoft.com/office/drawing/2014/main" id="{21BD9277-5CDC-541E-48C5-6B37645F402C}"/>
              </a:ext>
            </a:extLst>
          </p:cNvPr>
          <p:cNvSpPr txBox="1"/>
          <p:nvPr/>
        </p:nvSpPr>
        <p:spPr>
          <a:xfrm rot="2056801">
            <a:off x="10348529" y="2397427"/>
            <a:ext cx="466794" cy="276999"/>
          </a:xfrm>
          <a:prstGeom prst="rect">
            <a:avLst/>
          </a:prstGeom>
          <a:solidFill>
            <a:schemeClr val="bg1"/>
          </a:solidFill>
          <a:ln>
            <a:solidFill>
              <a:schemeClr val="tx1"/>
            </a:solidFill>
          </a:ln>
        </p:spPr>
        <p:txBody>
          <a:bodyPr wrap="none" rtlCol="0">
            <a:spAutoFit/>
          </a:bodyPr>
          <a:lstStyle/>
          <a:p>
            <a:pPr algn="l"/>
            <a: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BT1</a:t>
            </a:r>
            <a:endParaRPr kumimoji="1" lang="ja-JP" altLang="en-US" sz="12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8" name="テキスト ボックス 7">
            <a:extLst>
              <a:ext uri="{FF2B5EF4-FFF2-40B4-BE49-F238E27FC236}">
                <a16:creationId xmlns:a16="http://schemas.microsoft.com/office/drawing/2014/main" id="{27C22686-43DD-721B-63A3-E8A82EA48F8A}"/>
              </a:ext>
            </a:extLst>
          </p:cNvPr>
          <p:cNvSpPr txBox="1"/>
          <p:nvPr/>
        </p:nvSpPr>
        <p:spPr>
          <a:xfrm>
            <a:off x="11120403" y="1378397"/>
            <a:ext cx="466794" cy="276999"/>
          </a:xfrm>
          <a:prstGeom prst="rect">
            <a:avLst/>
          </a:prstGeom>
          <a:solidFill>
            <a:schemeClr val="bg1"/>
          </a:solidFill>
          <a:ln>
            <a:solidFill>
              <a:srgbClr val="FF0000"/>
            </a:solidFill>
          </a:ln>
        </p:spPr>
        <p:txBody>
          <a:bodyPr wrap="none" rtlCol="0">
            <a:spAutoFit/>
          </a:bodyPr>
          <a:lstStyle/>
          <a:p>
            <a:pPr algn="l"/>
            <a:r>
              <a:rPr kumimoji="1" lang="en-US" altLang="ja-JP" sz="12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BT2</a:t>
            </a:r>
            <a:endParaRPr kumimoji="1" lang="ja-JP" altLang="en-US" sz="12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Tree>
    <p:extLst>
      <p:ext uri="{BB962C8B-B14F-4D97-AF65-F5344CB8AC3E}">
        <p14:creationId xmlns:p14="http://schemas.microsoft.com/office/powerpoint/2010/main" val="3576635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04B39-F490-7873-FD56-F0D8D235CE4E}"/>
            </a:ext>
          </a:extLst>
        </p:cNvPr>
        <p:cNvGrpSpPr/>
        <p:nvPr/>
      </p:nvGrpSpPr>
      <p:grpSpPr>
        <a:xfrm>
          <a:off x="0" y="0"/>
          <a:ext cx="0" cy="0"/>
          <a:chOff x="0" y="0"/>
          <a:chExt cx="0" cy="0"/>
        </a:xfrm>
      </p:grpSpPr>
      <p:sp>
        <p:nvSpPr>
          <p:cNvPr id="3" name="字幕 2">
            <a:extLst>
              <a:ext uri="{FF2B5EF4-FFF2-40B4-BE49-F238E27FC236}">
                <a16:creationId xmlns:a16="http://schemas.microsoft.com/office/drawing/2014/main" id="{C1213730-B449-AE03-C3D2-67DD7B1023BA}"/>
              </a:ext>
            </a:extLst>
          </p:cNvPr>
          <p:cNvSpPr txBox="1">
            <a:spLocks/>
          </p:cNvSpPr>
          <p:nvPr/>
        </p:nvSpPr>
        <p:spPr>
          <a:xfrm>
            <a:off x="914400" y="927099"/>
            <a:ext cx="10363200" cy="1155701"/>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defRPr sz="2900">
                <a:solidFill>
                  <a:srgbClr val="2E6EBC"/>
                </a:solidFill>
                <a:latin typeface="ヒラギノ丸ゴ Pro W4"/>
              </a:defRPr>
            </a:pPr>
            <a:r>
              <a:rPr lang="en-US" sz="66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Emittance Blow-up in BT</a:t>
            </a:r>
          </a:p>
        </p:txBody>
      </p:sp>
      <p:sp>
        <p:nvSpPr>
          <p:cNvPr id="2" name="テキスト ボックス 1">
            <a:extLst>
              <a:ext uri="{FF2B5EF4-FFF2-40B4-BE49-F238E27FC236}">
                <a16:creationId xmlns:a16="http://schemas.microsoft.com/office/drawing/2014/main" id="{0AD7A0C4-D9B9-E8A8-5CF6-202B98B426CC}"/>
              </a:ext>
            </a:extLst>
          </p:cNvPr>
          <p:cNvSpPr txBox="1"/>
          <p:nvPr/>
        </p:nvSpPr>
        <p:spPr>
          <a:xfrm>
            <a:off x="3805148" y="3429000"/>
            <a:ext cx="4581703" cy="769441"/>
          </a:xfrm>
          <a:prstGeom prst="rect">
            <a:avLst/>
          </a:prstGeom>
          <a:noFill/>
        </p:spPr>
        <p:txBody>
          <a:bodyPr wrap="none" rtlCol="0">
            <a:spAutoFit/>
          </a:bodyPr>
          <a:lstStyle/>
          <a:p>
            <a:pPr algn="l"/>
            <a:r>
              <a:rPr kumimoji="1" lang="en-US" altLang="ja-JP" sz="4400" dirty="0">
                <a:solidFill>
                  <a:schemeClr val="accent6">
                    <a:lumMod val="75000"/>
                  </a:schemeClr>
                </a:solidFill>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Mori-san’s talk</a:t>
            </a:r>
            <a:endParaRPr kumimoji="1" lang="ja-JP" altLang="en-US" sz="4400" dirty="0">
              <a:solidFill>
                <a:schemeClr val="accent6">
                  <a:lumMod val="75000"/>
                </a:schemeClr>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 name="テキスト ボックス 3">
            <a:extLst>
              <a:ext uri="{FF2B5EF4-FFF2-40B4-BE49-F238E27FC236}">
                <a16:creationId xmlns:a16="http://schemas.microsoft.com/office/drawing/2014/main" id="{6989AA4B-587A-DAE4-2EA1-A4816845992B}"/>
              </a:ext>
            </a:extLst>
          </p:cNvPr>
          <p:cNvSpPr txBox="1"/>
          <p:nvPr/>
        </p:nvSpPr>
        <p:spPr>
          <a:xfrm>
            <a:off x="3374741" y="2421990"/>
            <a:ext cx="5442516" cy="523220"/>
          </a:xfrm>
          <a:prstGeom prst="rect">
            <a:avLst/>
          </a:prstGeom>
          <a:noFill/>
        </p:spPr>
        <p:txBody>
          <a:bodyPr wrap="none" rtlCol="0">
            <a:spAutoFit/>
          </a:bodyPr>
          <a:lstStyle/>
          <a:p>
            <a:pPr algn="l"/>
            <a:r>
              <a:rPr kumimoji="1" lang="en-US" altLang="ja-JP" sz="28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One of the highest-priority issues</a:t>
            </a:r>
            <a:endParaRPr kumimoji="1" lang="ja-JP" altLang="en-US" sz="28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 name="スライド番号プレースホルダー 4">
            <a:extLst>
              <a:ext uri="{FF2B5EF4-FFF2-40B4-BE49-F238E27FC236}">
                <a16:creationId xmlns:a16="http://schemas.microsoft.com/office/drawing/2014/main" id="{EE5AAD85-C340-8293-DE97-DADBE4F40057}"/>
              </a:ext>
            </a:extLst>
          </p:cNvPr>
          <p:cNvSpPr>
            <a:spLocks noGrp="1"/>
          </p:cNvSpPr>
          <p:nvPr>
            <p:ph type="sldNum" sz="quarter" idx="12"/>
          </p:nvPr>
        </p:nvSpPr>
        <p:spPr/>
        <p:txBody>
          <a:bodyPr/>
          <a:lstStyle/>
          <a:p>
            <a:fld id="{CAD7C6AE-5926-44C1-B8C5-328FEA194DF7}" type="slidenum">
              <a:rPr lang="ja-JP" altLang="en-US" smtClean="0"/>
              <a:pPr/>
              <a:t>17</a:t>
            </a:fld>
            <a:endParaRPr lang="ja-JP" altLang="en-US" dirty="0"/>
          </a:p>
        </p:txBody>
      </p:sp>
    </p:spTree>
    <p:extLst>
      <p:ext uri="{BB962C8B-B14F-4D97-AF65-F5344CB8AC3E}">
        <p14:creationId xmlns:p14="http://schemas.microsoft.com/office/powerpoint/2010/main" val="3133990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1FDD6-59B7-DE40-C074-8C006E8F177E}"/>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5534462F-6C1B-F261-D418-9EFF24628469}"/>
              </a:ext>
            </a:extLst>
          </p:cNvPr>
          <p:cNvSpPr>
            <a:spLocks noGrp="1"/>
          </p:cNvSpPr>
          <p:nvPr>
            <p:ph type="sldNum" sz="quarter" idx="12"/>
          </p:nvPr>
        </p:nvSpPr>
        <p:spPr/>
        <p:txBody>
          <a:bodyPr/>
          <a:lstStyle/>
          <a:p>
            <a:fld id="{8193522E-C69A-D948-9742-CF4BC317E000}" type="slidenum">
              <a:rPr/>
              <a:t>18</a:t>
            </a:fld>
            <a:endParaRPr kumimoji="1" lang="ja-JP" altLang="en-US" dirty="0"/>
          </a:p>
        </p:txBody>
      </p:sp>
      <p:graphicFrame>
        <p:nvGraphicFramePr>
          <p:cNvPr id="3" name="表 2">
            <a:extLst>
              <a:ext uri="{FF2B5EF4-FFF2-40B4-BE49-F238E27FC236}">
                <a16:creationId xmlns:a16="http://schemas.microsoft.com/office/drawing/2014/main" id="{312AD643-D6E3-B587-B125-22EEE26FB812}"/>
              </a:ext>
            </a:extLst>
          </p:cNvPr>
          <p:cNvGraphicFramePr>
            <a:graphicFrameLocks noGrp="1"/>
          </p:cNvGraphicFramePr>
          <p:nvPr>
            <p:extLst>
              <p:ext uri="{D42A27DB-BD31-4B8C-83A1-F6EECF244321}">
                <p14:modId xmlns:p14="http://schemas.microsoft.com/office/powerpoint/2010/main" val="4096669343"/>
              </p:ext>
            </p:extLst>
          </p:nvPr>
        </p:nvGraphicFramePr>
        <p:xfrm>
          <a:off x="6395606" y="2946693"/>
          <a:ext cx="3967993" cy="1371600"/>
        </p:xfrm>
        <a:graphic>
          <a:graphicData uri="http://schemas.openxmlformats.org/drawingml/2006/table">
            <a:tbl>
              <a:tblPr firstRow="1" bandRow="1">
                <a:tableStyleId>{5C22544A-7EE6-4342-B048-85BDC9FD1C3A}</a:tableStyleId>
              </a:tblPr>
              <a:tblGrid>
                <a:gridCol w="581913">
                  <a:extLst>
                    <a:ext uri="{9D8B030D-6E8A-4147-A177-3AD203B41FA5}">
                      <a16:colId xmlns:a16="http://schemas.microsoft.com/office/drawing/2014/main" val="4205776319"/>
                    </a:ext>
                  </a:extLst>
                </a:gridCol>
                <a:gridCol w="827438">
                  <a:extLst>
                    <a:ext uri="{9D8B030D-6E8A-4147-A177-3AD203B41FA5}">
                      <a16:colId xmlns:a16="http://schemas.microsoft.com/office/drawing/2014/main" val="2546551679"/>
                    </a:ext>
                  </a:extLst>
                </a:gridCol>
                <a:gridCol w="1368839">
                  <a:extLst>
                    <a:ext uri="{9D8B030D-6E8A-4147-A177-3AD203B41FA5}">
                      <a16:colId xmlns:a16="http://schemas.microsoft.com/office/drawing/2014/main" val="3425959481"/>
                    </a:ext>
                  </a:extLst>
                </a:gridCol>
                <a:gridCol w="1189803">
                  <a:extLst>
                    <a:ext uri="{9D8B030D-6E8A-4147-A177-3AD203B41FA5}">
                      <a16:colId xmlns:a16="http://schemas.microsoft.com/office/drawing/2014/main" val="2798008853"/>
                    </a:ext>
                  </a:extLst>
                </a:gridCol>
              </a:tblGrid>
              <a:tr h="226503">
                <a:tc>
                  <a:txBody>
                    <a:bodyPr/>
                    <a:lstStyle/>
                    <a:p>
                      <a:r>
                        <a:rPr kumimoji="1" lang="en-US" altLang="ja-JP" sz="1200" dirty="0">
                          <a:latin typeface="Symbol" pitchFamily="2" charset="2"/>
                          <a:ea typeface="Arial Unicode MS" panose="020B0604020202020204"/>
                        </a:rPr>
                        <a:t>b</a:t>
                      </a:r>
                      <a:r>
                        <a:rPr kumimoji="1" lang="en-US" altLang="ja-JP" sz="1200" dirty="0"/>
                        <a:t>y*</a:t>
                      </a:r>
                      <a:endParaRPr kumimoji="1" lang="ja-JP" altLang="en-US" sz="1200" dirty="0"/>
                    </a:p>
                  </a:txBody>
                  <a:tcPr/>
                </a:tc>
                <a:tc>
                  <a:txBody>
                    <a:bodyPr/>
                    <a:lstStyle/>
                    <a:p>
                      <a:r>
                        <a:rPr kumimoji="1" lang="en-US" altLang="ja-JP" sz="1200" dirty="0">
                          <a:ea typeface="Arial Unicode MS" panose="020B0604020202020204"/>
                        </a:rPr>
                        <a:t>Action</a:t>
                      </a:r>
                      <a:endParaRPr kumimoji="1" lang="ja-JP" altLang="en-US" sz="1200" dirty="0"/>
                    </a:p>
                  </a:txBody>
                  <a:tcPr/>
                </a:tc>
                <a:tc>
                  <a:txBody>
                    <a:bodyPr/>
                    <a:lstStyle/>
                    <a:p>
                      <a:r>
                        <a:rPr kumimoji="1" lang="en-US" altLang="ja-JP" sz="1200" dirty="0">
                          <a:ea typeface="Arial Unicode MS" panose="020B0604020202020204"/>
                        </a:rPr>
                        <a:t>Injected beam</a:t>
                      </a:r>
                      <a:endParaRPr kumimoji="1" lang="ja-JP" altLang="en-US" sz="1200" dirty="0"/>
                    </a:p>
                  </a:txBody>
                  <a:tcPr/>
                </a:tc>
                <a:tc>
                  <a:txBody>
                    <a:bodyPr/>
                    <a:lstStyle/>
                    <a:p>
                      <a:r>
                        <a:rPr kumimoji="1" lang="en-US" altLang="ja-JP" sz="1200" dirty="0">
                          <a:ea typeface="Arial Unicode MS" panose="020B0604020202020204"/>
                        </a:rPr>
                        <a:t>Ring Acc.</a:t>
                      </a:r>
                      <a:endParaRPr kumimoji="1" lang="ja-JP" altLang="en-US" sz="1200" dirty="0"/>
                    </a:p>
                  </a:txBody>
                  <a:tcPr/>
                </a:tc>
                <a:extLst>
                  <a:ext uri="{0D108BD9-81ED-4DB2-BD59-A6C34878D82A}">
                    <a16:rowId xmlns:a16="http://schemas.microsoft.com/office/drawing/2014/main" val="4092019769"/>
                  </a:ext>
                </a:extLst>
              </a:tr>
              <a:tr h="226503">
                <a:tc>
                  <a:txBody>
                    <a:bodyPr/>
                    <a:lstStyle/>
                    <a:p>
                      <a:r>
                        <a:rPr kumimoji="1" lang="en-US" altLang="ja-JP" sz="1200" dirty="0">
                          <a:ea typeface="Arial Unicode MS" panose="020B0604020202020204"/>
                        </a:rPr>
                        <a:t>0.9</a:t>
                      </a:r>
                      <a:endParaRPr kumimoji="1" lang="ja-JP" altLang="en-US" sz="1200" dirty="0"/>
                    </a:p>
                  </a:txBody>
                  <a:tcPr/>
                </a:tc>
                <a:tc>
                  <a:txBody>
                    <a:bodyPr/>
                    <a:lstStyle/>
                    <a:p>
                      <a:r>
                        <a:rPr kumimoji="1" lang="en-US" altLang="ja-JP" sz="1200" dirty="0">
                          <a:ea typeface="Arial Unicode MS" panose="020B0604020202020204"/>
                        </a:rPr>
                        <a:t>2Jx [</a:t>
                      </a:r>
                      <a:r>
                        <a:rPr kumimoji="1" lang="en-US" altLang="ja-JP" sz="1200" dirty="0">
                          <a:latin typeface="Symbol" pitchFamily="2" charset="2"/>
                        </a:rPr>
                        <a:t>m</a:t>
                      </a:r>
                      <a:r>
                        <a:rPr kumimoji="1" lang="en-US" altLang="ja-JP" sz="1200" dirty="0"/>
                        <a:t>m]</a:t>
                      </a:r>
                      <a:endParaRPr kumimoji="1" lang="ja-JP" altLang="en-US" sz="1200" dirty="0"/>
                    </a:p>
                  </a:txBody>
                  <a:tcPr/>
                </a:tc>
                <a:tc>
                  <a:txBody>
                    <a:bodyPr/>
                    <a:lstStyle/>
                    <a:p>
                      <a:r>
                        <a:rPr kumimoji="1" lang="en-US" altLang="ja-JP" sz="1200" dirty="0">
                          <a:ea typeface="Arial Unicode MS" panose="020B0604020202020204"/>
                        </a:rPr>
                        <a:t>1.01           &lt;</a:t>
                      </a:r>
                      <a:endParaRPr kumimoji="1" lang="ja-JP" altLang="en-US" sz="1200" dirty="0"/>
                    </a:p>
                  </a:txBody>
                  <a:tcPr/>
                </a:tc>
                <a:tc>
                  <a:txBody>
                    <a:bodyPr/>
                    <a:lstStyle/>
                    <a:p>
                      <a:r>
                        <a:rPr kumimoji="1" lang="en-US" altLang="ja-JP" sz="1200" dirty="0">
                          <a:ea typeface="Arial Unicode MS" panose="020B0604020202020204"/>
                        </a:rPr>
                        <a:t>1.4</a:t>
                      </a:r>
                      <a:endParaRPr kumimoji="1" lang="ja-JP" altLang="en-US" sz="1200" dirty="0"/>
                    </a:p>
                  </a:txBody>
                  <a:tcPr/>
                </a:tc>
                <a:extLst>
                  <a:ext uri="{0D108BD9-81ED-4DB2-BD59-A6C34878D82A}">
                    <a16:rowId xmlns:a16="http://schemas.microsoft.com/office/drawing/2014/main" val="1068123494"/>
                  </a:ext>
                </a:extLst>
              </a:tr>
              <a:tr h="226503">
                <a:tc>
                  <a:txBody>
                    <a:bodyPr/>
                    <a:lstStyle/>
                    <a:p>
                      <a:endParaRPr kumimoji="1" lang="ja-JP" altLang="en-US" sz="1200" dirty="0">
                        <a:ea typeface="Arial Unicode MS" panose="020B0604020202020204"/>
                      </a:endParaRPr>
                    </a:p>
                  </a:txBody>
                  <a:tcPr/>
                </a:tc>
                <a:tc>
                  <a:txBody>
                    <a:bodyPr/>
                    <a:lstStyle/>
                    <a:p>
                      <a:r>
                        <a:rPr kumimoji="1" lang="en-US" altLang="ja-JP" sz="1200" dirty="0">
                          <a:ea typeface="Arial Unicode MS" panose="020B0604020202020204"/>
                        </a:rPr>
                        <a:t>2Jy [</a:t>
                      </a:r>
                      <a:r>
                        <a:rPr kumimoji="1" lang="en-US" altLang="ja-JP" sz="1200" dirty="0">
                          <a:latin typeface="Symbol" pitchFamily="2" charset="2"/>
                        </a:rPr>
                        <a:t>m</a:t>
                      </a:r>
                      <a:r>
                        <a:rPr kumimoji="1" lang="en-US" altLang="ja-JP" sz="1200" dirty="0"/>
                        <a:t>m]</a:t>
                      </a:r>
                      <a:endParaRPr kumimoji="1" lang="ja-JP" altLang="en-US" sz="1200" dirty="0"/>
                    </a:p>
                  </a:txBody>
                  <a:tcPr/>
                </a:tc>
                <a:tc>
                  <a:txBody>
                    <a:bodyPr/>
                    <a:lstStyle/>
                    <a:p>
                      <a:r>
                        <a:rPr kumimoji="1" lang="en-US" altLang="ja-JP" sz="1200" b="1" dirty="0">
                          <a:ea typeface="Arial Unicode MS" panose="020B0604020202020204"/>
                        </a:rPr>
                        <a:t>0.059</a:t>
                      </a:r>
                      <a:r>
                        <a:rPr kumimoji="1" lang="en-US" altLang="ja-JP" sz="1200" dirty="0">
                          <a:ea typeface="Arial Unicode MS" panose="020B0604020202020204"/>
                        </a:rPr>
                        <a:t>         </a:t>
                      </a:r>
                      <a:r>
                        <a:rPr kumimoji="1" lang="en-US" altLang="ja-JP" sz="1200" b="1" dirty="0">
                          <a:solidFill>
                            <a:srgbClr val="FF0000"/>
                          </a:solidFill>
                        </a:rPr>
                        <a:t>&gt;&gt;</a:t>
                      </a:r>
                      <a:endParaRPr kumimoji="1" lang="ja-JP" altLang="en-US" sz="1200" b="1" dirty="0">
                        <a:solidFill>
                          <a:srgbClr val="FF0000"/>
                        </a:solidFill>
                      </a:endParaRPr>
                    </a:p>
                  </a:txBody>
                  <a:tcPr/>
                </a:tc>
                <a:tc>
                  <a:txBody>
                    <a:bodyPr/>
                    <a:lstStyle/>
                    <a:p>
                      <a:r>
                        <a:rPr kumimoji="1" lang="en-US" altLang="ja-JP" sz="1200" b="1" dirty="0">
                          <a:ea typeface="Arial Unicode MS" panose="020B0604020202020204"/>
                        </a:rPr>
                        <a:t>0.038</a:t>
                      </a:r>
                      <a:endParaRPr kumimoji="1" lang="ja-JP" altLang="en-US" sz="1200" b="1" dirty="0"/>
                    </a:p>
                  </a:txBody>
                  <a:tcPr/>
                </a:tc>
                <a:extLst>
                  <a:ext uri="{0D108BD9-81ED-4DB2-BD59-A6C34878D82A}">
                    <a16:rowId xmlns:a16="http://schemas.microsoft.com/office/drawing/2014/main" val="1678928103"/>
                  </a:ext>
                </a:extLst>
              </a:tr>
              <a:tr h="226503">
                <a:tc>
                  <a:txBody>
                    <a:bodyPr/>
                    <a:lstStyle/>
                    <a:p>
                      <a:r>
                        <a:rPr kumimoji="1" lang="en-US" altLang="ja-JP" sz="1200" dirty="0">
                          <a:ea typeface="Arial Unicode MS" panose="020B0604020202020204"/>
                        </a:rPr>
                        <a:t>1.0</a:t>
                      </a:r>
                      <a:endParaRPr kumimoji="1" lang="ja-JP" altLang="en-US" sz="1200" dirty="0"/>
                    </a:p>
                  </a:txBody>
                  <a:tcPr/>
                </a:tc>
                <a:tc>
                  <a:txBody>
                    <a:bodyPr/>
                    <a:lstStyle/>
                    <a:p>
                      <a:r>
                        <a:rPr kumimoji="1" lang="en-US" altLang="ja-JP" sz="1200" dirty="0">
                          <a:ea typeface="Arial Unicode MS" panose="020B0604020202020204"/>
                        </a:rPr>
                        <a:t>2Jx [</a:t>
                      </a:r>
                      <a:r>
                        <a:rPr kumimoji="1" lang="en-US" altLang="ja-JP" sz="1200" dirty="0">
                          <a:latin typeface="Symbol" pitchFamily="2" charset="2"/>
                        </a:rPr>
                        <a:t>m</a:t>
                      </a:r>
                      <a:r>
                        <a:rPr kumimoji="1" lang="en-US" altLang="ja-JP" sz="1200" dirty="0"/>
                        <a:t>m]</a:t>
                      </a:r>
                      <a:endParaRPr kumimoji="1" lang="ja-JP" altLang="en-US" sz="1200" dirty="0"/>
                    </a:p>
                  </a:txBody>
                  <a:tcPr/>
                </a:tc>
                <a:tc>
                  <a:txBody>
                    <a:bodyPr/>
                    <a:lstStyle/>
                    <a:p>
                      <a:r>
                        <a:rPr kumimoji="1" lang="en-US" altLang="ja-JP" sz="1200" dirty="0">
                          <a:ea typeface="Arial Unicode MS" panose="020B0604020202020204"/>
                        </a:rPr>
                        <a:t>           </a:t>
                      </a:r>
                      <a:endParaRPr kumimoji="1" lang="ja-JP" altLang="en-US" sz="1200" dirty="0"/>
                    </a:p>
                  </a:txBody>
                  <a:tcPr/>
                </a:tc>
                <a:tc>
                  <a:txBody>
                    <a:bodyPr/>
                    <a:lstStyle/>
                    <a:p>
                      <a:r>
                        <a:rPr kumimoji="1" lang="en-US" altLang="ja-JP" sz="1200" dirty="0">
                          <a:ea typeface="Arial Unicode MS" panose="020B0604020202020204"/>
                        </a:rPr>
                        <a:t>1.7</a:t>
                      </a:r>
                      <a:endParaRPr kumimoji="1" lang="ja-JP" altLang="en-US" sz="1200" dirty="0"/>
                    </a:p>
                  </a:txBody>
                  <a:tcPr/>
                </a:tc>
                <a:extLst>
                  <a:ext uri="{0D108BD9-81ED-4DB2-BD59-A6C34878D82A}">
                    <a16:rowId xmlns:a16="http://schemas.microsoft.com/office/drawing/2014/main" val="1749066827"/>
                  </a:ext>
                </a:extLst>
              </a:tr>
              <a:tr h="226503">
                <a:tc>
                  <a:txBody>
                    <a:bodyPr/>
                    <a:lstStyle/>
                    <a:p>
                      <a:endParaRPr kumimoji="1" lang="ja-JP" altLang="en-US" sz="1200" dirty="0">
                        <a:ea typeface="Arial Unicode MS" panose="020B0604020202020204"/>
                      </a:endParaRPr>
                    </a:p>
                  </a:txBody>
                  <a:tcPr/>
                </a:tc>
                <a:tc>
                  <a:txBody>
                    <a:bodyPr/>
                    <a:lstStyle/>
                    <a:p>
                      <a:r>
                        <a:rPr kumimoji="1" lang="en-US" altLang="ja-JP" sz="1200" dirty="0">
                          <a:ea typeface="Arial Unicode MS" panose="020B0604020202020204"/>
                        </a:rPr>
                        <a:t>2Jy [</a:t>
                      </a:r>
                      <a:r>
                        <a:rPr kumimoji="1" lang="en-US" altLang="ja-JP" sz="1200" dirty="0">
                          <a:latin typeface="Symbol" pitchFamily="2" charset="2"/>
                        </a:rPr>
                        <a:t>m</a:t>
                      </a:r>
                      <a:r>
                        <a:rPr kumimoji="1" lang="en-US" altLang="ja-JP" sz="1200" dirty="0"/>
                        <a:t>m]</a:t>
                      </a:r>
                      <a:endParaRPr kumimoji="1" lang="ja-JP" altLang="en-US" sz="1200" dirty="0"/>
                    </a:p>
                  </a:txBody>
                  <a:tcPr/>
                </a:tc>
                <a:tc>
                  <a:txBody>
                    <a:bodyPr/>
                    <a:lstStyle/>
                    <a:p>
                      <a:r>
                        <a:rPr kumimoji="1" lang="en-US" altLang="ja-JP" sz="1200" dirty="0">
                          <a:ea typeface="Arial Unicode MS" panose="020B0604020202020204"/>
                        </a:rPr>
                        <a:t>         </a:t>
                      </a:r>
                      <a:endParaRPr kumimoji="1" lang="ja-JP" altLang="en-US" sz="1200" dirty="0"/>
                    </a:p>
                  </a:txBody>
                  <a:tcPr/>
                </a:tc>
                <a:tc>
                  <a:txBody>
                    <a:bodyPr/>
                    <a:lstStyle/>
                    <a:p>
                      <a:r>
                        <a:rPr kumimoji="1" lang="en-US" altLang="ja-JP" sz="1200" dirty="0">
                          <a:ea typeface="Arial Unicode MS" panose="020B0604020202020204"/>
                        </a:rPr>
                        <a:t>0.037</a:t>
                      </a:r>
                      <a:endParaRPr kumimoji="1" lang="ja-JP" altLang="en-US" sz="1200" dirty="0"/>
                    </a:p>
                  </a:txBody>
                  <a:tcPr/>
                </a:tc>
                <a:extLst>
                  <a:ext uri="{0D108BD9-81ED-4DB2-BD59-A6C34878D82A}">
                    <a16:rowId xmlns:a16="http://schemas.microsoft.com/office/drawing/2014/main" val="3017184005"/>
                  </a:ext>
                </a:extLst>
              </a:tr>
            </a:tbl>
          </a:graphicData>
        </a:graphic>
      </p:graphicFrame>
      <p:graphicFrame>
        <p:nvGraphicFramePr>
          <p:cNvPr id="4" name="表 3">
            <a:extLst>
              <a:ext uri="{FF2B5EF4-FFF2-40B4-BE49-F238E27FC236}">
                <a16:creationId xmlns:a16="http://schemas.microsoft.com/office/drawing/2014/main" id="{AAE3FDBB-844F-AF35-500E-46B00E0BDD5E}"/>
              </a:ext>
            </a:extLst>
          </p:cNvPr>
          <p:cNvGraphicFramePr>
            <a:graphicFrameLocks noGrp="1"/>
          </p:cNvGraphicFramePr>
          <p:nvPr>
            <p:extLst>
              <p:ext uri="{D42A27DB-BD31-4B8C-83A1-F6EECF244321}">
                <p14:modId xmlns:p14="http://schemas.microsoft.com/office/powerpoint/2010/main" val="4211109710"/>
              </p:ext>
            </p:extLst>
          </p:nvPr>
        </p:nvGraphicFramePr>
        <p:xfrm>
          <a:off x="1169779" y="2919429"/>
          <a:ext cx="3967993" cy="1371600"/>
        </p:xfrm>
        <a:graphic>
          <a:graphicData uri="http://schemas.openxmlformats.org/drawingml/2006/table">
            <a:tbl>
              <a:tblPr firstRow="1" bandRow="1">
                <a:tableStyleId>{7DF18680-E054-41AD-8BC1-D1AEF772440D}</a:tableStyleId>
              </a:tblPr>
              <a:tblGrid>
                <a:gridCol w="581913">
                  <a:extLst>
                    <a:ext uri="{9D8B030D-6E8A-4147-A177-3AD203B41FA5}">
                      <a16:colId xmlns:a16="http://schemas.microsoft.com/office/drawing/2014/main" val="4205776319"/>
                    </a:ext>
                  </a:extLst>
                </a:gridCol>
                <a:gridCol w="827438">
                  <a:extLst>
                    <a:ext uri="{9D8B030D-6E8A-4147-A177-3AD203B41FA5}">
                      <a16:colId xmlns:a16="http://schemas.microsoft.com/office/drawing/2014/main" val="2546551679"/>
                    </a:ext>
                  </a:extLst>
                </a:gridCol>
                <a:gridCol w="1368839">
                  <a:extLst>
                    <a:ext uri="{9D8B030D-6E8A-4147-A177-3AD203B41FA5}">
                      <a16:colId xmlns:a16="http://schemas.microsoft.com/office/drawing/2014/main" val="3425959481"/>
                    </a:ext>
                  </a:extLst>
                </a:gridCol>
                <a:gridCol w="1189803">
                  <a:extLst>
                    <a:ext uri="{9D8B030D-6E8A-4147-A177-3AD203B41FA5}">
                      <a16:colId xmlns:a16="http://schemas.microsoft.com/office/drawing/2014/main" val="2798008853"/>
                    </a:ext>
                  </a:extLst>
                </a:gridCol>
              </a:tblGrid>
              <a:tr h="226503">
                <a:tc>
                  <a:txBody>
                    <a:bodyPr/>
                    <a:lstStyle/>
                    <a:p>
                      <a:r>
                        <a:rPr kumimoji="1" lang="en-US" altLang="ja-JP" sz="1200" dirty="0">
                          <a:latin typeface="Symbol" pitchFamily="2" charset="2"/>
                          <a:ea typeface="Arial Unicode MS" panose="020B0604020202020204"/>
                        </a:rPr>
                        <a:t>b</a:t>
                      </a:r>
                      <a:r>
                        <a:rPr kumimoji="1" lang="en-US" altLang="ja-JP" sz="1200" dirty="0"/>
                        <a:t>y*</a:t>
                      </a:r>
                      <a:endParaRPr kumimoji="1" lang="ja-JP" altLang="en-US" sz="1200" dirty="0"/>
                    </a:p>
                  </a:txBody>
                  <a:tcPr/>
                </a:tc>
                <a:tc>
                  <a:txBody>
                    <a:bodyPr/>
                    <a:lstStyle/>
                    <a:p>
                      <a:r>
                        <a:rPr kumimoji="1" lang="en-US" altLang="ja-JP" sz="1200" dirty="0">
                          <a:ea typeface="Arial Unicode MS" panose="020B0604020202020204"/>
                        </a:rPr>
                        <a:t>Action</a:t>
                      </a:r>
                      <a:endParaRPr kumimoji="1" lang="ja-JP" altLang="en-US" sz="1200" dirty="0"/>
                    </a:p>
                  </a:txBody>
                  <a:tcPr/>
                </a:tc>
                <a:tc>
                  <a:txBody>
                    <a:bodyPr/>
                    <a:lstStyle/>
                    <a:p>
                      <a:r>
                        <a:rPr kumimoji="1" lang="en-US" altLang="ja-JP" sz="1200" dirty="0">
                          <a:ea typeface="Arial Unicode MS" panose="020B0604020202020204"/>
                        </a:rPr>
                        <a:t>Injected beam</a:t>
                      </a:r>
                      <a:endParaRPr kumimoji="1" lang="ja-JP" altLang="en-US" sz="1200" dirty="0"/>
                    </a:p>
                  </a:txBody>
                  <a:tcPr/>
                </a:tc>
                <a:tc>
                  <a:txBody>
                    <a:bodyPr/>
                    <a:lstStyle/>
                    <a:p>
                      <a:r>
                        <a:rPr kumimoji="1" lang="en-US" altLang="ja-JP" sz="1200" dirty="0">
                          <a:ea typeface="Arial Unicode MS" panose="020B0604020202020204"/>
                        </a:rPr>
                        <a:t>Ring Acc.</a:t>
                      </a:r>
                      <a:endParaRPr kumimoji="1" lang="ja-JP" altLang="en-US" sz="1200" dirty="0"/>
                    </a:p>
                  </a:txBody>
                  <a:tcPr/>
                </a:tc>
                <a:extLst>
                  <a:ext uri="{0D108BD9-81ED-4DB2-BD59-A6C34878D82A}">
                    <a16:rowId xmlns:a16="http://schemas.microsoft.com/office/drawing/2014/main" val="4092019769"/>
                  </a:ext>
                </a:extLst>
              </a:tr>
              <a:tr h="226503">
                <a:tc>
                  <a:txBody>
                    <a:bodyPr/>
                    <a:lstStyle/>
                    <a:p>
                      <a:r>
                        <a:rPr kumimoji="1" lang="en-US" altLang="ja-JP" sz="1200" dirty="0">
                          <a:ea typeface="Arial Unicode MS" panose="020B0604020202020204"/>
                        </a:rPr>
                        <a:t>0.9</a:t>
                      </a:r>
                      <a:endParaRPr kumimoji="1" lang="ja-JP" altLang="en-US" sz="1200" dirty="0"/>
                    </a:p>
                  </a:txBody>
                  <a:tcPr/>
                </a:tc>
                <a:tc>
                  <a:txBody>
                    <a:bodyPr/>
                    <a:lstStyle/>
                    <a:p>
                      <a:r>
                        <a:rPr kumimoji="1" lang="en-US" altLang="ja-JP" sz="1200" dirty="0">
                          <a:ea typeface="Arial Unicode MS" panose="020B0604020202020204"/>
                        </a:rPr>
                        <a:t>2Jx [</a:t>
                      </a:r>
                      <a:r>
                        <a:rPr kumimoji="1" lang="en-US" altLang="ja-JP" sz="1200" dirty="0">
                          <a:latin typeface="Symbol" pitchFamily="2" charset="2"/>
                        </a:rPr>
                        <a:t>m</a:t>
                      </a:r>
                      <a:r>
                        <a:rPr kumimoji="1" lang="en-US" altLang="ja-JP" sz="1200" dirty="0"/>
                        <a:t>m]</a:t>
                      </a:r>
                      <a:endParaRPr kumimoji="1" lang="ja-JP" altLang="en-US" sz="1200" dirty="0"/>
                    </a:p>
                  </a:txBody>
                  <a:tcPr/>
                </a:tc>
                <a:tc>
                  <a:txBody>
                    <a:bodyPr/>
                    <a:lstStyle/>
                    <a:p>
                      <a:r>
                        <a:rPr kumimoji="1" lang="en-US" altLang="ja-JP" sz="1200" b="1" dirty="0">
                          <a:solidFill>
                            <a:srgbClr val="FF0000"/>
                          </a:solidFill>
                          <a:ea typeface="Arial Unicode MS" panose="020B0604020202020204"/>
                        </a:rPr>
                        <a:t>1.48 </a:t>
                      </a:r>
                      <a:r>
                        <a:rPr kumimoji="1" lang="en-US" altLang="ja-JP" sz="1200" dirty="0"/>
                        <a:t>         </a:t>
                      </a:r>
                      <a:r>
                        <a:rPr kumimoji="1" lang="en-US" altLang="ja-JP" sz="1200" b="1" dirty="0">
                          <a:solidFill>
                            <a:srgbClr val="FF0000"/>
                          </a:solidFill>
                        </a:rPr>
                        <a:t> &gt;&gt;</a:t>
                      </a:r>
                      <a:endParaRPr kumimoji="1" lang="ja-JP" altLang="en-US" sz="1200" b="1" dirty="0">
                        <a:solidFill>
                          <a:srgbClr val="FF0000"/>
                        </a:solidFill>
                      </a:endParaRPr>
                    </a:p>
                  </a:txBody>
                  <a:tcPr/>
                </a:tc>
                <a:tc>
                  <a:txBody>
                    <a:bodyPr/>
                    <a:lstStyle/>
                    <a:p>
                      <a:r>
                        <a:rPr kumimoji="1" lang="en-US" altLang="ja-JP" sz="1200" b="1" dirty="0">
                          <a:ea typeface="Arial Unicode MS" panose="020B0604020202020204"/>
                        </a:rPr>
                        <a:t>1.15</a:t>
                      </a:r>
                      <a:endParaRPr kumimoji="1" lang="ja-JP" altLang="en-US" sz="1200" b="1" dirty="0"/>
                    </a:p>
                  </a:txBody>
                  <a:tcPr/>
                </a:tc>
                <a:extLst>
                  <a:ext uri="{0D108BD9-81ED-4DB2-BD59-A6C34878D82A}">
                    <a16:rowId xmlns:a16="http://schemas.microsoft.com/office/drawing/2014/main" val="1068123494"/>
                  </a:ext>
                </a:extLst>
              </a:tr>
              <a:tr h="226503">
                <a:tc>
                  <a:txBody>
                    <a:bodyPr/>
                    <a:lstStyle/>
                    <a:p>
                      <a:endParaRPr kumimoji="1" lang="ja-JP" altLang="en-US" sz="1200" dirty="0">
                        <a:ea typeface="Arial Unicode MS" panose="020B0604020202020204"/>
                      </a:endParaRPr>
                    </a:p>
                  </a:txBody>
                  <a:tcPr/>
                </a:tc>
                <a:tc>
                  <a:txBody>
                    <a:bodyPr/>
                    <a:lstStyle/>
                    <a:p>
                      <a:r>
                        <a:rPr kumimoji="1" lang="en-US" altLang="ja-JP" sz="1200" dirty="0">
                          <a:ea typeface="Arial Unicode MS" panose="020B0604020202020204"/>
                        </a:rPr>
                        <a:t>2Jy [</a:t>
                      </a:r>
                      <a:r>
                        <a:rPr kumimoji="1" lang="en-US" altLang="ja-JP" sz="1200" dirty="0">
                          <a:latin typeface="Symbol" pitchFamily="2" charset="2"/>
                        </a:rPr>
                        <a:t>m</a:t>
                      </a:r>
                      <a:r>
                        <a:rPr kumimoji="1" lang="en-US" altLang="ja-JP" sz="1200" dirty="0"/>
                        <a:t>m]</a:t>
                      </a:r>
                      <a:endParaRPr kumimoji="1" lang="ja-JP" altLang="en-US" sz="1200" dirty="0"/>
                    </a:p>
                  </a:txBody>
                  <a:tcPr/>
                </a:tc>
                <a:tc>
                  <a:txBody>
                    <a:bodyPr/>
                    <a:lstStyle/>
                    <a:p>
                      <a:r>
                        <a:rPr kumimoji="1" lang="en-US" altLang="ja-JP" sz="1200" dirty="0">
                          <a:ea typeface="Arial Unicode MS" panose="020B0604020202020204"/>
                        </a:rPr>
                        <a:t>0.036(6</a:t>
                      </a:r>
                      <a:r>
                        <a:rPr kumimoji="1" lang="en-US" altLang="ja-JP" sz="1200" dirty="0">
                          <a:latin typeface="Symbol" pitchFamily="2" charset="2"/>
                        </a:rPr>
                        <a:t>s</a:t>
                      </a:r>
                      <a:r>
                        <a:rPr kumimoji="1" lang="en-US" altLang="ja-JP" sz="1200" dirty="0"/>
                        <a:t>)   &lt;</a:t>
                      </a:r>
                      <a:endParaRPr kumimoji="1" lang="ja-JP" altLang="en-US" sz="1200" dirty="0"/>
                    </a:p>
                  </a:txBody>
                  <a:tcPr/>
                </a:tc>
                <a:tc>
                  <a:txBody>
                    <a:bodyPr/>
                    <a:lstStyle/>
                    <a:p>
                      <a:r>
                        <a:rPr kumimoji="1" lang="en-US" altLang="ja-JP" sz="1200" dirty="0">
                          <a:ea typeface="Arial Unicode MS" panose="020B0604020202020204"/>
                        </a:rPr>
                        <a:t>0.044</a:t>
                      </a:r>
                      <a:endParaRPr kumimoji="1" lang="ja-JP" altLang="en-US" sz="1200" dirty="0"/>
                    </a:p>
                  </a:txBody>
                  <a:tcPr/>
                </a:tc>
                <a:extLst>
                  <a:ext uri="{0D108BD9-81ED-4DB2-BD59-A6C34878D82A}">
                    <a16:rowId xmlns:a16="http://schemas.microsoft.com/office/drawing/2014/main" val="1678928103"/>
                  </a:ext>
                </a:extLst>
              </a:tr>
              <a:tr h="226503">
                <a:tc>
                  <a:txBody>
                    <a:bodyPr/>
                    <a:lstStyle/>
                    <a:p>
                      <a:r>
                        <a:rPr kumimoji="1" lang="en-US" altLang="ja-JP" sz="1200" dirty="0">
                          <a:ea typeface="Arial Unicode MS" panose="020B0604020202020204"/>
                        </a:rPr>
                        <a:t>1.0</a:t>
                      </a:r>
                      <a:endParaRPr kumimoji="1" lang="ja-JP" altLang="en-US" sz="1200" dirty="0"/>
                    </a:p>
                  </a:txBody>
                  <a:tcPr/>
                </a:tc>
                <a:tc>
                  <a:txBody>
                    <a:bodyPr/>
                    <a:lstStyle/>
                    <a:p>
                      <a:r>
                        <a:rPr kumimoji="1" lang="en-US" altLang="ja-JP" sz="1200" dirty="0">
                          <a:ea typeface="Arial Unicode MS" panose="020B0604020202020204"/>
                        </a:rPr>
                        <a:t>2Jx [</a:t>
                      </a:r>
                      <a:r>
                        <a:rPr kumimoji="1" lang="en-US" altLang="ja-JP" sz="1200" dirty="0">
                          <a:latin typeface="Symbol" pitchFamily="2" charset="2"/>
                        </a:rPr>
                        <a:t>m</a:t>
                      </a:r>
                      <a:r>
                        <a:rPr kumimoji="1" lang="en-US" altLang="ja-JP" sz="1200" dirty="0"/>
                        <a:t>m]</a:t>
                      </a:r>
                      <a:endParaRPr kumimoji="1" lang="ja-JP" altLang="en-US" sz="1200" dirty="0"/>
                    </a:p>
                  </a:txBody>
                  <a:tcPr/>
                </a:tc>
                <a:tc>
                  <a:txBody>
                    <a:bodyPr/>
                    <a:lstStyle/>
                    <a:p>
                      <a:r>
                        <a:rPr kumimoji="1" lang="en-US" altLang="ja-JP" sz="1200" dirty="0">
                          <a:ea typeface="Arial Unicode MS" panose="020B0604020202020204"/>
                        </a:rPr>
                        <a:t>           </a:t>
                      </a:r>
                      <a:endParaRPr kumimoji="1" lang="ja-JP" altLang="en-US" sz="1200" dirty="0"/>
                    </a:p>
                  </a:txBody>
                  <a:tcPr/>
                </a:tc>
                <a:tc>
                  <a:txBody>
                    <a:bodyPr/>
                    <a:lstStyle/>
                    <a:p>
                      <a:r>
                        <a:rPr kumimoji="1" lang="en-US" altLang="ja-JP" sz="1200" dirty="0">
                          <a:ea typeface="Arial Unicode MS" panose="020B0604020202020204"/>
                        </a:rPr>
                        <a:t>1.65</a:t>
                      </a:r>
                      <a:endParaRPr kumimoji="1" lang="ja-JP" altLang="en-US" sz="1200" dirty="0"/>
                    </a:p>
                  </a:txBody>
                  <a:tcPr/>
                </a:tc>
                <a:extLst>
                  <a:ext uri="{0D108BD9-81ED-4DB2-BD59-A6C34878D82A}">
                    <a16:rowId xmlns:a16="http://schemas.microsoft.com/office/drawing/2014/main" val="1749066827"/>
                  </a:ext>
                </a:extLst>
              </a:tr>
              <a:tr h="226503">
                <a:tc>
                  <a:txBody>
                    <a:bodyPr/>
                    <a:lstStyle/>
                    <a:p>
                      <a:endParaRPr kumimoji="1" lang="ja-JP" altLang="en-US" sz="1200" dirty="0">
                        <a:ea typeface="Arial Unicode MS" panose="020B0604020202020204"/>
                      </a:endParaRPr>
                    </a:p>
                  </a:txBody>
                  <a:tcPr/>
                </a:tc>
                <a:tc>
                  <a:txBody>
                    <a:bodyPr/>
                    <a:lstStyle/>
                    <a:p>
                      <a:r>
                        <a:rPr kumimoji="1" lang="en-US" altLang="ja-JP" sz="1200" dirty="0">
                          <a:ea typeface="Arial Unicode MS" panose="020B0604020202020204"/>
                        </a:rPr>
                        <a:t>2Jy [</a:t>
                      </a:r>
                      <a:r>
                        <a:rPr kumimoji="1" lang="en-US" altLang="ja-JP" sz="1200" dirty="0">
                          <a:latin typeface="Symbol" pitchFamily="2" charset="2"/>
                        </a:rPr>
                        <a:t>m</a:t>
                      </a:r>
                      <a:r>
                        <a:rPr kumimoji="1" lang="en-US" altLang="ja-JP" sz="1200" dirty="0"/>
                        <a:t>m]</a:t>
                      </a:r>
                      <a:endParaRPr kumimoji="1" lang="ja-JP" altLang="en-US" sz="1200" dirty="0"/>
                    </a:p>
                  </a:txBody>
                  <a:tcPr/>
                </a:tc>
                <a:tc>
                  <a:txBody>
                    <a:bodyPr/>
                    <a:lstStyle/>
                    <a:p>
                      <a:r>
                        <a:rPr kumimoji="1" lang="en-US" altLang="ja-JP" sz="1200" dirty="0">
                          <a:ea typeface="Arial Unicode MS" panose="020B0604020202020204"/>
                        </a:rPr>
                        <a:t>         </a:t>
                      </a:r>
                      <a:endParaRPr kumimoji="1" lang="ja-JP" altLang="en-US" sz="1200" dirty="0"/>
                    </a:p>
                  </a:txBody>
                  <a:tcPr/>
                </a:tc>
                <a:tc>
                  <a:txBody>
                    <a:bodyPr/>
                    <a:lstStyle/>
                    <a:p>
                      <a:r>
                        <a:rPr kumimoji="1" lang="en-US" altLang="ja-JP" sz="1200" dirty="0">
                          <a:ea typeface="Arial Unicode MS" panose="020B0604020202020204"/>
                        </a:rPr>
                        <a:t>0.04</a:t>
                      </a:r>
                      <a:endParaRPr kumimoji="1" lang="ja-JP" altLang="en-US" sz="1200" dirty="0"/>
                    </a:p>
                  </a:txBody>
                  <a:tcPr/>
                </a:tc>
                <a:extLst>
                  <a:ext uri="{0D108BD9-81ED-4DB2-BD59-A6C34878D82A}">
                    <a16:rowId xmlns:a16="http://schemas.microsoft.com/office/drawing/2014/main" val="3017184005"/>
                  </a:ext>
                </a:extLst>
              </a:tr>
            </a:tbl>
          </a:graphicData>
        </a:graphic>
      </p:graphicFrame>
      <p:sp>
        <p:nvSpPr>
          <p:cNvPr id="6" name="テキスト ボックス 5">
            <a:extLst>
              <a:ext uri="{FF2B5EF4-FFF2-40B4-BE49-F238E27FC236}">
                <a16:creationId xmlns:a16="http://schemas.microsoft.com/office/drawing/2014/main" id="{2EF76851-2A4E-B7C0-6536-1E1AB58F6174}"/>
              </a:ext>
            </a:extLst>
          </p:cNvPr>
          <p:cNvSpPr txBox="1"/>
          <p:nvPr/>
        </p:nvSpPr>
        <p:spPr>
          <a:xfrm>
            <a:off x="1348141" y="2577361"/>
            <a:ext cx="960519" cy="369332"/>
          </a:xfrm>
          <a:prstGeom prst="rect">
            <a:avLst/>
          </a:prstGeom>
          <a:noFill/>
        </p:spPr>
        <p:txBody>
          <a:bodyPr wrap="none" rtlCol="0">
            <a:spAutoFit/>
          </a:bodyPr>
          <a:lstStyle/>
          <a:p>
            <a:r>
              <a:rPr kumimoji="1" lang="en-US" altLang="ja-JP" dirty="0">
                <a:ea typeface="Arial Unicode MS" panose="020B0604020202020204"/>
              </a:rPr>
              <a:t>2026ab</a:t>
            </a:r>
            <a:endParaRPr kumimoji="1" lang="ja-JP" altLang="en-US" dirty="0">
              <a:ea typeface="Arial Unicode MS" panose="020B0604020202020204"/>
            </a:endParaRPr>
          </a:p>
        </p:txBody>
      </p:sp>
      <p:sp>
        <p:nvSpPr>
          <p:cNvPr id="7" name="テキスト ボックス 6">
            <a:extLst>
              <a:ext uri="{FF2B5EF4-FFF2-40B4-BE49-F238E27FC236}">
                <a16:creationId xmlns:a16="http://schemas.microsoft.com/office/drawing/2014/main" id="{58D09836-7577-DD30-A710-406EB3CA3F3B}"/>
              </a:ext>
            </a:extLst>
          </p:cNvPr>
          <p:cNvSpPr txBox="1"/>
          <p:nvPr/>
        </p:nvSpPr>
        <p:spPr>
          <a:xfrm>
            <a:off x="6499261" y="2631022"/>
            <a:ext cx="960519" cy="369332"/>
          </a:xfrm>
          <a:prstGeom prst="rect">
            <a:avLst/>
          </a:prstGeom>
          <a:noFill/>
        </p:spPr>
        <p:txBody>
          <a:bodyPr wrap="none" rtlCol="0">
            <a:spAutoFit/>
          </a:bodyPr>
          <a:lstStyle/>
          <a:p>
            <a:r>
              <a:rPr kumimoji="1" lang="en-US" altLang="ja-JP" dirty="0">
                <a:ea typeface="Arial Unicode MS" panose="020B0604020202020204"/>
              </a:rPr>
              <a:t>2026ab</a:t>
            </a:r>
            <a:endParaRPr kumimoji="1" lang="ja-JP" altLang="en-US" dirty="0">
              <a:ea typeface="Arial Unicode MS" panose="020B0604020202020204"/>
            </a:endParaRPr>
          </a:p>
        </p:txBody>
      </p:sp>
      <p:graphicFrame>
        <p:nvGraphicFramePr>
          <p:cNvPr id="8" name="表 7">
            <a:extLst>
              <a:ext uri="{FF2B5EF4-FFF2-40B4-BE49-F238E27FC236}">
                <a16:creationId xmlns:a16="http://schemas.microsoft.com/office/drawing/2014/main" id="{C06B20D0-8EA2-174C-151C-9554FC84B9B6}"/>
              </a:ext>
            </a:extLst>
          </p:cNvPr>
          <p:cNvGraphicFramePr>
            <a:graphicFrameLocks noGrp="1"/>
          </p:cNvGraphicFramePr>
          <p:nvPr/>
        </p:nvGraphicFramePr>
        <p:xfrm>
          <a:off x="6395606" y="1499729"/>
          <a:ext cx="3967993" cy="822960"/>
        </p:xfrm>
        <a:graphic>
          <a:graphicData uri="http://schemas.openxmlformats.org/drawingml/2006/table">
            <a:tbl>
              <a:tblPr firstRow="1" bandRow="1">
                <a:tableStyleId>{5C22544A-7EE6-4342-B048-85BDC9FD1C3A}</a:tableStyleId>
              </a:tblPr>
              <a:tblGrid>
                <a:gridCol w="581913">
                  <a:extLst>
                    <a:ext uri="{9D8B030D-6E8A-4147-A177-3AD203B41FA5}">
                      <a16:colId xmlns:a16="http://schemas.microsoft.com/office/drawing/2014/main" val="4205776319"/>
                    </a:ext>
                  </a:extLst>
                </a:gridCol>
                <a:gridCol w="827438">
                  <a:extLst>
                    <a:ext uri="{9D8B030D-6E8A-4147-A177-3AD203B41FA5}">
                      <a16:colId xmlns:a16="http://schemas.microsoft.com/office/drawing/2014/main" val="2546551679"/>
                    </a:ext>
                  </a:extLst>
                </a:gridCol>
                <a:gridCol w="1368839">
                  <a:extLst>
                    <a:ext uri="{9D8B030D-6E8A-4147-A177-3AD203B41FA5}">
                      <a16:colId xmlns:a16="http://schemas.microsoft.com/office/drawing/2014/main" val="3425959481"/>
                    </a:ext>
                  </a:extLst>
                </a:gridCol>
                <a:gridCol w="1189803">
                  <a:extLst>
                    <a:ext uri="{9D8B030D-6E8A-4147-A177-3AD203B41FA5}">
                      <a16:colId xmlns:a16="http://schemas.microsoft.com/office/drawing/2014/main" val="2798008853"/>
                    </a:ext>
                  </a:extLst>
                </a:gridCol>
              </a:tblGrid>
              <a:tr h="226503">
                <a:tc>
                  <a:txBody>
                    <a:bodyPr/>
                    <a:lstStyle/>
                    <a:p>
                      <a:r>
                        <a:rPr kumimoji="1" lang="en-US" altLang="ja-JP" sz="1200" dirty="0">
                          <a:latin typeface="Symbol" pitchFamily="2" charset="2"/>
                          <a:ea typeface="Arial Unicode MS" panose="020B0604020202020204"/>
                        </a:rPr>
                        <a:t>b</a:t>
                      </a:r>
                      <a:r>
                        <a:rPr kumimoji="1" lang="en-US" altLang="ja-JP" sz="1200" dirty="0"/>
                        <a:t>y*</a:t>
                      </a:r>
                      <a:endParaRPr kumimoji="1" lang="ja-JP" altLang="en-US" sz="1200" dirty="0"/>
                    </a:p>
                  </a:txBody>
                  <a:tcPr/>
                </a:tc>
                <a:tc>
                  <a:txBody>
                    <a:bodyPr/>
                    <a:lstStyle/>
                    <a:p>
                      <a:r>
                        <a:rPr kumimoji="1" lang="en-US" altLang="ja-JP" sz="1200" dirty="0">
                          <a:ea typeface="Arial Unicode MS" panose="020B0604020202020204"/>
                        </a:rPr>
                        <a:t>Action</a:t>
                      </a:r>
                      <a:endParaRPr kumimoji="1" lang="ja-JP" altLang="en-US" sz="1200" dirty="0"/>
                    </a:p>
                  </a:txBody>
                  <a:tcPr/>
                </a:tc>
                <a:tc>
                  <a:txBody>
                    <a:bodyPr/>
                    <a:lstStyle/>
                    <a:p>
                      <a:r>
                        <a:rPr kumimoji="1" lang="en-US" altLang="ja-JP" sz="1200" dirty="0">
                          <a:ea typeface="Arial Unicode MS" panose="020B0604020202020204"/>
                        </a:rPr>
                        <a:t>Injected beam</a:t>
                      </a:r>
                      <a:endParaRPr kumimoji="1" lang="ja-JP" altLang="en-US" sz="1200" dirty="0"/>
                    </a:p>
                  </a:txBody>
                  <a:tcPr/>
                </a:tc>
                <a:tc>
                  <a:txBody>
                    <a:bodyPr/>
                    <a:lstStyle/>
                    <a:p>
                      <a:r>
                        <a:rPr kumimoji="1" lang="en-US" altLang="ja-JP" sz="1200" dirty="0">
                          <a:ea typeface="Arial Unicode MS" panose="020B0604020202020204"/>
                        </a:rPr>
                        <a:t>Ring Acc.</a:t>
                      </a:r>
                      <a:endParaRPr kumimoji="1" lang="ja-JP" altLang="en-US" sz="1200" dirty="0"/>
                    </a:p>
                  </a:txBody>
                  <a:tcPr/>
                </a:tc>
                <a:extLst>
                  <a:ext uri="{0D108BD9-81ED-4DB2-BD59-A6C34878D82A}">
                    <a16:rowId xmlns:a16="http://schemas.microsoft.com/office/drawing/2014/main" val="4092019769"/>
                  </a:ext>
                </a:extLst>
              </a:tr>
              <a:tr h="226503">
                <a:tc>
                  <a:txBody>
                    <a:bodyPr/>
                    <a:lstStyle/>
                    <a:p>
                      <a:r>
                        <a:rPr kumimoji="1" lang="en-US" altLang="ja-JP" sz="1200" dirty="0">
                          <a:ea typeface="Arial Unicode MS" panose="020B0604020202020204"/>
                        </a:rPr>
                        <a:t>1.0</a:t>
                      </a:r>
                      <a:endParaRPr kumimoji="1" lang="ja-JP" altLang="en-US" sz="1200" dirty="0"/>
                    </a:p>
                  </a:txBody>
                  <a:tcPr/>
                </a:tc>
                <a:tc>
                  <a:txBody>
                    <a:bodyPr/>
                    <a:lstStyle/>
                    <a:p>
                      <a:r>
                        <a:rPr kumimoji="1" lang="en-US" altLang="ja-JP" sz="1200" dirty="0">
                          <a:ea typeface="Arial Unicode MS" panose="020B0604020202020204"/>
                        </a:rPr>
                        <a:t>2Jx [</a:t>
                      </a:r>
                      <a:r>
                        <a:rPr kumimoji="1" lang="en-US" altLang="ja-JP" sz="1200" dirty="0">
                          <a:latin typeface="Symbol" pitchFamily="2" charset="2"/>
                        </a:rPr>
                        <a:t>m</a:t>
                      </a:r>
                      <a:r>
                        <a:rPr kumimoji="1" lang="en-US" altLang="ja-JP" sz="1200" dirty="0"/>
                        <a:t>m]</a:t>
                      </a:r>
                      <a:endParaRPr kumimoji="1" lang="ja-JP" altLang="en-US" sz="1200" dirty="0"/>
                    </a:p>
                  </a:txBody>
                  <a:tcPr/>
                </a:tc>
                <a:tc>
                  <a:txBody>
                    <a:bodyPr/>
                    <a:lstStyle/>
                    <a:p>
                      <a:r>
                        <a:rPr kumimoji="1" lang="en-US" altLang="ja-JP" sz="1200" dirty="0">
                          <a:ea typeface="Arial Unicode MS" panose="020B0604020202020204"/>
                        </a:rPr>
                        <a:t>0.95           ~</a:t>
                      </a:r>
                      <a:endParaRPr kumimoji="1" lang="ja-JP" altLang="en-US" sz="1200" dirty="0"/>
                    </a:p>
                  </a:txBody>
                  <a:tcPr/>
                </a:tc>
                <a:tc>
                  <a:txBody>
                    <a:bodyPr/>
                    <a:lstStyle/>
                    <a:p>
                      <a:r>
                        <a:rPr kumimoji="1" lang="en-US" altLang="ja-JP" sz="1200" dirty="0">
                          <a:ea typeface="Arial Unicode MS" panose="020B0604020202020204"/>
                        </a:rPr>
                        <a:t>0.90</a:t>
                      </a:r>
                      <a:endParaRPr kumimoji="1" lang="ja-JP" altLang="en-US" sz="1200" dirty="0"/>
                    </a:p>
                  </a:txBody>
                  <a:tcPr/>
                </a:tc>
                <a:extLst>
                  <a:ext uri="{0D108BD9-81ED-4DB2-BD59-A6C34878D82A}">
                    <a16:rowId xmlns:a16="http://schemas.microsoft.com/office/drawing/2014/main" val="1068123494"/>
                  </a:ext>
                </a:extLst>
              </a:tr>
              <a:tr h="226503">
                <a:tc>
                  <a:txBody>
                    <a:bodyPr/>
                    <a:lstStyle/>
                    <a:p>
                      <a:endParaRPr kumimoji="1" lang="ja-JP" altLang="en-US" sz="1200" dirty="0">
                        <a:ea typeface="Arial Unicode MS" panose="020B0604020202020204"/>
                      </a:endParaRPr>
                    </a:p>
                  </a:txBody>
                  <a:tcPr/>
                </a:tc>
                <a:tc>
                  <a:txBody>
                    <a:bodyPr/>
                    <a:lstStyle/>
                    <a:p>
                      <a:r>
                        <a:rPr kumimoji="1" lang="en-US" altLang="ja-JP" sz="1200" dirty="0">
                          <a:ea typeface="Arial Unicode MS" panose="020B0604020202020204"/>
                        </a:rPr>
                        <a:t>2Jy [</a:t>
                      </a:r>
                      <a:r>
                        <a:rPr kumimoji="1" lang="en-US" altLang="ja-JP" sz="1200" dirty="0">
                          <a:latin typeface="Symbol" pitchFamily="2" charset="2"/>
                        </a:rPr>
                        <a:t>m</a:t>
                      </a:r>
                      <a:r>
                        <a:rPr kumimoji="1" lang="en-US" altLang="ja-JP" sz="1200" dirty="0"/>
                        <a:t>m]</a:t>
                      </a:r>
                      <a:endParaRPr kumimoji="1" lang="ja-JP" altLang="en-US" sz="1200" dirty="0"/>
                    </a:p>
                  </a:txBody>
                  <a:tcPr/>
                </a:tc>
                <a:tc>
                  <a:txBody>
                    <a:bodyPr/>
                    <a:lstStyle/>
                    <a:p>
                      <a:r>
                        <a:rPr kumimoji="1" lang="en-US" altLang="ja-JP" sz="1200" dirty="0">
                          <a:ea typeface="Arial Unicode MS" panose="020B0604020202020204"/>
                        </a:rPr>
                        <a:t>0.060(6</a:t>
                      </a:r>
                      <a:r>
                        <a:rPr kumimoji="1" lang="en-US" altLang="ja-JP" sz="1200" dirty="0">
                          <a:latin typeface="Symbol" pitchFamily="2" charset="2"/>
                        </a:rPr>
                        <a:t>s</a:t>
                      </a:r>
                      <a:r>
                        <a:rPr kumimoji="1" lang="en-US" altLang="ja-JP" sz="1200" dirty="0"/>
                        <a:t>)   </a:t>
                      </a:r>
                      <a:r>
                        <a:rPr kumimoji="1" lang="en-US" altLang="ja-JP" sz="1200" b="1" dirty="0">
                          <a:solidFill>
                            <a:srgbClr val="FF0000"/>
                          </a:solidFill>
                        </a:rPr>
                        <a:t>&gt;&gt;</a:t>
                      </a:r>
                      <a:endParaRPr kumimoji="1" lang="ja-JP" altLang="en-US" sz="1200" b="1" dirty="0">
                        <a:solidFill>
                          <a:srgbClr val="FF0000"/>
                        </a:solidFill>
                      </a:endParaRPr>
                    </a:p>
                  </a:txBody>
                  <a:tcPr/>
                </a:tc>
                <a:tc>
                  <a:txBody>
                    <a:bodyPr/>
                    <a:lstStyle/>
                    <a:p>
                      <a:r>
                        <a:rPr kumimoji="1" lang="en-US" altLang="ja-JP" sz="1200" dirty="0">
                          <a:ea typeface="Arial Unicode MS" panose="020B0604020202020204"/>
                        </a:rPr>
                        <a:t>0.04</a:t>
                      </a:r>
                      <a:endParaRPr kumimoji="1" lang="ja-JP" altLang="en-US" sz="1200" dirty="0"/>
                    </a:p>
                  </a:txBody>
                  <a:tcPr/>
                </a:tc>
                <a:extLst>
                  <a:ext uri="{0D108BD9-81ED-4DB2-BD59-A6C34878D82A}">
                    <a16:rowId xmlns:a16="http://schemas.microsoft.com/office/drawing/2014/main" val="1678928103"/>
                  </a:ext>
                </a:extLst>
              </a:tr>
            </a:tbl>
          </a:graphicData>
        </a:graphic>
      </p:graphicFrame>
      <p:graphicFrame>
        <p:nvGraphicFramePr>
          <p:cNvPr id="9" name="表 8">
            <a:extLst>
              <a:ext uri="{FF2B5EF4-FFF2-40B4-BE49-F238E27FC236}">
                <a16:creationId xmlns:a16="http://schemas.microsoft.com/office/drawing/2014/main" id="{7CFFE0E3-879B-5B0F-C585-D38C257BD7B9}"/>
              </a:ext>
            </a:extLst>
          </p:cNvPr>
          <p:cNvGraphicFramePr>
            <a:graphicFrameLocks noGrp="1"/>
          </p:cNvGraphicFramePr>
          <p:nvPr/>
        </p:nvGraphicFramePr>
        <p:xfrm>
          <a:off x="1169779" y="1472465"/>
          <a:ext cx="3967993" cy="822960"/>
        </p:xfrm>
        <a:graphic>
          <a:graphicData uri="http://schemas.openxmlformats.org/drawingml/2006/table">
            <a:tbl>
              <a:tblPr firstRow="1" bandRow="1">
                <a:tableStyleId>{7DF18680-E054-41AD-8BC1-D1AEF772440D}</a:tableStyleId>
              </a:tblPr>
              <a:tblGrid>
                <a:gridCol w="581913">
                  <a:extLst>
                    <a:ext uri="{9D8B030D-6E8A-4147-A177-3AD203B41FA5}">
                      <a16:colId xmlns:a16="http://schemas.microsoft.com/office/drawing/2014/main" val="4205776319"/>
                    </a:ext>
                  </a:extLst>
                </a:gridCol>
                <a:gridCol w="827438">
                  <a:extLst>
                    <a:ext uri="{9D8B030D-6E8A-4147-A177-3AD203B41FA5}">
                      <a16:colId xmlns:a16="http://schemas.microsoft.com/office/drawing/2014/main" val="2546551679"/>
                    </a:ext>
                  </a:extLst>
                </a:gridCol>
                <a:gridCol w="1368839">
                  <a:extLst>
                    <a:ext uri="{9D8B030D-6E8A-4147-A177-3AD203B41FA5}">
                      <a16:colId xmlns:a16="http://schemas.microsoft.com/office/drawing/2014/main" val="3425959481"/>
                    </a:ext>
                  </a:extLst>
                </a:gridCol>
                <a:gridCol w="1189803">
                  <a:extLst>
                    <a:ext uri="{9D8B030D-6E8A-4147-A177-3AD203B41FA5}">
                      <a16:colId xmlns:a16="http://schemas.microsoft.com/office/drawing/2014/main" val="2798008853"/>
                    </a:ext>
                  </a:extLst>
                </a:gridCol>
              </a:tblGrid>
              <a:tr h="226503">
                <a:tc>
                  <a:txBody>
                    <a:bodyPr/>
                    <a:lstStyle/>
                    <a:p>
                      <a:r>
                        <a:rPr kumimoji="1" lang="en-US" altLang="ja-JP" sz="1200" dirty="0">
                          <a:latin typeface="Symbol" pitchFamily="2" charset="2"/>
                          <a:ea typeface="Arial Unicode MS" panose="020B0604020202020204"/>
                        </a:rPr>
                        <a:t>b</a:t>
                      </a:r>
                      <a:r>
                        <a:rPr kumimoji="1" lang="en-US" altLang="ja-JP" sz="1200" dirty="0"/>
                        <a:t>y*</a:t>
                      </a:r>
                      <a:endParaRPr kumimoji="1" lang="ja-JP" altLang="en-US" sz="1200" dirty="0"/>
                    </a:p>
                  </a:txBody>
                  <a:tcPr/>
                </a:tc>
                <a:tc>
                  <a:txBody>
                    <a:bodyPr/>
                    <a:lstStyle/>
                    <a:p>
                      <a:r>
                        <a:rPr kumimoji="1" lang="en-US" altLang="ja-JP" sz="1200" dirty="0">
                          <a:ea typeface="Arial Unicode MS" panose="020B0604020202020204"/>
                        </a:rPr>
                        <a:t>Action</a:t>
                      </a:r>
                      <a:endParaRPr kumimoji="1" lang="ja-JP" altLang="en-US" sz="1200" dirty="0"/>
                    </a:p>
                  </a:txBody>
                  <a:tcPr/>
                </a:tc>
                <a:tc>
                  <a:txBody>
                    <a:bodyPr/>
                    <a:lstStyle/>
                    <a:p>
                      <a:r>
                        <a:rPr kumimoji="1" lang="en-US" altLang="ja-JP" sz="1200" dirty="0">
                          <a:ea typeface="Arial Unicode MS" panose="020B0604020202020204"/>
                        </a:rPr>
                        <a:t>Injected beam</a:t>
                      </a:r>
                      <a:endParaRPr kumimoji="1" lang="ja-JP" altLang="en-US" sz="1200" dirty="0"/>
                    </a:p>
                  </a:txBody>
                  <a:tcPr/>
                </a:tc>
                <a:tc>
                  <a:txBody>
                    <a:bodyPr/>
                    <a:lstStyle/>
                    <a:p>
                      <a:r>
                        <a:rPr kumimoji="1" lang="en-US" altLang="ja-JP" sz="1200" dirty="0">
                          <a:ea typeface="Arial Unicode MS" panose="020B0604020202020204"/>
                        </a:rPr>
                        <a:t>Ring Acc.</a:t>
                      </a:r>
                      <a:endParaRPr kumimoji="1" lang="ja-JP" altLang="en-US" sz="1200" dirty="0"/>
                    </a:p>
                  </a:txBody>
                  <a:tcPr/>
                </a:tc>
                <a:extLst>
                  <a:ext uri="{0D108BD9-81ED-4DB2-BD59-A6C34878D82A}">
                    <a16:rowId xmlns:a16="http://schemas.microsoft.com/office/drawing/2014/main" val="4092019769"/>
                  </a:ext>
                </a:extLst>
              </a:tr>
              <a:tr h="226503">
                <a:tc>
                  <a:txBody>
                    <a:bodyPr/>
                    <a:lstStyle/>
                    <a:p>
                      <a:r>
                        <a:rPr kumimoji="1" lang="en-US" altLang="ja-JP" sz="1200" dirty="0">
                          <a:ea typeface="Arial Unicode MS" panose="020B0604020202020204"/>
                        </a:rPr>
                        <a:t>1.0</a:t>
                      </a:r>
                      <a:endParaRPr kumimoji="1" lang="ja-JP" altLang="en-US" sz="1200" dirty="0"/>
                    </a:p>
                  </a:txBody>
                  <a:tcPr/>
                </a:tc>
                <a:tc>
                  <a:txBody>
                    <a:bodyPr/>
                    <a:lstStyle/>
                    <a:p>
                      <a:r>
                        <a:rPr kumimoji="1" lang="en-US" altLang="ja-JP" sz="1200" dirty="0">
                          <a:ea typeface="Arial Unicode MS" panose="020B0604020202020204"/>
                        </a:rPr>
                        <a:t>2Jx [</a:t>
                      </a:r>
                      <a:r>
                        <a:rPr kumimoji="1" lang="en-US" altLang="ja-JP" sz="1200" dirty="0">
                          <a:latin typeface="Symbol" pitchFamily="2" charset="2"/>
                        </a:rPr>
                        <a:t>m</a:t>
                      </a:r>
                      <a:r>
                        <a:rPr kumimoji="1" lang="en-US" altLang="ja-JP" sz="1200" dirty="0"/>
                        <a:t>m]</a:t>
                      </a:r>
                      <a:endParaRPr kumimoji="1" lang="ja-JP" altLang="en-US" sz="1200" dirty="0"/>
                    </a:p>
                  </a:txBody>
                  <a:tcPr/>
                </a:tc>
                <a:tc>
                  <a:txBody>
                    <a:bodyPr/>
                    <a:lstStyle/>
                    <a:p>
                      <a:r>
                        <a:rPr kumimoji="1" lang="en-US" altLang="ja-JP" sz="1200" dirty="0">
                          <a:solidFill>
                            <a:schemeClr val="tx1"/>
                          </a:solidFill>
                          <a:ea typeface="Arial Unicode MS" panose="020B0604020202020204"/>
                        </a:rPr>
                        <a:t>1.29          </a:t>
                      </a:r>
                      <a:r>
                        <a:rPr kumimoji="1" lang="en-US" altLang="ja-JP" sz="1200" b="1" dirty="0">
                          <a:solidFill>
                            <a:schemeClr val="tx1"/>
                          </a:solidFill>
                        </a:rPr>
                        <a:t> ~</a:t>
                      </a:r>
                      <a:endParaRPr kumimoji="1" lang="ja-JP" altLang="en-US" sz="1200" b="1" dirty="0">
                        <a:solidFill>
                          <a:schemeClr val="tx1"/>
                        </a:solidFill>
                      </a:endParaRPr>
                    </a:p>
                  </a:txBody>
                  <a:tcPr/>
                </a:tc>
                <a:tc>
                  <a:txBody>
                    <a:bodyPr/>
                    <a:lstStyle/>
                    <a:p>
                      <a:r>
                        <a:rPr kumimoji="1" lang="en-US" altLang="ja-JP" sz="1200" dirty="0">
                          <a:ea typeface="Arial Unicode MS" panose="020B0604020202020204"/>
                        </a:rPr>
                        <a:t>1.4</a:t>
                      </a:r>
                      <a:endParaRPr kumimoji="1" lang="ja-JP" altLang="en-US" sz="1200" dirty="0"/>
                    </a:p>
                  </a:txBody>
                  <a:tcPr/>
                </a:tc>
                <a:extLst>
                  <a:ext uri="{0D108BD9-81ED-4DB2-BD59-A6C34878D82A}">
                    <a16:rowId xmlns:a16="http://schemas.microsoft.com/office/drawing/2014/main" val="1068123494"/>
                  </a:ext>
                </a:extLst>
              </a:tr>
              <a:tr h="226503">
                <a:tc>
                  <a:txBody>
                    <a:bodyPr/>
                    <a:lstStyle/>
                    <a:p>
                      <a:endParaRPr kumimoji="1" lang="ja-JP" altLang="en-US" sz="1200" dirty="0">
                        <a:ea typeface="Arial Unicode MS" panose="020B0604020202020204"/>
                      </a:endParaRPr>
                    </a:p>
                  </a:txBody>
                  <a:tcPr/>
                </a:tc>
                <a:tc>
                  <a:txBody>
                    <a:bodyPr/>
                    <a:lstStyle/>
                    <a:p>
                      <a:r>
                        <a:rPr kumimoji="1" lang="en-US" altLang="ja-JP" sz="1200" dirty="0">
                          <a:ea typeface="Arial Unicode MS" panose="020B0604020202020204"/>
                        </a:rPr>
                        <a:t>2Jy [</a:t>
                      </a:r>
                      <a:r>
                        <a:rPr kumimoji="1" lang="en-US" altLang="ja-JP" sz="1200" dirty="0">
                          <a:latin typeface="Symbol" pitchFamily="2" charset="2"/>
                        </a:rPr>
                        <a:t>m</a:t>
                      </a:r>
                      <a:r>
                        <a:rPr kumimoji="1" lang="en-US" altLang="ja-JP" sz="1200" dirty="0"/>
                        <a:t>m]</a:t>
                      </a:r>
                      <a:endParaRPr kumimoji="1" lang="ja-JP" altLang="en-US" sz="1200" dirty="0"/>
                    </a:p>
                  </a:txBody>
                  <a:tcPr/>
                </a:tc>
                <a:tc>
                  <a:txBody>
                    <a:bodyPr/>
                    <a:lstStyle/>
                    <a:p>
                      <a:r>
                        <a:rPr kumimoji="1" lang="en-US" altLang="ja-JP" sz="1200" dirty="0">
                          <a:ea typeface="Arial Unicode MS" panose="020B0604020202020204"/>
                        </a:rPr>
                        <a:t>0.062(6</a:t>
                      </a:r>
                      <a:r>
                        <a:rPr kumimoji="1" lang="en-US" altLang="ja-JP" sz="1200" dirty="0">
                          <a:latin typeface="Symbol" pitchFamily="2" charset="2"/>
                        </a:rPr>
                        <a:t>s</a:t>
                      </a:r>
                      <a:r>
                        <a:rPr kumimoji="1" lang="en-US" altLang="ja-JP" sz="1200" dirty="0"/>
                        <a:t>)   </a:t>
                      </a:r>
                      <a:r>
                        <a:rPr kumimoji="1" lang="en-US" altLang="ja-JP" sz="1200" b="1" dirty="0">
                          <a:solidFill>
                            <a:srgbClr val="FF0000"/>
                          </a:solidFill>
                        </a:rPr>
                        <a:t>&gt;&gt;</a:t>
                      </a:r>
                      <a:endParaRPr kumimoji="1" lang="ja-JP" altLang="en-US" sz="1200" b="1" dirty="0">
                        <a:solidFill>
                          <a:srgbClr val="FF0000"/>
                        </a:solidFill>
                      </a:endParaRPr>
                    </a:p>
                  </a:txBody>
                  <a:tcPr/>
                </a:tc>
                <a:tc>
                  <a:txBody>
                    <a:bodyPr/>
                    <a:lstStyle/>
                    <a:p>
                      <a:r>
                        <a:rPr kumimoji="1" lang="en-US" altLang="ja-JP" sz="1200" dirty="0">
                          <a:ea typeface="Arial Unicode MS" panose="020B0604020202020204"/>
                        </a:rPr>
                        <a:t>0.025</a:t>
                      </a:r>
                      <a:endParaRPr kumimoji="1" lang="ja-JP" altLang="en-US" sz="1200" dirty="0"/>
                    </a:p>
                  </a:txBody>
                  <a:tcPr/>
                </a:tc>
                <a:extLst>
                  <a:ext uri="{0D108BD9-81ED-4DB2-BD59-A6C34878D82A}">
                    <a16:rowId xmlns:a16="http://schemas.microsoft.com/office/drawing/2014/main" val="1678928103"/>
                  </a:ext>
                </a:extLst>
              </a:tr>
            </a:tbl>
          </a:graphicData>
        </a:graphic>
      </p:graphicFrame>
      <p:sp>
        <p:nvSpPr>
          <p:cNvPr id="10" name="テキスト ボックス 9">
            <a:extLst>
              <a:ext uri="{FF2B5EF4-FFF2-40B4-BE49-F238E27FC236}">
                <a16:creationId xmlns:a16="http://schemas.microsoft.com/office/drawing/2014/main" id="{83404EBE-6956-3184-0041-DCE9EE297017}"/>
              </a:ext>
            </a:extLst>
          </p:cNvPr>
          <p:cNvSpPr txBox="1"/>
          <p:nvPr/>
        </p:nvSpPr>
        <p:spPr>
          <a:xfrm>
            <a:off x="1348141" y="1130397"/>
            <a:ext cx="816249" cy="369332"/>
          </a:xfrm>
          <a:prstGeom prst="rect">
            <a:avLst/>
          </a:prstGeom>
          <a:noFill/>
        </p:spPr>
        <p:txBody>
          <a:bodyPr wrap="none" rtlCol="0">
            <a:spAutoFit/>
          </a:bodyPr>
          <a:lstStyle/>
          <a:p>
            <a:r>
              <a:rPr kumimoji="1" lang="en-US" altLang="ja-JP" dirty="0">
                <a:ea typeface="Arial Unicode MS" panose="020B0604020202020204"/>
              </a:rPr>
              <a:t>2024c</a:t>
            </a:r>
            <a:endParaRPr kumimoji="1" lang="ja-JP" altLang="en-US" dirty="0">
              <a:ea typeface="Arial Unicode MS" panose="020B0604020202020204"/>
            </a:endParaRPr>
          </a:p>
        </p:txBody>
      </p:sp>
      <p:sp>
        <p:nvSpPr>
          <p:cNvPr id="11" name="テキスト ボックス 10">
            <a:extLst>
              <a:ext uri="{FF2B5EF4-FFF2-40B4-BE49-F238E27FC236}">
                <a16:creationId xmlns:a16="http://schemas.microsoft.com/office/drawing/2014/main" id="{F36773D5-EB5E-7929-9492-8F289D3885B6}"/>
              </a:ext>
            </a:extLst>
          </p:cNvPr>
          <p:cNvSpPr txBox="1"/>
          <p:nvPr/>
        </p:nvSpPr>
        <p:spPr>
          <a:xfrm>
            <a:off x="6499261" y="1184058"/>
            <a:ext cx="816249" cy="369332"/>
          </a:xfrm>
          <a:prstGeom prst="rect">
            <a:avLst/>
          </a:prstGeom>
          <a:noFill/>
        </p:spPr>
        <p:txBody>
          <a:bodyPr wrap="none" rtlCol="0">
            <a:spAutoFit/>
          </a:bodyPr>
          <a:lstStyle/>
          <a:p>
            <a:r>
              <a:rPr kumimoji="1" lang="en-US" altLang="ja-JP" dirty="0">
                <a:ea typeface="Arial Unicode MS" panose="020B0604020202020204"/>
              </a:rPr>
              <a:t>2024c</a:t>
            </a:r>
            <a:endParaRPr kumimoji="1" lang="ja-JP" altLang="en-US" dirty="0">
              <a:ea typeface="Arial Unicode MS" panose="020B0604020202020204"/>
            </a:endParaRPr>
          </a:p>
        </p:txBody>
      </p:sp>
      <p:sp>
        <p:nvSpPr>
          <p:cNvPr id="12" name="テキスト ボックス 11">
            <a:extLst>
              <a:ext uri="{FF2B5EF4-FFF2-40B4-BE49-F238E27FC236}">
                <a16:creationId xmlns:a16="http://schemas.microsoft.com/office/drawing/2014/main" id="{9C230D8A-BA94-993B-40D1-BC9E1C27AC15}"/>
              </a:ext>
            </a:extLst>
          </p:cNvPr>
          <p:cNvSpPr txBox="1"/>
          <p:nvPr/>
        </p:nvSpPr>
        <p:spPr>
          <a:xfrm>
            <a:off x="7459780" y="717456"/>
            <a:ext cx="675185" cy="369332"/>
          </a:xfrm>
          <a:prstGeom prst="rect">
            <a:avLst/>
          </a:prstGeom>
          <a:noFill/>
        </p:spPr>
        <p:txBody>
          <a:bodyPr wrap="none" rtlCol="0">
            <a:spAutoFit/>
          </a:bodyPr>
          <a:lstStyle/>
          <a:p>
            <a:r>
              <a:rPr kumimoji="1" lang="en-US" altLang="ja-JP" b="1" dirty="0">
                <a:solidFill>
                  <a:srgbClr val="0070C0"/>
                </a:solidFill>
                <a:ea typeface="Arial Unicode MS" panose="020B0604020202020204"/>
              </a:rPr>
              <a:t>HER</a:t>
            </a:r>
            <a:endParaRPr kumimoji="1" lang="ja-JP" altLang="en-US" b="1" dirty="0">
              <a:solidFill>
                <a:srgbClr val="0070C0"/>
              </a:solidFill>
              <a:ea typeface="Arial Unicode MS" panose="020B0604020202020204"/>
            </a:endParaRPr>
          </a:p>
        </p:txBody>
      </p:sp>
      <p:sp>
        <p:nvSpPr>
          <p:cNvPr id="13" name="テキスト ボックス 12">
            <a:extLst>
              <a:ext uri="{FF2B5EF4-FFF2-40B4-BE49-F238E27FC236}">
                <a16:creationId xmlns:a16="http://schemas.microsoft.com/office/drawing/2014/main" id="{1F94BCBC-31B9-B832-DBEB-4CABACC25E0F}"/>
              </a:ext>
            </a:extLst>
          </p:cNvPr>
          <p:cNvSpPr txBox="1"/>
          <p:nvPr/>
        </p:nvSpPr>
        <p:spPr>
          <a:xfrm>
            <a:off x="2816182" y="701961"/>
            <a:ext cx="639919" cy="369332"/>
          </a:xfrm>
          <a:prstGeom prst="rect">
            <a:avLst/>
          </a:prstGeom>
          <a:noFill/>
        </p:spPr>
        <p:txBody>
          <a:bodyPr wrap="none" rtlCol="0">
            <a:spAutoFit/>
          </a:bodyPr>
          <a:lstStyle/>
          <a:p>
            <a:r>
              <a:rPr lang="en-US" altLang="ja-JP" b="1" dirty="0">
                <a:solidFill>
                  <a:srgbClr val="FF40FF"/>
                </a:solidFill>
                <a:ea typeface="Arial Unicode MS" panose="020B0604020202020204"/>
              </a:rPr>
              <a:t>L</a:t>
            </a:r>
            <a:r>
              <a:rPr kumimoji="1" lang="en-US" altLang="ja-JP" b="1" dirty="0">
                <a:solidFill>
                  <a:srgbClr val="FF40FF"/>
                </a:solidFill>
                <a:ea typeface="Arial Unicode MS" panose="020B0604020202020204"/>
              </a:rPr>
              <a:t>ER</a:t>
            </a:r>
            <a:endParaRPr kumimoji="1" lang="ja-JP" altLang="en-US" b="1" dirty="0">
              <a:solidFill>
                <a:srgbClr val="FF40FF"/>
              </a:solidFill>
              <a:ea typeface="Arial Unicode MS" panose="020B0604020202020204"/>
            </a:endParaRPr>
          </a:p>
        </p:txBody>
      </p:sp>
      <p:pic>
        <p:nvPicPr>
          <p:cNvPr id="5" name="図 4">
            <a:extLst>
              <a:ext uri="{FF2B5EF4-FFF2-40B4-BE49-F238E27FC236}">
                <a16:creationId xmlns:a16="http://schemas.microsoft.com/office/drawing/2014/main" id="{2D2EDD47-AEAB-4DBE-A3AD-9BC25474E61F}"/>
              </a:ext>
            </a:extLst>
          </p:cNvPr>
          <p:cNvPicPr>
            <a:picLocks noChangeAspect="1"/>
          </p:cNvPicPr>
          <p:nvPr/>
        </p:nvPicPr>
        <p:blipFill>
          <a:blip r:embed="rId2"/>
          <a:stretch>
            <a:fillRect/>
          </a:stretch>
        </p:blipFill>
        <p:spPr>
          <a:xfrm>
            <a:off x="3136141" y="4530942"/>
            <a:ext cx="4826000" cy="2286000"/>
          </a:xfrm>
          <a:prstGeom prst="rect">
            <a:avLst/>
          </a:prstGeom>
        </p:spPr>
      </p:pic>
      <p:sp>
        <p:nvSpPr>
          <p:cNvPr id="15" name="四角形: 角を丸くする 14">
            <a:extLst>
              <a:ext uri="{FF2B5EF4-FFF2-40B4-BE49-F238E27FC236}">
                <a16:creationId xmlns:a16="http://schemas.microsoft.com/office/drawing/2014/main" id="{E06FA077-42F5-5D29-DC48-A827BE110A91}"/>
              </a:ext>
            </a:extLst>
          </p:cNvPr>
          <p:cNvSpPr/>
          <p:nvPr/>
        </p:nvSpPr>
        <p:spPr>
          <a:xfrm>
            <a:off x="4053840" y="5831840"/>
            <a:ext cx="3545840" cy="233680"/>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17" name="四角形: 角を丸くする 16">
            <a:extLst>
              <a:ext uri="{FF2B5EF4-FFF2-40B4-BE49-F238E27FC236}">
                <a16:creationId xmlns:a16="http://schemas.microsoft.com/office/drawing/2014/main" id="{9B48651E-1132-5A98-BC86-34B908DB9129}"/>
              </a:ext>
            </a:extLst>
          </p:cNvPr>
          <p:cNvSpPr/>
          <p:nvPr/>
        </p:nvSpPr>
        <p:spPr>
          <a:xfrm>
            <a:off x="4053840" y="6156751"/>
            <a:ext cx="3545840" cy="233680"/>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18" name="テキスト ボックス 17">
            <a:extLst>
              <a:ext uri="{FF2B5EF4-FFF2-40B4-BE49-F238E27FC236}">
                <a16:creationId xmlns:a16="http://schemas.microsoft.com/office/drawing/2014/main" id="{EF262E71-2994-A466-E0AA-31EFD4296F25}"/>
              </a:ext>
            </a:extLst>
          </p:cNvPr>
          <p:cNvSpPr txBox="1"/>
          <p:nvPr/>
        </p:nvSpPr>
        <p:spPr>
          <a:xfrm>
            <a:off x="10066082" y="954705"/>
            <a:ext cx="777777"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N. Iida</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0" name="字幕 2">
            <a:extLst>
              <a:ext uri="{FF2B5EF4-FFF2-40B4-BE49-F238E27FC236}">
                <a16:creationId xmlns:a16="http://schemas.microsoft.com/office/drawing/2014/main" id="{9A7175B4-34C9-7B62-FD14-3E9C4BD56522}"/>
              </a:ext>
            </a:extLst>
          </p:cNvPr>
          <p:cNvSpPr txBox="1">
            <a:spLocks/>
          </p:cNvSpPr>
          <p:nvPr/>
        </p:nvSpPr>
        <p:spPr>
          <a:xfrm>
            <a:off x="-2" y="-1"/>
            <a:ext cx="9791702" cy="504093"/>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Betatron Oscillation Amplitude and Ring Acceptance</a:t>
            </a:r>
          </a:p>
        </p:txBody>
      </p:sp>
      <p:sp>
        <p:nvSpPr>
          <p:cNvPr id="21" name="テキスト ボックス 20">
            <a:extLst>
              <a:ext uri="{FF2B5EF4-FFF2-40B4-BE49-F238E27FC236}">
                <a16:creationId xmlns:a16="http://schemas.microsoft.com/office/drawing/2014/main" id="{2206C074-307A-E18C-8FD3-E1E9FD94C007}"/>
              </a:ext>
            </a:extLst>
          </p:cNvPr>
          <p:cNvSpPr txBox="1"/>
          <p:nvPr/>
        </p:nvSpPr>
        <p:spPr>
          <a:xfrm>
            <a:off x="8134965" y="4942297"/>
            <a:ext cx="3890809" cy="646331"/>
          </a:xfrm>
          <a:prstGeom prst="rect">
            <a:avLst/>
          </a:prstGeom>
          <a:noFill/>
          <a:ln>
            <a:solidFill>
              <a:srgbClr val="FF0000"/>
            </a:solidFill>
          </a:ln>
        </p:spPr>
        <p:txBody>
          <a:bodyPr wrap="none" rtlCol="0">
            <a:spAutoFit/>
          </a:bodyPr>
          <a:lstStyle/>
          <a:p>
            <a:pPr algn="l"/>
            <a:r>
              <a:rPr kumimoji="1" lang="en-US" altLang="ja-JP" dirty="0">
                <a:latin typeface="Arial Unicode MS" panose="020B0604020202020204" pitchFamily="50" charset="-128"/>
                <a:ea typeface="Arial Unicode MS" panose="020B0604020202020204" pitchFamily="50" charset="-128"/>
                <a:cs typeface="Arial Unicode MS" panose="020B0604020202020204" pitchFamily="50" charset="-128"/>
              </a:rPr>
              <a:t>HER: Vertical Emittance is Critical</a:t>
            </a:r>
          </a:p>
          <a:p>
            <a:pPr algn="l"/>
            <a:r>
              <a:rPr lang="en-US" altLang="ja-JP" dirty="0">
                <a:latin typeface="Arial Unicode MS" panose="020B0604020202020204" pitchFamily="50" charset="-128"/>
                <a:ea typeface="Arial Unicode MS" panose="020B0604020202020204" pitchFamily="50" charset="-128"/>
                <a:cs typeface="Arial Unicode MS" panose="020B0604020202020204" pitchFamily="50" charset="-128"/>
              </a:rPr>
              <a:t>LER: Horizontal Emittance is Critical</a:t>
            </a:r>
            <a:endParaRPr kumimoji="1" lang="ja-JP" altLang="en-US"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Tree>
    <p:extLst>
      <p:ext uri="{BB962C8B-B14F-4D97-AF65-F5344CB8AC3E}">
        <p14:creationId xmlns:p14="http://schemas.microsoft.com/office/powerpoint/2010/main" val="1427451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64037-E100-D5A3-BF53-0BAC96AFCBC3}"/>
            </a:ext>
          </a:extLst>
        </p:cNvPr>
        <p:cNvGrpSpPr/>
        <p:nvPr/>
      </p:nvGrpSpPr>
      <p:grpSpPr>
        <a:xfrm>
          <a:off x="0" y="0"/>
          <a:ext cx="0" cy="0"/>
          <a:chOff x="0" y="0"/>
          <a:chExt cx="0" cy="0"/>
        </a:xfrm>
      </p:grpSpPr>
      <p:sp>
        <p:nvSpPr>
          <p:cNvPr id="3" name="字幕 2">
            <a:extLst>
              <a:ext uri="{FF2B5EF4-FFF2-40B4-BE49-F238E27FC236}">
                <a16:creationId xmlns:a16="http://schemas.microsoft.com/office/drawing/2014/main" id="{703363D4-05E6-5DDA-2A98-8A73C692B93F}"/>
              </a:ext>
            </a:extLst>
          </p:cNvPr>
          <p:cNvSpPr txBox="1">
            <a:spLocks/>
          </p:cNvSpPr>
          <p:nvPr/>
        </p:nvSpPr>
        <p:spPr>
          <a:xfrm>
            <a:off x="666750" y="2851149"/>
            <a:ext cx="10858500" cy="1155701"/>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defRPr sz="2900">
                <a:solidFill>
                  <a:srgbClr val="2E6EBC"/>
                </a:solidFill>
                <a:latin typeface="ヒラギノ丸ゴ Pro W4"/>
              </a:defRPr>
            </a:pPr>
            <a:r>
              <a:rPr lang="en-US" sz="66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Emittance Automatic Tuning</a:t>
            </a:r>
          </a:p>
        </p:txBody>
      </p:sp>
      <p:sp>
        <p:nvSpPr>
          <p:cNvPr id="2" name="スライド番号プレースホルダー 1">
            <a:extLst>
              <a:ext uri="{FF2B5EF4-FFF2-40B4-BE49-F238E27FC236}">
                <a16:creationId xmlns:a16="http://schemas.microsoft.com/office/drawing/2014/main" id="{0469A582-26ED-6A54-DAA8-A22B9F819A37}"/>
              </a:ext>
            </a:extLst>
          </p:cNvPr>
          <p:cNvSpPr>
            <a:spLocks noGrp="1"/>
          </p:cNvSpPr>
          <p:nvPr>
            <p:ph type="sldNum" sz="quarter" idx="12"/>
          </p:nvPr>
        </p:nvSpPr>
        <p:spPr/>
        <p:txBody>
          <a:bodyPr/>
          <a:lstStyle/>
          <a:p>
            <a:fld id="{CAD7C6AE-5926-44C1-B8C5-328FEA194DF7}" type="slidenum">
              <a:rPr lang="ja-JP" altLang="en-US" smtClean="0"/>
              <a:pPr/>
              <a:t>19</a:t>
            </a:fld>
            <a:endParaRPr lang="ja-JP" altLang="en-US" dirty="0"/>
          </a:p>
        </p:txBody>
      </p:sp>
    </p:spTree>
    <p:extLst>
      <p:ext uri="{BB962C8B-B14F-4D97-AF65-F5344CB8AC3E}">
        <p14:creationId xmlns:p14="http://schemas.microsoft.com/office/powerpoint/2010/main" val="1742726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30AB2-7E78-041D-588E-B59A5A81227C}"/>
            </a:ext>
          </a:extLst>
        </p:cNvPr>
        <p:cNvGrpSpPr/>
        <p:nvPr/>
      </p:nvGrpSpPr>
      <p:grpSpPr>
        <a:xfrm>
          <a:off x="0" y="0"/>
          <a:ext cx="0" cy="0"/>
          <a:chOff x="0" y="0"/>
          <a:chExt cx="0" cy="0"/>
        </a:xfrm>
      </p:grpSpPr>
      <p:sp>
        <p:nvSpPr>
          <p:cNvPr id="3" name="字幕 2">
            <a:extLst>
              <a:ext uri="{FF2B5EF4-FFF2-40B4-BE49-F238E27FC236}">
                <a16:creationId xmlns:a16="http://schemas.microsoft.com/office/drawing/2014/main" id="{C15DC082-AEC4-E0E8-5871-E896538B493A}"/>
              </a:ext>
            </a:extLst>
          </p:cNvPr>
          <p:cNvSpPr txBox="1">
            <a:spLocks/>
          </p:cNvSpPr>
          <p:nvPr/>
        </p:nvSpPr>
        <p:spPr>
          <a:xfrm>
            <a:off x="-2" y="-1"/>
            <a:ext cx="10960102" cy="1155701"/>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Laser-RF relative phase and Injection Efficiency</a:t>
            </a:r>
          </a:p>
        </p:txBody>
      </p:sp>
      <p:sp>
        <p:nvSpPr>
          <p:cNvPr id="5" name="四角形: 角を丸くする 4">
            <a:extLst>
              <a:ext uri="{FF2B5EF4-FFF2-40B4-BE49-F238E27FC236}">
                <a16:creationId xmlns:a16="http://schemas.microsoft.com/office/drawing/2014/main" id="{3473ADAC-7515-CB00-EDE6-637E325BEA30}"/>
              </a:ext>
            </a:extLst>
          </p:cNvPr>
          <p:cNvSpPr/>
          <p:nvPr/>
        </p:nvSpPr>
        <p:spPr>
          <a:xfrm>
            <a:off x="305219" y="723621"/>
            <a:ext cx="8545371" cy="338554"/>
          </a:xfrm>
          <a:prstGeom prst="roundRect">
            <a:avLst/>
          </a:pr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7" name="テキスト ボックス 6">
            <a:extLst>
              <a:ext uri="{FF2B5EF4-FFF2-40B4-BE49-F238E27FC236}">
                <a16:creationId xmlns:a16="http://schemas.microsoft.com/office/drawing/2014/main" id="{774CBED9-2D8B-F782-099F-2FB1D543EFE6}"/>
              </a:ext>
            </a:extLst>
          </p:cNvPr>
          <p:cNvSpPr txBox="1"/>
          <p:nvPr/>
        </p:nvSpPr>
        <p:spPr>
          <a:xfrm>
            <a:off x="1880019" y="723621"/>
            <a:ext cx="184731" cy="338554"/>
          </a:xfrm>
          <a:prstGeom prst="rect">
            <a:avLst/>
          </a:prstGeom>
          <a:noFill/>
        </p:spPr>
        <p:txBody>
          <a:bodyPr wrap="none" rtlCol="0">
            <a:spAutoFit/>
          </a:bodyPr>
          <a:lstStyle/>
          <a:p>
            <a:pPr algn="l"/>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9" name="テキスト ボックス 8">
            <a:extLst>
              <a:ext uri="{FF2B5EF4-FFF2-40B4-BE49-F238E27FC236}">
                <a16:creationId xmlns:a16="http://schemas.microsoft.com/office/drawing/2014/main" id="{B3558E01-90D1-8ACD-32CD-48B5F82EE226}"/>
              </a:ext>
            </a:extLst>
          </p:cNvPr>
          <p:cNvSpPr txBox="1"/>
          <p:nvPr/>
        </p:nvSpPr>
        <p:spPr>
          <a:xfrm>
            <a:off x="362369" y="723621"/>
            <a:ext cx="8488221" cy="338554"/>
          </a:xfrm>
          <a:prstGeom prst="rect">
            <a:avLst/>
          </a:prstGeom>
          <a:noFill/>
        </p:spPr>
        <p:txBody>
          <a:bodyPr wrap="none" rtlCol="0">
            <a:spAutoFit/>
          </a:bodyPr>
          <a:lstStyle/>
          <a:p>
            <a:pPr algn="l"/>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Objectives: Identify the factors causing variations in beam emittance and injection efficiency</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0" name="テキスト ボックス 9">
            <a:extLst>
              <a:ext uri="{FF2B5EF4-FFF2-40B4-BE49-F238E27FC236}">
                <a16:creationId xmlns:a16="http://schemas.microsoft.com/office/drawing/2014/main" id="{50C5F013-0E6A-0A72-A99C-19CC8CF1716B}"/>
              </a:ext>
            </a:extLst>
          </p:cNvPr>
          <p:cNvSpPr txBox="1"/>
          <p:nvPr/>
        </p:nvSpPr>
        <p:spPr>
          <a:xfrm>
            <a:off x="604262" y="1206221"/>
            <a:ext cx="10227861" cy="1077218"/>
          </a:xfrm>
          <a:prstGeom prst="rect">
            <a:avLst/>
          </a:prstGeom>
          <a:noFill/>
        </p:spPr>
        <p:txBody>
          <a:bodyPr wrap="square" rtlCol="0">
            <a:spAutoFit/>
          </a:bodyPr>
          <a:lstStyle/>
          <a:p>
            <a:pPr marL="342900" indent="-342900">
              <a:buFont typeface="+mj-lt"/>
              <a:buAutoNum type="arabicPeriod"/>
            </a:pP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SRM beam size variations and injection efficiency degradation are often associated with vertical orbit deviations just downstream of the electron gun</a:t>
            </a:r>
          </a:p>
          <a:p>
            <a:pPr marL="342900" indent="-342900">
              <a:buFont typeface="+mj-lt"/>
              <a:buAutoNum type="arabicPeriod"/>
            </a:pP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Upstream orbit changes induce kicks on the bunch tail</a:t>
            </a:r>
          </a:p>
          <a:p>
            <a:pPr marL="342900" indent="-342900">
              <a:buFont typeface="+mj-lt"/>
              <a:buAutoNum type="arabicPeriod"/>
            </a:pP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Relative phase between Laser and RF affects the beam orbit</a:t>
            </a:r>
          </a:p>
        </p:txBody>
      </p:sp>
      <p:pic>
        <p:nvPicPr>
          <p:cNvPr id="14" name="図 13">
            <a:extLst>
              <a:ext uri="{FF2B5EF4-FFF2-40B4-BE49-F238E27FC236}">
                <a16:creationId xmlns:a16="http://schemas.microsoft.com/office/drawing/2014/main" id="{6D37E186-8A1E-D93E-30DC-3D4715BE93A5}"/>
              </a:ext>
            </a:extLst>
          </p:cNvPr>
          <p:cNvPicPr>
            <a:picLocks noChangeAspect="1"/>
          </p:cNvPicPr>
          <p:nvPr/>
        </p:nvPicPr>
        <p:blipFill>
          <a:blip r:embed="rId2"/>
          <a:stretch>
            <a:fillRect/>
          </a:stretch>
        </p:blipFill>
        <p:spPr>
          <a:xfrm>
            <a:off x="764654" y="4145324"/>
            <a:ext cx="7797521" cy="952457"/>
          </a:xfrm>
          <a:prstGeom prst="rect">
            <a:avLst/>
          </a:prstGeom>
        </p:spPr>
      </p:pic>
      <p:cxnSp>
        <p:nvCxnSpPr>
          <p:cNvPr id="17" name="直線矢印コネクタ 16">
            <a:extLst>
              <a:ext uri="{FF2B5EF4-FFF2-40B4-BE49-F238E27FC236}">
                <a16:creationId xmlns:a16="http://schemas.microsoft.com/office/drawing/2014/main" id="{6E547348-6231-AE47-229D-5213FBD1D0E1}"/>
              </a:ext>
            </a:extLst>
          </p:cNvPr>
          <p:cNvCxnSpPr>
            <a:cxnSpLocks/>
          </p:cNvCxnSpPr>
          <p:nvPr/>
        </p:nvCxnSpPr>
        <p:spPr>
          <a:xfrm>
            <a:off x="1305423" y="4745743"/>
            <a:ext cx="356852" cy="512802"/>
          </a:xfrm>
          <a:prstGeom prst="straightConnector1">
            <a:avLst/>
          </a:prstGeom>
          <a:ln w="38100">
            <a:solidFill>
              <a:srgbClr val="00B050"/>
            </a:solidFill>
            <a:headEnd type="diamond"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18" name="直線矢印コネクタ 17">
            <a:extLst>
              <a:ext uri="{FF2B5EF4-FFF2-40B4-BE49-F238E27FC236}">
                <a16:creationId xmlns:a16="http://schemas.microsoft.com/office/drawing/2014/main" id="{C7EEE725-BFD0-9804-CECA-132FE591E649}"/>
              </a:ext>
            </a:extLst>
          </p:cNvPr>
          <p:cNvCxnSpPr>
            <a:cxnSpLocks/>
          </p:cNvCxnSpPr>
          <p:nvPr/>
        </p:nvCxnSpPr>
        <p:spPr>
          <a:xfrm>
            <a:off x="2953330" y="4732143"/>
            <a:ext cx="356852" cy="512802"/>
          </a:xfrm>
          <a:prstGeom prst="straightConnector1">
            <a:avLst/>
          </a:prstGeom>
          <a:ln w="38100">
            <a:solidFill>
              <a:srgbClr val="00B050"/>
            </a:solidFill>
            <a:headEnd type="diamond"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19" name="直線矢印コネクタ 18">
            <a:extLst>
              <a:ext uri="{FF2B5EF4-FFF2-40B4-BE49-F238E27FC236}">
                <a16:creationId xmlns:a16="http://schemas.microsoft.com/office/drawing/2014/main" id="{FA6CC23D-AA03-7833-3C60-A069B3114028}"/>
              </a:ext>
            </a:extLst>
          </p:cNvPr>
          <p:cNvCxnSpPr>
            <a:cxnSpLocks/>
          </p:cNvCxnSpPr>
          <p:nvPr/>
        </p:nvCxnSpPr>
        <p:spPr>
          <a:xfrm>
            <a:off x="4750840" y="4732143"/>
            <a:ext cx="263917" cy="512802"/>
          </a:xfrm>
          <a:prstGeom prst="straightConnector1">
            <a:avLst/>
          </a:prstGeom>
          <a:ln w="38100">
            <a:solidFill>
              <a:srgbClr val="00B050"/>
            </a:solidFill>
            <a:headEnd type="diamond"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直線矢印コネクタ 19">
            <a:extLst>
              <a:ext uri="{FF2B5EF4-FFF2-40B4-BE49-F238E27FC236}">
                <a16:creationId xmlns:a16="http://schemas.microsoft.com/office/drawing/2014/main" id="{6C39FA57-34D0-2417-D902-329B05180961}"/>
              </a:ext>
            </a:extLst>
          </p:cNvPr>
          <p:cNvCxnSpPr>
            <a:cxnSpLocks/>
          </p:cNvCxnSpPr>
          <p:nvPr/>
        </p:nvCxnSpPr>
        <p:spPr>
          <a:xfrm flipH="1">
            <a:off x="7224809" y="4732143"/>
            <a:ext cx="105559" cy="512802"/>
          </a:xfrm>
          <a:prstGeom prst="straightConnector1">
            <a:avLst/>
          </a:prstGeom>
          <a:ln w="38100">
            <a:solidFill>
              <a:srgbClr val="00B050"/>
            </a:solidFill>
            <a:headEnd type="diamond" w="med" len="med"/>
            <a:tailEnd type="triangle" w="med" len="med"/>
          </a:ln>
        </p:spPr>
        <p:style>
          <a:lnRef idx="2">
            <a:schemeClr val="accent1"/>
          </a:lnRef>
          <a:fillRef idx="0">
            <a:schemeClr val="accent1"/>
          </a:fillRef>
          <a:effectRef idx="1">
            <a:schemeClr val="accent1"/>
          </a:effectRef>
          <a:fontRef idx="minor">
            <a:schemeClr val="tx1"/>
          </a:fontRef>
        </p:style>
      </p:cxnSp>
      <p:pic>
        <p:nvPicPr>
          <p:cNvPr id="21" name="図 20">
            <a:extLst>
              <a:ext uri="{FF2B5EF4-FFF2-40B4-BE49-F238E27FC236}">
                <a16:creationId xmlns:a16="http://schemas.microsoft.com/office/drawing/2014/main" id="{F6B78A43-66DE-DFBD-CD3D-06E97998616A}"/>
              </a:ext>
            </a:extLst>
          </p:cNvPr>
          <p:cNvPicPr>
            <a:picLocks noChangeAspect="1"/>
          </p:cNvPicPr>
          <p:nvPr/>
        </p:nvPicPr>
        <p:blipFill>
          <a:blip r:embed="rId3">
            <a:extLst>
              <a:ext uri="{28A0092B-C50C-407E-A947-70E740481C1C}">
                <a14:useLocalDpi xmlns:a14="http://schemas.microsoft.com/office/drawing/2010/main" val="0"/>
              </a:ext>
            </a:extLst>
          </a:blip>
          <a:srcRect l="75893" b="75504"/>
          <a:stretch>
            <a:fillRect/>
          </a:stretch>
        </p:blipFill>
        <p:spPr>
          <a:xfrm>
            <a:off x="5635349" y="3020658"/>
            <a:ext cx="1137500" cy="1074426"/>
          </a:xfrm>
          <a:prstGeom prst="rect">
            <a:avLst/>
          </a:prstGeom>
        </p:spPr>
      </p:pic>
      <p:pic>
        <p:nvPicPr>
          <p:cNvPr id="22" name="図 21">
            <a:extLst>
              <a:ext uri="{FF2B5EF4-FFF2-40B4-BE49-F238E27FC236}">
                <a16:creationId xmlns:a16="http://schemas.microsoft.com/office/drawing/2014/main" id="{935754B0-61EE-8DB3-A6E4-A8D2EEB0CFDE}"/>
              </a:ext>
            </a:extLst>
          </p:cNvPr>
          <p:cNvPicPr>
            <a:picLocks noChangeAspect="1"/>
          </p:cNvPicPr>
          <p:nvPr/>
        </p:nvPicPr>
        <p:blipFill>
          <a:blip r:embed="rId4">
            <a:extLst>
              <a:ext uri="{28A0092B-C50C-407E-A947-70E740481C1C}">
                <a14:useLocalDpi xmlns:a14="http://schemas.microsoft.com/office/drawing/2010/main" val="0"/>
              </a:ext>
            </a:extLst>
          </a:blip>
          <a:srcRect r="75893" b="75504"/>
          <a:stretch>
            <a:fillRect/>
          </a:stretch>
        </p:blipFill>
        <p:spPr>
          <a:xfrm>
            <a:off x="2301491" y="3009503"/>
            <a:ext cx="1137500" cy="1074426"/>
          </a:xfrm>
          <a:prstGeom prst="rect">
            <a:avLst/>
          </a:prstGeom>
        </p:spPr>
      </p:pic>
      <p:pic>
        <p:nvPicPr>
          <p:cNvPr id="23" name="図 22">
            <a:extLst>
              <a:ext uri="{FF2B5EF4-FFF2-40B4-BE49-F238E27FC236}">
                <a16:creationId xmlns:a16="http://schemas.microsoft.com/office/drawing/2014/main" id="{30A206F8-5E6A-3746-6156-62DF21810B2E}"/>
              </a:ext>
            </a:extLst>
          </p:cNvPr>
          <p:cNvPicPr>
            <a:picLocks noChangeAspect="1"/>
          </p:cNvPicPr>
          <p:nvPr/>
        </p:nvPicPr>
        <p:blipFill>
          <a:blip r:embed="rId5">
            <a:extLst>
              <a:ext uri="{28A0092B-C50C-407E-A947-70E740481C1C}">
                <a14:useLocalDpi xmlns:a14="http://schemas.microsoft.com/office/drawing/2010/main" val="0"/>
              </a:ext>
            </a:extLst>
          </a:blip>
          <a:srcRect l="50000" t="24496" r="25893" b="50000"/>
          <a:stretch>
            <a:fillRect/>
          </a:stretch>
        </p:blipFill>
        <p:spPr>
          <a:xfrm>
            <a:off x="1026165" y="5251197"/>
            <a:ext cx="1137500" cy="1118627"/>
          </a:xfrm>
          <a:prstGeom prst="rect">
            <a:avLst/>
          </a:prstGeom>
        </p:spPr>
      </p:pic>
      <p:pic>
        <p:nvPicPr>
          <p:cNvPr id="24" name="図 23">
            <a:extLst>
              <a:ext uri="{FF2B5EF4-FFF2-40B4-BE49-F238E27FC236}">
                <a16:creationId xmlns:a16="http://schemas.microsoft.com/office/drawing/2014/main" id="{294E77D3-397A-4862-34B3-69E946FC34A2}"/>
              </a:ext>
            </a:extLst>
          </p:cNvPr>
          <p:cNvPicPr>
            <a:picLocks noChangeAspect="1"/>
          </p:cNvPicPr>
          <p:nvPr/>
        </p:nvPicPr>
        <p:blipFill>
          <a:blip r:embed="rId5">
            <a:extLst>
              <a:ext uri="{28A0092B-C50C-407E-A947-70E740481C1C}">
                <a14:useLocalDpi xmlns:a14="http://schemas.microsoft.com/office/drawing/2010/main" val="0"/>
              </a:ext>
            </a:extLst>
          </a:blip>
          <a:srcRect l="50000" t="74772" r="24828" b="-1"/>
          <a:stretch>
            <a:fillRect/>
          </a:stretch>
        </p:blipFill>
        <p:spPr>
          <a:xfrm>
            <a:off x="2953330" y="5276913"/>
            <a:ext cx="1187762" cy="1106513"/>
          </a:xfrm>
          <a:prstGeom prst="rect">
            <a:avLst/>
          </a:prstGeom>
        </p:spPr>
      </p:pic>
      <p:pic>
        <p:nvPicPr>
          <p:cNvPr id="25" name="図 24">
            <a:extLst>
              <a:ext uri="{FF2B5EF4-FFF2-40B4-BE49-F238E27FC236}">
                <a16:creationId xmlns:a16="http://schemas.microsoft.com/office/drawing/2014/main" id="{333F11E5-F87A-1E2A-1AAF-5AB89D40518C}"/>
              </a:ext>
            </a:extLst>
          </p:cNvPr>
          <p:cNvPicPr>
            <a:picLocks noChangeAspect="1"/>
          </p:cNvPicPr>
          <p:nvPr/>
        </p:nvPicPr>
        <p:blipFill>
          <a:blip r:embed="rId6">
            <a:extLst>
              <a:ext uri="{28A0092B-C50C-407E-A947-70E740481C1C}">
                <a14:useLocalDpi xmlns:a14="http://schemas.microsoft.com/office/drawing/2010/main" val="0"/>
              </a:ext>
            </a:extLst>
          </a:blip>
          <a:srcRect t="24528" r="75893" b="50000"/>
          <a:stretch>
            <a:fillRect/>
          </a:stretch>
        </p:blipFill>
        <p:spPr>
          <a:xfrm>
            <a:off x="4497849" y="5251197"/>
            <a:ext cx="1137500" cy="1117233"/>
          </a:xfrm>
          <a:prstGeom prst="rect">
            <a:avLst/>
          </a:prstGeom>
        </p:spPr>
      </p:pic>
      <p:pic>
        <p:nvPicPr>
          <p:cNvPr id="26" name="図 25">
            <a:extLst>
              <a:ext uri="{FF2B5EF4-FFF2-40B4-BE49-F238E27FC236}">
                <a16:creationId xmlns:a16="http://schemas.microsoft.com/office/drawing/2014/main" id="{3ED2D973-1DF8-CB01-7CC4-1A3CAA33BF30}"/>
              </a:ext>
            </a:extLst>
          </p:cNvPr>
          <p:cNvPicPr>
            <a:picLocks noChangeAspect="1"/>
          </p:cNvPicPr>
          <p:nvPr/>
        </p:nvPicPr>
        <p:blipFill>
          <a:blip r:embed="rId6">
            <a:extLst>
              <a:ext uri="{28A0092B-C50C-407E-A947-70E740481C1C}">
                <a14:useLocalDpi xmlns:a14="http://schemas.microsoft.com/office/drawing/2010/main" val="0"/>
              </a:ext>
            </a:extLst>
          </a:blip>
          <a:srcRect l="75893" t="49028" r="1704" b="24186"/>
          <a:stretch>
            <a:fillRect/>
          </a:stretch>
        </p:blipFill>
        <p:spPr>
          <a:xfrm>
            <a:off x="6633195" y="5194985"/>
            <a:ext cx="1057073" cy="1174839"/>
          </a:xfrm>
          <a:prstGeom prst="rect">
            <a:avLst/>
          </a:prstGeom>
        </p:spPr>
      </p:pic>
      <p:sp>
        <p:nvSpPr>
          <p:cNvPr id="28" name="四角形: 角を丸くする 27">
            <a:extLst>
              <a:ext uri="{FF2B5EF4-FFF2-40B4-BE49-F238E27FC236}">
                <a16:creationId xmlns:a16="http://schemas.microsoft.com/office/drawing/2014/main" id="{88457F79-109A-FE3A-5EB5-B14D90EEFF92}"/>
              </a:ext>
            </a:extLst>
          </p:cNvPr>
          <p:cNvSpPr/>
          <p:nvPr/>
        </p:nvSpPr>
        <p:spPr>
          <a:xfrm>
            <a:off x="2974707" y="5269790"/>
            <a:ext cx="5046699" cy="1208483"/>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33" name="四角形: 角を丸くする 32">
            <a:extLst>
              <a:ext uri="{FF2B5EF4-FFF2-40B4-BE49-F238E27FC236}">
                <a16:creationId xmlns:a16="http://schemas.microsoft.com/office/drawing/2014/main" id="{803C4C48-31F2-0F6F-2A14-D6D9D382CDA8}"/>
              </a:ext>
            </a:extLst>
          </p:cNvPr>
          <p:cNvSpPr/>
          <p:nvPr/>
        </p:nvSpPr>
        <p:spPr>
          <a:xfrm>
            <a:off x="2090568" y="2882016"/>
            <a:ext cx="4682281" cy="1208483"/>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36" name="テキスト ボックス 35">
            <a:extLst>
              <a:ext uri="{FF2B5EF4-FFF2-40B4-BE49-F238E27FC236}">
                <a16:creationId xmlns:a16="http://schemas.microsoft.com/office/drawing/2014/main" id="{64667DA1-21D0-92D0-B60B-90D49E29F713}"/>
              </a:ext>
            </a:extLst>
          </p:cNvPr>
          <p:cNvSpPr txBox="1"/>
          <p:nvPr/>
        </p:nvSpPr>
        <p:spPr>
          <a:xfrm>
            <a:off x="6832450" y="3051103"/>
            <a:ext cx="3741336" cy="830997"/>
          </a:xfrm>
          <a:prstGeom prst="rect">
            <a:avLst/>
          </a:prstGeom>
          <a:noFill/>
        </p:spPr>
        <p:txBody>
          <a:bodyPr wrap="square" rtlCol="0">
            <a:spAutoFit/>
          </a:bodyPr>
          <a:lstStyle/>
          <a:p>
            <a:r>
              <a:rPr lang="ja-JP" altLang="ja-JP" sz="16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A correlation was observed between the upstream beam orbit and injection efficiency</a:t>
            </a:r>
            <a:endParaRPr kumimoji="1" lang="ja-JP" altLang="en-US" sz="16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16" name="直線矢印コネクタ 15">
            <a:extLst>
              <a:ext uri="{FF2B5EF4-FFF2-40B4-BE49-F238E27FC236}">
                <a16:creationId xmlns:a16="http://schemas.microsoft.com/office/drawing/2014/main" id="{2A1D45D4-54C7-9C5F-5300-34E7CA527E57}"/>
              </a:ext>
            </a:extLst>
          </p:cNvPr>
          <p:cNvCxnSpPr>
            <a:cxnSpLocks/>
          </p:cNvCxnSpPr>
          <p:nvPr/>
        </p:nvCxnSpPr>
        <p:spPr>
          <a:xfrm flipV="1">
            <a:off x="1248755" y="3880663"/>
            <a:ext cx="1137500" cy="583091"/>
          </a:xfrm>
          <a:prstGeom prst="straightConnector1">
            <a:avLst/>
          </a:prstGeom>
          <a:ln w="38100">
            <a:solidFill>
              <a:srgbClr val="00B050"/>
            </a:solidFill>
            <a:headEnd type="diamond" w="med" len="med"/>
            <a:tailEnd type="triangle" w="med" len="med"/>
          </a:ln>
        </p:spPr>
        <p:style>
          <a:lnRef idx="2">
            <a:schemeClr val="accent1"/>
          </a:lnRef>
          <a:fillRef idx="0">
            <a:schemeClr val="accent1"/>
          </a:fillRef>
          <a:effectRef idx="1">
            <a:schemeClr val="accent1"/>
          </a:effectRef>
          <a:fontRef idx="minor">
            <a:schemeClr val="tx1"/>
          </a:fontRef>
        </p:style>
      </p:cxnSp>
      <p:cxnSp>
        <p:nvCxnSpPr>
          <p:cNvPr id="15" name="直線矢印コネクタ 14">
            <a:extLst>
              <a:ext uri="{FF2B5EF4-FFF2-40B4-BE49-F238E27FC236}">
                <a16:creationId xmlns:a16="http://schemas.microsoft.com/office/drawing/2014/main" id="{C3DEEF69-214E-AA76-5AB7-F6FFB61DBFC3}"/>
              </a:ext>
            </a:extLst>
          </p:cNvPr>
          <p:cNvCxnSpPr>
            <a:cxnSpLocks/>
          </p:cNvCxnSpPr>
          <p:nvPr/>
        </p:nvCxnSpPr>
        <p:spPr>
          <a:xfrm flipV="1">
            <a:off x="2694923" y="3880663"/>
            <a:ext cx="3012543" cy="619531"/>
          </a:xfrm>
          <a:prstGeom prst="straightConnector1">
            <a:avLst/>
          </a:prstGeom>
          <a:ln w="38100">
            <a:solidFill>
              <a:srgbClr val="00B050"/>
            </a:solidFill>
            <a:headEnd type="diamond" w="med" len="med"/>
            <a:tailEnd type="triangle" w="med" len="med"/>
          </a:ln>
        </p:spPr>
        <p:style>
          <a:lnRef idx="2">
            <a:schemeClr val="accent1"/>
          </a:lnRef>
          <a:fillRef idx="0">
            <a:schemeClr val="accent1"/>
          </a:fillRef>
          <a:effectRef idx="1">
            <a:schemeClr val="accent1"/>
          </a:effectRef>
          <a:fontRef idx="minor">
            <a:schemeClr val="tx1"/>
          </a:fontRef>
        </p:style>
      </p:cxnSp>
      <p:sp>
        <p:nvSpPr>
          <p:cNvPr id="37" name="テキスト ボックス 36">
            <a:extLst>
              <a:ext uri="{FF2B5EF4-FFF2-40B4-BE49-F238E27FC236}">
                <a16:creationId xmlns:a16="http://schemas.microsoft.com/office/drawing/2014/main" id="{87E52306-71C2-4D43-1D78-9C44E4FE3D2A}"/>
              </a:ext>
            </a:extLst>
          </p:cNvPr>
          <p:cNvSpPr txBox="1"/>
          <p:nvPr/>
        </p:nvSpPr>
        <p:spPr>
          <a:xfrm>
            <a:off x="8081973" y="5361005"/>
            <a:ext cx="3413341" cy="1077218"/>
          </a:xfrm>
          <a:prstGeom prst="rect">
            <a:avLst/>
          </a:prstGeom>
          <a:noFill/>
        </p:spPr>
        <p:txBody>
          <a:bodyPr wrap="square" rtlCol="0">
            <a:spAutoFit/>
          </a:bodyPr>
          <a:lstStyle/>
          <a:p>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No clear correlation is observed downstream, presumably because orbit feedback maintains stable beam conditions.</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8" name="テキスト ボックス 37">
            <a:extLst>
              <a:ext uri="{FF2B5EF4-FFF2-40B4-BE49-F238E27FC236}">
                <a16:creationId xmlns:a16="http://schemas.microsoft.com/office/drawing/2014/main" id="{6C8D8BC3-82AD-2F23-93C7-7ED84B43AB3E}"/>
              </a:ext>
            </a:extLst>
          </p:cNvPr>
          <p:cNvSpPr txBox="1"/>
          <p:nvPr/>
        </p:nvSpPr>
        <p:spPr>
          <a:xfrm>
            <a:off x="117523" y="2441119"/>
            <a:ext cx="3560590" cy="338554"/>
          </a:xfrm>
          <a:prstGeom prst="rect">
            <a:avLst/>
          </a:prstGeom>
          <a:noFill/>
        </p:spPr>
        <p:txBody>
          <a:bodyPr wrap="none" rtlCol="0">
            <a:spAutoFit/>
          </a:bodyPr>
          <a:lstStyle/>
          <a:p>
            <a:pPr algn="l"/>
            <a:r>
              <a:rPr kumimoji="1"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1) Beam orbit and Injection Efficiency</a:t>
            </a:r>
            <a:endParaRPr kumimoji="1" lang="ja-JP" altLang="en-US" sz="16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 name="スライド番号プレースホルダー 1">
            <a:extLst>
              <a:ext uri="{FF2B5EF4-FFF2-40B4-BE49-F238E27FC236}">
                <a16:creationId xmlns:a16="http://schemas.microsoft.com/office/drawing/2014/main" id="{23E3A2F5-F92B-A0C2-1015-5CB4E0554723}"/>
              </a:ext>
            </a:extLst>
          </p:cNvPr>
          <p:cNvSpPr>
            <a:spLocks noGrp="1"/>
          </p:cNvSpPr>
          <p:nvPr>
            <p:ph type="sldNum" sz="quarter" idx="12"/>
          </p:nvPr>
        </p:nvSpPr>
        <p:spPr/>
        <p:txBody>
          <a:bodyPr/>
          <a:lstStyle/>
          <a:p>
            <a:fld id="{CAD7C6AE-5926-44C1-B8C5-328FEA194DF7}" type="slidenum">
              <a:rPr lang="ja-JP" altLang="en-US" smtClean="0"/>
              <a:pPr/>
              <a:t>20</a:t>
            </a:fld>
            <a:endParaRPr lang="ja-JP" altLang="en-US" dirty="0"/>
          </a:p>
        </p:txBody>
      </p:sp>
    </p:spTree>
    <p:extLst>
      <p:ext uri="{BB962C8B-B14F-4D97-AF65-F5344CB8AC3E}">
        <p14:creationId xmlns:p14="http://schemas.microsoft.com/office/powerpoint/2010/main" val="1262233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グループ化 9">
            <a:extLst>
              <a:ext uri="{FF2B5EF4-FFF2-40B4-BE49-F238E27FC236}">
                <a16:creationId xmlns:a16="http://schemas.microsoft.com/office/drawing/2014/main" id="{6F94AC4A-1E16-BC1B-A00D-0BD44A0563F5}"/>
              </a:ext>
            </a:extLst>
          </p:cNvPr>
          <p:cNvGrpSpPr/>
          <p:nvPr/>
        </p:nvGrpSpPr>
        <p:grpSpPr>
          <a:xfrm>
            <a:off x="4805740" y="207267"/>
            <a:ext cx="6970208" cy="4317504"/>
            <a:chOff x="974691" y="528842"/>
            <a:chExt cx="6970208" cy="4317504"/>
          </a:xfrm>
        </p:grpSpPr>
        <p:pic>
          <p:nvPicPr>
            <p:cNvPr id="3" name="図 2">
              <a:extLst>
                <a:ext uri="{FF2B5EF4-FFF2-40B4-BE49-F238E27FC236}">
                  <a16:creationId xmlns:a16="http://schemas.microsoft.com/office/drawing/2014/main" id="{13D7BAEE-C806-A824-E27D-354162033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4691" y="528842"/>
              <a:ext cx="6970208" cy="4317504"/>
            </a:xfrm>
            <a:prstGeom prst="rect">
              <a:avLst/>
            </a:prstGeom>
          </p:spPr>
        </p:pic>
        <p:sp>
          <p:nvSpPr>
            <p:cNvPr id="6" name="テキスト ボックス 5">
              <a:extLst>
                <a:ext uri="{FF2B5EF4-FFF2-40B4-BE49-F238E27FC236}">
                  <a16:creationId xmlns:a16="http://schemas.microsoft.com/office/drawing/2014/main" id="{F909C329-6F38-D278-2242-BD64FD60920B}"/>
                </a:ext>
              </a:extLst>
            </p:cNvPr>
            <p:cNvSpPr txBox="1"/>
            <p:nvPr/>
          </p:nvSpPr>
          <p:spPr>
            <a:xfrm>
              <a:off x="4439699" y="907588"/>
              <a:ext cx="1027845" cy="276999"/>
            </a:xfrm>
            <a:prstGeom prst="rect">
              <a:avLst/>
            </a:prstGeom>
            <a:noFill/>
          </p:spPr>
          <p:txBody>
            <a:bodyPr wrap="none" rtlCol="0">
              <a:spAutoFit/>
            </a:bodyPr>
            <a:lstStyle/>
            <a:p>
              <a:pPr algn="l"/>
              <a: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Laser phase</a:t>
              </a:r>
              <a:endParaRPr kumimoji="1" lang="ja-JP" altLang="en-US" sz="12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8" name="テキスト ボックス 7">
              <a:extLst>
                <a:ext uri="{FF2B5EF4-FFF2-40B4-BE49-F238E27FC236}">
                  <a16:creationId xmlns:a16="http://schemas.microsoft.com/office/drawing/2014/main" id="{AECE7CFE-96FC-56DC-CB67-BF53D68F98F5}"/>
                </a:ext>
              </a:extLst>
            </p:cNvPr>
            <p:cNvSpPr txBox="1"/>
            <p:nvPr/>
          </p:nvSpPr>
          <p:spPr>
            <a:xfrm>
              <a:off x="3350239" y="1523141"/>
              <a:ext cx="2138727" cy="276999"/>
            </a:xfrm>
            <a:prstGeom prst="rect">
              <a:avLst/>
            </a:prstGeom>
            <a:noFill/>
          </p:spPr>
          <p:txBody>
            <a:bodyPr wrap="none" rtlCol="0">
              <a:spAutoFit/>
            </a:bodyPr>
            <a:lstStyle/>
            <a:p>
              <a:pPr algn="l"/>
              <a:r>
                <a:rPr lang="en-US" altLang="ja-JP" sz="12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y position at J-ARC entrance</a:t>
              </a:r>
              <a:endParaRPr kumimoji="1" lang="ja-JP" altLang="en-US" sz="12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sp>
        <p:nvSpPr>
          <p:cNvPr id="5" name="テキスト ボックス 4">
            <a:extLst>
              <a:ext uri="{FF2B5EF4-FFF2-40B4-BE49-F238E27FC236}">
                <a16:creationId xmlns:a16="http://schemas.microsoft.com/office/drawing/2014/main" id="{A9F2F0A9-814C-52EA-27EB-2642D417396F}"/>
              </a:ext>
            </a:extLst>
          </p:cNvPr>
          <p:cNvSpPr txBox="1"/>
          <p:nvPr/>
        </p:nvSpPr>
        <p:spPr>
          <a:xfrm>
            <a:off x="35747" y="71885"/>
            <a:ext cx="7920758" cy="338554"/>
          </a:xfrm>
          <a:prstGeom prst="rect">
            <a:avLst/>
          </a:prstGeom>
          <a:noFill/>
        </p:spPr>
        <p:txBody>
          <a:bodyPr wrap="none" rtlCol="0">
            <a:spAutoFit/>
          </a:bodyPr>
          <a:lstStyle/>
          <a:p>
            <a:pPr algn="l"/>
            <a:r>
              <a:rPr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2,3)</a:t>
            </a:r>
            <a:r>
              <a:rPr kumimoji="1"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Effect of Laser-RF relative phase on the beam orbit and Wakefield-induced kicks</a:t>
            </a:r>
            <a:endParaRPr kumimoji="1" lang="ja-JP" altLang="en-US" sz="16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9" name="テキスト ボックス 8">
            <a:extLst>
              <a:ext uri="{FF2B5EF4-FFF2-40B4-BE49-F238E27FC236}">
                <a16:creationId xmlns:a16="http://schemas.microsoft.com/office/drawing/2014/main" id="{7CDF93F4-5899-C18D-A4D2-CBB2ACD10A13}"/>
              </a:ext>
            </a:extLst>
          </p:cNvPr>
          <p:cNvSpPr txBox="1"/>
          <p:nvPr/>
        </p:nvSpPr>
        <p:spPr>
          <a:xfrm>
            <a:off x="4805740" y="4416497"/>
            <a:ext cx="7126568" cy="830997"/>
          </a:xfrm>
          <a:prstGeom prst="rect">
            <a:avLst/>
          </a:prstGeom>
          <a:noFill/>
        </p:spPr>
        <p:txBody>
          <a:bodyPr wrap="square" rtlCol="0">
            <a:spAutoFit/>
          </a:bodyPr>
          <a:lstStyle/>
          <a:p>
            <a:r>
              <a:rPr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Beam position changes with laser phase (top)  and beam profile measured at the center of J-ARC with an applied energy chirp (bottom). The horizontal axis is converted to an approximate time scale.</a:t>
            </a:r>
          </a:p>
          <a:p>
            <a:r>
              <a:rPr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Wakefield-induced kicks on the bunch tail when the beam orbit deviates from the optimal operating orbit (</a:t>
            </a:r>
            <a:r>
              <a:rPr lang="en-US" altLang="ja-JP" sz="1200" dirty="0" err="1">
                <a:latin typeface="Symbol" panose="05050102010706020507" pitchFamily="18" charset="2"/>
                <a:ea typeface="Arial Unicode MS" panose="020B0604020202020204" pitchFamily="50" charset="-128"/>
                <a:cs typeface="Arial Unicode MS" panose="020B0604020202020204" pitchFamily="50" charset="-128"/>
              </a:rPr>
              <a:t>Df</a:t>
            </a:r>
            <a:r>
              <a:rPr lang="en-US" altLang="ja-JP" sz="1200" baseline="-25000" dirty="0" err="1">
                <a:latin typeface="Arial Unicode MS" panose="020B0604020202020204" pitchFamily="50" charset="-128"/>
                <a:ea typeface="Arial Unicode MS" panose="020B0604020202020204" pitchFamily="50" charset="-128"/>
                <a:cs typeface="Arial Unicode MS" panose="020B0604020202020204" pitchFamily="50" charset="-128"/>
              </a:rPr>
              <a:t>Laser</a:t>
            </a:r>
            <a:r>
              <a:rPr lang="en-US" altLang="ja-JP" sz="1200" baseline="-25000" dirty="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 2.5, 5 deg). </a:t>
            </a:r>
          </a:p>
        </p:txBody>
      </p:sp>
      <p:sp>
        <p:nvSpPr>
          <p:cNvPr id="11" name="テキスト ボックス 10">
            <a:extLst>
              <a:ext uri="{FF2B5EF4-FFF2-40B4-BE49-F238E27FC236}">
                <a16:creationId xmlns:a16="http://schemas.microsoft.com/office/drawing/2014/main" id="{457E7B2D-70C6-A5D1-3802-F9FF1FD5C711}"/>
              </a:ext>
            </a:extLst>
          </p:cNvPr>
          <p:cNvSpPr txBox="1"/>
          <p:nvPr/>
        </p:nvSpPr>
        <p:spPr>
          <a:xfrm>
            <a:off x="9766010" y="2276801"/>
            <a:ext cx="524503" cy="276999"/>
          </a:xfrm>
          <a:prstGeom prst="rect">
            <a:avLst/>
          </a:prstGeom>
          <a:noFill/>
        </p:spPr>
        <p:txBody>
          <a:bodyPr wrap="none" rtlCol="0">
            <a:spAutoFit/>
          </a:bodyPr>
          <a:lstStyle/>
          <a:p>
            <a:pPr algn="l"/>
            <a:r>
              <a:rPr kumimoji="1" lang="en-US" altLang="ja-JP" sz="1200" dirty="0">
                <a:solidFill>
                  <a:schemeClr val="bg1"/>
                </a:solidFill>
                <a:latin typeface="Arial Unicode MS" panose="020B0604020202020204" pitchFamily="50" charset="-128"/>
                <a:ea typeface="Arial Unicode MS" panose="020B0604020202020204" pitchFamily="50" charset="-128"/>
                <a:cs typeface="Arial Unicode MS" panose="020B0604020202020204" pitchFamily="50" charset="-128"/>
              </a:rPr>
              <a:t>head</a:t>
            </a:r>
            <a:endParaRPr kumimoji="1" lang="ja-JP" altLang="en-US" sz="1200" dirty="0">
              <a:solidFill>
                <a:schemeClr val="bg1"/>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3" name="テキスト ボックス 12">
            <a:extLst>
              <a:ext uri="{FF2B5EF4-FFF2-40B4-BE49-F238E27FC236}">
                <a16:creationId xmlns:a16="http://schemas.microsoft.com/office/drawing/2014/main" id="{2DAEE2A3-EC6B-859F-8CAD-502299ED9790}"/>
              </a:ext>
            </a:extLst>
          </p:cNvPr>
          <p:cNvSpPr txBox="1"/>
          <p:nvPr/>
        </p:nvSpPr>
        <p:spPr>
          <a:xfrm>
            <a:off x="11029653" y="2313144"/>
            <a:ext cx="380232" cy="276999"/>
          </a:xfrm>
          <a:prstGeom prst="rect">
            <a:avLst/>
          </a:prstGeom>
          <a:noFill/>
        </p:spPr>
        <p:txBody>
          <a:bodyPr wrap="none" rtlCol="0">
            <a:spAutoFit/>
          </a:bodyPr>
          <a:lstStyle/>
          <a:p>
            <a:pPr algn="l"/>
            <a:r>
              <a:rPr kumimoji="1" lang="en-US" altLang="ja-JP" sz="1200" dirty="0">
                <a:solidFill>
                  <a:schemeClr val="bg1"/>
                </a:solidFill>
                <a:latin typeface="Arial Unicode MS" panose="020B0604020202020204" pitchFamily="50" charset="-128"/>
                <a:ea typeface="Arial Unicode MS" panose="020B0604020202020204" pitchFamily="50" charset="-128"/>
                <a:cs typeface="Arial Unicode MS" panose="020B0604020202020204" pitchFamily="50" charset="-128"/>
              </a:rPr>
              <a:t>tail</a:t>
            </a:r>
            <a:endParaRPr kumimoji="1" lang="ja-JP" altLang="en-US" sz="1200" dirty="0">
              <a:solidFill>
                <a:schemeClr val="bg1"/>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pic>
        <p:nvPicPr>
          <p:cNvPr id="17" name="図 16">
            <a:extLst>
              <a:ext uri="{FF2B5EF4-FFF2-40B4-BE49-F238E27FC236}">
                <a16:creationId xmlns:a16="http://schemas.microsoft.com/office/drawing/2014/main" id="{4AF875DE-E4C7-1AF7-07BA-B661A348698B}"/>
              </a:ext>
            </a:extLst>
          </p:cNvPr>
          <p:cNvPicPr>
            <a:picLocks noChangeAspect="1"/>
          </p:cNvPicPr>
          <p:nvPr/>
        </p:nvPicPr>
        <p:blipFill>
          <a:blip r:embed="rId3">
            <a:extLst>
              <a:ext uri="{28A0092B-C50C-407E-A947-70E740481C1C}">
                <a14:useLocalDpi xmlns:a14="http://schemas.microsoft.com/office/drawing/2010/main" val="0"/>
              </a:ext>
            </a:extLst>
          </a:blip>
          <a:srcRect r="42011"/>
          <a:stretch>
            <a:fillRect/>
          </a:stretch>
        </p:blipFill>
        <p:spPr>
          <a:xfrm>
            <a:off x="641446" y="1662372"/>
            <a:ext cx="3720743" cy="2059856"/>
          </a:xfrm>
          <a:prstGeom prst="rect">
            <a:avLst/>
          </a:prstGeom>
        </p:spPr>
      </p:pic>
      <p:sp>
        <p:nvSpPr>
          <p:cNvPr id="18" name="テキスト ボックス 17">
            <a:extLst>
              <a:ext uri="{FF2B5EF4-FFF2-40B4-BE49-F238E27FC236}">
                <a16:creationId xmlns:a16="http://schemas.microsoft.com/office/drawing/2014/main" id="{43A53784-2D4F-CBBA-28E7-3209D4588D05}"/>
              </a:ext>
            </a:extLst>
          </p:cNvPr>
          <p:cNvSpPr txBox="1"/>
          <p:nvPr/>
        </p:nvSpPr>
        <p:spPr>
          <a:xfrm>
            <a:off x="93438" y="528515"/>
            <a:ext cx="5181669" cy="1077218"/>
          </a:xfrm>
          <a:prstGeom prst="rect">
            <a:avLst/>
          </a:prstGeom>
          <a:noFill/>
        </p:spPr>
        <p:txBody>
          <a:bodyPr wrap="square" rtlCol="0">
            <a:spAutoFit/>
          </a:bodyPr>
          <a:lstStyle/>
          <a:p>
            <a:pPr marL="285750" indent="-285750">
              <a:buFont typeface="Arial" panose="020B0604020202020204" pitchFamily="34" charset="0"/>
              <a:buChar char="•"/>
            </a:pP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Varied the laser phase to observe beam orbit changes</a:t>
            </a:r>
          </a:p>
          <a:p>
            <a:pPr marL="285750" indent="-285750">
              <a:buFont typeface="Arial" panose="020B0604020202020204" pitchFamily="34" charset="0"/>
              <a:buChar char="•"/>
            </a:pP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Applied an energy chirp in Sector-B to measure the longitudinal (time) distributions</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9" name="正方形/長方形 18">
            <a:extLst>
              <a:ext uri="{FF2B5EF4-FFF2-40B4-BE49-F238E27FC236}">
                <a16:creationId xmlns:a16="http://schemas.microsoft.com/office/drawing/2014/main" id="{C9D6178D-329B-373A-2983-3A3A186172AF}"/>
              </a:ext>
            </a:extLst>
          </p:cNvPr>
          <p:cNvSpPr/>
          <p:nvPr/>
        </p:nvSpPr>
        <p:spPr>
          <a:xfrm>
            <a:off x="1296338" y="2198228"/>
            <a:ext cx="63500" cy="107950"/>
          </a:xfrm>
          <a:prstGeom prst="rect">
            <a:avLst/>
          </a:prstGeom>
          <a:solidFill>
            <a:srgbClr val="FFFF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cxnSp>
        <p:nvCxnSpPr>
          <p:cNvPr id="23" name="直線矢印コネクタ 22">
            <a:extLst>
              <a:ext uri="{FF2B5EF4-FFF2-40B4-BE49-F238E27FC236}">
                <a16:creationId xmlns:a16="http://schemas.microsoft.com/office/drawing/2014/main" id="{30AD2A44-AF39-E037-4E00-1B6B13A614A3}"/>
              </a:ext>
            </a:extLst>
          </p:cNvPr>
          <p:cNvCxnSpPr>
            <a:cxnSpLocks/>
          </p:cNvCxnSpPr>
          <p:nvPr/>
        </p:nvCxnSpPr>
        <p:spPr>
          <a:xfrm flipV="1">
            <a:off x="1179657" y="2112616"/>
            <a:ext cx="278606" cy="326328"/>
          </a:xfrm>
          <a:prstGeom prst="straightConnector1">
            <a:avLst/>
          </a:prstGeom>
          <a:ln w="952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7" name="テキスト ボックス 26">
            <a:extLst>
              <a:ext uri="{FF2B5EF4-FFF2-40B4-BE49-F238E27FC236}">
                <a16:creationId xmlns:a16="http://schemas.microsoft.com/office/drawing/2014/main" id="{9EBC7EF2-DFAA-2C33-BCE7-94A37EE8BBED}"/>
              </a:ext>
            </a:extLst>
          </p:cNvPr>
          <p:cNvSpPr txBox="1"/>
          <p:nvPr/>
        </p:nvSpPr>
        <p:spPr>
          <a:xfrm>
            <a:off x="1198707" y="2313144"/>
            <a:ext cx="1045479" cy="276999"/>
          </a:xfrm>
          <a:prstGeom prst="rect">
            <a:avLst/>
          </a:prstGeom>
          <a:noFill/>
        </p:spPr>
        <p:txBody>
          <a:bodyPr wrap="none" rtlCol="0">
            <a:spAutoFit/>
          </a:bodyPr>
          <a:lstStyle/>
          <a:p>
            <a:pPr algn="l"/>
            <a:r>
              <a:rPr kumimoji="1" lang="en-US" altLang="ja-JP" sz="12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Energy chirp</a:t>
            </a:r>
          </a:p>
        </p:txBody>
      </p:sp>
      <p:sp>
        <p:nvSpPr>
          <p:cNvPr id="28" name="テキスト ボックス 27">
            <a:extLst>
              <a:ext uri="{FF2B5EF4-FFF2-40B4-BE49-F238E27FC236}">
                <a16:creationId xmlns:a16="http://schemas.microsoft.com/office/drawing/2014/main" id="{CCDB07FD-A8F6-343B-5436-2800D28DF9A7}"/>
              </a:ext>
            </a:extLst>
          </p:cNvPr>
          <p:cNvSpPr txBox="1"/>
          <p:nvPr/>
        </p:nvSpPr>
        <p:spPr>
          <a:xfrm>
            <a:off x="782115" y="2584102"/>
            <a:ext cx="1225015" cy="276999"/>
          </a:xfrm>
          <a:prstGeom prst="rect">
            <a:avLst/>
          </a:prstGeom>
          <a:noFill/>
        </p:spPr>
        <p:txBody>
          <a:bodyPr wrap="none" rtlCol="0">
            <a:spAutoFit/>
          </a:bodyPr>
          <a:lstStyle/>
          <a:p>
            <a:pPr algn="l"/>
            <a: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Screen Monitor</a:t>
            </a:r>
            <a:endParaRPr kumimoji="1" lang="ja-JP" altLang="en-US" sz="12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3" name="四角形: 角を丸くする 32">
            <a:extLst>
              <a:ext uri="{FF2B5EF4-FFF2-40B4-BE49-F238E27FC236}">
                <a16:creationId xmlns:a16="http://schemas.microsoft.com/office/drawing/2014/main" id="{C668F466-34D8-A97F-01DB-AAF539350028}"/>
              </a:ext>
            </a:extLst>
          </p:cNvPr>
          <p:cNvSpPr/>
          <p:nvPr/>
        </p:nvSpPr>
        <p:spPr>
          <a:xfrm>
            <a:off x="636789" y="5255053"/>
            <a:ext cx="11139159" cy="1477752"/>
          </a:xfrm>
          <a:prstGeom prst="roundRect">
            <a:avLst/>
          </a:prstGeom>
          <a:solidFill>
            <a:srgbClr val="D9F2D0">
              <a:alpha val="6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36" name="テキスト ボックス 35">
            <a:extLst>
              <a:ext uri="{FF2B5EF4-FFF2-40B4-BE49-F238E27FC236}">
                <a16:creationId xmlns:a16="http://schemas.microsoft.com/office/drawing/2014/main" id="{67926C41-9170-0C49-B8E1-08079F6FA7FE}"/>
              </a:ext>
            </a:extLst>
          </p:cNvPr>
          <p:cNvSpPr txBox="1"/>
          <p:nvPr/>
        </p:nvSpPr>
        <p:spPr>
          <a:xfrm>
            <a:off x="782115" y="5341390"/>
            <a:ext cx="8116324" cy="584775"/>
          </a:xfrm>
          <a:prstGeom prst="rect">
            <a:avLst/>
          </a:prstGeom>
          <a:noFill/>
        </p:spPr>
        <p:txBody>
          <a:bodyPr wrap="none" rtlCol="0">
            <a:spAutoFit/>
          </a:bodyPr>
          <a:lstStyle/>
          <a:p>
            <a:r>
              <a:rPr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The laser–RF relative phase affects beam emittance.</a:t>
            </a:r>
          </a:p>
          <a:p>
            <a:r>
              <a:rPr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It also affects energy spread by shifting the beam phase relative to the accelerating RF.</a:t>
            </a:r>
            <a:endParaRPr kumimoji="1" lang="ja-JP" altLang="en-US" sz="16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8" name="矢印: 右 37">
            <a:extLst>
              <a:ext uri="{FF2B5EF4-FFF2-40B4-BE49-F238E27FC236}">
                <a16:creationId xmlns:a16="http://schemas.microsoft.com/office/drawing/2014/main" id="{7F4B0458-331C-0C19-D374-30310FAB64E8}"/>
              </a:ext>
            </a:extLst>
          </p:cNvPr>
          <p:cNvSpPr/>
          <p:nvPr/>
        </p:nvSpPr>
        <p:spPr>
          <a:xfrm>
            <a:off x="952182" y="6072310"/>
            <a:ext cx="278606" cy="257175"/>
          </a:xfrm>
          <a:prstGeom prst="rightArrow">
            <a:avLst/>
          </a:prstGeom>
          <a:solidFill>
            <a:schemeClr val="accent4">
              <a:lumMod val="20000"/>
              <a:lumOff val="8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2" name="スライド番号プレースホルダー 1">
            <a:extLst>
              <a:ext uri="{FF2B5EF4-FFF2-40B4-BE49-F238E27FC236}">
                <a16:creationId xmlns:a16="http://schemas.microsoft.com/office/drawing/2014/main" id="{496D46A9-94D1-4BF3-36FF-72EEAD0DA71B}"/>
              </a:ext>
            </a:extLst>
          </p:cNvPr>
          <p:cNvSpPr>
            <a:spLocks noGrp="1"/>
          </p:cNvSpPr>
          <p:nvPr>
            <p:ph type="sldNum" sz="quarter" idx="12"/>
          </p:nvPr>
        </p:nvSpPr>
        <p:spPr/>
        <p:txBody>
          <a:bodyPr/>
          <a:lstStyle/>
          <a:p>
            <a:fld id="{CAD7C6AE-5926-44C1-B8C5-328FEA194DF7}" type="slidenum">
              <a:rPr lang="ja-JP" altLang="en-US" smtClean="0"/>
              <a:pPr/>
              <a:t>21</a:t>
            </a:fld>
            <a:endParaRPr lang="ja-JP" altLang="en-US" dirty="0"/>
          </a:p>
        </p:txBody>
      </p:sp>
      <p:sp>
        <p:nvSpPr>
          <p:cNvPr id="12" name="テキスト ボックス 11">
            <a:extLst>
              <a:ext uri="{FF2B5EF4-FFF2-40B4-BE49-F238E27FC236}">
                <a16:creationId xmlns:a16="http://schemas.microsoft.com/office/drawing/2014/main" id="{3176BDA2-4041-2CE9-3561-49A9B9CDCC23}"/>
              </a:ext>
            </a:extLst>
          </p:cNvPr>
          <p:cNvSpPr txBox="1"/>
          <p:nvPr/>
        </p:nvSpPr>
        <p:spPr>
          <a:xfrm>
            <a:off x="1296338" y="5993929"/>
            <a:ext cx="10238700" cy="369332"/>
          </a:xfrm>
          <a:prstGeom prst="rect">
            <a:avLst/>
          </a:prstGeom>
          <a:noFill/>
        </p:spPr>
        <p:txBody>
          <a:bodyPr wrap="none" rtlCol="0">
            <a:spAutoFit/>
          </a:bodyPr>
          <a:lstStyle/>
          <a:p>
            <a:pPr algn="l"/>
            <a:r>
              <a:rPr lang="en-US" altLang="ja-JP"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Adjusting the relative phase between the laser and RF is required to maintain low emittance</a:t>
            </a:r>
          </a:p>
        </p:txBody>
      </p:sp>
    </p:spTree>
    <p:extLst>
      <p:ext uri="{BB962C8B-B14F-4D97-AF65-F5344CB8AC3E}">
        <p14:creationId xmlns:p14="http://schemas.microsoft.com/office/powerpoint/2010/main" val="26423121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図 21">
            <a:extLst>
              <a:ext uri="{FF2B5EF4-FFF2-40B4-BE49-F238E27FC236}">
                <a16:creationId xmlns:a16="http://schemas.microsoft.com/office/drawing/2014/main" id="{6D9FA62F-DD61-92E6-2867-5DEA68F4DD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0767" y="509660"/>
            <a:ext cx="8370015" cy="2269055"/>
          </a:xfrm>
          <a:prstGeom prst="rect">
            <a:avLst/>
          </a:prstGeom>
        </p:spPr>
      </p:pic>
      <p:sp>
        <p:nvSpPr>
          <p:cNvPr id="3" name="字幕 2">
            <a:extLst>
              <a:ext uri="{FF2B5EF4-FFF2-40B4-BE49-F238E27FC236}">
                <a16:creationId xmlns:a16="http://schemas.microsoft.com/office/drawing/2014/main" id="{9692467C-D5DC-1939-CA59-AD67A90BE0A5}"/>
              </a:ext>
            </a:extLst>
          </p:cNvPr>
          <p:cNvSpPr txBox="1">
            <a:spLocks/>
          </p:cNvSpPr>
          <p:nvPr/>
        </p:nvSpPr>
        <p:spPr>
          <a:xfrm>
            <a:off x="-2" y="-1"/>
            <a:ext cx="10960102" cy="1155701"/>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Emittance Auto Tuning (EAT) </a:t>
            </a:r>
          </a:p>
        </p:txBody>
      </p:sp>
      <p:pic>
        <p:nvPicPr>
          <p:cNvPr id="24" name="図 23">
            <a:extLst>
              <a:ext uri="{FF2B5EF4-FFF2-40B4-BE49-F238E27FC236}">
                <a16:creationId xmlns:a16="http://schemas.microsoft.com/office/drawing/2014/main" id="{4A8FB90D-924F-2429-EA6D-712CEA9CC5F9}"/>
              </a:ext>
            </a:extLst>
          </p:cNvPr>
          <p:cNvPicPr>
            <a:picLocks noChangeAspect="1"/>
          </p:cNvPicPr>
          <p:nvPr/>
        </p:nvPicPr>
        <p:blipFill>
          <a:blip r:embed="rId3"/>
          <a:stretch>
            <a:fillRect/>
          </a:stretch>
        </p:blipFill>
        <p:spPr>
          <a:xfrm>
            <a:off x="857100" y="3008978"/>
            <a:ext cx="3730880" cy="1057862"/>
          </a:xfrm>
          <a:prstGeom prst="rect">
            <a:avLst/>
          </a:prstGeom>
        </p:spPr>
      </p:pic>
      <p:sp>
        <p:nvSpPr>
          <p:cNvPr id="25" name="テキスト ボックス 24">
            <a:extLst>
              <a:ext uri="{FF2B5EF4-FFF2-40B4-BE49-F238E27FC236}">
                <a16:creationId xmlns:a16="http://schemas.microsoft.com/office/drawing/2014/main" id="{192AB147-8033-1AD4-42A2-50DD548CC093}"/>
              </a:ext>
            </a:extLst>
          </p:cNvPr>
          <p:cNvSpPr txBox="1"/>
          <p:nvPr/>
        </p:nvSpPr>
        <p:spPr>
          <a:xfrm>
            <a:off x="205253" y="2591237"/>
            <a:ext cx="1872629" cy="338554"/>
          </a:xfrm>
          <a:prstGeom prst="rect">
            <a:avLst/>
          </a:prstGeom>
          <a:noFill/>
        </p:spPr>
        <p:txBody>
          <a:bodyPr wrap="none" rtlCol="0">
            <a:spAutoFit/>
          </a:bodyPr>
          <a:lstStyle/>
          <a:p>
            <a:pPr algn="l"/>
            <a:r>
              <a:rPr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Objective function:</a:t>
            </a:r>
            <a:endParaRPr kumimoji="1" lang="ja-JP" altLang="en-US" sz="16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nvGrpSpPr>
          <p:cNvPr id="45" name="グループ化 44">
            <a:extLst>
              <a:ext uri="{FF2B5EF4-FFF2-40B4-BE49-F238E27FC236}">
                <a16:creationId xmlns:a16="http://schemas.microsoft.com/office/drawing/2014/main" id="{BBF5EA57-783B-201E-5631-D6DB769BEA58}"/>
              </a:ext>
            </a:extLst>
          </p:cNvPr>
          <p:cNvGrpSpPr/>
          <p:nvPr/>
        </p:nvGrpSpPr>
        <p:grpSpPr>
          <a:xfrm>
            <a:off x="5143290" y="2860002"/>
            <a:ext cx="843380" cy="339719"/>
            <a:chOff x="7676940" y="4507922"/>
            <a:chExt cx="843380" cy="339719"/>
          </a:xfrm>
        </p:grpSpPr>
        <mc:AlternateContent xmlns:mc="http://schemas.openxmlformats.org/markup-compatibility/2006" xmlns:a14="http://schemas.microsoft.com/office/drawing/2010/main">
          <mc:Choice Requires="a14">
            <p:sp>
              <p:nvSpPr>
                <p:cNvPr id="26" name="テキスト ボックス 25">
                  <a:extLst>
                    <a:ext uri="{FF2B5EF4-FFF2-40B4-BE49-F238E27FC236}">
                      <a16:creationId xmlns:a16="http://schemas.microsoft.com/office/drawing/2014/main" id="{D4AA57B1-AFF4-1BFF-5731-DE07D44039CA}"/>
                    </a:ext>
                  </a:extLst>
                </p:cNvPr>
                <p:cNvSpPr txBox="1"/>
                <p:nvPr/>
              </p:nvSpPr>
              <p:spPr>
                <a:xfrm>
                  <a:off x="7676940" y="4507922"/>
                  <a:ext cx="353109" cy="256993"/>
                </a:xfrm>
                <a:prstGeom prst="rect">
                  <a:avLst/>
                </a:prstGeom>
                <a:noFill/>
              </p:spPr>
              <p:txBody>
                <a:bodyPr wrap="none" lIns="0" tIns="0" rIns="0" bIns="0" rtlCol="0">
                  <a:spAutoFit/>
                </a:bodyPr>
                <a:lstStyle/>
                <a:p>
                  <a:pPr algn="l"/>
                  <a14:m>
                    <m:oMathPara xmlns:m="http://schemas.openxmlformats.org/officeDocument/2006/math">
                      <m:oMath>
                        <m:sSub>
                          <m:sSubPr>
                            <m:ctrlPr>
                              <a:rPr kumimoji="1" lang="ja-JP" altLang="en-US" sz="1600" i="1" smtClean="0">
                                <a:latin typeface="Cambria Math" panose="02040503050406030204" pitchFamily="18" charset="0"/>
                                <a:ea typeface="Arial Unicode MS" panose="020B0604020202020204" pitchFamily="50" charset="-128"/>
                                <a:cs typeface="Arial Unicode MS" panose="020B0604020202020204" pitchFamily="50" charset="-128"/>
                              </a:rPr>
                            </m:ctrlPr>
                          </m:sSubPr>
                          <m:e>
                            <m:r>
                              <a:rPr kumimoji="1" lang="ja-JP" altLang="en-US" sz="1600" i="1" smtClean="0">
                                <a:latin typeface="Cambria Math" panose="02040503050406030204" pitchFamily="18" charset="0"/>
                                <a:ea typeface="Arial Unicode MS" panose="020B0604020202020204" pitchFamily="50" charset="-128"/>
                                <a:cs typeface="Arial Unicode MS" panose="020B0604020202020204" pitchFamily="50" charset="-128"/>
                              </a:rPr>
                              <m:t>𝜎</m:t>
                            </m:r>
                          </m:e>
                          <m:sub>
                            <m:r>
                              <a:rPr kumimoji="1" lang="en-US" altLang="ja-JP" sz="1600" b="0" i="1" smtClean="0">
                                <a:latin typeface="Cambria Math" panose="02040503050406030204" pitchFamily="18" charset="0"/>
                                <a:ea typeface="Arial Unicode MS" panose="020B0604020202020204" pitchFamily="50" charset="-128"/>
                                <a:cs typeface="Arial Unicode MS" panose="020B0604020202020204" pitchFamily="50" charset="-128"/>
                              </a:rPr>
                              <m:t>𝑥</m:t>
                            </m:r>
                            <m:r>
                              <a:rPr kumimoji="1" lang="en-US" altLang="ja-JP" sz="1600" b="0" i="1" smtClean="0">
                                <a:latin typeface="Cambria Math" panose="02040503050406030204" pitchFamily="18" charset="0"/>
                                <a:ea typeface="Arial Unicode MS" panose="020B0604020202020204" pitchFamily="50" charset="-128"/>
                                <a:cs typeface="Arial Unicode MS" panose="020B0604020202020204" pitchFamily="50" charset="-128"/>
                              </a:rPr>
                              <m:t>,</m:t>
                            </m:r>
                            <m:r>
                              <a:rPr kumimoji="1" lang="en-US" altLang="ja-JP" sz="1600" b="0" i="1" smtClean="0">
                                <a:latin typeface="Cambria Math" panose="02040503050406030204" pitchFamily="18" charset="0"/>
                                <a:ea typeface="Arial Unicode MS" panose="020B0604020202020204" pitchFamily="50" charset="-128"/>
                                <a:cs typeface="Arial Unicode MS" panose="020B0604020202020204" pitchFamily="50" charset="-128"/>
                              </a:rPr>
                              <m:t>𝑖</m:t>
                            </m:r>
                          </m:sub>
                        </m:sSub>
                      </m:oMath>
                    </m:oMathPara>
                  </a14:m>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mc:Choice>
          <mc:Fallback xmlns="">
            <p:sp>
              <p:nvSpPr>
                <p:cNvPr id="26" name="テキスト ボックス 25">
                  <a:extLst>
                    <a:ext uri="{FF2B5EF4-FFF2-40B4-BE49-F238E27FC236}">
                      <a16:creationId xmlns:a16="http://schemas.microsoft.com/office/drawing/2014/main" id="{D4AA57B1-AFF4-1BFF-5731-DE07D44039CA}"/>
                    </a:ext>
                  </a:extLst>
                </p:cNvPr>
                <p:cNvSpPr txBox="1">
                  <a:spLocks noRot="1" noChangeAspect="1" noMove="1" noResize="1" noEditPoints="1" noAdjustHandles="1" noChangeArrowheads="1" noChangeShapeType="1" noTextEdit="1"/>
                </p:cNvSpPr>
                <p:nvPr/>
              </p:nvSpPr>
              <p:spPr>
                <a:xfrm>
                  <a:off x="7676940" y="4507922"/>
                  <a:ext cx="353109" cy="256993"/>
                </a:xfrm>
                <a:prstGeom prst="rect">
                  <a:avLst/>
                </a:prstGeom>
                <a:blipFill>
                  <a:blip r:embed="rId4"/>
                  <a:stretch>
                    <a:fillRect l="-6897" r="-1724" b="-1428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8" name="テキスト ボックス 27">
                  <a:extLst>
                    <a:ext uri="{FF2B5EF4-FFF2-40B4-BE49-F238E27FC236}">
                      <a16:creationId xmlns:a16="http://schemas.microsoft.com/office/drawing/2014/main" id="{E34C1921-38C1-4C6A-612A-CD5BC7CF8DCB}"/>
                    </a:ext>
                  </a:extLst>
                </p:cNvPr>
                <p:cNvSpPr txBox="1"/>
                <p:nvPr/>
              </p:nvSpPr>
              <p:spPr>
                <a:xfrm>
                  <a:off x="8161183" y="4527256"/>
                  <a:ext cx="359137" cy="265650"/>
                </a:xfrm>
                <a:prstGeom prst="rect">
                  <a:avLst/>
                </a:prstGeom>
                <a:noFill/>
              </p:spPr>
              <p:txBody>
                <a:bodyPr wrap="none" lIns="0" tIns="0" rIns="0" bIns="0" rtlCol="0">
                  <a:spAutoFit/>
                </a:bodyPr>
                <a:lstStyle/>
                <a:p>
                  <a:pPr algn="l"/>
                  <a14:m>
                    <m:oMathPara xmlns:m="http://schemas.openxmlformats.org/officeDocument/2006/math">
                      <m:oMath>
                        <m:sSub>
                          <m:sSubPr>
                            <m:ctrlPr>
                              <a:rPr kumimoji="1" lang="ja-JP" altLang="en-US" sz="1600" i="1" smtClean="0">
                                <a:latin typeface="Cambria Math" panose="02040503050406030204" pitchFamily="18" charset="0"/>
                                <a:ea typeface="Arial Unicode MS" panose="020B0604020202020204" pitchFamily="50" charset="-128"/>
                                <a:cs typeface="Arial Unicode MS" panose="020B0604020202020204" pitchFamily="50" charset="-128"/>
                              </a:rPr>
                            </m:ctrlPr>
                          </m:sSubPr>
                          <m:e>
                            <m:r>
                              <a:rPr kumimoji="1" lang="ja-JP" altLang="en-US" sz="1600" i="1" smtClean="0">
                                <a:latin typeface="Cambria Math" panose="02040503050406030204" pitchFamily="18" charset="0"/>
                                <a:ea typeface="Arial Unicode MS" panose="020B0604020202020204" pitchFamily="50" charset="-128"/>
                                <a:cs typeface="Arial Unicode MS" panose="020B0604020202020204" pitchFamily="50" charset="-128"/>
                              </a:rPr>
                              <m:t>𝜎</m:t>
                            </m:r>
                          </m:e>
                          <m:sub>
                            <m:r>
                              <a:rPr kumimoji="1" lang="en-US" altLang="ja-JP" sz="1600" b="0" i="1" smtClean="0">
                                <a:latin typeface="Cambria Math" panose="02040503050406030204" pitchFamily="18" charset="0"/>
                                <a:ea typeface="Arial Unicode MS" panose="020B0604020202020204" pitchFamily="50" charset="-128"/>
                                <a:cs typeface="Arial Unicode MS" panose="020B0604020202020204" pitchFamily="50" charset="-128"/>
                              </a:rPr>
                              <m:t>𝑦</m:t>
                            </m:r>
                            <m:r>
                              <a:rPr kumimoji="1" lang="en-US" altLang="ja-JP" sz="1600" b="0" i="1" smtClean="0">
                                <a:latin typeface="Cambria Math" panose="02040503050406030204" pitchFamily="18" charset="0"/>
                                <a:ea typeface="Arial Unicode MS" panose="020B0604020202020204" pitchFamily="50" charset="-128"/>
                                <a:cs typeface="Arial Unicode MS" panose="020B0604020202020204" pitchFamily="50" charset="-128"/>
                              </a:rPr>
                              <m:t>,</m:t>
                            </m:r>
                            <m:r>
                              <a:rPr kumimoji="1" lang="en-US" altLang="ja-JP" sz="1600" b="0" i="1" smtClean="0">
                                <a:latin typeface="Cambria Math" panose="02040503050406030204" pitchFamily="18" charset="0"/>
                                <a:ea typeface="Arial Unicode MS" panose="020B0604020202020204" pitchFamily="50" charset="-128"/>
                                <a:cs typeface="Arial Unicode MS" panose="020B0604020202020204" pitchFamily="50" charset="-128"/>
                              </a:rPr>
                              <m:t>𝑖</m:t>
                            </m:r>
                          </m:sub>
                        </m:sSub>
                      </m:oMath>
                    </m:oMathPara>
                  </a14:m>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mc:Choice>
          <mc:Fallback xmlns="">
            <p:sp>
              <p:nvSpPr>
                <p:cNvPr id="28" name="テキスト ボックス 27">
                  <a:extLst>
                    <a:ext uri="{FF2B5EF4-FFF2-40B4-BE49-F238E27FC236}">
                      <a16:creationId xmlns:a16="http://schemas.microsoft.com/office/drawing/2014/main" id="{E34C1921-38C1-4C6A-612A-CD5BC7CF8DCB}"/>
                    </a:ext>
                  </a:extLst>
                </p:cNvPr>
                <p:cNvSpPr txBox="1">
                  <a:spLocks noRot="1" noChangeAspect="1" noMove="1" noResize="1" noEditPoints="1" noAdjustHandles="1" noChangeArrowheads="1" noChangeShapeType="1" noTextEdit="1"/>
                </p:cNvSpPr>
                <p:nvPr/>
              </p:nvSpPr>
              <p:spPr>
                <a:xfrm>
                  <a:off x="8161183" y="4527256"/>
                  <a:ext cx="359137" cy="265650"/>
                </a:xfrm>
                <a:prstGeom prst="rect">
                  <a:avLst/>
                </a:prstGeom>
                <a:blipFill>
                  <a:blip r:embed="rId5"/>
                  <a:stretch>
                    <a:fillRect l="-5085" r="-1695" b="-20455"/>
                  </a:stretch>
                </a:blipFill>
              </p:spPr>
              <p:txBody>
                <a:bodyPr/>
                <a:lstStyle/>
                <a:p>
                  <a:r>
                    <a:rPr lang="ja-JP" altLang="en-US">
                      <a:noFill/>
                    </a:rPr>
                    <a:t> </a:t>
                  </a:r>
                </a:p>
              </p:txBody>
            </p:sp>
          </mc:Fallback>
        </mc:AlternateContent>
        <p:sp>
          <p:nvSpPr>
            <p:cNvPr id="39" name="テキスト ボックス 38">
              <a:extLst>
                <a:ext uri="{FF2B5EF4-FFF2-40B4-BE49-F238E27FC236}">
                  <a16:creationId xmlns:a16="http://schemas.microsoft.com/office/drawing/2014/main" id="{2325BE73-065C-67B0-33E8-4432C33C6D92}"/>
                </a:ext>
              </a:extLst>
            </p:cNvPr>
            <p:cNvSpPr txBox="1"/>
            <p:nvPr/>
          </p:nvSpPr>
          <p:spPr>
            <a:xfrm>
              <a:off x="7987609" y="4509087"/>
              <a:ext cx="242374"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grpSp>
        <p:nvGrpSpPr>
          <p:cNvPr id="46" name="グループ化 45">
            <a:extLst>
              <a:ext uri="{FF2B5EF4-FFF2-40B4-BE49-F238E27FC236}">
                <a16:creationId xmlns:a16="http://schemas.microsoft.com/office/drawing/2014/main" id="{B9809419-D41F-8346-AB74-D68EDF03F8D9}"/>
              </a:ext>
            </a:extLst>
          </p:cNvPr>
          <p:cNvGrpSpPr/>
          <p:nvPr/>
        </p:nvGrpSpPr>
        <p:grpSpPr>
          <a:xfrm>
            <a:off x="5143290" y="3273790"/>
            <a:ext cx="889354" cy="338554"/>
            <a:chOff x="7676940" y="4921710"/>
            <a:chExt cx="889354" cy="338554"/>
          </a:xfrm>
        </p:grpSpPr>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7C4C6999-B45E-D012-5B79-6E0AC4D17623}"/>
                    </a:ext>
                  </a:extLst>
                </p:cNvPr>
                <p:cNvSpPr txBox="1"/>
                <p:nvPr/>
              </p:nvSpPr>
              <p:spPr>
                <a:xfrm>
                  <a:off x="7676940" y="4921710"/>
                  <a:ext cx="358944" cy="256993"/>
                </a:xfrm>
                <a:prstGeom prst="rect">
                  <a:avLst/>
                </a:prstGeom>
                <a:noFill/>
              </p:spPr>
              <p:txBody>
                <a:bodyPr wrap="none" lIns="0" tIns="0" rIns="0" bIns="0" rtlCol="0">
                  <a:spAutoFit/>
                </a:bodyPr>
                <a:lstStyle/>
                <a:p>
                  <a:pPr algn="l"/>
                  <a14:m>
                    <m:oMathPara xmlns:m="http://schemas.openxmlformats.org/officeDocument/2006/math">
                      <m:oMath>
                        <m:sSub>
                          <m:sSubPr>
                            <m:ctrlPr>
                              <a:rPr kumimoji="1" lang="ja-JP" altLang="en-US" sz="1600" i="1" smtClean="0">
                                <a:latin typeface="Cambria Math" panose="02040503050406030204" pitchFamily="18" charset="0"/>
                                <a:ea typeface="Arial Unicode MS" panose="020B0604020202020204" pitchFamily="50" charset="-128"/>
                                <a:cs typeface="Arial Unicode MS" panose="020B0604020202020204" pitchFamily="50" charset="-128"/>
                              </a:rPr>
                            </m:ctrlPr>
                          </m:sSubPr>
                          <m:e>
                            <m:r>
                              <a:rPr kumimoji="1" lang="ja-JP" altLang="en-US" sz="1600" i="1" smtClean="0">
                                <a:latin typeface="Cambria Math" panose="02040503050406030204" pitchFamily="18" charset="0"/>
                                <a:ea typeface="Arial Unicode MS" panose="020B0604020202020204" pitchFamily="50" charset="-128"/>
                                <a:cs typeface="Arial Unicode MS" panose="020B0604020202020204" pitchFamily="50" charset="-128"/>
                              </a:rPr>
                              <m:t>𝛽</m:t>
                            </m:r>
                          </m:e>
                          <m:sub>
                            <m:r>
                              <a:rPr kumimoji="1" lang="en-US" altLang="ja-JP" sz="1600" b="0" i="1" smtClean="0">
                                <a:latin typeface="Cambria Math" panose="02040503050406030204" pitchFamily="18" charset="0"/>
                                <a:ea typeface="Arial Unicode MS" panose="020B0604020202020204" pitchFamily="50" charset="-128"/>
                                <a:cs typeface="Arial Unicode MS" panose="020B0604020202020204" pitchFamily="50" charset="-128"/>
                              </a:rPr>
                              <m:t>𝑥</m:t>
                            </m:r>
                            <m:r>
                              <a:rPr kumimoji="1" lang="en-US" altLang="ja-JP" sz="1600" b="0" i="1" smtClean="0">
                                <a:latin typeface="Cambria Math" panose="02040503050406030204" pitchFamily="18" charset="0"/>
                                <a:ea typeface="Arial Unicode MS" panose="020B0604020202020204" pitchFamily="50" charset="-128"/>
                                <a:cs typeface="Arial Unicode MS" panose="020B0604020202020204" pitchFamily="50" charset="-128"/>
                              </a:rPr>
                              <m:t>,</m:t>
                            </m:r>
                            <m:r>
                              <a:rPr kumimoji="1" lang="en-US" altLang="ja-JP" sz="1600" b="0" i="1" smtClean="0">
                                <a:latin typeface="Cambria Math" panose="02040503050406030204" pitchFamily="18" charset="0"/>
                                <a:ea typeface="Arial Unicode MS" panose="020B0604020202020204" pitchFamily="50" charset="-128"/>
                                <a:cs typeface="Arial Unicode MS" panose="020B0604020202020204" pitchFamily="50" charset="-128"/>
                              </a:rPr>
                              <m:t>𝑖</m:t>
                            </m:r>
                          </m:sub>
                        </m:sSub>
                      </m:oMath>
                    </m:oMathPara>
                  </a14:m>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mc:Choice>
          <mc:Fallback xmlns="">
            <p:sp>
              <p:nvSpPr>
                <p:cNvPr id="30" name="テキスト ボックス 29">
                  <a:extLst>
                    <a:ext uri="{FF2B5EF4-FFF2-40B4-BE49-F238E27FC236}">
                      <a16:creationId xmlns:a16="http://schemas.microsoft.com/office/drawing/2014/main" id="{7C4C6999-B45E-D012-5B79-6E0AC4D17623}"/>
                    </a:ext>
                  </a:extLst>
                </p:cNvPr>
                <p:cNvSpPr txBox="1">
                  <a:spLocks noRot="1" noChangeAspect="1" noMove="1" noResize="1" noEditPoints="1" noAdjustHandles="1" noChangeArrowheads="1" noChangeShapeType="1" noTextEdit="1"/>
                </p:cNvSpPr>
                <p:nvPr/>
              </p:nvSpPr>
              <p:spPr>
                <a:xfrm>
                  <a:off x="7676940" y="4921710"/>
                  <a:ext cx="358944" cy="256993"/>
                </a:xfrm>
                <a:prstGeom prst="rect">
                  <a:avLst/>
                </a:prstGeom>
                <a:blipFill>
                  <a:blip r:embed="rId6"/>
                  <a:stretch>
                    <a:fillRect l="-18644" r="-1695" b="-2857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2" name="テキスト ボックス 31">
                  <a:extLst>
                    <a:ext uri="{FF2B5EF4-FFF2-40B4-BE49-F238E27FC236}">
                      <a16:creationId xmlns:a16="http://schemas.microsoft.com/office/drawing/2014/main" id="{5B8272A9-1D7C-906E-2550-AFE27E06FE88}"/>
                    </a:ext>
                  </a:extLst>
                </p:cNvPr>
                <p:cNvSpPr txBox="1"/>
                <p:nvPr/>
              </p:nvSpPr>
              <p:spPr>
                <a:xfrm>
                  <a:off x="8201322" y="4921710"/>
                  <a:ext cx="364972" cy="265650"/>
                </a:xfrm>
                <a:prstGeom prst="rect">
                  <a:avLst/>
                </a:prstGeom>
                <a:noFill/>
              </p:spPr>
              <p:txBody>
                <a:bodyPr wrap="none" lIns="0" tIns="0" rIns="0" bIns="0" rtlCol="0">
                  <a:spAutoFit/>
                </a:bodyPr>
                <a:lstStyle/>
                <a:p>
                  <a:pPr algn="l"/>
                  <a14:m>
                    <m:oMathPara xmlns:m="http://schemas.openxmlformats.org/officeDocument/2006/math">
                      <m:oMath>
                        <m:sSub>
                          <m:sSubPr>
                            <m:ctrlPr>
                              <a:rPr kumimoji="1" lang="ja-JP" altLang="en-US" sz="1600" i="1" smtClean="0">
                                <a:latin typeface="Cambria Math" panose="02040503050406030204" pitchFamily="18" charset="0"/>
                                <a:ea typeface="Arial Unicode MS" panose="020B0604020202020204" pitchFamily="50" charset="-128"/>
                                <a:cs typeface="Arial Unicode MS" panose="020B0604020202020204" pitchFamily="50" charset="-128"/>
                              </a:rPr>
                            </m:ctrlPr>
                          </m:sSubPr>
                          <m:e>
                            <m:r>
                              <a:rPr kumimoji="1" lang="ja-JP" altLang="en-US" sz="1600" i="1" smtClean="0">
                                <a:latin typeface="Cambria Math" panose="02040503050406030204" pitchFamily="18" charset="0"/>
                                <a:ea typeface="Arial Unicode MS" panose="020B0604020202020204" pitchFamily="50" charset="-128"/>
                                <a:cs typeface="Arial Unicode MS" panose="020B0604020202020204" pitchFamily="50" charset="-128"/>
                              </a:rPr>
                              <m:t>𝛽</m:t>
                            </m:r>
                          </m:e>
                          <m:sub>
                            <m:r>
                              <a:rPr kumimoji="1" lang="en-US" altLang="ja-JP" sz="1600" b="0" i="1" smtClean="0">
                                <a:latin typeface="Cambria Math" panose="02040503050406030204" pitchFamily="18" charset="0"/>
                                <a:ea typeface="Arial Unicode MS" panose="020B0604020202020204" pitchFamily="50" charset="-128"/>
                                <a:cs typeface="Arial Unicode MS" panose="020B0604020202020204" pitchFamily="50" charset="-128"/>
                              </a:rPr>
                              <m:t>𝑦</m:t>
                            </m:r>
                            <m:r>
                              <a:rPr kumimoji="1" lang="en-US" altLang="ja-JP" sz="1600" b="0" i="1" smtClean="0">
                                <a:latin typeface="Cambria Math" panose="02040503050406030204" pitchFamily="18" charset="0"/>
                                <a:ea typeface="Arial Unicode MS" panose="020B0604020202020204" pitchFamily="50" charset="-128"/>
                                <a:cs typeface="Arial Unicode MS" panose="020B0604020202020204" pitchFamily="50" charset="-128"/>
                              </a:rPr>
                              <m:t>,</m:t>
                            </m:r>
                            <m:r>
                              <a:rPr kumimoji="1" lang="en-US" altLang="ja-JP" sz="1600" b="0" i="1" smtClean="0">
                                <a:latin typeface="Cambria Math" panose="02040503050406030204" pitchFamily="18" charset="0"/>
                                <a:ea typeface="Arial Unicode MS" panose="020B0604020202020204" pitchFamily="50" charset="-128"/>
                                <a:cs typeface="Arial Unicode MS" panose="020B0604020202020204" pitchFamily="50" charset="-128"/>
                              </a:rPr>
                              <m:t>𝑖</m:t>
                            </m:r>
                          </m:sub>
                        </m:sSub>
                      </m:oMath>
                    </m:oMathPara>
                  </a14:m>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mc:Choice>
          <mc:Fallback xmlns="">
            <p:sp>
              <p:nvSpPr>
                <p:cNvPr id="32" name="テキスト ボックス 31">
                  <a:extLst>
                    <a:ext uri="{FF2B5EF4-FFF2-40B4-BE49-F238E27FC236}">
                      <a16:creationId xmlns:a16="http://schemas.microsoft.com/office/drawing/2014/main" id="{5B8272A9-1D7C-906E-2550-AFE27E06FE88}"/>
                    </a:ext>
                  </a:extLst>
                </p:cNvPr>
                <p:cNvSpPr txBox="1">
                  <a:spLocks noRot="1" noChangeAspect="1" noMove="1" noResize="1" noEditPoints="1" noAdjustHandles="1" noChangeArrowheads="1" noChangeShapeType="1" noTextEdit="1"/>
                </p:cNvSpPr>
                <p:nvPr/>
              </p:nvSpPr>
              <p:spPr>
                <a:xfrm>
                  <a:off x="8201322" y="4921710"/>
                  <a:ext cx="364972" cy="265650"/>
                </a:xfrm>
                <a:prstGeom prst="rect">
                  <a:avLst/>
                </a:prstGeom>
                <a:blipFill>
                  <a:blip r:embed="rId7"/>
                  <a:stretch>
                    <a:fillRect l="-18333" r="-1667" b="-25581"/>
                  </a:stretch>
                </a:blipFill>
              </p:spPr>
              <p:txBody>
                <a:bodyPr/>
                <a:lstStyle/>
                <a:p>
                  <a:r>
                    <a:rPr lang="ja-JP" altLang="en-US">
                      <a:noFill/>
                    </a:rPr>
                    <a:t> </a:t>
                  </a:r>
                </a:p>
              </p:txBody>
            </p:sp>
          </mc:Fallback>
        </mc:AlternateContent>
        <p:sp>
          <p:nvSpPr>
            <p:cNvPr id="41" name="テキスト ボックス 40">
              <a:extLst>
                <a:ext uri="{FF2B5EF4-FFF2-40B4-BE49-F238E27FC236}">
                  <a16:creationId xmlns:a16="http://schemas.microsoft.com/office/drawing/2014/main" id="{CEC3CDCB-EC58-B88E-169A-DAE0752C791E}"/>
                </a:ext>
              </a:extLst>
            </p:cNvPr>
            <p:cNvSpPr txBox="1"/>
            <p:nvPr/>
          </p:nvSpPr>
          <p:spPr>
            <a:xfrm>
              <a:off x="7987609" y="4921710"/>
              <a:ext cx="242374"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grpSp>
        <p:nvGrpSpPr>
          <p:cNvPr id="44" name="グループ化 43">
            <a:extLst>
              <a:ext uri="{FF2B5EF4-FFF2-40B4-BE49-F238E27FC236}">
                <a16:creationId xmlns:a16="http://schemas.microsoft.com/office/drawing/2014/main" id="{A218C68F-72D5-6A3E-6ECE-90EFFCA18A30}"/>
              </a:ext>
            </a:extLst>
          </p:cNvPr>
          <p:cNvGrpSpPr/>
          <p:nvPr/>
        </p:nvGrpSpPr>
        <p:grpSpPr>
          <a:xfrm>
            <a:off x="5134678" y="3676565"/>
            <a:ext cx="1780090" cy="354095"/>
            <a:chOff x="7627061" y="5687885"/>
            <a:chExt cx="1780090" cy="354095"/>
          </a:xfrm>
        </p:grpSpPr>
        <mc:AlternateContent xmlns:mc="http://schemas.openxmlformats.org/markup-compatibility/2006" xmlns:a14="http://schemas.microsoft.com/office/drawing/2010/main">
          <mc:Choice Requires="a14">
            <p:sp>
              <p:nvSpPr>
                <p:cNvPr id="36" name="テキスト ボックス 35">
                  <a:extLst>
                    <a:ext uri="{FF2B5EF4-FFF2-40B4-BE49-F238E27FC236}">
                      <a16:creationId xmlns:a16="http://schemas.microsoft.com/office/drawing/2014/main" id="{D5A97CF1-3C44-0B37-9F06-FC97CAB3CA0C}"/>
                    </a:ext>
                  </a:extLst>
                </p:cNvPr>
                <p:cNvSpPr txBox="1"/>
                <p:nvPr/>
              </p:nvSpPr>
              <p:spPr>
                <a:xfrm>
                  <a:off x="8513893" y="5704105"/>
                  <a:ext cx="893258" cy="246221"/>
                </a:xfrm>
                <a:prstGeom prst="rect">
                  <a:avLst/>
                </a:prstGeom>
                <a:noFill/>
              </p:spPr>
              <p:txBody>
                <a:bodyPr wrap="none" lIns="0" tIns="0" rIns="0" bIns="0" rtlCol="0">
                  <a:spAutoFit/>
                </a:bodyPr>
                <a:lstStyle/>
                <a:p>
                  <a:pPr algn="l"/>
                  <a14:m>
                    <m:oMathPara xmlns:m="http://schemas.openxmlformats.org/officeDocument/2006/math">
                      <m:oMath>
                        <m:sSub>
                          <m:sSubPr>
                            <m:ctrlPr>
                              <a:rPr kumimoji="1" lang="en-US" altLang="ja-JP" sz="1600" b="0" i="1" smtClean="0">
                                <a:latin typeface="Cambria Math" panose="02040503050406030204" pitchFamily="18" charset="0"/>
                                <a:ea typeface="Arial Unicode MS" panose="020B0604020202020204" pitchFamily="50" charset="-128"/>
                                <a:cs typeface="Arial Unicode MS" panose="020B0604020202020204" pitchFamily="50" charset="-128"/>
                              </a:rPr>
                            </m:ctrlPr>
                          </m:sSubPr>
                          <m:e>
                            <m:r>
                              <a:rPr kumimoji="1" lang="en-US" altLang="ja-JP" sz="1600" b="0" i="1" smtClean="0">
                                <a:latin typeface="Cambria Math" panose="02040503050406030204" pitchFamily="18" charset="0"/>
                                <a:ea typeface="Arial Unicode MS" panose="020B0604020202020204" pitchFamily="50" charset="-128"/>
                                <a:cs typeface="Arial Unicode MS" panose="020B0604020202020204" pitchFamily="50" charset="-128"/>
                              </a:rPr>
                              <m:t>𝑄</m:t>
                            </m:r>
                          </m:e>
                          <m:sub>
                            <m:r>
                              <m:rPr>
                                <m:sty m:val="p"/>
                              </m:rPr>
                              <a:rPr kumimoji="1" lang="en-US" altLang="ja-JP" sz="1600" b="0" i="0" smtClean="0">
                                <a:latin typeface="Cambria Math" panose="02040503050406030204" pitchFamily="18" charset="0"/>
                                <a:ea typeface="Arial Unicode MS" panose="020B0604020202020204" pitchFamily="50" charset="-128"/>
                                <a:cs typeface="Arial Unicode MS" panose="020B0604020202020204" pitchFamily="50" charset="-128"/>
                              </a:rPr>
                              <m:t>Linac</m:t>
                            </m:r>
                            <m:r>
                              <a:rPr kumimoji="1" lang="en-US" altLang="ja-JP" sz="1600" b="0" i="0" smtClean="0">
                                <a:latin typeface="Cambria Math" panose="02040503050406030204" pitchFamily="18" charset="0"/>
                                <a:ea typeface="Arial Unicode MS" panose="020B0604020202020204" pitchFamily="50" charset="-128"/>
                                <a:cs typeface="Arial Unicode MS" panose="020B0604020202020204" pitchFamily="50" charset="-128"/>
                              </a:rPr>
                              <m:t> </m:t>
                            </m:r>
                            <m:r>
                              <m:rPr>
                                <m:sty m:val="p"/>
                              </m:rPr>
                              <a:rPr kumimoji="1" lang="en-US" altLang="ja-JP" sz="1600" b="0" i="0" smtClean="0">
                                <a:latin typeface="Cambria Math" panose="02040503050406030204" pitchFamily="18" charset="0"/>
                                <a:ea typeface="Arial Unicode MS" panose="020B0604020202020204" pitchFamily="50" charset="-128"/>
                                <a:cs typeface="Arial Unicode MS" panose="020B0604020202020204" pitchFamily="50" charset="-128"/>
                              </a:rPr>
                              <m:t>end</m:t>
                            </m:r>
                          </m:sub>
                        </m:sSub>
                      </m:oMath>
                    </m:oMathPara>
                  </a14:m>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mc:Choice>
          <mc:Fallback xmlns="">
            <p:sp>
              <p:nvSpPr>
                <p:cNvPr id="36" name="テキスト ボックス 35">
                  <a:extLst>
                    <a:ext uri="{FF2B5EF4-FFF2-40B4-BE49-F238E27FC236}">
                      <a16:creationId xmlns:a16="http://schemas.microsoft.com/office/drawing/2014/main" id="{D5A97CF1-3C44-0B37-9F06-FC97CAB3CA0C}"/>
                    </a:ext>
                  </a:extLst>
                </p:cNvPr>
                <p:cNvSpPr txBox="1">
                  <a:spLocks noRot="1" noChangeAspect="1" noMove="1" noResize="1" noEditPoints="1" noAdjustHandles="1" noChangeArrowheads="1" noChangeShapeType="1" noTextEdit="1"/>
                </p:cNvSpPr>
                <p:nvPr/>
              </p:nvSpPr>
              <p:spPr>
                <a:xfrm>
                  <a:off x="8513893" y="5704105"/>
                  <a:ext cx="893258" cy="246221"/>
                </a:xfrm>
                <a:prstGeom prst="rect">
                  <a:avLst/>
                </a:prstGeom>
                <a:blipFill>
                  <a:blip r:embed="rId8"/>
                  <a:stretch>
                    <a:fillRect l="-6849" r="-1370" b="-29268"/>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8" name="テキスト ボックス 37">
                  <a:extLst>
                    <a:ext uri="{FF2B5EF4-FFF2-40B4-BE49-F238E27FC236}">
                      <a16:creationId xmlns:a16="http://schemas.microsoft.com/office/drawing/2014/main" id="{01BC07BA-A78D-203E-462B-749A310A3BEF}"/>
                    </a:ext>
                  </a:extLst>
                </p:cNvPr>
                <p:cNvSpPr txBox="1"/>
                <p:nvPr/>
              </p:nvSpPr>
              <p:spPr>
                <a:xfrm>
                  <a:off x="7627061" y="5687885"/>
                  <a:ext cx="721095" cy="266227"/>
                </a:xfrm>
                <a:prstGeom prst="rect">
                  <a:avLst/>
                </a:prstGeom>
                <a:noFill/>
              </p:spPr>
              <p:txBody>
                <a:bodyPr wrap="none" lIns="0" tIns="0" rIns="0" bIns="0" rtlCol="0">
                  <a:spAutoFit/>
                </a:bodyPr>
                <a:lstStyle/>
                <a:p>
                  <a:pPr algn="l"/>
                  <a14:m>
                    <m:oMathPara xmlns:m="http://schemas.openxmlformats.org/officeDocument/2006/math">
                      <m:oMath>
                        <m:sSub>
                          <m:sSubPr>
                            <m:ctrlPr>
                              <a:rPr kumimoji="1" lang="en-US" altLang="ja-JP" sz="1600" b="0" i="1" smtClean="0">
                                <a:latin typeface="Cambria Math" panose="02040503050406030204" pitchFamily="18" charset="0"/>
                                <a:ea typeface="Arial Unicode MS" panose="020B0604020202020204" pitchFamily="50" charset="-128"/>
                                <a:cs typeface="Arial Unicode MS" panose="020B0604020202020204" pitchFamily="50" charset="-128"/>
                              </a:rPr>
                            </m:ctrlPr>
                          </m:sSubPr>
                          <m:e>
                            <m:r>
                              <a:rPr kumimoji="1" lang="en-US" altLang="ja-JP" sz="1600" b="0" i="1" smtClean="0">
                                <a:latin typeface="Cambria Math" panose="02040503050406030204" pitchFamily="18" charset="0"/>
                                <a:ea typeface="Arial Unicode MS" panose="020B0604020202020204" pitchFamily="50" charset="-128"/>
                                <a:cs typeface="Arial Unicode MS" panose="020B0604020202020204" pitchFamily="50" charset="-128"/>
                              </a:rPr>
                              <m:t>𝑄</m:t>
                            </m:r>
                          </m:e>
                          <m:sub>
                            <m:r>
                              <m:rPr>
                                <m:sty m:val="p"/>
                              </m:rPr>
                              <a:rPr kumimoji="1" lang="en-US" altLang="ja-JP" sz="1600" b="0" i="0" smtClean="0">
                                <a:latin typeface="Cambria Math" panose="02040503050406030204" pitchFamily="18" charset="0"/>
                                <a:ea typeface="Arial Unicode MS" panose="020B0604020202020204" pitchFamily="50" charset="-128"/>
                                <a:cs typeface="Arial Unicode MS" panose="020B0604020202020204" pitchFamily="50" charset="-128"/>
                              </a:rPr>
                              <m:t>RF</m:t>
                            </m:r>
                            <m:r>
                              <a:rPr kumimoji="1" lang="en-US" altLang="ja-JP" sz="1600" b="0" i="1" smtClean="0">
                                <a:latin typeface="Cambria Math" panose="02040503050406030204" pitchFamily="18" charset="0"/>
                                <a:ea typeface="Arial Unicode MS" panose="020B0604020202020204" pitchFamily="50" charset="-128"/>
                                <a:cs typeface="Arial Unicode MS" panose="020B0604020202020204" pitchFamily="50" charset="-128"/>
                              </a:rPr>
                              <m:t> </m:t>
                            </m:r>
                            <m:r>
                              <a:rPr kumimoji="1" lang="en-US" altLang="ja-JP" sz="1600" b="0" i="1" smtClean="0">
                                <a:latin typeface="Cambria Math" panose="02040503050406030204" pitchFamily="18" charset="0"/>
                                <a:ea typeface="Arial Unicode MS" panose="020B0604020202020204" pitchFamily="50" charset="-128"/>
                                <a:cs typeface="Arial Unicode MS" panose="020B0604020202020204" pitchFamily="50" charset="-128"/>
                              </a:rPr>
                              <m:t>𝑔𝑢𝑛</m:t>
                            </m:r>
                          </m:sub>
                        </m:sSub>
                      </m:oMath>
                    </m:oMathPara>
                  </a14:m>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mc:Choice>
          <mc:Fallback xmlns="">
            <p:sp>
              <p:nvSpPr>
                <p:cNvPr id="38" name="テキスト ボックス 37">
                  <a:extLst>
                    <a:ext uri="{FF2B5EF4-FFF2-40B4-BE49-F238E27FC236}">
                      <a16:creationId xmlns:a16="http://schemas.microsoft.com/office/drawing/2014/main" id="{01BC07BA-A78D-203E-462B-749A310A3BEF}"/>
                    </a:ext>
                  </a:extLst>
                </p:cNvPr>
                <p:cNvSpPr txBox="1">
                  <a:spLocks noRot="1" noChangeAspect="1" noMove="1" noResize="1" noEditPoints="1" noAdjustHandles="1" noChangeArrowheads="1" noChangeShapeType="1" noTextEdit="1"/>
                </p:cNvSpPr>
                <p:nvPr/>
              </p:nvSpPr>
              <p:spPr>
                <a:xfrm>
                  <a:off x="7627061" y="5687885"/>
                  <a:ext cx="721095" cy="266227"/>
                </a:xfrm>
                <a:prstGeom prst="rect">
                  <a:avLst/>
                </a:prstGeom>
                <a:blipFill>
                  <a:blip r:embed="rId9"/>
                  <a:stretch>
                    <a:fillRect l="-7563" r="-840" b="-23256"/>
                  </a:stretch>
                </a:blipFill>
              </p:spPr>
              <p:txBody>
                <a:bodyPr/>
                <a:lstStyle/>
                <a:p>
                  <a:r>
                    <a:rPr lang="ja-JP" altLang="en-US">
                      <a:noFill/>
                    </a:rPr>
                    <a:t> </a:t>
                  </a:r>
                </a:p>
              </p:txBody>
            </p:sp>
          </mc:Fallback>
        </mc:AlternateContent>
        <p:sp>
          <p:nvSpPr>
            <p:cNvPr id="43" name="テキスト ボックス 42">
              <a:extLst>
                <a:ext uri="{FF2B5EF4-FFF2-40B4-BE49-F238E27FC236}">
                  <a16:creationId xmlns:a16="http://schemas.microsoft.com/office/drawing/2014/main" id="{DAD54D34-6D9E-1E41-DE36-5E227045E232}"/>
                </a:ext>
              </a:extLst>
            </p:cNvPr>
            <p:cNvSpPr txBox="1"/>
            <p:nvPr/>
          </p:nvSpPr>
          <p:spPr>
            <a:xfrm>
              <a:off x="8304459" y="5703426"/>
              <a:ext cx="242374"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sp>
        <p:nvSpPr>
          <p:cNvPr id="47" name="テキスト ボックス 46">
            <a:extLst>
              <a:ext uri="{FF2B5EF4-FFF2-40B4-BE49-F238E27FC236}">
                <a16:creationId xmlns:a16="http://schemas.microsoft.com/office/drawing/2014/main" id="{17AB2C6E-8350-81E2-D42D-C9B4EC1A619E}"/>
              </a:ext>
            </a:extLst>
          </p:cNvPr>
          <p:cNvSpPr txBox="1"/>
          <p:nvPr/>
        </p:nvSpPr>
        <p:spPr>
          <a:xfrm>
            <a:off x="6054450" y="2861167"/>
            <a:ext cx="4769254"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 Horizontal / Vertical Beam size at SRM </a:t>
            </a:r>
            <a:r>
              <a:rPr kumimoji="1" lang="en-US" altLang="ja-JP" sz="1600" i="1" dirty="0">
                <a:latin typeface="Arial Unicode MS" panose="020B0604020202020204" pitchFamily="50" charset="-128"/>
                <a:ea typeface="Arial Unicode MS" panose="020B0604020202020204" pitchFamily="50" charset="-128"/>
                <a:cs typeface="Arial Unicode MS" panose="020B0604020202020204" pitchFamily="50" charset="-128"/>
              </a:rPr>
              <a:t>i </a:t>
            </a: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a:t>
            </a:r>
            <a:r>
              <a:rPr lang="en-US" altLang="ja-JP" sz="1600" i="1" dirty="0">
                <a:latin typeface="Arial Unicode MS" panose="020B0604020202020204" pitchFamily="50" charset="-128"/>
                <a:ea typeface="Arial Unicode MS" panose="020B0604020202020204" pitchFamily="50" charset="-128"/>
                <a:cs typeface="Arial Unicode MS" panose="020B0604020202020204" pitchFamily="50" charset="-128"/>
              </a:rPr>
              <a:t>i</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 = 0, 1)</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9" name="テキスト ボックス 48">
            <a:extLst>
              <a:ext uri="{FF2B5EF4-FFF2-40B4-BE49-F238E27FC236}">
                <a16:creationId xmlns:a16="http://schemas.microsoft.com/office/drawing/2014/main" id="{1F71E2C1-12CA-270E-E8B8-E997BDA7EF2A}"/>
              </a:ext>
            </a:extLst>
          </p:cNvPr>
          <p:cNvSpPr txBox="1"/>
          <p:nvPr/>
        </p:nvSpPr>
        <p:spPr>
          <a:xfrm>
            <a:off x="6054450" y="3261898"/>
            <a:ext cx="3927678"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 Horizontal / Vertical </a:t>
            </a:r>
            <a:r>
              <a:rPr lang="en-US" altLang="ja-JP" sz="1600" dirty="0">
                <a:latin typeface="Symbol" panose="05050102010706020507" pitchFamily="18" charset="2"/>
                <a:ea typeface="Arial Unicode MS" panose="020B0604020202020204" pitchFamily="50" charset="-128"/>
                <a:cs typeface="Arial Unicode MS" panose="020B0604020202020204" pitchFamily="50" charset="-128"/>
              </a:rPr>
              <a:t>b</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 function</a:t>
            </a: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 at SRM </a:t>
            </a:r>
            <a:r>
              <a:rPr kumimoji="1" lang="en-US" altLang="ja-JP" sz="1600" i="1" dirty="0">
                <a:latin typeface="Arial Unicode MS" panose="020B0604020202020204" pitchFamily="50" charset="-128"/>
                <a:ea typeface="Arial Unicode MS" panose="020B0604020202020204" pitchFamily="50" charset="-128"/>
                <a:cs typeface="Arial Unicode MS" panose="020B0604020202020204" pitchFamily="50" charset="-128"/>
              </a:rPr>
              <a:t>i </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1" name="テキスト ボックス 50">
            <a:extLst>
              <a:ext uri="{FF2B5EF4-FFF2-40B4-BE49-F238E27FC236}">
                <a16:creationId xmlns:a16="http://schemas.microsoft.com/office/drawing/2014/main" id="{583832C2-5F1F-C0D7-891F-6AFE15EAACEF}"/>
              </a:ext>
            </a:extLst>
          </p:cNvPr>
          <p:cNvSpPr txBox="1"/>
          <p:nvPr/>
        </p:nvSpPr>
        <p:spPr>
          <a:xfrm>
            <a:off x="6896026" y="3682581"/>
            <a:ext cx="3722494"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 Bunch charge at Gun</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 eixit / Linac end</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2" name="四角形: 角を丸くする 51">
            <a:extLst>
              <a:ext uri="{FF2B5EF4-FFF2-40B4-BE49-F238E27FC236}">
                <a16:creationId xmlns:a16="http://schemas.microsoft.com/office/drawing/2014/main" id="{0305F9CD-2214-258E-EB0A-ABC0BDC12A72}"/>
              </a:ext>
            </a:extLst>
          </p:cNvPr>
          <p:cNvSpPr/>
          <p:nvPr/>
        </p:nvSpPr>
        <p:spPr>
          <a:xfrm>
            <a:off x="4908550" y="2749572"/>
            <a:ext cx="6714989" cy="1878526"/>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54" name="テキスト ボックス 53">
            <a:extLst>
              <a:ext uri="{FF2B5EF4-FFF2-40B4-BE49-F238E27FC236}">
                <a16:creationId xmlns:a16="http://schemas.microsoft.com/office/drawing/2014/main" id="{B3B4CAF0-6331-A1C5-707A-9C6843571106}"/>
              </a:ext>
            </a:extLst>
          </p:cNvPr>
          <p:cNvSpPr txBox="1"/>
          <p:nvPr/>
        </p:nvSpPr>
        <p:spPr>
          <a:xfrm>
            <a:off x="5053521" y="4160022"/>
            <a:ext cx="5493299"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w : Weighting factor (w=2) to emphasize vertical emittance</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5" name="テキスト ボックス 54">
            <a:extLst>
              <a:ext uri="{FF2B5EF4-FFF2-40B4-BE49-F238E27FC236}">
                <a16:creationId xmlns:a16="http://schemas.microsoft.com/office/drawing/2014/main" id="{287C9DC5-A27C-C643-1B10-2A7860A962FA}"/>
              </a:ext>
            </a:extLst>
          </p:cNvPr>
          <p:cNvSpPr txBox="1"/>
          <p:nvPr/>
        </p:nvSpPr>
        <p:spPr>
          <a:xfrm>
            <a:off x="10229182" y="2381402"/>
            <a:ext cx="1164101"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Y. Seimiya</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7" name="テキスト ボックス 56">
            <a:extLst>
              <a:ext uri="{FF2B5EF4-FFF2-40B4-BE49-F238E27FC236}">
                <a16:creationId xmlns:a16="http://schemas.microsoft.com/office/drawing/2014/main" id="{1E2DACBA-6DA5-8B32-A5B3-782C5DAC4EB3}"/>
              </a:ext>
            </a:extLst>
          </p:cNvPr>
          <p:cNvSpPr txBox="1"/>
          <p:nvPr/>
        </p:nvSpPr>
        <p:spPr>
          <a:xfrm>
            <a:off x="1084245" y="4830043"/>
            <a:ext cx="10259079" cy="923330"/>
          </a:xfrm>
          <a:prstGeom prst="rect">
            <a:avLst/>
          </a:prstGeom>
          <a:noFill/>
        </p:spPr>
        <p:txBody>
          <a:bodyPr wrap="square">
            <a:spAutoFit/>
          </a:bodyPr>
          <a:lstStyle/>
          <a:p>
            <a:pPr marL="285750" indent="-285750">
              <a:buFont typeface="Arial" panose="020B0604020202020204" pitchFamily="34" charset="0"/>
              <a:buChar char="•"/>
            </a:pPr>
            <a:r>
              <a:rPr lang="ja-JP" altLang="en-US" b="1" dirty="0">
                <a:solidFill>
                  <a:srgbClr val="0070C0"/>
                </a:solidFill>
                <a:ea typeface="Arial Unicode MS" panose="020B0604020202020204"/>
              </a:rPr>
              <a:t>Optimize the beam orbit to minimize the beam sizes measured at two SRMs</a:t>
            </a:r>
          </a:p>
          <a:p>
            <a:pPr marL="285750" indent="-285750">
              <a:buFont typeface="Arial" panose="020B0604020202020204" pitchFamily="34" charset="0"/>
              <a:buChar char="•"/>
            </a:pPr>
            <a:r>
              <a:rPr lang="ja-JP" altLang="en-US" b="1" dirty="0">
                <a:solidFill>
                  <a:srgbClr val="0070C0"/>
                </a:solidFill>
                <a:ea typeface="Arial Unicode MS" panose="020B0604020202020204"/>
              </a:rPr>
              <a:t>In two-bunch operation, this also minimizes the overlap of the two bunches, leading to an overall improvement in injection efficiency</a:t>
            </a:r>
          </a:p>
        </p:txBody>
      </p:sp>
      <p:sp>
        <p:nvSpPr>
          <p:cNvPr id="2" name="スライド番号プレースホルダー 1">
            <a:extLst>
              <a:ext uri="{FF2B5EF4-FFF2-40B4-BE49-F238E27FC236}">
                <a16:creationId xmlns:a16="http://schemas.microsoft.com/office/drawing/2014/main" id="{A9F50559-FB9D-3CCF-B105-1D0EE41AF991}"/>
              </a:ext>
            </a:extLst>
          </p:cNvPr>
          <p:cNvSpPr>
            <a:spLocks noGrp="1"/>
          </p:cNvSpPr>
          <p:nvPr>
            <p:ph type="sldNum" sz="quarter" idx="12"/>
          </p:nvPr>
        </p:nvSpPr>
        <p:spPr>
          <a:xfrm>
            <a:off x="8610528" y="6382921"/>
            <a:ext cx="2743200" cy="365125"/>
          </a:xfrm>
        </p:spPr>
        <p:txBody>
          <a:bodyPr/>
          <a:lstStyle/>
          <a:p>
            <a:fld id="{CAD7C6AE-5926-44C1-B8C5-328FEA194DF7}" type="slidenum">
              <a:rPr lang="ja-JP" altLang="en-US" smtClean="0"/>
              <a:pPr/>
              <a:t>22</a:t>
            </a:fld>
            <a:endParaRPr lang="ja-JP" altLang="en-US" dirty="0"/>
          </a:p>
        </p:txBody>
      </p:sp>
      <p:sp>
        <p:nvSpPr>
          <p:cNvPr id="5" name="四角形: 角を丸くする 4">
            <a:extLst>
              <a:ext uri="{FF2B5EF4-FFF2-40B4-BE49-F238E27FC236}">
                <a16:creationId xmlns:a16="http://schemas.microsoft.com/office/drawing/2014/main" id="{075DE7D6-F565-CE95-469D-1F6F11D98339}"/>
              </a:ext>
            </a:extLst>
          </p:cNvPr>
          <p:cNvSpPr/>
          <p:nvPr/>
        </p:nvSpPr>
        <p:spPr>
          <a:xfrm>
            <a:off x="1955476" y="6215288"/>
            <a:ext cx="8310892" cy="446740"/>
          </a:xfrm>
          <a:prstGeom prst="roundRect">
            <a:avLst/>
          </a:pr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8" name="テキスト ボックス 7">
            <a:extLst>
              <a:ext uri="{FF2B5EF4-FFF2-40B4-BE49-F238E27FC236}">
                <a16:creationId xmlns:a16="http://schemas.microsoft.com/office/drawing/2014/main" id="{975D2653-8973-B1E4-FDAB-D99D92DDEC09}"/>
              </a:ext>
            </a:extLst>
          </p:cNvPr>
          <p:cNvSpPr txBox="1"/>
          <p:nvPr/>
        </p:nvSpPr>
        <p:spPr>
          <a:xfrm>
            <a:off x="3530276" y="6126146"/>
            <a:ext cx="184731" cy="338554"/>
          </a:xfrm>
          <a:prstGeom prst="rect">
            <a:avLst/>
          </a:prstGeom>
          <a:noFill/>
        </p:spPr>
        <p:txBody>
          <a:bodyPr wrap="none" rtlCol="0">
            <a:spAutoFit/>
          </a:bodyPr>
          <a:lstStyle/>
          <a:p>
            <a:pPr algn="l"/>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2" name="テキスト ボックス 11">
            <a:extLst>
              <a:ext uri="{FF2B5EF4-FFF2-40B4-BE49-F238E27FC236}">
                <a16:creationId xmlns:a16="http://schemas.microsoft.com/office/drawing/2014/main" id="{55880434-3BF3-A2C1-C63B-046A6D5491A8}"/>
              </a:ext>
            </a:extLst>
          </p:cNvPr>
          <p:cNvSpPr txBox="1"/>
          <p:nvPr/>
        </p:nvSpPr>
        <p:spPr>
          <a:xfrm>
            <a:off x="1971935" y="6262294"/>
            <a:ext cx="8214920" cy="338554"/>
          </a:xfrm>
          <a:prstGeom prst="rect">
            <a:avLst/>
          </a:prstGeom>
          <a:noFill/>
        </p:spPr>
        <p:txBody>
          <a:bodyPr wrap="square" rtlCol="0">
            <a:spAutoFit/>
          </a:bodyPr>
          <a:lstStyle/>
          <a:p>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Objective:  Add the adjustment of the relative phase between the laser and RF to the EAT</a:t>
            </a:r>
          </a:p>
        </p:txBody>
      </p:sp>
      <p:sp>
        <p:nvSpPr>
          <p:cNvPr id="13" name="テキスト ボックス 12">
            <a:extLst>
              <a:ext uri="{FF2B5EF4-FFF2-40B4-BE49-F238E27FC236}">
                <a16:creationId xmlns:a16="http://schemas.microsoft.com/office/drawing/2014/main" id="{D9B99B8E-F74E-C020-3E89-BABA910C8BC1}"/>
              </a:ext>
            </a:extLst>
          </p:cNvPr>
          <p:cNvSpPr txBox="1"/>
          <p:nvPr/>
        </p:nvSpPr>
        <p:spPr>
          <a:xfrm>
            <a:off x="237570" y="5898870"/>
            <a:ext cx="1717906" cy="338554"/>
          </a:xfrm>
          <a:prstGeom prst="rect">
            <a:avLst/>
          </a:prstGeom>
          <a:noFill/>
        </p:spPr>
        <p:txBody>
          <a:bodyPr wrap="none" rtlCol="0">
            <a:spAutoFit/>
          </a:bodyPr>
          <a:lstStyle/>
          <a:p>
            <a:pPr algn="l"/>
            <a:r>
              <a:rPr kumimoji="1"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Upgrade of EAT</a:t>
            </a:r>
            <a:endParaRPr kumimoji="1" lang="ja-JP" altLang="en-US" sz="16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Tree>
    <p:extLst>
      <p:ext uri="{BB962C8B-B14F-4D97-AF65-F5344CB8AC3E}">
        <p14:creationId xmlns:p14="http://schemas.microsoft.com/office/powerpoint/2010/main" val="27918458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7F7BBA78-F23D-9D76-912B-16C37AB356BF}"/>
              </a:ext>
            </a:extLst>
          </p:cNvPr>
          <p:cNvPicPr>
            <a:picLocks noChangeAspect="1"/>
          </p:cNvPicPr>
          <p:nvPr/>
        </p:nvPicPr>
        <p:blipFill>
          <a:blip r:embed="rId2"/>
          <a:stretch>
            <a:fillRect/>
          </a:stretch>
        </p:blipFill>
        <p:spPr>
          <a:xfrm>
            <a:off x="425451" y="1059286"/>
            <a:ext cx="4282828" cy="2838546"/>
          </a:xfrm>
          <a:prstGeom prst="rect">
            <a:avLst/>
          </a:prstGeom>
        </p:spPr>
      </p:pic>
      <p:sp>
        <p:nvSpPr>
          <p:cNvPr id="5" name="字幕 2">
            <a:extLst>
              <a:ext uri="{FF2B5EF4-FFF2-40B4-BE49-F238E27FC236}">
                <a16:creationId xmlns:a16="http://schemas.microsoft.com/office/drawing/2014/main" id="{916E7318-4238-836B-4401-43ADFDA35A0D}"/>
              </a:ext>
            </a:extLst>
          </p:cNvPr>
          <p:cNvSpPr txBox="1">
            <a:spLocks/>
          </p:cNvSpPr>
          <p:nvPr/>
        </p:nvSpPr>
        <p:spPr>
          <a:xfrm>
            <a:off x="-3" y="-1"/>
            <a:ext cx="11879247" cy="1155701"/>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Injection efficiency improvement through Emittance Auto Tuning </a:t>
            </a:r>
          </a:p>
        </p:txBody>
      </p:sp>
      <p:sp>
        <p:nvSpPr>
          <p:cNvPr id="8" name="テキスト ボックス 7">
            <a:extLst>
              <a:ext uri="{FF2B5EF4-FFF2-40B4-BE49-F238E27FC236}">
                <a16:creationId xmlns:a16="http://schemas.microsoft.com/office/drawing/2014/main" id="{D54D543C-D50A-57AE-CCC8-E4E1F4A661DA}"/>
              </a:ext>
            </a:extLst>
          </p:cNvPr>
          <p:cNvSpPr txBox="1"/>
          <p:nvPr/>
        </p:nvSpPr>
        <p:spPr>
          <a:xfrm>
            <a:off x="425450" y="543690"/>
            <a:ext cx="7867650" cy="369332"/>
          </a:xfrm>
          <a:prstGeom prst="rect">
            <a:avLst/>
          </a:prstGeom>
          <a:noFill/>
        </p:spPr>
        <p:txBody>
          <a:bodyPr wrap="square">
            <a:spAutoFit/>
          </a:bodyPr>
          <a:lstStyle/>
          <a:p>
            <a:r>
              <a:rPr lang="ja-JP" altLang="ja-JP" b="1" dirty="0">
                <a:solidFill>
                  <a:srgbClr val="0070C0"/>
                </a:solidFill>
                <a:latin typeface="Arial Unicode MS" panose="020B0604020202020204" pitchFamily="50" charset="-128"/>
                <a:ea typeface="Arial Unicode MS" panose="020B0604020202020204" pitchFamily="50" charset="-128"/>
                <a:cs typeface="Arial Unicode MS" panose="020B0604020202020204" pitchFamily="50" charset="-128"/>
              </a:rPr>
              <a:t>Include the overall LINAC RF phase in </a:t>
            </a:r>
            <a:r>
              <a:rPr lang="en-US" altLang="ja-JP" b="1" dirty="0">
                <a:solidFill>
                  <a:srgbClr val="0070C0"/>
                </a:solidFill>
                <a:latin typeface="Arial Unicode MS" panose="020B0604020202020204" pitchFamily="50" charset="-128"/>
                <a:ea typeface="Arial Unicode MS" panose="020B0604020202020204" pitchFamily="50" charset="-128"/>
                <a:cs typeface="Arial Unicode MS" panose="020B0604020202020204" pitchFamily="50" charset="-128"/>
              </a:rPr>
              <a:t>E</a:t>
            </a:r>
            <a:r>
              <a:rPr lang="ja-JP" altLang="ja-JP" b="1" dirty="0">
                <a:solidFill>
                  <a:srgbClr val="0070C0"/>
                </a:solidFill>
                <a:latin typeface="Arial Unicode MS" panose="020B0604020202020204" pitchFamily="50" charset="-128"/>
                <a:ea typeface="Arial Unicode MS" panose="020B0604020202020204" pitchFamily="50" charset="-128"/>
                <a:cs typeface="Arial Unicode MS" panose="020B0604020202020204" pitchFamily="50" charset="-128"/>
              </a:rPr>
              <a:t>mittance </a:t>
            </a:r>
            <a:r>
              <a:rPr lang="en-US" altLang="ja-JP" b="1" dirty="0">
                <a:solidFill>
                  <a:srgbClr val="0070C0"/>
                </a:solidFill>
                <a:latin typeface="Arial Unicode MS" panose="020B0604020202020204" pitchFamily="50" charset="-128"/>
                <a:ea typeface="Arial Unicode MS" panose="020B0604020202020204" pitchFamily="50" charset="-128"/>
                <a:cs typeface="Arial Unicode MS" panose="020B0604020202020204" pitchFamily="50" charset="-128"/>
              </a:rPr>
              <a:t>A</a:t>
            </a:r>
            <a:r>
              <a:rPr lang="ja-JP" altLang="ja-JP" b="1" dirty="0">
                <a:solidFill>
                  <a:srgbClr val="0070C0"/>
                </a:solidFill>
                <a:latin typeface="Arial Unicode MS" panose="020B0604020202020204" pitchFamily="50" charset="-128"/>
                <a:ea typeface="Arial Unicode MS" panose="020B0604020202020204" pitchFamily="50" charset="-128"/>
                <a:cs typeface="Arial Unicode MS" panose="020B0604020202020204" pitchFamily="50" charset="-128"/>
              </a:rPr>
              <a:t>uto-</a:t>
            </a:r>
            <a:r>
              <a:rPr lang="en-US" altLang="ja-JP" b="1" dirty="0">
                <a:solidFill>
                  <a:srgbClr val="0070C0"/>
                </a:solidFill>
                <a:latin typeface="Arial Unicode MS" panose="020B0604020202020204" pitchFamily="50" charset="-128"/>
                <a:ea typeface="Arial Unicode MS" panose="020B0604020202020204" pitchFamily="50" charset="-128"/>
                <a:cs typeface="Arial Unicode MS" panose="020B0604020202020204" pitchFamily="50" charset="-128"/>
              </a:rPr>
              <a:t>T</a:t>
            </a:r>
            <a:r>
              <a:rPr lang="ja-JP" altLang="ja-JP" b="1" dirty="0">
                <a:solidFill>
                  <a:srgbClr val="0070C0"/>
                </a:solidFill>
                <a:latin typeface="Arial Unicode MS" panose="020B0604020202020204" pitchFamily="50" charset="-128"/>
                <a:ea typeface="Arial Unicode MS" panose="020B0604020202020204" pitchFamily="50" charset="-128"/>
                <a:cs typeface="Arial Unicode MS" panose="020B0604020202020204" pitchFamily="50" charset="-128"/>
              </a:rPr>
              <a:t>uning</a:t>
            </a:r>
            <a:r>
              <a:rPr lang="en-US" altLang="ja-JP" b="1" dirty="0">
                <a:solidFill>
                  <a:srgbClr val="0070C0"/>
                </a:solidFill>
                <a:latin typeface="Arial Unicode MS" panose="020B0604020202020204" pitchFamily="50" charset="-128"/>
                <a:ea typeface="Arial Unicode MS" panose="020B0604020202020204" pitchFamily="50" charset="-128"/>
                <a:cs typeface="Arial Unicode MS" panose="020B0604020202020204" pitchFamily="50" charset="-128"/>
              </a:rPr>
              <a:t> (EAT)</a:t>
            </a:r>
            <a:endParaRPr lang="ja-JP" altLang="en-US" b="1" dirty="0">
              <a:solidFill>
                <a:srgbClr val="0070C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9" name="テキスト ボックス 8">
            <a:extLst>
              <a:ext uri="{FF2B5EF4-FFF2-40B4-BE49-F238E27FC236}">
                <a16:creationId xmlns:a16="http://schemas.microsoft.com/office/drawing/2014/main" id="{F4FBC82E-8F63-D455-5DDB-CE519160436D}"/>
              </a:ext>
            </a:extLst>
          </p:cNvPr>
          <p:cNvSpPr txBox="1"/>
          <p:nvPr/>
        </p:nvSpPr>
        <p:spPr>
          <a:xfrm>
            <a:off x="519441" y="3903171"/>
            <a:ext cx="4007110" cy="738664"/>
          </a:xfrm>
          <a:prstGeom prst="rect">
            <a:avLst/>
          </a:prstGeom>
          <a:noFill/>
        </p:spPr>
        <p:txBody>
          <a:bodyPr wrap="square" rtlCol="0">
            <a:spAutoFit/>
          </a:bodyPr>
          <a:lstStyle/>
          <a:p>
            <a:pPr algn="l"/>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Improved injection efficiency and reduced Belle II background with RF Phase Adjustment and Emittance Auto Tuning.</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nvGrpSpPr>
          <p:cNvPr id="48" name="グループ化 47">
            <a:extLst>
              <a:ext uri="{FF2B5EF4-FFF2-40B4-BE49-F238E27FC236}">
                <a16:creationId xmlns:a16="http://schemas.microsoft.com/office/drawing/2014/main" id="{F49A24C2-5907-AA95-B6F3-6C5E84224F81}"/>
              </a:ext>
            </a:extLst>
          </p:cNvPr>
          <p:cNvGrpSpPr/>
          <p:nvPr/>
        </p:nvGrpSpPr>
        <p:grpSpPr>
          <a:xfrm>
            <a:off x="4883896" y="1018096"/>
            <a:ext cx="4276788" cy="3277344"/>
            <a:chOff x="5566840" y="1021346"/>
            <a:chExt cx="5161607" cy="3955389"/>
          </a:xfrm>
        </p:grpSpPr>
        <p:grpSp>
          <p:nvGrpSpPr>
            <p:cNvPr id="14" name="グループ化 13">
              <a:extLst>
                <a:ext uri="{FF2B5EF4-FFF2-40B4-BE49-F238E27FC236}">
                  <a16:creationId xmlns:a16="http://schemas.microsoft.com/office/drawing/2014/main" id="{0EA67E02-34BE-4956-D5F1-8C66C76C1933}"/>
                </a:ext>
              </a:extLst>
            </p:cNvPr>
            <p:cNvGrpSpPr/>
            <p:nvPr/>
          </p:nvGrpSpPr>
          <p:grpSpPr>
            <a:xfrm>
              <a:off x="5566840" y="1021346"/>
              <a:ext cx="4385593" cy="3291983"/>
              <a:chOff x="738187" y="1443037"/>
              <a:chExt cx="10715625" cy="8043532"/>
            </a:xfrm>
          </p:grpSpPr>
          <p:pic>
            <p:nvPicPr>
              <p:cNvPr id="11" name="図 10">
                <a:extLst>
                  <a:ext uri="{FF2B5EF4-FFF2-40B4-BE49-F238E27FC236}">
                    <a16:creationId xmlns:a16="http://schemas.microsoft.com/office/drawing/2014/main" id="{CEB0F54C-A4FA-63BE-D417-35602E55C4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187" y="1443037"/>
                <a:ext cx="10715625" cy="3971925"/>
              </a:xfrm>
              <a:prstGeom prst="rect">
                <a:avLst/>
              </a:prstGeom>
            </p:spPr>
          </p:pic>
          <p:pic>
            <p:nvPicPr>
              <p:cNvPr id="13" name="図 12">
                <a:extLst>
                  <a:ext uri="{FF2B5EF4-FFF2-40B4-BE49-F238E27FC236}">
                    <a16:creationId xmlns:a16="http://schemas.microsoft.com/office/drawing/2014/main" id="{D9F3A600-2E23-7201-53D7-9F80D6296D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8187" y="5514644"/>
                <a:ext cx="10715625" cy="3971925"/>
              </a:xfrm>
              <a:prstGeom prst="rect">
                <a:avLst/>
              </a:prstGeom>
            </p:spPr>
          </p:pic>
        </p:grpSp>
        <p:cxnSp>
          <p:nvCxnSpPr>
            <p:cNvPr id="16" name="直線コネクタ 15">
              <a:extLst>
                <a:ext uri="{FF2B5EF4-FFF2-40B4-BE49-F238E27FC236}">
                  <a16:creationId xmlns:a16="http://schemas.microsoft.com/office/drawing/2014/main" id="{C7C2ED40-DAA2-7453-9BB4-5B48F8688F5C}"/>
                </a:ext>
              </a:extLst>
            </p:cNvPr>
            <p:cNvCxnSpPr>
              <a:cxnSpLocks/>
            </p:cNvCxnSpPr>
            <p:nvPr/>
          </p:nvCxnSpPr>
          <p:spPr>
            <a:xfrm>
              <a:off x="7549751" y="1439954"/>
              <a:ext cx="0" cy="2924176"/>
            </a:xfrm>
            <a:prstGeom prst="line">
              <a:avLst/>
            </a:prstGeom>
            <a:ln>
              <a:solidFill>
                <a:srgbClr val="FFC000"/>
              </a:solidFill>
              <a:prstDash val="sysDash"/>
            </a:ln>
          </p:spPr>
          <p:style>
            <a:lnRef idx="2">
              <a:schemeClr val="accent1"/>
            </a:lnRef>
            <a:fillRef idx="0">
              <a:schemeClr val="accent1"/>
            </a:fillRef>
            <a:effectRef idx="1">
              <a:schemeClr val="accent1"/>
            </a:effectRef>
            <a:fontRef idx="minor">
              <a:schemeClr val="tx1"/>
            </a:fontRef>
          </p:style>
        </p:cxnSp>
        <p:cxnSp>
          <p:nvCxnSpPr>
            <p:cNvPr id="19" name="直線コネクタ 18">
              <a:extLst>
                <a:ext uri="{FF2B5EF4-FFF2-40B4-BE49-F238E27FC236}">
                  <a16:creationId xmlns:a16="http://schemas.microsoft.com/office/drawing/2014/main" id="{DD4288D5-5423-40D6-8A16-0725EFE8AD4D}"/>
                </a:ext>
              </a:extLst>
            </p:cNvPr>
            <p:cNvCxnSpPr>
              <a:cxnSpLocks/>
            </p:cNvCxnSpPr>
            <p:nvPr/>
          </p:nvCxnSpPr>
          <p:spPr>
            <a:xfrm>
              <a:off x="9245201" y="1439954"/>
              <a:ext cx="0" cy="2924176"/>
            </a:xfrm>
            <a:prstGeom prst="line">
              <a:avLst/>
            </a:prstGeom>
            <a:ln>
              <a:solidFill>
                <a:srgbClr val="FFC000"/>
              </a:solidFill>
              <a:prstDash val="sysDash"/>
            </a:ln>
          </p:spPr>
          <p:style>
            <a:lnRef idx="2">
              <a:schemeClr val="accent1"/>
            </a:lnRef>
            <a:fillRef idx="0">
              <a:schemeClr val="accent1"/>
            </a:fillRef>
            <a:effectRef idx="1">
              <a:schemeClr val="accent1"/>
            </a:effectRef>
            <a:fontRef idx="minor">
              <a:schemeClr val="tx1"/>
            </a:fontRef>
          </p:style>
        </p:cxnSp>
        <p:sp>
          <p:nvSpPr>
            <p:cNvPr id="23" name="矢印: 右 22">
              <a:extLst>
                <a:ext uri="{FF2B5EF4-FFF2-40B4-BE49-F238E27FC236}">
                  <a16:creationId xmlns:a16="http://schemas.microsoft.com/office/drawing/2014/main" id="{3C55847D-8496-30E8-6EB0-F83C5FF406BC}"/>
                </a:ext>
              </a:extLst>
            </p:cNvPr>
            <p:cNvSpPr/>
            <p:nvPr/>
          </p:nvSpPr>
          <p:spPr>
            <a:xfrm>
              <a:off x="7553997" y="4259355"/>
              <a:ext cx="1691201" cy="209549"/>
            </a:xfrm>
            <a:prstGeom prst="rightArrow">
              <a:avLst>
                <a:gd name="adj1" fmla="val 50000"/>
                <a:gd name="adj2" fmla="val 115385"/>
              </a:avLst>
            </a:prstGeom>
            <a:solidFill>
              <a:srgbClr val="FFC000"/>
            </a:solidFill>
            <a:ln w="127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25" name="矢印: 右 24">
              <a:extLst>
                <a:ext uri="{FF2B5EF4-FFF2-40B4-BE49-F238E27FC236}">
                  <a16:creationId xmlns:a16="http://schemas.microsoft.com/office/drawing/2014/main" id="{533DD9C4-3FD9-D6F6-5556-DBD509FEC6F2}"/>
                </a:ext>
              </a:extLst>
            </p:cNvPr>
            <p:cNvSpPr/>
            <p:nvPr/>
          </p:nvSpPr>
          <p:spPr>
            <a:xfrm>
              <a:off x="9245198" y="4259355"/>
              <a:ext cx="642026" cy="209549"/>
            </a:xfrm>
            <a:prstGeom prst="rightArrow">
              <a:avLst>
                <a:gd name="adj1" fmla="val 50000"/>
                <a:gd name="adj2" fmla="val 115385"/>
              </a:avLst>
            </a:prstGeom>
            <a:solidFill>
              <a:srgbClr val="FFC000"/>
            </a:solidFill>
            <a:ln w="127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26" name="テキスト ボックス 25">
              <a:extLst>
                <a:ext uri="{FF2B5EF4-FFF2-40B4-BE49-F238E27FC236}">
                  <a16:creationId xmlns:a16="http://schemas.microsoft.com/office/drawing/2014/main" id="{27DB0763-CAC5-7FC1-4D2E-DB5CCFA18F7F}"/>
                </a:ext>
              </a:extLst>
            </p:cNvPr>
            <p:cNvSpPr txBox="1"/>
            <p:nvPr/>
          </p:nvSpPr>
          <p:spPr>
            <a:xfrm>
              <a:off x="7488788" y="4468904"/>
              <a:ext cx="1165704" cy="276999"/>
            </a:xfrm>
            <a:prstGeom prst="rect">
              <a:avLst/>
            </a:prstGeom>
            <a:noFill/>
          </p:spPr>
          <p:txBody>
            <a:bodyPr wrap="none" rtlCol="0">
              <a:spAutoFit/>
            </a:bodyPr>
            <a:lstStyle/>
            <a:p>
              <a:pPr algn="l"/>
              <a: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EAT operation</a:t>
              </a:r>
              <a:endParaRPr kumimoji="1" lang="ja-JP" altLang="en-US" sz="12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8" name="テキスト ボックス 27">
              <a:extLst>
                <a:ext uri="{FF2B5EF4-FFF2-40B4-BE49-F238E27FC236}">
                  <a16:creationId xmlns:a16="http://schemas.microsoft.com/office/drawing/2014/main" id="{ABBD2784-5966-0AB6-F0B3-ADA337A6C3B6}"/>
                </a:ext>
              </a:extLst>
            </p:cNvPr>
            <p:cNvSpPr txBox="1"/>
            <p:nvPr/>
          </p:nvSpPr>
          <p:spPr>
            <a:xfrm>
              <a:off x="9176419" y="4515070"/>
              <a:ext cx="1552028" cy="461665"/>
            </a:xfrm>
            <a:prstGeom prst="rect">
              <a:avLst/>
            </a:prstGeom>
            <a:noFill/>
          </p:spPr>
          <p:txBody>
            <a:bodyPr wrap="none" rtlCol="0">
              <a:spAutoFit/>
            </a:bodyPr>
            <a:lstStyle/>
            <a:p>
              <a:pPr algn="l"/>
              <a:r>
                <a:rPr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EAT with RF phase </a:t>
              </a:r>
            </a:p>
            <a:p>
              <a:pPr algn="l"/>
              <a:r>
                <a:rPr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optimization</a:t>
              </a:r>
              <a:endParaRPr kumimoji="1" lang="ja-JP" altLang="en-US" sz="12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sp>
        <p:nvSpPr>
          <p:cNvPr id="30" name="四角形: 角を丸くする 29">
            <a:extLst>
              <a:ext uri="{FF2B5EF4-FFF2-40B4-BE49-F238E27FC236}">
                <a16:creationId xmlns:a16="http://schemas.microsoft.com/office/drawing/2014/main" id="{2A42D027-2812-762A-086B-01DBCC72706F}"/>
              </a:ext>
            </a:extLst>
          </p:cNvPr>
          <p:cNvSpPr/>
          <p:nvPr/>
        </p:nvSpPr>
        <p:spPr>
          <a:xfrm>
            <a:off x="543143" y="4692245"/>
            <a:ext cx="10534650" cy="723164"/>
          </a:xfrm>
          <a:prstGeom prst="roundRect">
            <a:avLst/>
          </a:prstGeom>
          <a:solidFill>
            <a:srgbClr val="D9F2D0">
              <a:alpha val="6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31" name="テキスト ボックス 30">
            <a:extLst>
              <a:ext uri="{FF2B5EF4-FFF2-40B4-BE49-F238E27FC236}">
                <a16:creationId xmlns:a16="http://schemas.microsoft.com/office/drawing/2014/main" id="{8CB9495C-F372-C3E7-19F1-2F53B2AA746B}"/>
              </a:ext>
            </a:extLst>
          </p:cNvPr>
          <p:cNvSpPr txBox="1"/>
          <p:nvPr/>
        </p:nvSpPr>
        <p:spPr>
          <a:xfrm>
            <a:off x="627392" y="4782891"/>
            <a:ext cx="10734707" cy="738664"/>
          </a:xfrm>
          <a:prstGeom prst="rect">
            <a:avLst/>
          </a:prstGeom>
          <a:noFill/>
        </p:spPr>
        <p:txBody>
          <a:bodyPr wrap="square" rtlCol="0">
            <a:spAutoFit/>
          </a:bodyPr>
          <a:lstStyle/>
          <a:p>
            <a:pPr marL="285750" lvl="0" indent="-285750">
              <a:buFont typeface="Arial" panose="020B0604020202020204" pitchFamily="34" charset="0"/>
              <a:buChar char="•"/>
            </a:pPr>
            <a:r>
              <a:rPr lang="ja-JP" altLang="ja-JP" sz="1400" b="1" dirty="0">
                <a:latin typeface="Arial Unicode MS" panose="020B0604020202020204" pitchFamily="50" charset="-128"/>
                <a:ea typeface="Arial Unicode MS" panose="020B0604020202020204" pitchFamily="50" charset="-128"/>
                <a:cs typeface="Arial Unicode MS" panose="020B0604020202020204" pitchFamily="50" charset="-128"/>
              </a:rPr>
              <a:t>EAT and RF phase optimization significantly improved </a:t>
            </a:r>
            <a:r>
              <a:rPr lang="en-US" altLang="ja-JP" sz="1400" b="1" dirty="0">
                <a:latin typeface="Arial Unicode MS" panose="020B0604020202020204" pitchFamily="50" charset="-128"/>
                <a:ea typeface="Arial Unicode MS" panose="020B0604020202020204" pitchFamily="50" charset="-128"/>
                <a:cs typeface="Arial Unicode MS" panose="020B0604020202020204" pitchFamily="50" charset="-128"/>
              </a:rPr>
              <a:t>HER </a:t>
            </a:r>
            <a:r>
              <a:rPr lang="ja-JP" altLang="ja-JP" sz="1400" b="1" dirty="0">
                <a:latin typeface="Arial Unicode MS" panose="020B0604020202020204" pitchFamily="50" charset="-128"/>
                <a:ea typeface="Arial Unicode MS" panose="020B0604020202020204" pitchFamily="50" charset="-128"/>
                <a:cs typeface="Arial Unicode MS" panose="020B0604020202020204" pitchFamily="50" charset="-128"/>
              </a:rPr>
              <a:t>injection efficiency and reduced the Belle II background.</a:t>
            </a:r>
          </a:p>
          <a:p>
            <a:pPr marL="285750" lvl="0" indent="-285750">
              <a:buFont typeface="Arial" panose="020B0604020202020204" pitchFamily="34" charset="0"/>
              <a:buChar char="•"/>
            </a:pPr>
            <a:r>
              <a:rPr lang="ja-JP" altLang="ja-JP" sz="1400" b="1" dirty="0">
                <a:latin typeface="Arial Unicode MS" panose="020B0604020202020204" pitchFamily="50" charset="-128"/>
                <a:ea typeface="Arial Unicode MS" panose="020B0604020202020204" pitchFamily="50" charset="-128"/>
                <a:cs typeface="Arial Unicode MS" panose="020B0604020202020204" pitchFamily="50" charset="-128"/>
              </a:rPr>
              <a:t>A reduction in beam emittance in the BT</a:t>
            </a:r>
            <a:r>
              <a:rPr lang="en-US" altLang="ja-JP" sz="1400" b="1" dirty="0">
                <a:latin typeface="Arial Unicode MS" panose="020B0604020202020204" pitchFamily="50" charset="-128"/>
                <a:ea typeface="Arial Unicode MS" panose="020B0604020202020204" pitchFamily="50" charset="-128"/>
                <a:cs typeface="Arial Unicode MS" panose="020B0604020202020204" pitchFamily="50" charset="-128"/>
              </a:rPr>
              <a:t>e</a:t>
            </a:r>
            <a:r>
              <a:rPr lang="ja-JP" altLang="ja-JP" sz="1400" b="1" dirty="0">
                <a:latin typeface="Arial Unicode MS" panose="020B0604020202020204" pitchFamily="50" charset="-128"/>
                <a:ea typeface="Arial Unicode MS" panose="020B0604020202020204" pitchFamily="50" charset="-128"/>
                <a:cs typeface="Arial Unicode MS" panose="020B0604020202020204" pitchFamily="50" charset="-128"/>
              </a:rPr>
              <a:t> was confirmed.</a:t>
            </a:r>
          </a:p>
          <a:p>
            <a:pPr marL="285750" indent="-285750" algn="l">
              <a:buFont typeface="Arial" panose="020B0604020202020204" pitchFamily="34" charset="0"/>
              <a:buChar char="•"/>
            </a:pPr>
            <a:endParaRPr kumimoji="1" lang="ja-JP" altLang="en-US" sz="14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3" name="四角形: 角を丸くする 32">
            <a:extLst>
              <a:ext uri="{FF2B5EF4-FFF2-40B4-BE49-F238E27FC236}">
                <a16:creationId xmlns:a16="http://schemas.microsoft.com/office/drawing/2014/main" id="{B739C318-5243-4B91-260E-CB160F1D825E}"/>
              </a:ext>
            </a:extLst>
          </p:cNvPr>
          <p:cNvSpPr/>
          <p:nvPr/>
        </p:nvSpPr>
        <p:spPr>
          <a:xfrm>
            <a:off x="519441" y="5550863"/>
            <a:ext cx="9520852" cy="949526"/>
          </a:xfrm>
          <a:prstGeom prst="roundRect">
            <a:avLst/>
          </a:prstGeom>
          <a:solidFill>
            <a:srgbClr val="F2CFEE">
              <a:alpha val="4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35" name="テキスト ボックス 34">
            <a:extLst>
              <a:ext uri="{FF2B5EF4-FFF2-40B4-BE49-F238E27FC236}">
                <a16:creationId xmlns:a16="http://schemas.microsoft.com/office/drawing/2014/main" id="{43DD909E-048E-E380-B504-A25817D5E320}"/>
              </a:ext>
            </a:extLst>
          </p:cNvPr>
          <p:cNvSpPr txBox="1"/>
          <p:nvPr/>
        </p:nvSpPr>
        <p:spPr>
          <a:xfrm>
            <a:off x="519441" y="5550862"/>
            <a:ext cx="2137124" cy="338554"/>
          </a:xfrm>
          <a:prstGeom prst="rect">
            <a:avLst/>
          </a:prstGeom>
          <a:noFill/>
        </p:spPr>
        <p:txBody>
          <a:bodyPr wrap="none" rtlCol="0">
            <a:spAutoFit/>
          </a:bodyPr>
          <a:lstStyle/>
          <a:p>
            <a:pPr algn="l"/>
            <a:r>
              <a:rPr kumimoji="1"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Future Improvements</a:t>
            </a:r>
            <a:endParaRPr kumimoji="1" lang="ja-JP" altLang="en-US" sz="16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1" name="テキスト ボックス 40">
            <a:extLst>
              <a:ext uri="{FF2B5EF4-FFF2-40B4-BE49-F238E27FC236}">
                <a16:creationId xmlns:a16="http://schemas.microsoft.com/office/drawing/2014/main" id="{0E8A5542-5E23-2F09-EF47-551945EF5D3A}"/>
              </a:ext>
            </a:extLst>
          </p:cNvPr>
          <p:cNvSpPr txBox="1"/>
          <p:nvPr/>
        </p:nvSpPr>
        <p:spPr>
          <a:xfrm>
            <a:off x="2828183" y="5600400"/>
            <a:ext cx="7347912" cy="830997"/>
          </a:xfrm>
          <a:prstGeom prst="rect">
            <a:avLst/>
          </a:prstGeom>
          <a:noFill/>
        </p:spPr>
        <p:txBody>
          <a:bodyPr wrap="square" rtlCol="0">
            <a:spAutoFit/>
          </a:bodyPr>
          <a:lstStyle/>
          <a:p>
            <a:pPr marL="285750" lvl="0" indent="-285750">
              <a:buFont typeface="Arial" panose="020B0604020202020204" pitchFamily="34" charset="0"/>
              <a:buChar char="•"/>
            </a:pPr>
            <a:r>
              <a:rPr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Optimization of energy spread with SY3 beam diagnostic line</a:t>
            </a:r>
          </a:p>
          <a:p>
            <a:pPr marL="285750" lvl="0" indent="-285750">
              <a:buFont typeface="Arial" panose="020B0604020202020204" pitchFamily="34" charset="0"/>
              <a:buChar char="•"/>
            </a:pPr>
            <a:r>
              <a:rPr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Implement automatic tuning of the 2nd bunch using the Fast Kicker</a:t>
            </a:r>
          </a:p>
          <a:p>
            <a:pPr marL="285750" lvl="0" indent="-285750">
              <a:buFont typeface="Arial" panose="020B0604020202020204" pitchFamily="34" charset="0"/>
              <a:buChar char="•"/>
            </a:pPr>
            <a:r>
              <a:rPr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Using the new SR Monitor at SY3</a:t>
            </a:r>
            <a:endParaRPr lang="ja-JP" altLang="ja-JP" sz="16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2" name="テキスト ボックス 41">
            <a:extLst>
              <a:ext uri="{FF2B5EF4-FFF2-40B4-BE49-F238E27FC236}">
                <a16:creationId xmlns:a16="http://schemas.microsoft.com/office/drawing/2014/main" id="{83E34436-C4A9-F8FB-8693-27ED5946737F}"/>
              </a:ext>
            </a:extLst>
          </p:cNvPr>
          <p:cNvSpPr txBox="1"/>
          <p:nvPr/>
        </p:nvSpPr>
        <p:spPr>
          <a:xfrm>
            <a:off x="11003978" y="478454"/>
            <a:ext cx="1164101"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Y. Seimiya</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nvGrpSpPr>
          <p:cNvPr id="47" name="グループ化 46">
            <a:extLst>
              <a:ext uri="{FF2B5EF4-FFF2-40B4-BE49-F238E27FC236}">
                <a16:creationId xmlns:a16="http://schemas.microsoft.com/office/drawing/2014/main" id="{64CB88EC-F7E3-F09F-7AC3-B065A147C14E}"/>
              </a:ext>
            </a:extLst>
          </p:cNvPr>
          <p:cNvGrpSpPr/>
          <p:nvPr/>
        </p:nvGrpSpPr>
        <p:grpSpPr>
          <a:xfrm>
            <a:off x="8517697" y="1296108"/>
            <a:ext cx="3640942" cy="1590897"/>
            <a:chOff x="3771575" y="1838103"/>
            <a:chExt cx="7281883" cy="3181794"/>
          </a:xfrm>
        </p:grpSpPr>
        <p:pic>
          <p:nvPicPr>
            <p:cNvPr id="44" name="図 43">
              <a:extLst>
                <a:ext uri="{FF2B5EF4-FFF2-40B4-BE49-F238E27FC236}">
                  <a16:creationId xmlns:a16="http://schemas.microsoft.com/office/drawing/2014/main" id="{611AD0BA-891A-3650-047E-4FDBA8CA1E9A}"/>
                </a:ext>
              </a:extLst>
            </p:cNvPr>
            <p:cNvPicPr>
              <a:picLocks noChangeAspect="1"/>
            </p:cNvPicPr>
            <p:nvPr/>
          </p:nvPicPr>
          <p:blipFill>
            <a:blip r:embed="rId5"/>
            <a:stretch>
              <a:fillRect/>
            </a:stretch>
          </p:blipFill>
          <p:spPr>
            <a:xfrm>
              <a:off x="3771575" y="1838103"/>
              <a:ext cx="4648849" cy="3181794"/>
            </a:xfrm>
            <a:prstGeom prst="rect">
              <a:avLst/>
            </a:prstGeom>
          </p:spPr>
        </p:pic>
        <p:pic>
          <p:nvPicPr>
            <p:cNvPr id="46" name="図 45">
              <a:extLst>
                <a:ext uri="{FF2B5EF4-FFF2-40B4-BE49-F238E27FC236}">
                  <a16:creationId xmlns:a16="http://schemas.microsoft.com/office/drawing/2014/main" id="{E9D9C045-5E8E-C042-1D05-BD53228D0E6E}"/>
                </a:ext>
              </a:extLst>
            </p:cNvPr>
            <p:cNvPicPr>
              <a:picLocks noChangeAspect="1"/>
            </p:cNvPicPr>
            <p:nvPr/>
          </p:nvPicPr>
          <p:blipFill>
            <a:blip r:embed="rId6"/>
            <a:stretch>
              <a:fillRect/>
            </a:stretch>
          </p:blipFill>
          <p:spPr>
            <a:xfrm>
              <a:off x="8399597" y="1903591"/>
              <a:ext cx="2653861" cy="3114601"/>
            </a:xfrm>
            <a:prstGeom prst="rect">
              <a:avLst/>
            </a:prstGeom>
          </p:spPr>
        </p:pic>
      </p:grpSp>
      <p:sp>
        <p:nvSpPr>
          <p:cNvPr id="51" name="テキスト ボックス 50">
            <a:extLst>
              <a:ext uri="{FF2B5EF4-FFF2-40B4-BE49-F238E27FC236}">
                <a16:creationId xmlns:a16="http://schemas.microsoft.com/office/drawing/2014/main" id="{5D498F84-822A-EF67-D4D1-0EAF42AED6E3}"/>
              </a:ext>
            </a:extLst>
          </p:cNvPr>
          <p:cNvSpPr txBox="1"/>
          <p:nvPr/>
        </p:nvSpPr>
        <p:spPr>
          <a:xfrm>
            <a:off x="8693315" y="2840624"/>
            <a:ext cx="3498686" cy="523220"/>
          </a:xfrm>
          <a:prstGeom prst="rect">
            <a:avLst/>
          </a:prstGeom>
          <a:noFill/>
        </p:spPr>
        <p:txBody>
          <a:bodyPr wrap="square">
            <a:spAutoFit/>
          </a:bodyPr>
          <a:lstStyle/>
          <a:p>
            <a:pPr marL="285750" indent="-285750">
              <a:buFont typeface="Arial" panose="020B0604020202020204" pitchFamily="34" charset="0"/>
              <a:buChar char="•"/>
            </a:pPr>
            <a:r>
              <a:rPr lang="ja-JP" altLang="ja-JP" sz="14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Vertical emittance at BT1 has been significantly reduced.</a:t>
            </a:r>
            <a:endPar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 name="スライド番号プレースホルダー 1">
            <a:extLst>
              <a:ext uri="{FF2B5EF4-FFF2-40B4-BE49-F238E27FC236}">
                <a16:creationId xmlns:a16="http://schemas.microsoft.com/office/drawing/2014/main" id="{9BC6D3FB-232E-ED0F-92FC-76326BD9D127}"/>
              </a:ext>
            </a:extLst>
          </p:cNvPr>
          <p:cNvSpPr>
            <a:spLocks noGrp="1"/>
          </p:cNvSpPr>
          <p:nvPr>
            <p:ph type="sldNum" sz="quarter" idx="12"/>
          </p:nvPr>
        </p:nvSpPr>
        <p:spPr/>
        <p:txBody>
          <a:bodyPr/>
          <a:lstStyle/>
          <a:p>
            <a:fld id="{CAD7C6AE-5926-44C1-B8C5-328FEA194DF7}" type="slidenum">
              <a:rPr lang="ja-JP" altLang="en-US" smtClean="0"/>
              <a:pPr/>
              <a:t>23</a:t>
            </a:fld>
            <a:endParaRPr lang="ja-JP" altLang="en-US" dirty="0"/>
          </a:p>
        </p:txBody>
      </p:sp>
      <p:sp>
        <p:nvSpPr>
          <p:cNvPr id="4" name="楕円 3">
            <a:extLst>
              <a:ext uri="{FF2B5EF4-FFF2-40B4-BE49-F238E27FC236}">
                <a16:creationId xmlns:a16="http://schemas.microsoft.com/office/drawing/2014/main" id="{D11D56D8-9F82-E643-0AC8-0414D64859B6}"/>
              </a:ext>
            </a:extLst>
          </p:cNvPr>
          <p:cNvSpPr/>
          <p:nvPr/>
        </p:nvSpPr>
        <p:spPr>
          <a:xfrm>
            <a:off x="1679388" y="2060998"/>
            <a:ext cx="93903" cy="93903"/>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楕円 6">
            <a:extLst>
              <a:ext uri="{FF2B5EF4-FFF2-40B4-BE49-F238E27FC236}">
                <a16:creationId xmlns:a16="http://schemas.microsoft.com/office/drawing/2014/main" id="{722D97B7-7B9A-68CA-222F-F955280EE2A8}"/>
              </a:ext>
            </a:extLst>
          </p:cNvPr>
          <p:cNvSpPr/>
          <p:nvPr/>
        </p:nvSpPr>
        <p:spPr>
          <a:xfrm>
            <a:off x="1679388" y="2607875"/>
            <a:ext cx="93903" cy="93903"/>
          </a:xfrm>
          <a:prstGeom prst="ellipse">
            <a:avLst/>
          </a:prstGeom>
          <a:solidFill>
            <a:srgbClr val="8383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8F87F1AB-8912-3B5F-0E44-79A1B6370E45}"/>
              </a:ext>
            </a:extLst>
          </p:cNvPr>
          <p:cNvSpPr txBox="1"/>
          <p:nvPr/>
        </p:nvSpPr>
        <p:spPr>
          <a:xfrm>
            <a:off x="1733435" y="2515900"/>
            <a:ext cx="439544" cy="276999"/>
          </a:xfrm>
          <a:prstGeom prst="rect">
            <a:avLst/>
          </a:prstGeom>
          <a:noFill/>
        </p:spPr>
        <p:txBody>
          <a:bodyPr wrap="none" rtlCol="0">
            <a:spAutoFit/>
          </a:bodyPr>
          <a:lstStyle/>
          <a:p>
            <a:pPr algn="l"/>
            <a:r>
              <a:rPr kumimoji="1" lang="en-US" altLang="ja-JP" sz="1200" dirty="0">
                <a:solidFill>
                  <a:srgbClr val="838383"/>
                </a:solidFill>
                <a:latin typeface="Arial Unicode MS" panose="020B0604020202020204" pitchFamily="50" charset="-128"/>
                <a:ea typeface="Arial Unicode MS" panose="020B0604020202020204" pitchFamily="50" charset="-128"/>
                <a:cs typeface="Arial Unicode MS" panose="020B0604020202020204" pitchFamily="50" charset="-128"/>
              </a:rPr>
              <a:t>2nd</a:t>
            </a:r>
            <a:endParaRPr kumimoji="1" lang="ja-JP" altLang="en-US" sz="1200" dirty="0">
              <a:solidFill>
                <a:srgbClr val="838383"/>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5" name="テキスト ボックス 14">
            <a:extLst>
              <a:ext uri="{FF2B5EF4-FFF2-40B4-BE49-F238E27FC236}">
                <a16:creationId xmlns:a16="http://schemas.microsoft.com/office/drawing/2014/main" id="{B9729705-8FE6-9E1D-9669-D6D7B1013560}"/>
              </a:ext>
            </a:extLst>
          </p:cNvPr>
          <p:cNvSpPr txBox="1"/>
          <p:nvPr/>
        </p:nvSpPr>
        <p:spPr>
          <a:xfrm>
            <a:off x="1766257" y="1969334"/>
            <a:ext cx="849913" cy="276999"/>
          </a:xfrm>
          <a:prstGeom prst="rect">
            <a:avLst/>
          </a:prstGeom>
          <a:noFill/>
        </p:spPr>
        <p:txBody>
          <a:bodyPr wrap="none" rtlCol="0">
            <a:spAutoFit/>
          </a:bodyPr>
          <a:lstStyle/>
          <a:p>
            <a:pPr algn="l"/>
            <a: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1st bunch</a:t>
            </a:r>
            <a:endParaRPr kumimoji="1" lang="ja-JP" altLang="en-US" sz="12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0" name="正方形/長方形 19">
            <a:extLst>
              <a:ext uri="{FF2B5EF4-FFF2-40B4-BE49-F238E27FC236}">
                <a16:creationId xmlns:a16="http://schemas.microsoft.com/office/drawing/2014/main" id="{4950E7C4-BA8D-8D9A-D335-8303814AE3C0}"/>
              </a:ext>
            </a:extLst>
          </p:cNvPr>
          <p:cNvSpPr/>
          <p:nvPr/>
        </p:nvSpPr>
        <p:spPr>
          <a:xfrm>
            <a:off x="9515191" y="1948681"/>
            <a:ext cx="1288310" cy="20657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8C3A8BAB-DA96-DFDC-262B-0AAAC7F62B8D}"/>
              </a:ext>
            </a:extLst>
          </p:cNvPr>
          <p:cNvSpPr/>
          <p:nvPr/>
        </p:nvSpPr>
        <p:spPr>
          <a:xfrm>
            <a:off x="10842122" y="1948681"/>
            <a:ext cx="1280457" cy="20657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矢印: 右 36">
            <a:extLst>
              <a:ext uri="{FF2B5EF4-FFF2-40B4-BE49-F238E27FC236}">
                <a16:creationId xmlns:a16="http://schemas.microsoft.com/office/drawing/2014/main" id="{35E19645-7808-2B2A-C62E-A48FCDBC4227}"/>
              </a:ext>
            </a:extLst>
          </p:cNvPr>
          <p:cNvSpPr/>
          <p:nvPr/>
        </p:nvSpPr>
        <p:spPr>
          <a:xfrm>
            <a:off x="10755860" y="1370870"/>
            <a:ext cx="160842" cy="130335"/>
          </a:xfrm>
          <a:prstGeom prst="rightArrow">
            <a:avLst/>
          </a:prstGeom>
          <a:solidFill>
            <a:schemeClr val="accent4">
              <a:lumMod val="20000"/>
              <a:lumOff val="8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4DF8B4DA-244D-F7C9-507C-21CB585F4F25}"/>
              </a:ext>
            </a:extLst>
          </p:cNvPr>
          <p:cNvSpPr txBox="1"/>
          <p:nvPr/>
        </p:nvSpPr>
        <p:spPr>
          <a:xfrm>
            <a:off x="8593545" y="808477"/>
            <a:ext cx="3498686" cy="461665"/>
          </a:xfrm>
          <a:prstGeom prst="rect">
            <a:avLst/>
          </a:prstGeom>
          <a:noFill/>
        </p:spPr>
        <p:txBody>
          <a:bodyPr wrap="square" rtlCol="0">
            <a:spAutoFit/>
          </a:bodyPr>
          <a:lstStyle/>
          <a:p>
            <a:pPr algn="l"/>
            <a: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Comparison of emittance before and after the introduction of EAT</a:t>
            </a:r>
            <a:endParaRPr kumimoji="1" lang="ja-JP" altLang="en-US" sz="12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7" name="テキスト ボックス 16">
            <a:extLst>
              <a:ext uri="{FF2B5EF4-FFF2-40B4-BE49-F238E27FC236}">
                <a16:creationId xmlns:a16="http://schemas.microsoft.com/office/drawing/2014/main" id="{B8B3D86D-DA85-698C-187F-8D2E26BA509F}"/>
              </a:ext>
            </a:extLst>
          </p:cNvPr>
          <p:cNvSpPr txBox="1"/>
          <p:nvPr/>
        </p:nvSpPr>
        <p:spPr>
          <a:xfrm>
            <a:off x="8687084" y="3393152"/>
            <a:ext cx="3405147" cy="523220"/>
          </a:xfrm>
          <a:prstGeom prst="rect">
            <a:avLst/>
          </a:prstGeom>
          <a:noFill/>
        </p:spPr>
        <p:txBody>
          <a:bodyPr wrap="square">
            <a:spAutoFit/>
          </a:bodyPr>
          <a:lstStyle/>
          <a:p>
            <a:pPr marL="285750" indent="-285750">
              <a:buFont typeface="Arial" panose="020B0604020202020204" pitchFamily="34" charset="0"/>
              <a:buChar char="•"/>
            </a:pPr>
            <a:r>
              <a:rPr lang="ja-JP" altLang="ja-JP" sz="1400" dirty="0">
                <a:solidFill>
                  <a:srgbClr val="7030A0"/>
                </a:solidFill>
                <a:latin typeface="Arial Unicode MS" panose="020B0604020202020204" pitchFamily="50" charset="-128"/>
                <a:ea typeface="Arial Unicode MS" panose="020B0604020202020204" pitchFamily="50" charset="-128"/>
                <a:cs typeface="Arial Unicode MS" panose="020B0604020202020204" pitchFamily="50" charset="-128"/>
              </a:rPr>
              <a:t>Emittance </a:t>
            </a:r>
            <a:r>
              <a:rPr lang="en-US" altLang="ja-JP" sz="1400" dirty="0">
                <a:solidFill>
                  <a:srgbClr val="7030A0"/>
                </a:solidFill>
                <a:latin typeface="Arial Unicode MS" panose="020B0604020202020204" pitchFamily="50" charset="-128"/>
                <a:ea typeface="Arial Unicode MS" panose="020B0604020202020204" pitchFamily="50" charset="-128"/>
                <a:cs typeface="Arial Unicode MS" panose="020B0604020202020204" pitchFamily="50" charset="-128"/>
              </a:rPr>
              <a:t>blowup</a:t>
            </a:r>
            <a:r>
              <a:rPr lang="ja-JP" altLang="ja-JP" sz="1400" dirty="0">
                <a:solidFill>
                  <a:srgbClr val="7030A0"/>
                </a:solidFill>
                <a:latin typeface="Arial Unicode MS" panose="020B0604020202020204" pitchFamily="50" charset="-128"/>
                <a:ea typeface="Arial Unicode MS" panose="020B0604020202020204" pitchFamily="50" charset="-128"/>
                <a:cs typeface="Arial Unicode MS" panose="020B0604020202020204" pitchFamily="50" charset="-128"/>
              </a:rPr>
              <a:t> between BT1 and BT2 remains a major challenge.</a:t>
            </a:r>
            <a:endParaRPr lang="ja-JP" altLang="en-US" sz="1400" dirty="0">
              <a:solidFill>
                <a:srgbClr val="7030A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1" name="円弧 20">
            <a:extLst>
              <a:ext uri="{FF2B5EF4-FFF2-40B4-BE49-F238E27FC236}">
                <a16:creationId xmlns:a16="http://schemas.microsoft.com/office/drawing/2014/main" id="{F5CC931A-8CD1-6556-EEBB-ADCCBCF6BE1F}"/>
              </a:ext>
            </a:extLst>
          </p:cNvPr>
          <p:cNvSpPr/>
          <p:nvPr/>
        </p:nvSpPr>
        <p:spPr>
          <a:xfrm rot="2743820">
            <a:off x="10814276" y="2005990"/>
            <a:ext cx="763996" cy="763996"/>
          </a:xfrm>
          <a:prstGeom prst="arc">
            <a:avLst/>
          </a:prstGeom>
          <a:ln>
            <a:solidFill>
              <a:srgbClr val="7030A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1A5FF872-3F35-B30B-92BD-24687ACF9EC2}"/>
              </a:ext>
            </a:extLst>
          </p:cNvPr>
          <p:cNvSpPr txBox="1"/>
          <p:nvPr/>
        </p:nvSpPr>
        <p:spPr>
          <a:xfrm>
            <a:off x="11502250" y="2347754"/>
            <a:ext cx="699230" cy="261610"/>
          </a:xfrm>
          <a:prstGeom prst="rect">
            <a:avLst/>
          </a:prstGeom>
          <a:noFill/>
        </p:spPr>
        <p:txBody>
          <a:bodyPr wrap="none" rtlCol="0">
            <a:spAutoFit/>
          </a:bodyPr>
          <a:lstStyle/>
          <a:p>
            <a:pPr algn="l"/>
            <a:r>
              <a:rPr lang="en-US" altLang="ja-JP" sz="1100" b="1" dirty="0">
                <a:solidFill>
                  <a:srgbClr val="7030A0"/>
                </a:solidFill>
              </a:rPr>
              <a:t>Blowup</a:t>
            </a:r>
            <a:endParaRPr lang="ja-JP" altLang="en-US" sz="1100" b="1" dirty="0">
              <a:solidFill>
                <a:srgbClr val="7030A0"/>
              </a:solidFill>
            </a:endParaRPr>
          </a:p>
        </p:txBody>
      </p:sp>
    </p:spTree>
    <p:extLst>
      <p:ext uri="{BB962C8B-B14F-4D97-AF65-F5344CB8AC3E}">
        <p14:creationId xmlns:p14="http://schemas.microsoft.com/office/powerpoint/2010/main" val="34190314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24C4F-5977-0734-5085-D0D04655F6A8}"/>
            </a:ext>
          </a:extLst>
        </p:cNvPr>
        <p:cNvGrpSpPr/>
        <p:nvPr/>
      </p:nvGrpSpPr>
      <p:grpSpPr>
        <a:xfrm>
          <a:off x="0" y="0"/>
          <a:ext cx="0" cy="0"/>
          <a:chOff x="0" y="0"/>
          <a:chExt cx="0" cy="0"/>
        </a:xfrm>
      </p:grpSpPr>
      <p:sp>
        <p:nvSpPr>
          <p:cNvPr id="3" name="字幕 2">
            <a:extLst>
              <a:ext uri="{FF2B5EF4-FFF2-40B4-BE49-F238E27FC236}">
                <a16:creationId xmlns:a16="http://schemas.microsoft.com/office/drawing/2014/main" id="{35D5BB46-50CD-FAC1-57A6-F6ACABAB266F}"/>
              </a:ext>
            </a:extLst>
          </p:cNvPr>
          <p:cNvSpPr txBox="1">
            <a:spLocks/>
          </p:cNvSpPr>
          <p:nvPr/>
        </p:nvSpPr>
        <p:spPr>
          <a:xfrm>
            <a:off x="914400" y="2851149"/>
            <a:ext cx="10363200" cy="1155701"/>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defRPr sz="2900">
                <a:solidFill>
                  <a:srgbClr val="2E6EBC"/>
                </a:solidFill>
                <a:latin typeface="ヒラギノ丸ゴ Pro W4"/>
              </a:defRPr>
            </a:pPr>
            <a:r>
              <a:rPr lang="en-US" sz="66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Automatic Orbit Feedback</a:t>
            </a:r>
          </a:p>
        </p:txBody>
      </p:sp>
      <p:sp>
        <p:nvSpPr>
          <p:cNvPr id="2" name="スライド番号プレースホルダー 1">
            <a:extLst>
              <a:ext uri="{FF2B5EF4-FFF2-40B4-BE49-F238E27FC236}">
                <a16:creationId xmlns:a16="http://schemas.microsoft.com/office/drawing/2014/main" id="{003A42BD-7EDF-C934-4E54-D4D1D9DB3A42}"/>
              </a:ext>
            </a:extLst>
          </p:cNvPr>
          <p:cNvSpPr>
            <a:spLocks noGrp="1"/>
          </p:cNvSpPr>
          <p:nvPr>
            <p:ph type="sldNum" sz="quarter" idx="12"/>
          </p:nvPr>
        </p:nvSpPr>
        <p:spPr/>
        <p:txBody>
          <a:bodyPr/>
          <a:lstStyle/>
          <a:p>
            <a:fld id="{CAD7C6AE-5926-44C1-B8C5-328FEA194DF7}" type="slidenum">
              <a:rPr lang="ja-JP" altLang="en-US" smtClean="0"/>
              <a:pPr/>
              <a:t>24</a:t>
            </a:fld>
            <a:endParaRPr lang="ja-JP" altLang="en-US" dirty="0"/>
          </a:p>
        </p:txBody>
      </p:sp>
    </p:spTree>
    <p:extLst>
      <p:ext uri="{BB962C8B-B14F-4D97-AF65-F5344CB8AC3E}">
        <p14:creationId xmlns:p14="http://schemas.microsoft.com/office/powerpoint/2010/main" val="9817684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四角形: 角を丸くする 39">
            <a:extLst>
              <a:ext uri="{FF2B5EF4-FFF2-40B4-BE49-F238E27FC236}">
                <a16:creationId xmlns:a16="http://schemas.microsoft.com/office/drawing/2014/main" id="{A492330C-4DE0-C7EC-A4A5-1293A1A212C8}"/>
              </a:ext>
            </a:extLst>
          </p:cNvPr>
          <p:cNvSpPr/>
          <p:nvPr/>
        </p:nvSpPr>
        <p:spPr>
          <a:xfrm>
            <a:off x="114300" y="985978"/>
            <a:ext cx="9058275" cy="338554"/>
          </a:xfrm>
          <a:prstGeom prst="roundRect">
            <a:avLst/>
          </a:pr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33" name="四角形: 角を丸くする 32">
            <a:extLst>
              <a:ext uri="{FF2B5EF4-FFF2-40B4-BE49-F238E27FC236}">
                <a16:creationId xmlns:a16="http://schemas.microsoft.com/office/drawing/2014/main" id="{C1884A27-E443-CDCE-40ED-10F221695E0A}"/>
              </a:ext>
            </a:extLst>
          </p:cNvPr>
          <p:cNvSpPr/>
          <p:nvPr/>
        </p:nvSpPr>
        <p:spPr>
          <a:xfrm>
            <a:off x="5969000" y="5702300"/>
            <a:ext cx="5867635" cy="982956"/>
          </a:xfrm>
          <a:prstGeom prst="roundRect">
            <a:avLst/>
          </a:prstGeom>
          <a:solidFill>
            <a:schemeClr val="accent2">
              <a:lumMod val="20000"/>
              <a:lumOff val="8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5" name="字幕 2">
            <a:extLst>
              <a:ext uri="{FF2B5EF4-FFF2-40B4-BE49-F238E27FC236}">
                <a16:creationId xmlns:a16="http://schemas.microsoft.com/office/drawing/2014/main" id="{8FF61168-B5EA-71DD-9113-7092F8083A63}"/>
              </a:ext>
            </a:extLst>
          </p:cNvPr>
          <p:cNvSpPr txBox="1">
            <a:spLocks/>
          </p:cNvSpPr>
          <p:nvPr/>
        </p:nvSpPr>
        <p:spPr>
          <a:xfrm>
            <a:off x="-2" y="-1"/>
            <a:ext cx="10960102" cy="1155701"/>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Reconstruction of the BT simulation Model and Implementation of Automatic Orbit Feedback</a:t>
            </a:r>
          </a:p>
        </p:txBody>
      </p:sp>
      <p:pic>
        <p:nvPicPr>
          <p:cNvPr id="7" name="図 6">
            <a:extLst>
              <a:ext uri="{FF2B5EF4-FFF2-40B4-BE49-F238E27FC236}">
                <a16:creationId xmlns:a16="http://schemas.microsoft.com/office/drawing/2014/main" id="{69C6DE96-4D9A-2B3A-484C-E2DA719BC9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365" y="3161005"/>
            <a:ext cx="5016501" cy="3350150"/>
          </a:xfrm>
          <a:prstGeom prst="rect">
            <a:avLst/>
          </a:prstGeom>
        </p:spPr>
      </p:pic>
      <p:sp>
        <p:nvSpPr>
          <p:cNvPr id="8" name="テキスト ボックス 7">
            <a:extLst>
              <a:ext uri="{FF2B5EF4-FFF2-40B4-BE49-F238E27FC236}">
                <a16:creationId xmlns:a16="http://schemas.microsoft.com/office/drawing/2014/main" id="{75F3CAC7-E557-4B37-B6F3-65AB2388DB9E}"/>
              </a:ext>
            </a:extLst>
          </p:cNvPr>
          <p:cNvSpPr txBox="1"/>
          <p:nvPr/>
        </p:nvSpPr>
        <p:spPr>
          <a:xfrm>
            <a:off x="286517" y="1868521"/>
            <a:ext cx="5117871" cy="1169551"/>
          </a:xfrm>
          <a:prstGeom prst="rect">
            <a:avLst/>
          </a:prstGeom>
          <a:noFill/>
        </p:spPr>
        <p:txBody>
          <a:bodyPr wrap="square" rtlCol="0">
            <a:spAutoFit/>
          </a:bodyPr>
          <a:lstStyle/>
          <a:p>
            <a:pPr marL="342900" indent="-342900">
              <a:buAutoNum type="arabicPeriod"/>
            </a:pPr>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Measure the orbit response function (displacement per unit kick angel)</a:t>
            </a:r>
            <a:r>
              <a:rPr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and</a:t>
            </a:r>
            <a:r>
              <a:rPr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dispersion function</a:t>
            </a:r>
          </a:p>
          <a:p>
            <a:pPr marL="342900" indent="-342900">
              <a:buAutoNum type="arabicPeriod"/>
            </a:pPr>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Evaluate the normal and skew quadrupole field errors required to reproduce the measured response in SAD simulations.</a:t>
            </a:r>
          </a:p>
        </p:txBody>
      </p:sp>
      <p:sp>
        <p:nvSpPr>
          <p:cNvPr id="10" name="テキスト ボックス 9">
            <a:extLst>
              <a:ext uri="{FF2B5EF4-FFF2-40B4-BE49-F238E27FC236}">
                <a16:creationId xmlns:a16="http://schemas.microsoft.com/office/drawing/2014/main" id="{1A36ADE1-50EC-2831-A73C-FFC47076FAD2}"/>
              </a:ext>
            </a:extLst>
          </p:cNvPr>
          <p:cNvSpPr txBox="1"/>
          <p:nvPr/>
        </p:nvSpPr>
        <p:spPr>
          <a:xfrm>
            <a:off x="286517" y="1317146"/>
            <a:ext cx="4727575" cy="584775"/>
          </a:xfrm>
          <a:prstGeom prst="rect">
            <a:avLst/>
          </a:prstGeom>
          <a:noFill/>
        </p:spPr>
        <p:txBody>
          <a:bodyPr wrap="square">
            <a:spAutoFit/>
          </a:bodyPr>
          <a:lstStyle/>
          <a:p>
            <a:r>
              <a:rPr lang="ja-JP" altLang="en-US" sz="1600" b="1" dirty="0">
                <a:latin typeface="Arial Unicode MS" panose="020B0604020202020204" pitchFamily="50" charset="-128"/>
                <a:ea typeface="Arial Unicode MS" panose="020B0604020202020204" pitchFamily="50" charset="-128"/>
                <a:cs typeface="Arial Unicode MS" panose="020B0604020202020204" pitchFamily="50" charset="-128"/>
              </a:rPr>
              <a:t>Response Function Measurement and Model Reconstruction</a:t>
            </a:r>
          </a:p>
        </p:txBody>
      </p:sp>
      <p:sp>
        <p:nvSpPr>
          <p:cNvPr id="12" name="テキスト ボックス 11">
            <a:extLst>
              <a:ext uri="{FF2B5EF4-FFF2-40B4-BE49-F238E27FC236}">
                <a16:creationId xmlns:a16="http://schemas.microsoft.com/office/drawing/2014/main" id="{F20C1831-D349-523F-0E2D-A51987EDF2F5}"/>
              </a:ext>
            </a:extLst>
          </p:cNvPr>
          <p:cNvSpPr txBox="1"/>
          <p:nvPr/>
        </p:nvSpPr>
        <p:spPr>
          <a:xfrm>
            <a:off x="406051" y="6485755"/>
            <a:ext cx="5016500" cy="307777"/>
          </a:xfrm>
          <a:prstGeom prst="rect">
            <a:avLst/>
          </a:prstGeom>
          <a:noFill/>
        </p:spPr>
        <p:txBody>
          <a:bodyPr wrap="square" rtlCol="0">
            <a:spAutoFit/>
          </a:bodyPr>
          <a:lstStyle/>
          <a:p>
            <a:pPr algn="l"/>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Co</a:t>
            </a:r>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mparison of measured and simulated injection beam orbit</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3" name="テキスト ボックス 12">
            <a:extLst>
              <a:ext uri="{FF2B5EF4-FFF2-40B4-BE49-F238E27FC236}">
                <a16:creationId xmlns:a16="http://schemas.microsoft.com/office/drawing/2014/main" id="{DB214823-5D34-ED34-8E75-FA8601B14C4C}"/>
              </a:ext>
            </a:extLst>
          </p:cNvPr>
          <p:cNvSpPr txBox="1"/>
          <p:nvPr/>
        </p:nvSpPr>
        <p:spPr>
          <a:xfrm>
            <a:off x="858302" y="3056086"/>
            <a:ext cx="1665841" cy="307777"/>
          </a:xfrm>
          <a:prstGeom prst="rect">
            <a:avLst/>
          </a:prstGeom>
          <a:noFill/>
        </p:spPr>
        <p:txBody>
          <a:bodyPr wrap="none" rtlCol="0">
            <a:spAutoFit/>
          </a:bodyPr>
          <a:lstStyle/>
          <a:p>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Horizontal (</a:t>
            </a:r>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before</a:t>
            </a:r>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5" name="テキスト ボックス 14">
            <a:extLst>
              <a:ext uri="{FF2B5EF4-FFF2-40B4-BE49-F238E27FC236}">
                <a16:creationId xmlns:a16="http://schemas.microsoft.com/office/drawing/2014/main" id="{B97B2EB5-CB53-85A0-225B-75A580CD3C8F}"/>
              </a:ext>
            </a:extLst>
          </p:cNvPr>
          <p:cNvSpPr txBox="1"/>
          <p:nvPr/>
        </p:nvSpPr>
        <p:spPr>
          <a:xfrm>
            <a:off x="942459" y="4762561"/>
            <a:ext cx="1497526" cy="307777"/>
          </a:xfrm>
          <a:prstGeom prst="rect">
            <a:avLst/>
          </a:prstGeom>
          <a:noFill/>
        </p:spPr>
        <p:txBody>
          <a:bodyPr wrap="none" rtlCol="0">
            <a:spAutoFit/>
          </a:bodyPr>
          <a:lstStyle/>
          <a:p>
            <a:pPr algn="l"/>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Vertical (before)</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7" name="テキスト ボックス 16">
            <a:extLst>
              <a:ext uri="{FF2B5EF4-FFF2-40B4-BE49-F238E27FC236}">
                <a16:creationId xmlns:a16="http://schemas.microsoft.com/office/drawing/2014/main" id="{D42BD075-312F-EF0F-8404-5A09A8BFFE82}"/>
              </a:ext>
            </a:extLst>
          </p:cNvPr>
          <p:cNvSpPr txBox="1"/>
          <p:nvPr/>
        </p:nvSpPr>
        <p:spPr>
          <a:xfrm>
            <a:off x="3027080" y="3056086"/>
            <a:ext cx="2222083" cy="307777"/>
          </a:xfrm>
          <a:prstGeom prst="rect">
            <a:avLst/>
          </a:prstGeom>
          <a:noFill/>
        </p:spPr>
        <p:txBody>
          <a:bodyPr wrap="none" rtlCol="0">
            <a:spAutoFit/>
          </a:bodyPr>
          <a:lstStyle/>
          <a:p>
            <a:pPr algn="l"/>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Hor. (After field error cor.)</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9" name="テキスト ボックス 18">
            <a:extLst>
              <a:ext uri="{FF2B5EF4-FFF2-40B4-BE49-F238E27FC236}">
                <a16:creationId xmlns:a16="http://schemas.microsoft.com/office/drawing/2014/main" id="{DF6949EE-8C44-64A7-991F-C9347F2132E1}"/>
              </a:ext>
            </a:extLst>
          </p:cNvPr>
          <p:cNvSpPr txBox="1"/>
          <p:nvPr/>
        </p:nvSpPr>
        <p:spPr>
          <a:xfrm>
            <a:off x="3056543" y="4762561"/>
            <a:ext cx="2271776" cy="307777"/>
          </a:xfrm>
          <a:prstGeom prst="rect">
            <a:avLst/>
          </a:prstGeom>
          <a:noFill/>
        </p:spPr>
        <p:txBody>
          <a:bodyPr wrap="none" rtlCol="0">
            <a:spAutoFit/>
          </a:bodyPr>
          <a:lstStyle/>
          <a:p>
            <a:pPr algn="l"/>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Ver. (After field error cor.)</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pic>
        <p:nvPicPr>
          <p:cNvPr id="21" name="図 20">
            <a:extLst>
              <a:ext uri="{FF2B5EF4-FFF2-40B4-BE49-F238E27FC236}">
                <a16:creationId xmlns:a16="http://schemas.microsoft.com/office/drawing/2014/main" id="{86EA7EA8-FA43-A1F6-24D2-5E2D794898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4933" y="1655360"/>
            <a:ext cx="3845960" cy="1524879"/>
          </a:xfrm>
          <a:prstGeom prst="rect">
            <a:avLst/>
          </a:prstGeom>
        </p:spPr>
      </p:pic>
      <p:pic>
        <p:nvPicPr>
          <p:cNvPr id="23" name="図 22">
            <a:extLst>
              <a:ext uri="{FF2B5EF4-FFF2-40B4-BE49-F238E27FC236}">
                <a16:creationId xmlns:a16="http://schemas.microsoft.com/office/drawing/2014/main" id="{AADEBB28-A5A2-EC88-8BDC-70D38D39A4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1402" y="3237681"/>
            <a:ext cx="3813708" cy="1524879"/>
          </a:xfrm>
          <a:prstGeom prst="rect">
            <a:avLst/>
          </a:prstGeom>
        </p:spPr>
      </p:pic>
      <p:sp>
        <p:nvSpPr>
          <p:cNvPr id="24" name="テキスト ボックス 23">
            <a:extLst>
              <a:ext uri="{FF2B5EF4-FFF2-40B4-BE49-F238E27FC236}">
                <a16:creationId xmlns:a16="http://schemas.microsoft.com/office/drawing/2014/main" id="{ED52829F-DC8F-F093-971F-0F679F22673A}"/>
              </a:ext>
            </a:extLst>
          </p:cNvPr>
          <p:cNvSpPr txBox="1"/>
          <p:nvPr/>
        </p:nvSpPr>
        <p:spPr>
          <a:xfrm>
            <a:off x="6564933" y="4916449"/>
            <a:ext cx="4915867" cy="523220"/>
          </a:xfrm>
          <a:prstGeom prst="rect">
            <a:avLst/>
          </a:prstGeom>
          <a:noFill/>
        </p:spPr>
        <p:txBody>
          <a:bodyPr wrap="square" rtlCol="0">
            <a:spAutoFit/>
          </a:bodyPr>
          <a:lstStyle/>
          <a:p>
            <a:pPr algn="l"/>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Magnetic field errors of individual Quadrupoles(Top: Before correction; Bottom: After Correction)</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6" name="矢印: 左右 25">
            <a:extLst>
              <a:ext uri="{FF2B5EF4-FFF2-40B4-BE49-F238E27FC236}">
                <a16:creationId xmlns:a16="http://schemas.microsoft.com/office/drawing/2014/main" id="{D46C1AE6-CC8B-7972-28E9-AC18EBC36B29}"/>
              </a:ext>
            </a:extLst>
          </p:cNvPr>
          <p:cNvSpPr/>
          <p:nvPr/>
        </p:nvSpPr>
        <p:spPr>
          <a:xfrm rot="19566464">
            <a:off x="5166244" y="3551149"/>
            <a:ext cx="1382906" cy="361340"/>
          </a:xfrm>
          <a:prstGeom prst="leftRightArrow">
            <a:avLst/>
          </a:prstGeom>
          <a:solidFill>
            <a:schemeClr val="accent4">
              <a:lumMod val="20000"/>
              <a:lumOff val="8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27" name="テキスト ボックス 26">
            <a:extLst>
              <a:ext uri="{FF2B5EF4-FFF2-40B4-BE49-F238E27FC236}">
                <a16:creationId xmlns:a16="http://schemas.microsoft.com/office/drawing/2014/main" id="{A2CFAC09-3B28-1978-59E7-2582924ED07B}"/>
              </a:ext>
            </a:extLst>
          </p:cNvPr>
          <p:cNvSpPr txBox="1"/>
          <p:nvPr/>
        </p:nvSpPr>
        <p:spPr>
          <a:xfrm>
            <a:off x="1689100" y="985978"/>
            <a:ext cx="184731" cy="338554"/>
          </a:xfrm>
          <a:prstGeom prst="rect">
            <a:avLst/>
          </a:prstGeom>
          <a:noFill/>
        </p:spPr>
        <p:txBody>
          <a:bodyPr wrap="none" rtlCol="0">
            <a:spAutoFit/>
          </a:bodyPr>
          <a:lstStyle/>
          <a:p>
            <a:pPr algn="l"/>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1" name="テキスト ボックス 30">
            <a:extLst>
              <a:ext uri="{FF2B5EF4-FFF2-40B4-BE49-F238E27FC236}">
                <a16:creationId xmlns:a16="http://schemas.microsoft.com/office/drawing/2014/main" id="{CF1AC58C-C3AD-99AC-C576-855C971CB71E}"/>
              </a:ext>
            </a:extLst>
          </p:cNvPr>
          <p:cNvSpPr txBox="1"/>
          <p:nvPr/>
        </p:nvSpPr>
        <p:spPr>
          <a:xfrm>
            <a:off x="6096000" y="5754132"/>
            <a:ext cx="4292600" cy="369332"/>
          </a:xfrm>
          <a:prstGeom prst="rect">
            <a:avLst/>
          </a:prstGeom>
          <a:noFill/>
        </p:spPr>
        <p:txBody>
          <a:bodyPr wrap="square">
            <a:spAutoFit/>
          </a:bodyPr>
          <a:lstStyle/>
          <a:p>
            <a:r>
              <a:rPr lang="en-US" altLang="ja-JP" b="1" dirty="0">
                <a:latin typeface="Arial Unicode MS" panose="020B0604020202020204" pitchFamily="50" charset="-128"/>
                <a:ea typeface="Arial Unicode MS" panose="020B0604020202020204" pitchFamily="50" charset="-128"/>
                <a:cs typeface="Arial Unicode MS" panose="020B0604020202020204" pitchFamily="50" charset="-128"/>
              </a:rPr>
              <a:t>Automatic Correction</a:t>
            </a:r>
            <a:endParaRPr lang="ja-JP" altLang="en-US"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2" name="テキスト ボックス 31">
            <a:extLst>
              <a:ext uri="{FF2B5EF4-FFF2-40B4-BE49-F238E27FC236}">
                <a16:creationId xmlns:a16="http://schemas.microsoft.com/office/drawing/2014/main" id="{AEFDC3E1-6716-BB7C-6193-39E38155039D}"/>
              </a:ext>
            </a:extLst>
          </p:cNvPr>
          <p:cNvSpPr txBox="1"/>
          <p:nvPr/>
        </p:nvSpPr>
        <p:spPr>
          <a:xfrm>
            <a:off x="6272943" y="6070256"/>
            <a:ext cx="5259748" cy="830997"/>
          </a:xfrm>
          <a:prstGeom prst="rect">
            <a:avLst/>
          </a:prstGeom>
          <a:noFill/>
        </p:spPr>
        <p:txBody>
          <a:bodyPr wrap="square" rtlCol="0">
            <a:spAutoFit/>
          </a:bodyPr>
          <a:lstStyle/>
          <a:p>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Calculate the steering kick angles required to correct the orbit deviations from the golden orbit.</a:t>
            </a:r>
          </a:p>
          <a:p>
            <a:pPr algn="l"/>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5" name="テキスト ボックス 34">
            <a:extLst>
              <a:ext uri="{FF2B5EF4-FFF2-40B4-BE49-F238E27FC236}">
                <a16:creationId xmlns:a16="http://schemas.microsoft.com/office/drawing/2014/main" id="{0567D117-F01F-FD44-8C2F-86AD3BB912EE}"/>
              </a:ext>
            </a:extLst>
          </p:cNvPr>
          <p:cNvSpPr txBox="1"/>
          <p:nvPr/>
        </p:nvSpPr>
        <p:spPr>
          <a:xfrm>
            <a:off x="10410893" y="737964"/>
            <a:ext cx="1380506"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Y. Shimosaki</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7" name="四角形: 角を丸くする 36">
            <a:extLst>
              <a:ext uri="{FF2B5EF4-FFF2-40B4-BE49-F238E27FC236}">
                <a16:creationId xmlns:a16="http://schemas.microsoft.com/office/drawing/2014/main" id="{BBFD09F1-E59D-8E70-1F73-87E5AF69B434}"/>
              </a:ext>
            </a:extLst>
          </p:cNvPr>
          <p:cNvSpPr/>
          <p:nvPr/>
        </p:nvSpPr>
        <p:spPr>
          <a:xfrm>
            <a:off x="8902817" y="1824192"/>
            <a:ext cx="1141186" cy="516231"/>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38" name="テキスト ボックス 37">
            <a:extLst>
              <a:ext uri="{FF2B5EF4-FFF2-40B4-BE49-F238E27FC236}">
                <a16:creationId xmlns:a16="http://schemas.microsoft.com/office/drawing/2014/main" id="{D4D9C199-9FA9-0FAB-201B-2A57F6DF701F}"/>
              </a:ext>
            </a:extLst>
          </p:cNvPr>
          <p:cNvSpPr txBox="1"/>
          <p:nvPr/>
        </p:nvSpPr>
        <p:spPr>
          <a:xfrm>
            <a:off x="9324170" y="1901921"/>
            <a:ext cx="298480" cy="338554"/>
          </a:xfrm>
          <a:prstGeom prst="rect">
            <a:avLst/>
          </a:prstGeom>
          <a:noFill/>
        </p:spPr>
        <p:txBody>
          <a:bodyPr wrap="none" rtlCol="0">
            <a:spAutoFit/>
          </a:bodyPr>
          <a:lstStyle/>
          <a:p>
            <a:pPr algn="l"/>
            <a:r>
              <a:rPr kumimoji="1" lang="en-US" altLang="ja-JP" sz="1600" dirty="0">
                <a:solidFill>
                  <a:srgbClr val="0070C0"/>
                </a:solidFill>
                <a:latin typeface="Arial Unicode MS" panose="020B0604020202020204" pitchFamily="50" charset="-128"/>
                <a:ea typeface="Arial Unicode MS" panose="020B0604020202020204" pitchFamily="50" charset="-128"/>
                <a:cs typeface="Arial Unicode MS" panose="020B0604020202020204" pitchFamily="50" charset="-128"/>
              </a:rPr>
              <a:t>?</a:t>
            </a:r>
            <a:endParaRPr kumimoji="1" lang="ja-JP" altLang="en-US" sz="1600" dirty="0">
              <a:solidFill>
                <a:srgbClr val="0070C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9" name="テキスト ボックス 38">
            <a:extLst>
              <a:ext uri="{FF2B5EF4-FFF2-40B4-BE49-F238E27FC236}">
                <a16:creationId xmlns:a16="http://schemas.microsoft.com/office/drawing/2014/main" id="{4B830140-FA79-CB29-1132-91583B4EB268}"/>
              </a:ext>
            </a:extLst>
          </p:cNvPr>
          <p:cNvSpPr txBox="1"/>
          <p:nvPr/>
        </p:nvSpPr>
        <p:spPr>
          <a:xfrm>
            <a:off x="171450" y="985978"/>
            <a:ext cx="9009198" cy="338554"/>
          </a:xfrm>
          <a:prstGeom prst="rect">
            <a:avLst/>
          </a:prstGeom>
          <a:noFill/>
        </p:spPr>
        <p:txBody>
          <a:bodyPr wrap="none" rtlCol="0">
            <a:spAutoFit/>
          </a:bodyPr>
          <a:lstStyle/>
          <a:p>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Objectives: Compare model predictions with measurements and Stabilize the injection beam orbit</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 name="スライド番号プレースホルダー 1">
            <a:extLst>
              <a:ext uri="{FF2B5EF4-FFF2-40B4-BE49-F238E27FC236}">
                <a16:creationId xmlns:a16="http://schemas.microsoft.com/office/drawing/2014/main" id="{AEC694AB-D425-8EA8-ABE6-5D1981B4A40E}"/>
              </a:ext>
            </a:extLst>
          </p:cNvPr>
          <p:cNvSpPr>
            <a:spLocks noGrp="1"/>
          </p:cNvSpPr>
          <p:nvPr>
            <p:ph type="sldNum" sz="quarter" idx="12"/>
          </p:nvPr>
        </p:nvSpPr>
        <p:spPr/>
        <p:txBody>
          <a:bodyPr/>
          <a:lstStyle/>
          <a:p>
            <a:fld id="{CAD7C6AE-5926-44C1-B8C5-328FEA194DF7}" type="slidenum">
              <a:rPr lang="ja-JP" altLang="en-US" smtClean="0"/>
              <a:pPr/>
              <a:t>25</a:t>
            </a:fld>
            <a:endParaRPr lang="ja-JP" altLang="en-US" dirty="0"/>
          </a:p>
        </p:txBody>
      </p:sp>
      <p:sp>
        <p:nvSpPr>
          <p:cNvPr id="3" name="テキスト ボックス 2">
            <a:extLst>
              <a:ext uri="{FF2B5EF4-FFF2-40B4-BE49-F238E27FC236}">
                <a16:creationId xmlns:a16="http://schemas.microsoft.com/office/drawing/2014/main" id="{D0320C54-6B9E-000E-E5B4-A0956DBAE72A}"/>
              </a:ext>
            </a:extLst>
          </p:cNvPr>
          <p:cNvSpPr txBox="1"/>
          <p:nvPr/>
        </p:nvSpPr>
        <p:spPr>
          <a:xfrm>
            <a:off x="10410893" y="1632055"/>
            <a:ext cx="1468672" cy="523220"/>
          </a:xfrm>
          <a:prstGeom prst="rect">
            <a:avLst/>
          </a:prstGeom>
          <a:noFill/>
        </p:spPr>
        <p:txBody>
          <a:bodyPr wrap="none" rtlCol="0">
            <a:spAutoFit/>
          </a:bodyPr>
          <a:lstStyle/>
          <a:p>
            <a:pPr algn="l"/>
            <a:r>
              <a:rPr kumimoji="1" lang="en-US" altLang="ja-JP" sz="1400" dirty="0">
                <a:solidFill>
                  <a:srgbClr val="0070C0"/>
                </a:solidFill>
                <a:latin typeface="Arial Unicode MS" panose="020B0604020202020204" pitchFamily="50" charset="-128"/>
                <a:ea typeface="Arial Unicode MS" panose="020B0604020202020204" pitchFamily="50" charset="-128"/>
                <a:cs typeface="Arial Unicode MS" panose="020B0604020202020204" pitchFamily="50" charset="-128"/>
              </a:rPr>
              <a:t>Large error</a:t>
            </a:r>
          </a:p>
          <a:p>
            <a:pPr algn="l"/>
            <a:r>
              <a:rPr lang="en-US" altLang="ja-JP" sz="1400" dirty="0">
                <a:solidFill>
                  <a:srgbClr val="0070C0"/>
                </a:solidFill>
                <a:latin typeface="Arial Unicode MS" panose="020B0604020202020204" pitchFamily="50" charset="-128"/>
                <a:ea typeface="Arial Unicode MS" panose="020B0604020202020204" pitchFamily="50" charset="-128"/>
                <a:cs typeface="Arial Unicode MS" panose="020B0604020202020204" pitchFamily="50" charset="-128"/>
              </a:rPr>
              <a:t>Cause unknown</a:t>
            </a:r>
          </a:p>
        </p:txBody>
      </p:sp>
      <p:cxnSp>
        <p:nvCxnSpPr>
          <p:cNvPr id="6" name="直線コネクタ 5">
            <a:extLst>
              <a:ext uri="{FF2B5EF4-FFF2-40B4-BE49-F238E27FC236}">
                <a16:creationId xmlns:a16="http://schemas.microsoft.com/office/drawing/2014/main" id="{9BB8C220-E1B3-EF22-89CC-46FF63F97829}"/>
              </a:ext>
            </a:extLst>
          </p:cNvPr>
          <p:cNvCxnSpPr>
            <a:stCxn id="3" idx="1"/>
          </p:cNvCxnSpPr>
          <p:nvPr/>
        </p:nvCxnSpPr>
        <p:spPr>
          <a:xfrm flipH="1">
            <a:off x="10044003" y="1893665"/>
            <a:ext cx="366890" cy="104741"/>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9" name="テキスト ボックス 8">
            <a:extLst>
              <a:ext uri="{FF2B5EF4-FFF2-40B4-BE49-F238E27FC236}">
                <a16:creationId xmlns:a16="http://schemas.microsoft.com/office/drawing/2014/main" id="{53FFBA45-EB7C-E930-D56C-A4C028BEF5F7}"/>
              </a:ext>
            </a:extLst>
          </p:cNvPr>
          <p:cNvSpPr txBox="1"/>
          <p:nvPr/>
        </p:nvSpPr>
        <p:spPr>
          <a:xfrm>
            <a:off x="7486299" y="1739776"/>
            <a:ext cx="738398" cy="307777"/>
          </a:xfrm>
          <a:prstGeom prst="rect">
            <a:avLst/>
          </a:prstGeom>
          <a:noFill/>
        </p:spPr>
        <p:txBody>
          <a:bodyPr wrap="square">
            <a:spAutoFit/>
          </a:bodyPr>
          <a:lstStyle/>
          <a:p>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before</a:t>
            </a:r>
            <a:endParaRPr lang="ja-JP" altLang="en-US" dirty="0"/>
          </a:p>
        </p:txBody>
      </p:sp>
      <p:sp>
        <p:nvSpPr>
          <p:cNvPr id="14" name="テキスト ボックス 13">
            <a:extLst>
              <a:ext uri="{FF2B5EF4-FFF2-40B4-BE49-F238E27FC236}">
                <a16:creationId xmlns:a16="http://schemas.microsoft.com/office/drawing/2014/main" id="{A84F2388-AB13-2899-9937-549A4C896279}"/>
              </a:ext>
            </a:extLst>
          </p:cNvPr>
          <p:cNvSpPr txBox="1"/>
          <p:nvPr/>
        </p:nvSpPr>
        <p:spPr>
          <a:xfrm>
            <a:off x="7538802" y="3334128"/>
            <a:ext cx="2537977" cy="307777"/>
          </a:xfrm>
          <a:prstGeom prst="rect">
            <a:avLst/>
          </a:prstGeom>
          <a:noFill/>
        </p:spPr>
        <p:txBody>
          <a:bodyPr wrap="square">
            <a:spAutoFit/>
          </a:bodyPr>
          <a:lstStyle/>
          <a:p>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after field error correction</a:t>
            </a:r>
            <a:endParaRPr lang="ja-JP" altLang="en-US" dirty="0"/>
          </a:p>
        </p:txBody>
      </p:sp>
    </p:spTree>
    <p:extLst>
      <p:ext uri="{BB962C8B-B14F-4D97-AF65-F5344CB8AC3E}">
        <p14:creationId xmlns:p14="http://schemas.microsoft.com/office/powerpoint/2010/main" val="21494494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a:extLst>
              <a:ext uri="{FF2B5EF4-FFF2-40B4-BE49-F238E27FC236}">
                <a16:creationId xmlns:a16="http://schemas.microsoft.com/office/drawing/2014/main" id="{AA42578A-421B-2486-B57E-2D6F317B20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900" y="670022"/>
            <a:ext cx="11252200" cy="2382819"/>
          </a:xfrm>
          <a:prstGeom prst="rect">
            <a:avLst/>
          </a:prstGeom>
        </p:spPr>
      </p:pic>
      <p:grpSp>
        <p:nvGrpSpPr>
          <p:cNvPr id="17" name="グループ化 16">
            <a:extLst>
              <a:ext uri="{FF2B5EF4-FFF2-40B4-BE49-F238E27FC236}">
                <a16:creationId xmlns:a16="http://schemas.microsoft.com/office/drawing/2014/main" id="{8FC7A079-CD21-60CE-AA32-10D277A56BDC}"/>
              </a:ext>
            </a:extLst>
          </p:cNvPr>
          <p:cNvGrpSpPr/>
          <p:nvPr/>
        </p:nvGrpSpPr>
        <p:grpSpPr>
          <a:xfrm>
            <a:off x="469900" y="2951242"/>
            <a:ext cx="10955338" cy="2562573"/>
            <a:chOff x="-2916238" y="6456516"/>
            <a:chExt cx="23088600" cy="5400675"/>
          </a:xfrm>
        </p:grpSpPr>
        <p:pic>
          <p:nvPicPr>
            <p:cNvPr id="10" name="図 9">
              <a:extLst>
                <a:ext uri="{FF2B5EF4-FFF2-40B4-BE49-F238E27FC236}">
                  <a16:creationId xmlns:a16="http://schemas.microsoft.com/office/drawing/2014/main" id="{5425AF17-0F70-520F-9E06-7F2F9C80FC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3537" y="6456516"/>
              <a:ext cx="5654676" cy="5400675"/>
            </a:xfrm>
            <a:prstGeom prst="rect">
              <a:avLst/>
            </a:prstGeom>
          </p:spPr>
        </p:pic>
        <p:pic>
          <p:nvPicPr>
            <p:cNvPr id="12" name="図 11">
              <a:extLst>
                <a:ext uri="{FF2B5EF4-FFF2-40B4-BE49-F238E27FC236}">
                  <a16:creationId xmlns:a16="http://schemas.microsoft.com/office/drawing/2014/main" id="{241135F8-5953-0A69-AF85-F6A7EAF00F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6238" y="6456516"/>
              <a:ext cx="5603875" cy="5400675"/>
            </a:xfrm>
            <a:prstGeom prst="rect">
              <a:avLst/>
            </a:prstGeom>
          </p:spPr>
        </p:pic>
        <p:pic>
          <p:nvPicPr>
            <p:cNvPr id="14" name="図 13">
              <a:extLst>
                <a:ext uri="{FF2B5EF4-FFF2-40B4-BE49-F238E27FC236}">
                  <a16:creationId xmlns:a16="http://schemas.microsoft.com/office/drawing/2014/main" id="{9D17E9CB-F22B-33FB-497F-AB48446CD6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74112" y="6456516"/>
              <a:ext cx="5578475" cy="5400675"/>
            </a:xfrm>
            <a:prstGeom prst="rect">
              <a:avLst/>
            </a:prstGeom>
          </p:spPr>
        </p:pic>
        <p:pic>
          <p:nvPicPr>
            <p:cNvPr id="16" name="図 15">
              <a:extLst>
                <a:ext uri="{FF2B5EF4-FFF2-40B4-BE49-F238E27FC236}">
                  <a16:creationId xmlns:a16="http://schemas.microsoft.com/office/drawing/2014/main" id="{AC490991-0406-DEC6-6D7C-F078DF15435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68487" y="6456516"/>
              <a:ext cx="5603875" cy="5400675"/>
            </a:xfrm>
            <a:prstGeom prst="rect">
              <a:avLst/>
            </a:prstGeom>
          </p:spPr>
        </p:pic>
      </p:grpSp>
      <p:grpSp>
        <p:nvGrpSpPr>
          <p:cNvPr id="26" name="グループ化 25">
            <a:extLst>
              <a:ext uri="{FF2B5EF4-FFF2-40B4-BE49-F238E27FC236}">
                <a16:creationId xmlns:a16="http://schemas.microsoft.com/office/drawing/2014/main" id="{1A010D3A-F933-BD69-B473-61E24ABDC072}"/>
              </a:ext>
            </a:extLst>
          </p:cNvPr>
          <p:cNvGrpSpPr/>
          <p:nvPr/>
        </p:nvGrpSpPr>
        <p:grpSpPr>
          <a:xfrm>
            <a:off x="4475400" y="2940051"/>
            <a:ext cx="6634476" cy="82550"/>
            <a:chOff x="4544699" y="3987801"/>
            <a:chExt cx="6634476" cy="82550"/>
          </a:xfrm>
        </p:grpSpPr>
        <p:sp>
          <p:nvSpPr>
            <p:cNvPr id="19" name="矢印: 右 18">
              <a:extLst>
                <a:ext uri="{FF2B5EF4-FFF2-40B4-BE49-F238E27FC236}">
                  <a16:creationId xmlns:a16="http://schemas.microsoft.com/office/drawing/2014/main" id="{19EC41DF-4A1D-F4F0-B7D4-C493AEACDFDF}"/>
                </a:ext>
              </a:extLst>
            </p:cNvPr>
            <p:cNvSpPr/>
            <p:nvPr/>
          </p:nvSpPr>
          <p:spPr>
            <a:xfrm>
              <a:off x="10083800" y="3987801"/>
              <a:ext cx="1095375" cy="82550"/>
            </a:xfrm>
            <a:prstGeom prst="rightArrow">
              <a:avLst>
                <a:gd name="adj1" fmla="val 50000"/>
                <a:gd name="adj2" fmla="val 115385"/>
              </a:avLst>
            </a:prstGeom>
            <a:solidFill>
              <a:srgbClr val="FFC000"/>
            </a:solidFill>
            <a:ln w="127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21" name="矢印: 右 20">
              <a:extLst>
                <a:ext uri="{FF2B5EF4-FFF2-40B4-BE49-F238E27FC236}">
                  <a16:creationId xmlns:a16="http://schemas.microsoft.com/office/drawing/2014/main" id="{F56E9464-3889-F97F-1C2D-EBF2CAF757E9}"/>
                </a:ext>
              </a:extLst>
            </p:cNvPr>
            <p:cNvSpPr/>
            <p:nvPr/>
          </p:nvSpPr>
          <p:spPr>
            <a:xfrm>
              <a:off x="7332980" y="3987801"/>
              <a:ext cx="1095375" cy="82550"/>
            </a:xfrm>
            <a:prstGeom prst="rightArrow">
              <a:avLst>
                <a:gd name="adj1" fmla="val 50000"/>
                <a:gd name="adj2" fmla="val 115385"/>
              </a:avLst>
            </a:prstGeom>
            <a:solidFill>
              <a:srgbClr val="FFC000"/>
            </a:solidFill>
            <a:ln w="127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23" name="矢印: 右 22">
              <a:extLst>
                <a:ext uri="{FF2B5EF4-FFF2-40B4-BE49-F238E27FC236}">
                  <a16:creationId xmlns:a16="http://schemas.microsoft.com/office/drawing/2014/main" id="{459C4F2F-5C7B-8986-8DE1-68F46EF4DD17}"/>
                </a:ext>
              </a:extLst>
            </p:cNvPr>
            <p:cNvSpPr/>
            <p:nvPr/>
          </p:nvSpPr>
          <p:spPr>
            <a:xfrm>
              <a:off x="4544699" y="3987801"/>
              <a:ext cx="1095375" cy="82550"/>
            </a:xfrm>
            <a:prstGeom prst="rightArrow">
              <a:avLst>
                <a:gd name="adj1" fmla="val 50000"/>
                <a:gd name="adj2" fmla="val 115385"/>
              </a:avLst>
            </a:prstGeom>
            <a:solidFill>
              <a:srgbClr val="FFC000"/>
            </a:solidFill>
            <a:ln w="127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grpSp>
      <p:sp>
        <p:nvSpPr>
          <p:cNvPr id="31" name="テキスト ボックス 30">
            <a:extLst>
              <a:ext uri="{FF2B5EF4-FFF2-40B4-BE49-F238E27FC236}">
                <a16:creationId xmlns:a16="http://schemas.microsoft.com/office/drawing/2014/main" id="{57CE2858-BF35-391E-CD2B-FDD733C4A164}"/>
              </a:ext>
            </a:extLst>
          </p:cNvPr>
          <p:cNvSpPr txBox="1"/>
          <p:nvPr/>
        </p:nvSpPr>
        <p:spPr>
          <a:xfrm>
            <a:off x="4721426" y="2703484"/>
            <a:ext cx="732893" cy="307777"/>
          </a:xfrm>
          <a:prstGeom prst="rect">
            <a:avLst/>
          </a:prstGeom>
          <a:noFill/>
        </p:spPr>
        <p:txBody>
          <a:bodyPr wrap="none" rtlCol="0">
            <a:spAutoFit/>
          </a:bodyPr>
          <a:lstStyle/>
          <a:p>
            <a:r>
              <a:rPr lang="en-US" altLang="ja-JP" sz="14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FB ON</a:t>
            </a:r>
            <a:endParaRPr kumimoji="1" lang="ja-JP" altLang="en-US" sz="14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3" name="テキスト ボックス 32">
            <a:extLst>
              <a:ext uri="{FF2B5EF4-FFF2-40B4-BE49-F238E27FC236}">
                <a16:creationId xmlns:a16="http://schemas.microsoft.com/office/drawing/2014/main" id="{A560BB32-A85B-C920-A656-DC4CDDBB3742}"/>
              </a:ext>
            </a:extLst>
          </p:cNvPr>
          <p:cNvSpPr txBox="1"/>
          <p:nvPr/>
        </p:nvSpPr>
        <p:spPr>
          <a:xfrm>
            <a:off x="7482024" y="2703484"/>
            <a:ext cx="732893" cy="307777"/>
          </a:xfrm>
          <a:prstGeom prst="rect">
            <a:avLst/>
          </a:prstGeom>
          <a:noFill/>
        </p:spPr>
        <p:txBody>
          <a:bodyPr wrap="none" rtlCol="0">
            <a:spAutoFit/>
          </a:bodyPr>
          <a:lstStyle/>
          <a:p>
            <a:r>
              <a:rPr lang="en-US" altLang="ja-JP" sz="14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FB ON</a:t>
            </a:r>
            <a:endParaRPr kumimoji="1" lang="ja-JP" altLang="en-US" sz="14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5" name="テキスト ボックス 34">
            <a:extLst>
              <a:ext uri="{FF2B5EF4-FFF2-40B4-BE49-F238E27FC236}">
                <a16:creationId xmlns:a16="http://schemas.microsoft.com/office/drawing/2014/main" id="{CED5A1A2-4C2F-C4A5-1C39-036B6D148CEC}"/>
              </a:ext>
            </a:extLst>
          </p:cNvPr>
          <p:cNvSpPr txBox="1"/>
          <p:nvPr/>
        </p:nvSpPr>
        <p:spPr>
          <a:xfrm>
            <a:off x="10158968" y="2703484"/>
            <a:ext cx="732893" cy="307777"/>
          </a:xfrm>
          <a:prstGeom prst="rect">
            <a:avLst/>
          </a:prstGeom>
          <a:noFill/>
        </p:spPr>
        <p:txBody>
          <a:bodyPr wrap="none" rtlCol="0">
            <a:spAutoFit/>
          </a:bodyPr>
          <a:lstStyle/>
          <a:p>
            <a:r>
              <a:rPr lang="en-US" altLang="ja-JP" sz="14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FB ON</a:t>
            </a:r>
            <a:endParaRPr kumimoji="1" lang="ja-JP" altLang="en-US" sz="14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7" name="テキスト ボックス 36">
            <a:extLst>
              <a:ext uri="{FF2B5EF4-FFF2-40B4-BE49-F238E27FC236}">
                <a16:creationId xmlns:a16="http://schemas.microsoft.com/office/drawing/2014/main" id="{1B42B271-0087-77A8-5CBB-A167C4DF5EB7}"/>
              </a:ext>
            </a:extLst>
          </p:cNvPr>
          <p:cNvSpPr txBox="1"/>
          <p:nvPr/>
        </p:nvSpPr>
        <p:spPr>
          <a:xfrm>
            <a:off x="3223712" y="1150620"/>
            <a:ext cx="500458" cy="276999"/>
          </a:xfrm>
          <a:prstGeom prst="rect">
            <a:avLst/>
          </a:prstGeom>
          <a:noFill/>
        </p:spPr>
        <p:txBody>
          <a:bodyPr wrap="none" rtlCol="0">
            <a:spAutoFit/>
          </a:bodyPr>
          <a:lstStyle/>
          <a:p>
            <a:r>
              <a:rPr lang="en-US" altLang="ja-JP" sz="1200" b="1" dirty="0">
                <a:solidFill>
                  <a:srgbClr val="0070C0"/>
                </a:solidFill>
                <a:latin typeface="Arial Unicode MS" panose="020B0604020202020204" pitchFamily="50" charset="-128"/>
                <a:ea typeface="Arial Unicode MS" panose="020B0604020202020204" pitchFamily="50" charset="-128"/>
                <a:cs typeface="Arial Unicode MS" panose="020B0604020202020204" pitchFamily="50" charset="-128"/>
              </a:rPr>
              <a:t>ECS</a:t>
            </a:r>
            <a:endParaRPr kumimoji="1" lang="ja-JP" altLang="en-US" sz="1200" b="1" dirty="0">
              <a:solidFill>
                <a:srgbClr val="0070C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9" name="字幕 2">
            <a:extLst>
              <a:ext uri="{FF2B5EF4-FFF2-40B4-BE49-F238E27FC236}">
                <a16:creationId xmlns:a16="http://schemas.microsoft.com/office/drawing/2014/main" id="{B4D41BDF-744D-C7B6-C324-87A888EA058B}"/>
              </a:ext>
            </a:extLst>
          </p:cNvPr>
          <p:cNvSpPr txBox="1">
            <a:spLocks/>
          </p:cNvSpPr>
          <p:nvPr/>
        </p:nvSpPr>
        <p:spPr>
          <a:xfrm>
            <a:off x="-2" y="-1"/>
            <a:ext cx="7301347" cy="504093"/>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Automatic Orbit Feedback in BTe</a:t>
            </a:r>
          </a:p>
        </p:txBody>
      </p:sp>
      <p:sp>
        <p:nvSpPr>
          <p:cNvPr id="40" name="楕円 39">
            <a:extLst>
              <a:ext uri="{FF2B5EF4-FFF2-40B4-BE49-F238E27FC236}">
                <a16:creationId xmlns:a16="http://schemas.microsoft.com/office/drawing/2014/main" id="{71DCB925-6F95-77B2-6C5C-12ACBE0D5ABC}"/>
              </a:ext>
            </a:extLst>
          </p:cNvPr>
          <p:cNvSpPr/>
          <p:nvPr/>
        </p:nvSpPr>
        <p:spPr>
          <a:xfrm>
            <a:off x="3423201" y="2857500"/>
            <a:ext cx="1089460" cy="142988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42" name="楕円 41">
            <a:extLst>
              <a:ext uri="{FF2B5EF4-FFF2-40B4-BE49-F238E27FC236}">
                <a16:creationId xmlns:a16="http://schemas.microsoft.com/office/drawing/2014/main" id="{7343BB35-9FB8-386C-B5B8-BCA8C2B0E61E}"/>
              </a:ext>
            </a:extLst>
          </p:cNvPr>
          <p:cNvSpPr/>
          <p:nvPr/>
        </p:nvSpPr>
        <p:spPr>
          <a:xfrm>
            <a:off x="6232103" y="3017522"/>
            <a:ext cx="1089460" cy="142988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45" name="テキスト ボックス 44">
            <a:extLst>
              <a:ext uri="{FF2B5EF4-FFF2-40B4-BE49-F238E27FC236}">
                <a16:creationId xmlns:a16="http://schemas.microsoft.com/office/drawing/2014/main" id="{42714B59-8461-E632-5450-4F6C44BA53F4}"/>
              </a:ext>
            </a:extLst>
          </p:cNvPr>
          <p:cNvSpPr txBox="1"/>
          <p:nvPr/>
        </p:nvSpPr>
        <p:spPr>
          <a:xfrm>
            <a:off x="2971735" y="5635518"/>
            <a:ext cx="2831224" cy="338554"/>
          </a:xfrm>
          <a:prstGeom prst="rect">
            <a:avLst/>
          </a:prstGeom>
          <a:solidFill>
            <a:schemeClr val="bg1"/>
          </a:solidFill>
          <a:ln>
            <a:solidFill>
              <a:srgbClr val="FF0000"/>
            </a:solidFill>
          </a:ln>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Large beam orbit fluctuations</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47" name="直線コネクタ 46">
            <a:extLst>
              <a:ext uri="{FF2B5EF4-FFF2-40B4-BE49-F238E27FC236}">
                <a16:creationId xmlns:a16="http://schemas.microsoft.com/office/drawing/2014/main" id="{3B8FC983-C1CB-6143-8F8C-93FC8E29DA58}"/>
              </a:ext>
            </a:extLst>
          </p:cNvPr>
          <p:cNvCxnSpPr>
            <a:cxnSpLocks/>
            <a:stCxn id="40" idx="4"/>
          </p:cNvCxnSpPr>
          <p:nvPr/>
        </p:nvCxnSpPr>
        <p:spPr>
          <a:xfrm>
            <a:off x="3967931" y="4287382"/>
            <a:ext cx="144146" cy="1336377"/>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50" name="直線コネクタ 49">
            <a:extLst>
              <a:ext uri="{FF2B5EF4-FFF2-40B4-BE49-F238E27FC236}">
                <a16:creationId xmlns:a16="http://schemas.microsoft.com/office/drawing/2014/main" id="{2C3C20BE-2232-CD81-4788-F72C03EA6AC8}"/>
              </a:ext>
            </a:extLst>
          </p:cNvPr>
          <p:cNvCxnSpPr>
            <a:cxnSpLocks/>
          </p:cNvCxnSpPr>
          <p:nvPr/>
        </p:nvCxnSpPr>
        <p:spPr>
          <a:xfrm flipH="1">
            <a:off x="4656807" y="4077981"/>
            <a:ext cx="1620769" cy="1529576"/>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55" name="テキスト ボックス 54">
            <a:extLst>
              <a:ext uri="{FF2B5EF4-FFF2-40B4-BE49-F238E27FC236}">
                <a16:creationId xmlns:a16="http://schemas.microsoft.com/office/drawing/2014/main" id="{8ECB1214-89A9-8F14-63AE-3F00863A81EA}"/>
              </a:ext>
            </a:extLst>
          </p:cNvPr>
          <p:cNvSpPr txBox="1"/>
          <p:nvPr/>
        </p:nvSpPr>
        <p:spPr>
          <a:xfrm>
            <a:off x="6163284" y="5608904"/>
            <a:ext cx="5558816" cy="584775"/>
          </a:xfrm>
          <a:prstGeom prst="rect">
            <a:avLst/>
          </a:prstGeom>
          <a:solidFill>
            <a:schemeClr val="bg1"/>
          </a:solidFill>
          <a:ln>
            <a:solidFill>
              <a:srgbClr val="0070C0"/>
            </a:solidFill>
          </a:ln>
        </p:spPr>
        <p:txBody>
          <a:bodyPr wrap="square" rtlCol="0">
            <a:spAutoFit/>
          </a:bodyPr>
          <a:lstStyle/>
          <a:p>
            <a:pPr algn="l"/>
            <a:r>
              <a:rPr kumimoji="1" lang="en-US" altLang="ja-JP" sz="1600" b="1" dirty="0">
                <a:solidFill>
                  <a:srgbClr val="0070C0"/>
                </a:solidFill>
                <a:latin typeface="Arial Unicode MS" panose="020B0604020202020204" pitchFamily="50" charset="-128"/>
                <a:ea typeface="Arial Unicode MS" panose="020B0604020202020204" pitchFamily="50" charset="-128"/>
                <a:cs typeface="Arial Unicode MS" panose="020B0604020202020204" pitchFamily="50" charset="-128"/>
              </a:rPr>
              <a:t>Stable after FB implementation</a:t>
            </a:r>
          </a:p>
          <a:p>
            <a:pPr algn="l"/>
            <a:r>
              <a:rPr lang="en-US" altLang="ja-JP" sz="1600" b="1" dirty="0">
                <a:solidFill>
                  <a:srgbClr val="0070C0"/>
                </a:solidFill>
                <a:latin typeface="Arial Unicode MS" panose="020B0604020202020204" pitchFamily="50" charset="-128"/>
                <a:ea typeface="Arial Unicode MS" panose="020B0604020202020204" pitchFamily="50" charset="-128"/>
                <a:cs typeface="Arial Unicode MS" panose="020B0604020202020204" pitchFamily="50" charset="-128"/>
              </a:rPr>
              <a:t>(Steps correspond to changes in the golden orbit, etc.)</a:t>
            </a:r>
          </a:p>
        </p:txBody>
      </p:sp>
      <p:sp>
        <p:nvSpPr>
          <p:cNvPr id="58" name="四角形: 角を丸くする 57">
            <a:extLst>
              <a:ext uri="{FF2B5EF4-FFF2-40B4-BE49-F238E27FC236}">
                <a16:creationId xmlns:a16="http://schemas.microsoft.com/office/drawing/2014/main" id="{90AD1E10-5022-F205-E23D-B57175C6150E}"/>
              </a:ext>
            </a:extLst>
          </p:cNvPr>
          <p:cNvSpPr/>
          <p:nvPr/>
        </p:nvSpPr>
        <p:spPr>
          <a:xfrm>
            <a:off x="4516544" y="3217845"/>
            <a:ext cx="1054231" cy="860136"/>
          </a:xfrm>
          <a:prstGeom prst="roundRect">
            <a:avLst>
              <a:gd name="adj" fmla="val 27346"/>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60" name="四角形: 角を丸くする 59">
            <a:extLst>
              <a:ext uri="{FF2B5EF4-FFF2-40B4-BE49-F238E27FC236}">
                <a16:creationId xmlns:a16="http://schemas.microsoft.com/office/drawing/2014/main" id="{65BE1B83-014A-3139-FCFB-2CE6A697C122}"/>
              </a:ext>
            </a:extLst>
          </p:cNvPr>
          <p:cNvSpPr/>
          <p:nvPr/>
        </p:nvSpPr>
        <p:spPr>
          <a:xfrm>
            <a:off x="7340336" y="3360203"/>
            <a:ext cx="1054231" cy="860136"/>
          </a:xfrm>
          <a:prstGeom prst="roundRect">
            <a:avLst>
              <a:gd name="adj" fmla="val 27346"/>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62" name="四角形: 角を丸くする 61">
            <a:extLst>
              <a:ext uri="{FF2B5EF4-FFF2-40B4-BE49-F238E27FC236}">
                <a16:creationId xmlns:a16="http://schemas.microsoft.com/office/drawing/2014/main" id="{E6D8E5A8-64E2-9E20-3612-D616583D5C37}"/>
              </a:ext>
            </a:extLst>
          </p:cNvPr>
          <p:cNvSpPr/>
          <p:nvPr/>
        </p:nvSpPr>
        <p:spPr>
          <a:xfrm>
            <a:off x="10046761" y="3189884"/>
            <a:ext cx="1054231" cy="860136"/>
          </a:xfrm>
          <a:prstGeom prst="roundRect">
            <a:avLst>
              <a:gd name="adj" fmla="val 27346"/>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cxnSp>
        <p:nvCxnSpPr>
          <p:cNvPr id="64" name="直線コネクタ 63">
            <a:extLst>
              <a:ext uri="{FF2B5EF4-FFF2-40B4-BE49-F238E27FC236}">
                <a16:creationId xmlns:a16="http://schemas.microsoft.com/office/drawing/2014/main" id="{41C72061-B340-18A3-E58D-441FA0BDE5C4}"/>
              </a:ext>
            </a:extLst>
          </p:cNvPr>
          <p:cNvCxnSpPr>
            <a:cxnSpLocks/>
          </p:cNvCxnSpPr>
          <p:nvPr/>
        </p:nvCxnSpPr>
        <p:spPr>
          <a:xfrm>
            <a:off x="5454319" y="4050020"/>
            <a:ext cx="925699" cy="1573739"/>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65" name="直線コネクタ 64">
            <a:extLst>
              <a:ext uri="{FF2B5EF4-FFF2-40B4-BE49-F238E27FC236}">
                <a16:creationId xmlns:a16="http://schemas.microsoft.com/office/drawing/2014/main" id="{3EF5AF04-BF91-0460-1F8F-6ED5C629E0C5}"/>
              </a:ext>
            </a:extLst>
          </p:cNvPr>
          <p:cNvCxnSpPr>
            <a:cxnSpLocks/>
          </p:cNvCxnSpPr>
          <p:nvPr/>
        </p:nvCxnSpPr>
        <p:spPr>
          <a:xfrm flipH="1">
            <a:off x="7370224" y="4231530"/>
            <a:ext cx="478246" cy="1377374"/>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cxnSp>
        <p:nvCxnSpPr>
          <p:cNvPr id="68" name="直線コネクタ 67">
            <a:extLst>
              <a:ext uri="{FF2B5EF4-FFF2-40B4-BE49-F238E27FC236}">
                <a16:creationId xmlns:a16="http://schemas.microsoft.com/office/drawing/2014/main" id="{14BC0497-D588-3FB7-5C44-B36D1D8A99C3}"/>
              </a:ext>
            </a:extLst>
          </p:cNvPr>
          <p:cNvCxnSpPr>
            <a:cxnSpLocks/>
          </p:cNvCxnSpPr>
          <p:nvPr/>
        </p:nvCxnSpPr>
        <p:spPr>
          <a:xfrm flipH="1">
            <a:off x="9486900" y="4070116"/>
            <a:ext cx="1105527" cy="1580742"/>
          </a:xfrm>
          <a:prstGeom prst="line">
            <a:avLst/>
          </a:prstGeom>
          <a:ln>
            <a:solidFill>
              <a:srgbClr val="0070C0"/>
            </a:solidFill>
          </a:ln>
        </p:spPr>
        <p:style>
          <a:lnRef idx="2">
            <a:schemeClr val="accent1"/>
          </a:lnRef>
          <a:fillRef idx="0">
            <a:schemeClr val="accent1"/>
          </a:fillRef>
          <a:effectRef idx="1">
            <a:schemeClr val="accent1"/>
          </a:effectRef>
          <a:fontRef idx="minor">
            <a:schemeClr val="tx1"/>
          </a:fontRef>
        </p:style>
      </p:cxnSp>
      <p:sp>
        <p:nvSpPr>
          <p:cNvPr id="70" name="テキスト ボックス 69">
            <a:extLst>
              <a:ext uri="{FF2B5EF4-FFF2-40B4-BE49-F238E27FC236}">
                <a16:creationId xmlns:a16="http://schemas.microsoft.com/office/drawing/2014/main" id="{282A4C86-7F9C-11DF-27A2-F7C0405CC91D}"/>
              </a:ext>
            </a:extLst>
          </p:cNvPr>
          <p:cNvSpPr txBox="1"/>
          <p:nvPr/>
        </p:nvSpPr>
        <p:spPr>
          <a:xfrm>
            <a:off x="10341594" y="166464"/>
            <a:ext cx="1380506"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Y. Shimosaki</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74" name="正方形/長方形 73">
            <a:extLst>
              <a:ext uri="{FF2B5EF4-FFF2-40B4-BE49-F238E27FC236}">
                <a16:creationId xmlns:a16="http://schemas.microsoft.com/office/drawing/2014/main" id="{DE42EB34-265F-73A3-0F20-52A864CF6E15}"/>
              </a:ext>
            </a:extLst>
          </p:cNvPr>
          <p:cNvSpPr/>
          <p:nvPr/>
        </p:nvSpPr>
        <p:spPr>
          <a:xfrm>
            <a:off x="5165360" y="1843135"/>
            <a:ext cx="215235" cy="471440"/>
          </a:xfrm>
          <a:prstGeom prst="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76" name="正方形/長方形 75">
            <a:extLst>
              <a:ext uri="{FF2B5EF4-FFF2-40B4-BE49-F238E27FC236}">
                <a16:creationId xmlns:a16="http://schemas.microsoft.com/office/drawing/2014/main" id="{C119D449-64A4-0741-9460-67801D8A7FC3}"/>
              </a:ext>
            </a:extLst>
          </p:cNvPr>
          <p:cNvSpPr/>
          <p:nvPr/>
        </p:nvSpPr>
        <p:spPr>
          <a:xfrm>
            <a:off x="7306108" y="1855132"/>
            <a:ext cx="180679" cy="471440"/>
          </a:xfrm>
          <a:prstGeom prst="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78" name="正方形/長方形 77">
            <a:extLst>
              <a:ext uri="{FF2B5EF4-FFF2-40B4-BE49-F238E27FC236}">
                <a16:creationId xmlns:a16="http://schemas.microsoft.com/office/drawing/2014/main" id="{490871EB-DBEB-10B6-1D03-943E9F59092D}"/>
              </a:ext>
            </a:extLst>
          </p:cNvPr>
          <p:cNvSpPr/>
          <p:nvPr/>
        </p:nvSpPr>
        <p:spPr>
          <a:xfrm>
            <a:off x="1051560" y="1843135"/>
            <a:ext cx="135861" cy="471440"/>
          </a:xfrm>
          <a:prstGeom prst="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80" name="正方形/長方形 79">
            <a:extLst>
              <a:ext uri="{FF2B5EF4-FFF2-40B4-BE49-F238E27FC236}">
                <a16:creationId xmlns:a16="http://schemas.microsoft.com/office/drawing/2014/main" id="{52160063-7EF0-B5BC-111C-CC572A972747}"/>
              </a:ext>
            </a:extLst>
          </p:cNvPr>
          <p:cNvSpPr/>
          <p:nvPr/>
        </p:nvSpPr>
        <p:spPr>
          <a:xfrm>
            <a:off x="8729051" y="1855132"/>
            <a:ext cx="180679" cy="537548"/>
          </a:xfrm>
          <a:prstGeom prst="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91" name="テキスト ボックス 90">
            <a:extLst>
              <a:ext uri="{FF2B5EF4-FFF2-40B4-BE49-F238E27FC236}">
                <a16:creationId xmlns:a16="http://schemas.microsoft.com/office/drawing/2014/main" id="{6D4B6672-B8B0-B8EA-327A-F1B9B9A12C57}"/>
              </a:ext>
            </a:extLst>
          </p:cNvPr>
          <p:cNvSpPr txBox="1"/>
          <p:nvPr/>
        </p:nvSpPr>
        <p:spPr>
          <a:xfrm>
            <a:off x="1609401" y="6366855"/>
            <a:ext cx="8610049" cy="369332"/>
          </a:xfrm>
          <a:prstGeom prst="rect">
            <a:avLst/>
          </a:prstGeom>
          <a:noFill/>
        </p:spPr>
        <p:txBody>
          <a:bodyPr wrap="none" rtlCol="0">
            <a:spAutoFit/>
          </a:bodyPr>
          <a:lstStyle/>
          <a:p>
            <a:pPr algn="l"/>
            <a:r>
              <a:rPr kumimoji="1" lang="en-US" altLang="ja-JP"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Long-term beam orbit </a:t>
            </a:r>
            <a:r>
              <a:rPr lang="en-US" altLang="ja-JP"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drift</a:t>
            </a:r>
            <a:r>
              <a:rPr kumimoji="1" lang="en-US" altLang="ja-JP"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 was eliminated, and orbit jitter was significantly reduced</a:t>
            </a:r>
            <a:endParaRPr kumimoji="1" lang="ja-JP" altLang="en-US"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 name="スライド番号プレースホルダー 1">
            <a:extLst>
              <a:ext uri="{FF2B5EF4-FFF2-40B4-BE49-F238E27FC236}">
                <a16:creationId xmlns:a16="http://schemas.microsoft.com/office/drawing/2014/main" id="{5595010C-2B15-27EA-FCA6-173E18602C62}"/>
              </a:ext>
            </a:extLst>
          </p:cNvPr>
          <p:cNvSpPr>
            <a:spLocks noGrp="1"/>
          </p:cNvSpPr>
          <p:nvPr>
            <p:ph type="sldNum" sz="quarter" idx="12"/>
          </p:nvPr>
        </p:nvSpPr>
        <p:spPr/>
        <p:txBody>
          <a:bodyPr/>
          <a:lstStyle/>
          <a:p>
            <a:fld id="{CAD7C6AE-5926-44C1-B8C5-328FEA194DF7}" type="slidenum">
              <a:rPr lang="ja-JP" altLang="en-US" smtClean="0"/>
              <a:pPr/>
              <a:t>26</a:t>
            </a:fld>
            <a:endParaRPr lang="ja-JP" altLang="en-US" dirty="0"/>
          </a:p>
        </p:txBody>
      </p:sp>
      <p:grpSp>
        <p:nvGrpSpPr>
          <p:cNvPr id="6" name="グループ化 5">
            <a:extLst>
              <a:ext uri="{FF2B5EF4-FFF2-40B4-BE49-F238E27FC236}">
                <a16:creationId xmlns:a16="http://schemas.microsoft.com/office/drawing/2014/main" id="{BDD8EF74-AA8D-72FB-0973-A2A2CB7AB0D8}"/>
              </a:ext>
            </a:extLst>
          </p:cNvPr>
          <p:cNvGrpSpPr/>
          <p:nvPr/>
        </p:nvGrpSpPr>
        <p:grpSpPr>
          <a:xfrm>
            <a:off x="952705" y="3135400"/>
            <a:ext cx="1498906" cy="87435"/>
            <a:chOff x="952705" y="3143638"/>
            <a:chExt cx="1498906" cy="87435"/>
          </a:xfrm>
        </p:grpSpPr>
        <p:sp>
          <p:nvSpPr>
            <p:cNvPr id="3" name="楕円 2">
              <a:extLst>
                <a:ext uri="{FF2B5EF4-FFF2-40B4-BE49-F238E27FC236}">
                  <a16:creationId xmlns:a16="http://schemas.microsoft.com/office/drawing/2014/main" id="{D88BE3B5-1901-E4A1-EBCF-1005271FE75B}"/>
                </a:ext>
              </a:extLst>
            </p:cNvPr>
            <p:cNvSpPr/>
            <p:nvPr/>
          </p:nvSpPr>
          <p:spPr>
            <a:xfrm>
              <a:off x="952705" y="3148694"/>
              <a:ext cx="82379" cy="82379"/>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楕円 4">
              <a:extLst>
                <a:ext uri="{FF2B5EF4-FFF2-40B4-BE49-F238E27FC236}">
                  <a16:creationId xmlns:a16="http://schemas.microsoft.com/office/drawing/2014/main" id="{214C73F4-85C7-B5AA-CB7C-0F77637C4BCB}"/>
                </a:ext>
              </a:extLst>
            </p:cNvPr>
            <p:cNvSpPr/>
            <p:nvPr/>
          </p:nvSpPr>
          <p:spPr>
            <a:xfrm>
              <a:off x="2369232" y="3143638"/>
              <a:ext cx="82379" cy="82379"/>
            </a:xfrm>
            <a:prstGeom prst="ellipse">
              <a:avLst/>
            </a:prstGeom>
            <a:solidFill>
              <a:srgbClr val="00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 name="グループ化 6">
            <a:extLst>
              <a:ext uri="{FF2B5EF4-FFF2-40B4-BE49-F238E27FC236}">
                <a16:creationId xmlns:a16="http://schemas.microsoft.com/office/drawing/2014/main" id="{68C9759F-3A57-04B6-9BAE-E72E536B0B80}"/>
              </a:ext>
            </a:extLst>
          </p:cNvPr>
          <p:cNvGrpSpPr/>
          <p:nvPr/>
        </p:nvGrpSpPr>
        <p:grpSpPr>
          <a:xfrm>
            <a:off x="3690398" y="3130826"/>
            <a:ext cx="1498906" cy="87435"/>
            <a:chOff x="952705" y="3143638"/>
            <a:chExt cx="1498906" cy="87435"/>
          </a:xfrm>
        </p:grpSpPr>
        <p:sp>
          <p:nvSpPr>
            <p:cNvPr id="9" name="楕円 8">
              <a:extLst>
                <a:ext uri="{FF2B5EF4-FFF2-40B4-BE49-F238E27FC236}">
                  <a16:creationId xmlns:a16="http://schemas.microsoft.com/office/drawing/2014/main" id="{F1EE752A-3F56-8D36-CF8C-3D8D20BB5B3D}"/>
                </a:ext>
              </a:extLst>
            </p:cNvPr>
            <p:cNvSpPr/>
            <p:nvPr/>
          </p:nvSpPr>
          <p:spPr>
            <a:xfrm>
              <a:off x="952705" y="3148694"/>
              <a:ext cx="82379" cy="82379"/>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楕円 10">
              <a:extLst>
                <a:ext uri="{FF2B5EF4-FFF2-40B4-BE49-F238E27FC236}">
                  <a16:creationId xmlns:a16="http://schemas.microsoft.com/office/drawing/2014/main" id="{1490E4E2-2EA2-AEF0-A184-1C2FA7D62A60}"/>
                </a:ext>
              </a:extLst>
            </p:cNvPr>
            <p:cNvSpPr/>
            <p:nvPr/>
          </p:nvSpPr>
          <p:spPr>
            <a:xfrm>
              <a:off x="2369232" y="3143638"/>
              <a:ext cx="82379" cy="82379"/>
            </a:xfrm>
            <a:prstGeom prst="ellipse">
              <a:avLst/>
            </a:prstGeom>
            <a:solidFill>
              <a:srgbClr val="00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 name="グループ化 12">
            <a:extLst>
              <a:ext uri="{FF2B5EF4-FFF2-40B4-BE49-F238E27FC236}">
                <a16:creationId xmlns:a16="http://schemas.microsoft.com/office/drawing/2014/main" id="{0729E6D3-F599-D641-A564-88D1C7AA06CD}"/>
              </a:ext>
            </a:extLst>
          </p:cNvPr>
          <p:cNvGrpSpPr/>
          <p:nvPr/>
        </p:nvGrpSpPr>
        <p:grpSpPr>
          <a:xfrm>
            <a:off x="6469816" y="3130826"/>
            <a:ext cx="1498906" cy="87435"/>
            <a:chOff x="952705" y="3143638"/>
            <a:chExt cx="1498906" cy="87435"/>
          </a:xfrm>
        </p:grpSpPr>
        <p:sp>
          <p:nvSpPr>
            <p:cNvPr id="15" name="楕円 14">
              <a:extLst>
                <a:ext uri="{FF2B5EF4-FFF2-40B4-BE49-F238E27FC236}">
                  <a16:creationId xmlns:a16="http://schemas.microsoft.com/office/drawing/2014/main" id="{1C01D284-AC7A-44AD-5746-931E6AF338CC}"/>
                </a:ext>
              </a:extLst>
            </p:cNvPr>
            <p:cNvSpPr/>
            <p:nvPr/>
          </p:nvSpPr>
          <p:spPr>
            <a:xfrm>
              <a:off x="952705" y="3148694"/>
              <a:ext cx="82379" cy="82379"/>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楕円 17">
              <a:extLst>
                <a:ext uri="{FF2B5EF4-FFF2-40B4-BE49-F238E27FC236}">
                  <a16:creationId xmlns:a16="http://schemas.microsoft.com/office/drawing/2014/main" id="{21523634-82EF-9EE9-3FCE-1A42A9B8009E}"/>
                </a:ext>
              </a:extLst>
            </p:cNvPr>
            <p:cNvSpPr/>
            <p:nvPr/>
          </p:nvSpPr>
          <p:spPr>
            <a:xfrm>
              <a:off x="2369232" y="3143638"/>
              <a:ext cx="82379" cy="82379"/>
            </a:xfrm>
            <a:prstGeom prst="ellipse">
              <a:avLst/>
            </a:prstGeom>
            <a:solidFill>
              <a:srgbClr val="00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0" name="グループ化 19">
            <a:extLst>
              <a:ext uri="{FF2B5EF4-FFF2-40B4-BE49-F238E27FC236}">
                <a16:creationId xmlns:a16="http://schemas.microsoft.com/office/drawing/2014/main" id="{A6DB19B8-7713-18BA-24DC-EF734AF04664}"/>
              </a:ext>
            </a:extLst>
          </p:cNvPr>
          <p:cNvGrpSpPr/>
          <p:nvPr/>
        </p:nvGrpSpPr>
        <p:grpSpPr>
          <a:xfrm>
            <a:off x="9246086" y="3140456"/>
            <a:ext cx="1498906" cy="87435"/>
            <a:chOff x="952705" y="3143638"/>
            <a:chExt cx="1498906" cy="87435"/>
          </a:xfrm>
        </p:grpSpPr>
        <p:sp>
          <p:nvSpPr>
            <p:cNvPr id="22" name="楕円 21">
              <a:extLst>
                <a:ext uri="{FF2B5EF4-FFF2-40B4-BE49-F238E27FC236}">
                  <a16:creationId xmlns:a16="http://schemas.microsoft.com/office/drawing/2014/main" id="{44656771-CC8F-DF7B-15F9-C66305CE4162}"/>
                </a:ext>
              </a:extLst>
            </p:cNvPr>
            <p:cNvSpPr/>
            <p:nvPr/>
          </p:nvSpPr>
          <p:spPr>
            <a:xfrm>
              <a:off x="952705" y="3148694"/>
              <a:ext cx="82379" cy="82379"/>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楕円 23">
              <a:extLst>
                <a:ext uri="{FF2B5EF4-FFF2-40B4-BE49-F238E27FC236}">
                  <a16:creationId xmlns:a16="http://schemas.microsoft.com/office/drawing/2014/main" id="{5845A716-2057-DE20-DB70-237561D80101}"/>
                </a:ext>
              </a:extLst>
            </p:cNvPr>
            <p:cNvSpPr/>
            <p:nvPr/>
          </p:nvSpPr>
          <p:spPr>
            <a:xfrm>
              <a:off x="2369232" y="3143638"/>
              <a:ext cx="82379" cy="82379"/>
            </a:xfrm>
            <a:prstGeom prst="ellipse">
              <a:avLst/>
            </a:prstGeom>
            <a:solidFill>
              <a:srgbClr val="00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5162065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241FB97B-87A9-E398-E5F3-71F5A6E932FA}"/>
              </a:ext>
            </a:extLst>
          </p:cNvPr>
          <p:cNvPicPr>
            <a:picLocks noChangeAspect="1"/>
          </p:cNvPicPr>
          <p:nvPr/>
        </p:nvPicPr>
        <p:blipFill>
          <a:blip r:embed="rId2">
            <a:extLst>
              <a:ext uri="{28A0092B-C50C-407E-A947-70E740481C1C}">
                <a14:useLocalDpi xmlns:a14="http://schemas.microsoft.com/office/drawing/2010/main" val="0"/>
              </a:ext>
            </a:extLst>
          </a:blip>
          <a:srcRect r="1276"/>
          <a:stretch>
            <a:fillRect/>
          </a:stretch>
        </p:blipFill>
        <p:spPr>
          <a:xfrm>
            <a:off x="649042" y="602049"/>
            <a:ext cx="10976901" cy="2402384"/>
          </a:xfrm>
          <a:prstGeom prst="rect">
            <a:avLst/>
          </a:prstGeom>
        </p:spPr>
      </p:pic>
      <p:sp>
        <p:nvSpPr>
          <p:cNvPr id="5" name="字幕 2">
            <a:extLst>
              <a:ext uri="{FF2B5EF4-FFF2-40B4-BE49-F238E27FC236}">
                <a16:creationId xmlns:a16="http://schemas.microsoft.com/office/drawing/2014/main" id="{5ECE32CF-E5D3-2545-8375-17D2D5ABAFAB}"/>
              </a:ext>
            </a:extLst>
          </p:cNvPr>
          <p:cNvSpPr txBox="1">
            <a:spLocks/>
          </p:cNvSpPr>
          <p:nvPr/>
        </p:nvSpPr>
        <p:spPr>
          <a:xfrm>
            <a:off x="-2" y="-1"/>
            <a:ext cx="7301347" cy="504093"/>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Automatic Orbit Feedback in BTp</a:t>
            </a:r>
          </a:p>
        </p:txBody>
      </p:sp>
      <p:grpSp>
        <p:nvGrpSpPr>
          <p:cNvPr id="14" name="グループ化 13">
            <a:extLst>
              <a:ext uri="{FF2B5EF4-FFF2-40B4-BE49-F238E27FC236}">
                <a16:creationId xmlns:a16="http://schemas.microsoft.com/office/drawing/2014/main" id="{11DABEAE-E65A-6E8A-F578-438F19997A15}"/>
              </a:ext>
            </a:extLst>
          </p:cNvPr>
          <p:cNvGrpSpPr/>
          <p:nvPr/>
        </p:nvGrpSpPr>
        <p:grpSpPr>
          <a:xfrm>
            <a:off x="783707" y="2970712"/>
            <a:ext cx="10624584" cy="2522599"/>
            <a:chOff x="-3041654" y="5005694"/>
            <a:chExt cx="23274342" cy="5526035"/>
          </a:xfrm>
        </p:grpSpPr>
        <p:pic>
          <p:nvPicPr>
            <p:cNvPr id="7" name="図 6">
              <a:extLst>
                <a:ext uri="{FF2B5EF4-FFF2-40B4-BE49-F238E27FC236}">
                  <a16:creationId xmlns:a16="http://schemas.microsoft.com/office/drawing/2014/main" id="{F7E3077A-8BF6-7131-130E-C2807EEA1B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1654" y="5005694"/>
              <a:ext cx="5629275" cy="5400675"/>
            </a:xfrm>
            <a:prstGeom prst="rect">
              <a:avLst/>
            </a:prstGeom>
          </p:spPr>
        </p:pic>
        <p:pic>
          <p:nvPicPr>
            <p:cNvPr id="9" name="図 8">
              <a:extLst>
                <a:ext uri="{FF2B5EF4-FFF2-40B4-BE49-F238E27FC236}">
                  <a16:creationId xmlns:a16="http://schemas.microsoft.com/office/drawing/2014/main" id="{9412E42F-665F-24C4-1349-A1DADBEA54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4635" y="5005694"/>
              <a:ext cx="5654675" cy="5400675"/>
            </a:xfrm>
            <a:prstGeom prst="rect">
              <a:avLst/>
            </a:prstGeom>
          </p:spPr>
        </p:pic>
        <p:pic>
          <p:nvPicPr>
            <p:cNvPr id="11" name="図 10">
              <a:extLst>
                <a:ext uri="{FF2B5EF4-FFF2-40B4-BE49-F238E27FC236}">
                  <a16:creationId xmlns:a16="http://schemas.microsoft.com/office/drawing/2014/main" id="{FD97A3B0-3202-C868-53E7-F12B2F88D5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96324" y="5131054"/>
              <a:ext cx="5654675" cy="5400675"/>
            </a:xfrm>
            <a:prstGeom prst="rect">
              <a:avLst/>
            </a:prstGeom>
          </p:spPr>
        </p:pic>
        <p:pic>
          <p:nvPicPr>
            <p:cNvPr id="13" name="図 12">
              <a:extLst>
                <a:ext uri="{FF2B5EF4-FFF2-40B4-BE49-F238E27FC236}">
                  <a16:creationId xmlns:a16="http://schemas.microsoft.com/office/drawing/2014/main" id="{42B033D2-D6A2-F1CE-DA23-6C60A2169B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78013" y="5131054"/>
              <a:ext cx="5654675" cy="5400675"/>
            </a:xfrm>
            <a:prstGeom prst="rect">
              <a:avLst/>
            </a:prstGeom>
          </p:spPr>
        </p:pic>
      </p:grpSp>
      <p:sp>
        <p:nvSpPr>
          <p:cNvPr id="21" name="テキスト ボックス 20">
            <a:extLst>
              <a:ext uri="{FF2B5EF4-FFF2-40B4-BE49-F238E27FC236}">
                <a16:creationId xmlns:a16="http://schemas.microsoft.com/office/drawing/2014/main" id="{BC8369DE-543D-4613-ACF4-90D5C6A0525D}"/>
              </a:ext>
            </a:extLst>
          </p:cNvPr>
          <p:cNvSpPr txBox="1"/>
          <p:nvPr/>
        </p:nvSpPr>
        <p:spPr>
          <a:xfrm>
            <a:off x="10341594" y="166464"/>
            <a:ext cx="1380506"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Y. Shimosaki</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2" name="テキスト ボックス 21">
            <a:extLst>
              <a:ext uri="{FF2B5EF4-FFF2-40B4-BE49-F238E27FC236}">
                <a16:creationId xmlns:a16="http://schemas.microsoft.com/office/drawing/2014/main" id="{59CD1037-39B5-A290-A37F-3838E32A2195}"/>
              </a:ext>
            </a:extLst>
          </p:cNvPr>
          <p:cNvSpPr txBox="1"/>
          <p:nvPr/>
        </p:nvSpPr>
        <p:spPr>
          <a:xfrm>
            <a:off x="4080940" y="5457808"/>
            <a:ext cx="4030119" cy="338554"/>
          </a:xfrm>
          <a:prstGeom prst="rect">
            <a:avLst/>
          </a:prstGeom>
          <a:noFill/>
        </p:spPr>
        <p:txBody>
          <a:bodyPr wrap="square" rtlCol="0">
            <a:spAutoFit/>
          </a:bodyPr>
          <a:lstStyle/>
          <a:p>
            <a:pPr algn="ctr"/>
            <a:r>
              <a:rPr kumimoji="1"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Positron beam orbit is also stabilized</a:t>
            </a:r>
            <a:endParaRPr kumimoji="1" lang="ja-JP" altLang="en-US" sz="16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4" name="正方形/長方形 23">
            <a:extLst>
              <a:ext uri="{FF2B5EF4-FFF2-40B4-BE49-F238E27FC236}">
                <a16:creationId xmlns:a16="http://schemas.microsoft.com/office/drawing/2014/main" id="{8C167EB4-5DE4-8039-07C3-B69D58602663}"/>
              </a:ext>
            </a:extLst>
          </p:cNvPr>
          <p:cNvSpPr/>
          <p:nvPr/>
        </p:nvSpPr>
        <p:spPr>
          <a:xfrm>
            <a:off x="7575550" y="1803241"/>
            <a:ext cx="113319" cy="471440"/>
          </a:xfrm>
          <a:prstGeom prst="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26" name="正方形/長方形 25">
            <a:extLst>
              <a:ext uri="{FF2B5EF4-FFF2-40B4-BE49-F238E27FC236}">
                <a16:creationId xmlns:a16="http://schemas.microsoft.com/office/drawing/2014/main" id="{9307FB88-4B35-3D5E-DDAF-99F574543C39}"/>
              </a:ext>
            </a:extLst>
          </p:cNvPr>
          <p:cNvSpPr/>
          <p:nvPr/>
        </p:nvSpPr>
        <p:spPr>
          <a:xfrm>
            <a:off x="8826969" y="1787158"/>
            <a:ext cx="136056" cy="563135"/>
          </a:xfrm>
          <a:prstGeom prst="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28" name="正方形/長方形 27">
            <a:extLst>
              <a:ext uri="{FF2B5EF4-FFF2-40B4-BE49-F238E27FC236}">
                <a16:creationId xmlns:a16="http://schemas.microsoft.com/office/drawing/2014/main" id="{5F7C84A9-449B-C4B9-3DED-FA0367B756C1}"/>
              </a:ext>
            </a:extLst>
          </p:cNvPr>
          <p:cNvSpPr/>
          <p:nvPr/>
        </p:nvSpPr>
        <p:spPr>
          <a:xfrm>
            <a:off x="5571490" y="1787157"/>
            <a:ext cx="136056" cy="487523"/>
          </a:xfrm>
          <a:prstGeom prst="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30" name="正方形/長方形 29">
            <a:extLst>
              <a:ext uri="{FF2B5EF4-FFF2-40B4-BE49-F238E27FC236}">
                <a16:creationId xmlns:a16="http://schemas.microsoft.com/office/drawing/2014/main" id="{66011305-6082-739D-A42A-17114D4DF551}"/>
              </a:ext>
            </a:extLst>
          </p:cNvPr>
          <p:cNvSpPr/>
          <p:nvPr/>
        </p:nvSpPr>
        <p:spPr>
          <a:xfrm>
            <a:off x="2119630" y="1787156"/>
            <a:ext cx="136056" cy="487523"/>
          </a:xfrm>
          <a:prstGeom prst="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32" name="矢印: 右 31">
            <a:extLst>
              <a:ext uri="{FF2B5EF4-FFF2-40B4-BE49-F238E27FC236}">
                <a16:creationId xmlns:a16="http://schemas.microsoft.com/office/drawing/2014/main" id="{5143DFE2-884A-CB7F-FEBE-88F5FD4A8F1D}"/>
              </a:ext>
            </a:extLst>
          </p:cNvPr>
          <p:cNvSpPr/>
          <p:nvPr/>
        </p:nvSpPr>
        <p:spPr>
          <a:xfrm>
            <a:off x="9364900" y="3006215"/>
            <a:ext cx="1734900" cy="95249"/>
          </a:xfrm>
          <a:prstGeom prst="rightArrow">
            <a:avLst>
              <a:gd name="adj1" fmla="val 50000"/>
              <a:gd name="adj2" fmla="val 115385"/>
            </a:avLst>
          </a:prstGeom>
          <a:solidFill>
            <a:srgbClr val="FFC000"/>
          </a:solidFill>
          <a:ln w="127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34" name="矢印: 右 33">
            <a:extLst>
              <a:ext uri="{FF2B5EF4-FFF2-40B4-BE49-F238E27FC236}">
                <a16:creationId xmlns:a16="http://schemas.microsoft.com/office/drawing/2014/main" id="{DCD2F8F4-7436-97D8-4B36-11F4F413FB7A}"/>
              </a:ext>
            </a:extLst>
          </p:cNvPr>
          <p:cNvSpPr/>
          <p:nvPr/>
        </p:nvSpPr>
        <p:spPr>
          <a:xfrm>
            <a:off x="6679947" y="3006215"/>
            <a:ext cx="1734900" cy="95249"/>
          </a:xfrm>
          <a:prstGeom prst="rightArrow">
            <a:avLst>
              <a:gd name="adj1" fmla="val 50000"/>
              <a:gd name="adj2" fmla="val 115385"/>
            </a:avLst>
          </a:prstGeom>
          <a:solidFill>
            <a:srgbClr val="FFC000"/>
          </a:solidFill>
          <a:ln w="127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36" name="矢印: 右 35">
            <a:extLst>
              <a:ext uri="{FF2B5EF4-FFF2-40B4-BE49-F238E27FC236}">
                <a16:creationId xmlns:a16="http://schemas.microsoft.com/office/drawing/2014/main" id="{E82C9D2E-8724-8B8B-60C6-314328E95485}"/>
              </a:ext>
            </a:extLst>
          </p:cNvPr>
          <p:cNvSpPr/>
          <p:nvPr/>
        </p:nvSpPr>
        <p:spPr>
          <a:xfrm>
            <a:off x="3972646" y="2956808"/>
            <a:ext cx="1734900" cy="95249"/>
          </a:xfrm>
          <a:prstGeom prst="rightArrow">
            <a:avLst>
              <a:gd name="adj1" fmla="val 50000"/>
              <a:gd name="adj2" fmla="val 115385"/>
            </a:avLst>
          </a:prstGeom>
          <a:solidFill>
            <a:srgbClr val="FFC000"/>
          </a:solidFill>
          <a:ln w="127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48" name="テキスト ボックス 47">
            <a:extLst>
              <a:ext uri="{FF2B5EF4-FFF2-40B4-BE49-F238E27FC236}">
                <a16:creationId xmlns:a16="http://schemas.microsoft.com/office/drawing/2014/main" id="{D10EB643-AD3A-079F-9DEB-63EA537A92CC}"/>
              </a:ext>
            </a:extLst>
          </p:cNvPr>
          <p:cNvSpPr txBox="1"/>
          <p:nvPr/>
        </p:nvSpPr>
        <p:spPr>
          <a:xfrm>
            <a:off x="3937040" y="2704962"/>
            <a:ext cx="732893" cy="307777"/>
          </a:xfrm>
          <a:prstGeom prst="rect">
            <a:avLst/>
          </a:prstGeom>
          <a:noFill/>
        </p:spPr>
        <p:txBody>
          <a:bodyPr wrap="none" rtlCol="0">
            <a:spAutoFit/>
          </a:bodyPr>
          <a:lstStyle/>
          <a:p>
            <a:r>
              <a:rPr lang="en-US" altLang="ja-JP" sz="14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FB ON</a:t>
            </a:r>
            <a:endParaRPr kumimoji="1" lang="ja-JP" altLang="en-US" sz="14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0" name="テキスト ボックス 49">
            <a:extLst>
              <a:ext uri="{FF2B5EF4-FFF2-40B4-BE49-F238E27FC236}">
                <a16:creationId xmlns:a16="http://schemas.microsoft.com/office/drawing/2014/main" id="{433C1245-C025-BC83-0128-4B99F309BB22}"/>
              </a:ext>
            </a:extLst>
          </p:cNvPr>
          <p:cNvSpPr txBox="1"/>
          <p:nvPr/>
        </p:nvSpPr>
        <p:spPr>
          <a:xfrm>
            <a:off x="6602303" y="2754810"/>
            <a:ext cx="732893" cy="307777"/>
          </a:xfrm>
          <a:prstGeom prst="rect">
            <a:avLst/>
          </a:prstGeom>
          <a:noFill/>
        </p:spPr>
        <p:txBody>
          <a:bodyPr wrap="none" rtlCol="0">
            <a:spAutoFit/>
          </a:bodyPr>
          <a:lstStyle/>
          <a:p>
            <a:r>
              <a:rPr lang="en-US" altLang="ja-JP" sz="14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FB ON</a:t>
            </a:r>
            <a:endParaRPr kumimoji="1" lang="ja-JP" altLang="en-US" sz="14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2" name="テキスト ボックス 51">
            <a:extLst>
              <a:ext uri="{FF2B5EF4-FFF2-40B4-BE49-F238E27FC236}">
                <a16:creationId xmlns:a16="http://schemas.microsoft.com/office/drawing/2014/main" id="{B9559374-29CB-37A5-C763-3E565027BCE7}"/>
              </a:ext>
            </a:extLst>
          </p:cNvPr>
          <p:cNvSpPr txBox="1"/>
          <p:nvPr/>
        </p:nvSpPr>
        <p:spPr>
          <a:xfrm>
            <a:off x="9384737" y="2754809"/>
            <a:ext cx="732893" cy="307777"/>
          </a:xfrm>
          <a:prstGeom prst="rect">
            <a:avLst/>
          </a:prstGeom>
          <a:noFill/>
        </p:spPr>
        <p:txBody>
          <a:bodyPr wrap="none" rtlCol="0">
            <a:spAutoFit/>
          </a:bodyPr>
          <a:lstStyle/>
          <a:p>
            <a:r>
              <a:rPr lang="en-US" altLang="ja-JP" sz="14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FB ON</a:t>
            </a:r>
            <a:endParaRPr kumimoji="1" lang="ja-JP" altLang="en-US" sz="14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 name="スライド番号プレースホルダー 1">
            <a:extLst>
              <a:ext uri="{FF2B5EF4-FFF2-40B4-BE49-F238E27FC236}">
                <a16:creationId xmlns:a16="http://schemas.microsoft.com/office/drawing/2014/main" id="{73A77177-6B60-3B98-777F-B895E815DAD7}"/>
              </a:ext>
            </a:extLst>
          </p:cNvPr>
          <p:cNvSpPr>
            <a:spLocks noGrp="1"/>
          </p:cNvSpPr>
          <p:nvPr>
            <p:ph type="sldNum" sz="quarter" idx="12"/>
          </p:nvPr>
        </p:nvSpPr>
        <p:spPr/>
        <p:txBody>
          <a:bodyPr/>
          <a:lstStyle/>
          <a:p>
            <a:fld id="{CAD7C6AE-5926-44C1-B8C5-328FEA194DF7}" type="slidenum">
              <a:rPr lang="ja-JP" altLang="en-US" smtClean="0"/>
              <a:pPr/>
              <a:t>27</a:t>
            </a:fld>
            <a:endParaRPr lang="ja-JP" altLang="en-US" dirty="0"/>
          </a:p>
        </p:txBody>
      </p:sp>
      <p:sp>
        <p:nvSpPr>
          <p:cNvPr id="4" name="テキスト ボックス 3">
            <a:extLst>
              <a:ext uri="{FF2B5EF4-FFF2-40B4-BE49-F238E27FC236}">
                <a16:creationId xmlns:a16="http://schemas.microsoft.com/office/drawing/2014/main" id="{93FFF876-BA21-169F-81ED-CB1752765BAB}"/>
              </a:ext>
            </a:extLst>
          </p:cNvPr>
          <p:cNvSpPr txBox="1"/>
          <p:nvPr/>
        </p:nvSpPr>
        <p:spPr>
          <a:xfrm>
            <a:off x="1539769" y="5929289"/>
            <a:ext cx="8997233" cy="584775"/>
          </a:xfrm>
          <a:prstGeom prst="rect">
            <a:avLst/>
          </a:prstGeom>
          <a:noFill/>
        </p:spPr>
        <p:txBody>
          <a:bodyPr wrap="square" rtlCol="0">
            <a:spAutoFit/>
          </a:bodyPr>
          <a:lstStyle/>
          <a:p>
            <a:pPr algn="l"/>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In the LER, since correcting for field errors </a:t>
            </a:r>
            <a:r>
              <a:rPr lang="en-US" altLang="ja-JP" sz="1600" dirty="0" err="1">
                <a:latin typeface="Arial Unicode MS" panose="020B0604020202020204" pitchFamily="50" charset="-128"/>
                <a:ea typeface="Arial Unicode MS" panose="020B0604020202020204" pitchFamily="50" charset="-128"/>
                <a:cs typeface="Arial Unicode MS" panose="020B0604020202020204" pitchFamily="50" charset="-128"/>
              </a:rPr>
              <a:t>stil</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 resulted in large discrepancies between simulations and experiments, orbit correction is performed using the measured response matrix.</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nvGrpSpPr>
          <p:cNvPr id="12" name="グループ化 11">
            <a:extLst>
              <a:ext uri="{FF2B5EF4-FFF2-40B4-BE49-F238E27FC236}">
                <a16:creationId xmlns:a16="http://schemas.microsoft.com/office/drawing/2014/main" id="{95760E2D-D894-BB98-1429-86E70CDAD73C}"/>
              </a:ext>
            </a:extLst>
          </p:cNvPr>
          <p:cNvGrpSpPr/>
          <p:nvPr/>
        </p:nvGrpSpPr>
        <p:grpSpPr>
          <a:xfrm>
            <a:off x="1232792" y="3152462"/>
            <a:ext cx="1457716" cy="87435"/>
            <a:chOff x="1232792" y="3152462"/>
            <a:chExt cx="1457716" cy="87435"/>
          </a:xfrm>
        </p:grpSpPr>
        <p:sp>
          <p:nvSpPr>
            <p:cNvPr id="8" name="楕円 7">
              <a:extLst>
                <a:ext uri="{FF2B5EF4-FFF2-40B4-BE49-F238E27FC236}">
                  <a16:creationId xmlns:a16="http://schemas.microsoft.com/office/drawing/2014/main" id="{B01DD1AF-DAE7-E203-8ED1-A3B7EE85B7BF}"/>
                </a:ext>
              </a:extLst>
            </p:cNvPr>
            <p:cNvSpPr/>
            <p:nvPr/>
          </p:nvSpPr>
          <p:spPr>
            <a:xfrm>
              <a:off x="1232792" y="3157518"/>
              <a:ext cx="82379" cy="82379"/>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楕円 9">
              <a:extLst>
                <a:ext uri="{FF2B5EF4-FFF2-40B4-BE49-F238E27FC236}">
                  <a16:creationId xmlns:a16="http://schemas.microsoft.com/office/drawing/2014/main" id="{F58631E6-2291-46AC-AAF3-5FDBA7E892BE}"/>
                </a:ext>
              </a:extLst>
            </p:cNvPr>
            <p:cNvSpPr/>
            <p:nvPr/>
          </p:nvSpPr>
          <p:spPr>
            <a:xfrm>
              <a:off x="2608129" y="3152462"/>
              <a:ext cx="82379" cy="82379"/>
            </a:xfrm>
            <a:prstGeom prst="ellipse">
              <a:avLst/>
            </a:prstGeom>
            <a:solidFill>
              <a:srgbClr val="00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5" name="グループ化 14">
            <a:extLst>
              <a:ext uri="{FF2B5EF4-FFF2-40B4-BE49-F238E27FC236}">
                <a16:creationId xmlns:a16="http://schemas.microsoft.com/office/drawing/2014/main" id="{76953CDF-30C0-8330-765D-E87333317896}"/>
              </a:ext>
            </a:extLst>
          </p:cNvPr>
          <p:cNvGrpSpPr/>
          <p:nvPr/>
        </p:nvGrpSpPr>
        <p:grpSpPr>
          <a:xfrm>
            <a:off x="3917534" y="3148530"/>
            <a:ext cx="1457716" cy="87435"/>
            <a:chOff x="1232792" y="3152462"/>
            <a:chExt cx="1457716" cy="87435"/>
          </a:xfrm>
        </p:grpSpPr>
        <p:sp>
          <p:nvSpPr>
            <p:cNvPr id="16" name="楕円 15">
              <a:extLst>
                <a:ext uri="{FF2B5EF4-FFF2-40B4-BE49-F238E27FC236}">
                  <a16:creationId xmlns:a16="http://schemas.microsoft.com/office/drawing/2014/main" id="{81439880-3BCE-4C51-38DD-1D25666B2516}"/>
                </a:ext>
              </a:extLst>
            </p:cNvPr>
            <p:cNvSpPr/>
            <p:nvPr/>
          </p:nvSpPr>
          <p:spPr>
            <a:xfrm>
              <a:off x="1232792" y="3157518"/>
              <a:ext cx="82379" cy="82379"/>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楕円 16">
              <a:extLst>
                <a:ext uri="{FF2B5EF4-FFF2-40B4-BE49-F238E27FC236}">
                  <a16:creationId xmlns:a16="http://schemas.microsoft.com/office/drawing/2014/main" id="{6096E18F-9D75-C341-22E0-4F193339E430}"/>
                </a:ext>
              </a:extLst>
            </p:cNvPr>
            <p:cNvSpPr/>
            <p:nvPr/>
          </p:nvSpPr>
          <p:spPr>
            <a:xfrm>
              <a:off x="2608129" y="3152462"/>
              <a:ext cx="82379" cy="82379"/>
            </a:xfrm>
            <a:prstGeom prst="ellipse">
              <a:avLst/>
            </a:prstGeom>
            <a:solidFill>
              <a:srgbClr val="00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8" name="グループ化 17">
            <a:extLst>
              <a:ext uri="{FF2B5EF4-FFF2-40B4-BE49-F238E27FC236}">
                <a16:creationId xmlns:a16="http://schemas.microsoft.com/office/drawing/2014/main" id="{D9861C3F-88BA-78B9-CCE5-AE39D11C5C83}"/>
              </a:ext>
            </a:extLst>
          </p:cNvPr>
          <p:cNvGrpSpPr/>
          <p:nvPr/>
        </p:nvGrpSpPr>
        <p:grpSpPr>
          <a:xfrm>
            <a:off x="6602303" y="3214413"/>
            <a:ext cx="1457716" cy="87435"/>
            <a:chOff x="1232792" y="3152462"/>
            <a:chExt cx="1457716" cy="87435"/>
          </a:xfrm>
        </p:grpSpPr>
        <p:sp>
          <p:nvSpPr>
            <p:cNvPr id="19" name="楕円 18">
              <a:extLst>
                <a:ext uri="{FF2B5EF4-FFF2-40B4-BE49-F238E27FC236}">
                  <a16:creationId xmlns:a16="http://schemas.microsoft.com/office/drawing/2014/main" id="{6E7E58E5-5727-C99E-4565-91C36760F549}"/>
                </a:ext>
              </a:extLst>
            </p:cNvPr>
            <p:cNvSpPr/>
            <p:nvPr/>
          </p:nvSpPr>
          <p:spPr>
            <a:xfrm>
              <a:off x="1232792" y="3157518"/>
              <a:ext cx="82379" cy="82379"/>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楕円 19">
              <a:extLst>
                <a:ext uri="{FF2B5EF4-FFF2-40B4-BE49-F238E27FC236}">
                  <a16:creationId xmlns:a16="http://schemas.microsoft.com/office/drawing/2014/main" id="{2B356282-B249-D0AF-68C2-902178708DD4}"/>
                </a:ext>
              </a:extLst>
            </p:cNvPr>
            <p:cNvSpPr/>
            <p:nvPr/>
          </p:nvSpPr>
          <p:spPr>
            <a:xfrm>
              <a:off x="2608129" y="3152462"/>
              <a:ext cx="82379" cy="82379"/>
            </a:xfrm>
            <a:prstGeom prst="ellipse">
              <a:avLst/>
            </a:prstGeom>
            <a:solidFill>
              <a:srgbClr val="00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3" name="グループ化 22">
            <a:extLst>
              <a:ext uri="{FF2B5EF4-FFF2-40B4-BE49-F238E27FC236}">
                <a16:creationId xmlns:a16="http://schemas.microsoft.com/office/drawing/2014/main" id="{3B795511-61FF-01C7-04FC-A3CC3988A4A9}"/>
              </a:ext>
            </a:extLst>
          </p:cNvPr>
          <p:cNvGrpSpPr/>
          <p:nvPr/>
        </p:nvGrpSpPr>
        <p:grpSpPr>
          <a:xfrm>
            <a:off x="9287439" y="3209357"/>
            <a:ext cx="1457716" cy="87435"/>
            <a:chOff x="1232792" y="3152462"/>
            <a:chExt cx="1457716" cy="87435"/>
          </a:xfrm>
        </p:grpSpPr>
        <p:sp>
          <p:nvSpPr>
            <p:cNvPr id="25" name="楕円 24">
              <a:extLst>
                <a:ext uri="{FF2B5EF4-FFF2-40B4-BE49-F238E27FC236}">
                  <a16:creationId xmlns:a16="http://schemas.microsoft.com/office/drawing/2014/main" id="{8A6F4E21-CF43-D1F8-960E-CF61802FC32D}"/>
                </a:ext>
              </a:extLst>
            </p:cNvPr>
            <p:cNvSpPr/>
            <p:nvPr/>
          </p:nvSpPr>
          <p:spPr>
            <a:xfrm>
              <a:off x="1232792" y="3157518"/>
              <a:ext cx="82379" cy="82379"/>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楕円 26">
              <a:extLst>
                <a:ext uri="{FF2B5EF4-FFF2-40B4-BE49-F238E27FC236}">
                  <a16:creationId xmlns:a16="http://schemas.microsoft.com/office/drawing/2014/main" id="{0CC0799B-D9A8-21D8-14E1-91F9729F6577}"/>
                </a:ext>
              </a:extLst>
            </p:cNvPr>
            <p:cNvSpPr/>
            <p:nvPr/>
          </p:nvSpPr>
          <p:spPr>
            <a:xfrm>
              <a:off x="2608129" y="3152462"/>
              <a:ext cx="82379" cy="82379"/>
            </a:xfrm>
            <a:prstGeom prst="ellipse">
              <a:avLst/>
            </a:prstGeom>
            <a:solidFill>
              <a:srgbClr val="00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2810901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四角形: 角を丸くする 20">
            <a:extLst>
              <a:ext uri="{FF2B5EF4-FFF2-40B4-BE49-F238E27FC236}">
                <a16:creationId xmlns:a16="http://schemas.microsoft.com/office/drawing/2014/main" id="{5CCB6ACA-9929-D84E-AF54-884DA0032D98}"/>
              </a:ext>
            </a:extLst>
          </p:cNvPr>
          <p:cNvSpPr/>
          <p:nvPr/>
        </p:nvSpPr>
        <p:spPr>
          <a:xfrm>
            <a:off x="359950" y="4398266"/>
            <a:ext cx="11651075" cy="766408"/>
          </a:xfrm>
          <a:prstGeom prst="roundRect">
            <a:avLst/>
          </a:prstGeom>
          <a:solidFill>
            <a:srgbClr val="D9F2D0">
              <a:alpha val="6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pic>
        <p:nvPicPr>
          <p:cNvPr id="3" name="図 2">
            <a:extLst>
              <a:ext uri="{FF2B5EF4-FFF2-40B4-BE49-F238E27FC236}">
                <a16:creationId xmlns:a16="http://schemas.microsoft.com/office/drawing/2014/main" id="{1DEA1CF0-A1FD-FD6E-C1C1-6CE7C4BE08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441" y="763386"/>
            <a:ext cx="11491584" cy="2837665"/>
          </a:xfrm>
          <a:prstGeom prst="rect">
            <a:avLst/>
          </a:prstGeom>
        </p:spPr>
      </p:pic>
      <p:sp>
        <p:nvSpPr>
          <p:cNvPr id="5" name="テキスト ボックス 4">
            <a:extLst>
              <a:ext uri="{FF2B5EF4-FFF2-40B4-BE49-F238E27FC236}">
                <a16:creationId xmlns:a16="http://schemas.microsoft.com/office/drawing/2014/main" id="{1753ACC8-3EAE-4DD3-7EAF-D6654DC14E04}"/>
              </a:ext>
            </a:extLst>
          </p:cNvPr>
          <p:cNvSpPr txBox="1"/>
          <p:nvPr/>
        </p:nvSpPr>
        <p:spPr>
          <a:xfrm>
            <a:off x="1951276" y="3630326"/>
            <a:ext cx="9062714" cy="369332"/>
          </a:xfrm>
          <a:prstGeom prst="rect">
            <a:avLst/>
          </a:prstGeom>
          <a:noFill/>
        </p:spPr>
        <p:txBody>
          <a:bodyPr wrap="square" rtlCol="0">
            <a:spAutoFit/>
          </a:bodyPr>
          <a:lstStyle/>
          <a:p>
            <a:pPr algn="l"/>
            <a:r>
              <a:rPr kumimoji="1" lang="en-US" altLang="ja-JP"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Long-term beam orbit drift was eliminated, resulting in stable injection efficiency</a:t>
            </a:r>
            <a:endParaRPr kumimoji="1" lang="ja-JP" altLang="en-US"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7" name="矢印: 右 6">
            <a:extLst>
              <a:ext uri="{FF2B5EF4-FFF2-40B4-BE49-F238E27FC236}">
                <a16:creationId xmlns:a16="http://schemas.microsoft.com/office/drawing/2014/main" id="{5F553D77-EAA9-525E-B430-8AD7107A120C}"/>
              </a:ext>
            </a:extLst>
          </p:cNvPr>
          <p:cNvSpPr/>
          <p:nvPr/>
        </p:nvSpPr>
        <p:spPr>
          <a:xfrm>
            <a:off x="2527900" y="4627475"/>
            <a:ext cx="482600" cy="254000"/>
          </a:xfrm>
          <a:prstGeom prst="rightArrow">
            <a:avLst/>
          </a:prstGeom>
          <a:solidFill>
            <a:schemeClr val="accent4">
              <a:lumMod val="20000"/>
              <a:lumOff val="8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9" name="テキスト ボックス 8">
            <a:extLst>
              <a:ext uri="{FF2B5EF4-FFF2-40B4-BE49-F238E27FC236}">
                <a16:creationId xmlns:a16="http://schemas.microsoft.com/office/drawing/2014/main" id="{F0F7BA59-A00B-8EB2-01D3-712FFEBC3060}"/>
              </a:ext>
            </a:extLst>
          </p:cNvPr>
          <p:cNvSpPr txBox="1"/>
          <p:nvPr/>
        </p:nvSpPr>
        <p:spPr>
          <a:xfrm>
            <a:off x="3054204" y="4466476"/>
            <a:ext cx="8358378" cy="584775"/>
          </a:xfrm>
          <a:prstGeom prst="rect">
            <a:avLst/>
          </a:prstGeom>
          <a:noFill/>
        </p:spPr>
        <p:txBody>
          <a:bodyPr wrap="none" rtlCol="0">
            <a:spAutoFit/>
          </a:bodyPr>
          <a:lstStyle/>
          <a:p>
            <a:pPr marL="285750" indent="-285750" algn="l">
              <a:buFont typeface="Arial" panose="020B0604020202020204" pitchFamily="34" charset="0"/>
              <a:buChar char="•"/>
            </a:pPr>
            <a:r>
              <a:rPr kumimoji="1"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Injection stability was greatly improved</a:t>
            </a:r>
            <a:endParaRPr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endParaRPr>
          </a:p>
          <a:p>
            <a:pPr marL="285750" indent="-285750" algn="l">
              <a:buFont typeface="Arial" panose="020B0604020202020204" pitchFamily="34" charset="0"/>
              <a:buChar char="•"/>
            </a:pPr>
            <a:r>
              <a:rPr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Enabled practical use of collimators (Studies are planned for the next operation period)</a:t>
            </a:r>
            <a:endParaRPr kumimoji="1"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9" name="四角形: 角を丸くする 18">
            <a:extLst>
              <a:ext uri="{FF2B5EF4-FFF2-40B4-BE49-F238E27FC236}">
                <a16:creationId xmlns:a16="http://schemas.microsoft.com/office/drawing/2014/main" id="{37E5050B-5494-A81C-67A6-08D073B2C3EB}"/>
              </a:ext>
            </a:extLst>
          </p:cNvPr>
          <p:cNvSpPr/>
          <p:nvPr/>
        </p:nvSpPr>
        <p:spPr>
          <a:xfrm>
            <a:off x="359950" y="5606619"/>
            <a:ext cx="10779494" cy="1115452"/>
          </a:xfrm>
          <a:prstGeom prst="roundRect">
            <a:avLst/>
          </a:prstGeom>
          <a:solidFill>
            <a:srgbClr val="F2CFEE">
              <a:alpha val="4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17" name="テキスト ボックス 16">
            <a:extLst>
              <a:ext uri="{FF2B5EF4-FFF2-40B4-BE49-F238E27FC236}">
                <a16:creationId xmlns:a16="http://schemas.microsoft.com/office/drawing/2014/main" id="{3C6CD93F-8BC6-581E-18BA-F4BBA6F729BD}"/>
              </a:ext>
            </a:extLst>
          </p:cNvPr>
          <p:cNvSpPr txBox="1"/>
          <p:nvPr/>
        </p:nvSpPr>
        <p:spPr>
          <a:xfrm>
            <a:off x="359950" y="5606619"/>
            <a:ext cx="2137124" cy="338554"/>
          </a:xfrm>
          <a:prstGeom prst="rect">
            <a:avLst/>
          </a:prstGeom>
          <a:noFill/>
        </p:spPr>
        <p:txBody>
          <a:bodyPr wrap="none" rtlCol="0">
            <a:spAutoFit/>
          </a:bodyPr>
          <a:lstStyle/>
          <a:p>
            <a:pPr algn="l"/>
            <a:r>
              <a:rPr kumimoji="1"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Future Improvements</a:t>
            </a:r>
            <a:endParaRPr kumimoji="1" lang="ja-JP" altLang="en-US" sz="16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8" name="テキスト ボックス 17">
            <a:extLst>
              <a:ext uri="{FF2B5EF4-FFF2-40B4-BE49-F238E27FC236}">
                <a16:creationId xmlns:a16="http://schemas.microsoft.com/office/drawing/2014/main" id="{DE509430-2E4F-000D-DAF8-E3A62D11D2A8}"/>
              </a:ext>
            </a:extLst>
          </p:cNvPr>
          <p:cNvSpPr txBox="1"/>
          <p:nvPr/>
        </p:nvSpPr>
        <p:spPr>
          <a:xfrm>
            <a:off x="762172" y="5901631"/>
            <a:ext cx="10508343" cy="830997"/>
          </a:xfrm>
          <a:prstGeom prst="rect">
            <a:avLst/>
          </a:prstGeom>
          <a:noFill/>
        </p:spPr>
        <p:txBody>
          <a:bodyPr wrap="square" rtlCol="0">
            <a:spAutoFit/>
          </a:bodyPr>
          <a:lstStyle/>
          <a:p>
            <a:pPr marL="285750" indent="-285750" algn="l">
              <a:buFont typeface="Arial" panose="020B0604020202020204" pitchFamily="34" charset="0"/>
              <a:buChar char="•"/>
            </a:pP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Improve FB accuracy and stability by increasing the number of BPMs (BPM signal overlap issue is resolved) and optimizing BPM and steering magnet selection</a:t>
            </a:r>
          </a:p>
          <a:p>
            <a:pPr marL="285750" indent="-285750" algn="l">
              <a:buFont typeface="Arial" panose="020B0604020202020204" pitchFamily="34" charset="0"/>
              <a:buChar char="•"/>
            </a:pP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Investigate the causes of large magnetic field errors</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1" name="字幕 2">
            <a:extLst>
              <a:ext uri="{FF2B5EF4-FFF2-40B4-BE49-F238E27FC236}">
                <a16:creationId xmlns:a16="http://schemas.microsoft.com/office/drawing/2014/main" id="{1782812F-2095-756F-6B2F-9CAB7081FF20}"/>
              </a:ext>
            </a:extLst>
          </p:cNvPr>
          <p:cNvSpPr txBox="1">
            <a:spLocks/>
          </p:cNvSpPr>
          <p:nvPr/>
        </p:nvSpPr>
        <p:spPr>
          <a:xfrm>
            <a:off x="-2" y="-1"/>
            <a:ext cx="9791702" cy="504093"/>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Automatic Orbit Feedback and Injection Stability</a:t>
            </a:r>
          </a:p>
        </p:txBody>
      </p:sp>
      <p:sp>
        <p:nvSpPr>
          <p:cNvPr id="13" name="矢印: 右 12">
            <a:extLst>
              <a:ext uri="{FF2B5EF4-FFF2-40B4-BE49-F238E27FC236}">
                <a16:creationId xmlns:a16="http://schemas.microsoft.com/office/drawing/2014/main" id="{B8F19B06-4919-9B29-5EE2-099FFDC975DA}"/>
              </a:ext>
            </a:extLst>
          </p:cNvPr>
          <p:cNvSpPr/>
          <p:nvPr/>
        </p:nvSpPr>
        <p:spPr>
          <a:xfrm>
            <a:off x="7216056" y="1317657"/>
            <a:ext cx="4680669" cy="233502"/>
          </a:xfrm>
          <a:prstGeom prst="rightArrow">
            <a:avLst>
              <a:gd name="adj1" fmla="val 50000"/>
              <a:gd name="adj2" fmla="val 115385"/>
            </a:avLst>
          </a:prstGeom>
          <a:solidFill>
            <a:srgbClr val="FFC000"/>
          </a:solidFill>
          <a:ln w="127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15" name="テキスト ボックス 14">
            <a:extLst>
              <a:ext uri="{FF2B5EF4-FFF2-40B4-BE49-F238E27FC236}">
                <a16:creationId xmlns:a16="http://schemas.microsoft.com/office/drawing/2014/main" id="{257BDE73-48F8-1C02-B28A-70E2394E4162}"/>
              </a:ext>
            </a:extLst>
          </p:cNvPr>
          <p:cNvSpPr txBox="1"/>
          <p:nvPr/>
        </p:nvSpPr>
        <p:spPr>
          <a:xfrm>
            <a:off x="9049913" y="1021207"/>
            <a:ext cx="813043" cy="338554"/>
          </a:xfrm>
          <a:prstGeom prst="rect">
            <a:avLst/>
          </a:prstGeom>
          <a:noFill/>
        </p:spPr>
        <p:txBody>
          <a:bodyPr wrap="none" rtlCol="0">
            <a:spAutoFit/>
          </a:bodyPr>
          <a:lstStyle/>
          <a:p>
            <a:r>
              <a:rPr lang="en-US" altLang="ja-JP" sz="16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FB ON</a:t>
            </a:r>
            <a:endParaRPr kumimoji="1" lang="ja-JP" altLang="en-US" sz="16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2" name="テキスト ボックス 21">
            <a:extLst>
              <a:ext uri="{FF2B5EF4-FFF2-40B4-BE49-F238E27FC236}">
                <a16:creationId xmlns:a16="http://schemas.microsoft.com/office/drawing/2014/main" id="{E2C9F21C-1684-BBA2-D0C3-D58A5B28D046}"/>
              </a:ext>
            </a:extLst>
          </p:cNvPr>
          <p:cNvSpPr txBox="1"/>
          <p:nvPr/>
        </p:nvSpPr>
        <p:spPr>
          <a:xfrm>
            <a:off x="460436" y="4462088"/>
            <a:ext cx="2308764" cy="584775"/>
          </a:xfrm>
          <a:prstGeom prst="rect">
            <a:avLst/>
          </a:prstGeom>
          <a:noFill/>
        </p:spPr>
        <p:txBody>
          <a:bodyPr wrap="square" rtlCol="0">
            <a:spAutoFit/>
          </a:bodyPr>
          <a:lstStyle/>
          <a:p>
            <a:pPr algn="l"/>
            <a:r>
              <a:rPr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Implementation of Automatic Orbit FB</a:t>
            </a:r>
            <a:endParaRPr kumimoji="1" lang="ja-JP" altLang="en-US" sz="16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 name="スライド番号プレースホルダー 1">
            <a:extLst>
              <a:ext uri="{FF2B5EF4-FFF2-40B4-BE49-F238E27FC236}">
                <a16:creationId xmlns:a16="http://schemas.microsoft.com/office/drawing/2014/main" id="{9471D7D4-64BC-7560-AE0C-39D6ACE87663}"/>
              </a:ext>
            </a:extLst>
          </p:cNvPr>
          <p:cNvSpPr>
            <a:spLocks noGrp="1"/>
          </p:cNvSpPr>
          <p:nvPr>
            <p:ph type="sldNum" sz="quarter" idx="12"/>
          </p:nvPr>
        </p:nvSpPr>
        <p:spPr/>
        <p:txBody>
          <a:bodyPr/>
          <a:lstStyle/>
          <a:p>
            <a:fld id="{CAD7C6AE-5926-44C1-B8C5-328FEA194DF7}" type="slidenum">
              <a:rPr lang="ja-JP" altLang="en-US" smtClean="0"/>
              <a:pPr/>
              <a:t>28</a:t>
            </a:fld>
            <a:endParaRPr lang="ja-JP" altLang="en-US" dirty="0"/>
          </a:p>
        </p:txBody>
      </p:sp>
    </p:spTree>
    <p:extLst>
      <p:ext uri="{BB962C8B-B14F-4D97-AF65-F5344CB8AC3E}">
        <p14:creationId xmlns:p14="http://schemas.microsoft.com/office/powerpoint/2010/main" val="29975569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D5AAA-009E-088F-65FD-39816FF445CC}"/>
            </a:ext>
          </a:extLst>
        </p:cNvPr>
        <p:cNvGrpSpPr/>
        <p:nvPr/>
      </p:nvGrpSpPr>
      <p:grpSpPr>
        <a:xfrm>
          <a:off x="0" y="0"/>
          <a:ext cx="0" cy="0"/>
          <a:chOff x="0" y="0"/>
          <a:chExt cx="0" cy="0"/>
        </a:xfrm>
      </p:grpSpPr>
      <p:sp>
        <p:nvSpPr>
          <p:cNvPr id="3" name="字幕 2">
            <a:extLst>
              <a:ext uri="{FF2B5EF4-FFF2-40B4-BE49-F238E27FC236}">
                <a16:creationId xmlns:a16="http://schemas.microsoft.com/office/drawing/2014/main" id="{A001343A-0F3A-3504-C9C3-7F6C4458E464}"/>
              </a:ext>
            </a:extLst>
          </p:cNvPr>
          <p:cNvSpPr txBox="1">
            <a:spLocks/>
          </p:cNvSpPr>
          <p:nvPr/>
        </p:nvSpPr>
        <p:spPr>
          <a:xfrm>
            <a:off x="120580" y="2851149"/>
            <a:ext cx="11887200" cy="1155701"/>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defRPr sz="2900">
                <a:solidFill>
                  <a:srgbClr val="2E6EBC"/>
                </a:solidFill>
                <a:latin typeface="ヒラギノ丸ゴ Pro W4"/>
              </a:defRPr>
            </a:pPr>
            <a:r>
              <a:rPr lang="en-US" sz="60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Increase in Positron bunch charge</a:t>
            </a:r>
          </a:p>
        </p:txBody>
      </p:sp>
      <p:sp>
        <p:nvSpPr>
          <p:cNvPr id="2" name="スライド番号プレースホルダー 1">
            <a:extLst>
              <a:ext uri="{FF2B5EF4-FFF2-40B4-BE49-F238E27FC236}">
                <a16:creationId xmlns:a16="http://schemas.microsoft.com/office/drawing/2014/main" id="{F32CE149-0B45-8ED5-B292-C7E96F85C838}"/>
              </a:ext>
            </a:extLst>
          </p:cNvPr>
          <p:cNvSpPr>
            <a:spLocks noGrp="1"/>
          </p:cNvSpPr>
          <p:nvPr>
            <p:ph type="sldNum" sz="quarter" idx="12"/>
          </p:nvPr>
        </p:nvSpPr>
        <p:spPr/>
        <p:txBody>
          <a:bodyPr/>
          <a:lstStyle/>
          <a:p>
            <a:fld id="{CAD7C6AE-5926-44C1-B8C5-328FEA194DF7}" type="slidenum">
              <a:rPr lang="ja-JP" altLang="en-US" smtClean="0"/>
              <a:pPr/>
              <a:t>29</a:t>
            </a:fld>
            <a:endParaRPr lang="ja-JP" altLang="en-US" dirty="0"/>
          </a:p>
        </p:txBody>
      </p:sp>
    </p:spTree>
    <p:extLst>
      <p:ext uri="{BB962C8B-B14F-4D97-AF65-F5344CB8AC3E}">
        <p14:creationId xmlns:p14="http://schemas.microsoft.com/office/powerpoint/2010/main" val="28696867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図 23">
            <a:extLst>
              <a:ext uri="{FF2B5EF4-FFF2-40B4-BE49-F238E27FC236}">
                <a16:creationId xmlns:a16="http://schemas.microsoft.com/office/drawing/2014/main" id="{F1D90F99-924A-A169-62A0-3F415E8B29C2}"/>
              </a:ext>
            </a:extLst>
          </p:cNvPr>
          <p:cNvPicPr>
            <a:picLocks noChangeAspect="1"/>
          </p:cNvPicPr>
          <p:nvPr/>
        </p:nvPicPr>
        <p:blipFill>
          <a:blip r:embed="rId2">
            <a:extLst>
              <a:ext uri="{28A0092B-C50C-407E-A947-70E740481C1C}">
                <a14:useLocalDpi xmlns:a14="http://schemas.microsoft.com/office/drawing/2010/main" val="0"/>
              </a:ext>
            </a:extLst>
          </a:blip>
          <a:srcRect r="45831" b="13444"/>
          <a:stretch>
            <a:fillRect/>
          </a:stretch>
        </p:blipFill>
        <p:spPr>
          <a:xfrm>
            <a:off x="8312702" y="659434"/>
            <a:ext cx="3638101" cy="1520377"/>
          </a:xfrm>
          <a:prstGeom prst="rect">
            <a:avLst/>
          </a:prstGeom>
        </p:spPr>
      </p:pic>
      <p:sp>
        <p:nvSpPr>
          <p:cNvPr id="3" name="字幕 2">
            <a:extLst>
              <a:ext uri="{FF2B5EF4-FFF2-40B4-BE49-F238E27FC236}">
                <a16:creationId xmlns:a16="http://schemas.microsoft.com/office/drawing/2014/main" id="{77FB5D18-EDAA-67E5-F4BE-63F34AFBB0B6}"/>
              </a:ext>
            </a:extLst>
          </p:cNvPr>
          <p:cNvSpPr txBox="1">
            <a:spLocks/>
          </p:cNvSpPr>
          <p:nvPr/>
        </p:nvSpPr>
        <p:spPr>
          <a:xfrm>
            <a:off x="-2" y="-1"/>
            <a:ext cx="9791702" cy="504093"/>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Increase in Positron bunch charge </a:t>
            </a:r>
          </a:p>
        </p:txBody>
      </p:sp>
      <p:sp>
        <p:nvSpPr>
          <p:cNvPr id="4" name="テキスト ボックス 3">
            <a:extLst>
              <a:ext uri="{FF2B5EF4-FFF2-40B4-BE49-F238E27FC236}">
                <a16:creationId xmlns:a16="http://schemas.microsoft.com/office/drawing/2014/main" id="{DFFCC837-C59E-3024-30CA-53E111929412}"/>
              </a:ext>
            </a:extLst>
          </p:cNvPr>
          <p:cNvSpPr txBox="1"/>
          <p:nvPr/>
        </p:nvSpPr>
        <p:spPr>
          <a:xfrm>
            <a:off x="221063" y="653143"/>
            <a:ext cx="3376245" cy="400110"/>
          </a:xfrm>
          <a:prstGeom prst="rect">
            <a:avLst/>
          </a:prstGeom>
          <a:noFill/>
        </p:spPr>
        <p:txBody>
          <a:bodyPr wrap="none" rtlCol="0">
            <a:spAutoFit/>
          </a:bodyPr>
          <a:lstStyle/>
          <a:p>
            <a:pPr marL="285750" indent="-285750" algn="l">
              <a:buFont typeface="Arial" panose="020B0604020202020204" pitchFamily="34" charset="0"/>
              <a:buChar char="•"/>
            </a:pPr>
            <a:r>
              <a:rPr kumimoji="1" lang="en-US" altLang="ja-JP" sz="2000" b="1" dirty="0">
                <a:latin typeface="Arial Unicode MS" panose="020B0604020202020204" pitchFamily="50" charset="-128"/>
                <a:ea typeface="Arial Unicode MS" panose="020B0604020202020204" pitchFamily="50" charset="-128"/>
                <a:cs typeface="Arial Unicode MS" panose="020B0604020202020204" pitchFamily="50" charset="-128"/>
              </a:rPr>
              <a:t>At the thermionic gun exit</a:t>
            </a:r>
            <a:endParaRPr kumimoji="1" lang="ja-JP" altLang="en-US" sz="20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6" name="テキスト ボックス 5">
            <a:extLst>
              <a:ext uri="{FF2B5EF4-FFF2-40B4-BE49-F238E27FC236}">
                <a16:creationId xmlns:a16="http://schemas.microsoft.com/office/drawing/2014/main" id="{DBE9FDF5-E4EC-DDD5-BD4D-D3E1624A7C82}"/>
              </a:ext>
            </a:extLst>
          </p:cNvPr>
          <p:cNvSpPr txBox="1"/>
          <p:nvPr/>
        </p:nvSpPr>
        <p:spPr>
          <a:xfrm>
            <a:off x="221063" y="1799102"/>
            <a:ext cx="8716991" cy="400110"/>
          </a:xfrm>
          <a:prstGeom prst="rect">
            <a:avLst/>
          </a:prstGeom>
          <a:noFill/>
        </p:spPr>
        <p:txBody>
          <a:bodyPr wrap="square" rtlCol="0">
            <a:spAutoFit/>
          </a:bodyPr>
          <a:lstStyle/>
          <a:p>
            <a:pPr marL="285750" indent="-285750" algn="l">
              <a:buFont typeface="Arial" panose="020B0604020202020204" pitchFamily="34" charset="0"/>
              <a:buChar char="•"/>
            </a:pPr>
            <a:r>
              <a:rPr lang="en-US" altLang="ja-JP" sz="2000" b="1" dirty="0">
                <a:latin typeface="Arial Unicode MS" panose="020B0604020202020204" pitchFamily="50" charset="-128"/>
                <a:ea typeface="Arial Unicode MS" panose="020B0604020202020204" pitchFamily="50" charset="-128"/>
                <a:cs typeface="Arial Unicode MS" panose="020B0604020202020204" pitchFamily="50" charset="-128"/>
              </a:rPr>
              <a:t>e+ Capture Section </a:t>
            </a:r>
            <a:r>
              <a:rPr lang="en-US" altLang="ja-JP" sz="2000" b="1"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SY2 (entrance of Linac To Damping Ring BT)</a:t>
            </a:r>
            <a:endParaRPr kumimoji="1" lang="ja-JP" altLang="en-US" sz="20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9" name="テキスト ボックス 8">
            <a:extLst>
              <a:ext uri="{FF2B5EF4-FFF2-40B4-BE49-F238E27FC236}">
                <a16:creationId xmlns:a16="http://schemas.microsoft.com/office/drawing/2014/main" id="{84ECCE46-BAE5-3AA9-DDB8-EED7283B1E10}"/>
              </a:ext>
            </a:extLst>
          </p:cNvPr>
          <p:cNvSpPr txBox="1"/>
          <p:nvPr/>
        </p:nvSpPr>
        <p:spPr>
          <a:xfrm>
            <a:off x="882351" y="1069518"/>
            <a:ext cx="5317481" cy="369332"/>
          </a:xfrm>
          <a:prstGeom prst="rect">
            <a:avLst/>
          </a:prstGeom>
          <a:noFill/>
        </p:spPr>
        <p:txBody>
          <a:bodyPr wrap="none" rtlCol="0">
            <a:spAutoFit/>
          </a:bodyPr>
          <a:lstStyle/>
          <a:p>
            <a:pPr algn="l"/>
            <a:r>
              <a:rPr kumimoji="1" lang="en-US" altLang="ja-JP" dirty="0">
                <a:solidFill>
                  <a:schemeClr val="accent6">
                    <a:lumMod val="75000"/>
                  </a:schemeClr>
                </a:solidFill>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Detail will be presented tomorrow by </a:t>
            </a:r>
            <a:r>
              <a:rPr lang="en-US" altLang="ja-JP" dirty="0">
                <a:solidFill>
                  <a:schemeClr val="accent6">
                    <a:lumMod val="75000"/>
                  </a:schemeClr>
                </a:solidFill>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Zhou-san.</a:t>
            </a:r>
            <a:endParaRPr kumimoji="1" lang="ja-JP" altLang="en-US" dirty="0">
              <a:solidFill>
                <a:schemeClr val="accent6">
                  <a:lumMod val="75000"/>
                </a:schemeClr>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1" name="テキスト ボックス 10">
            <a:extLst>
              <a:ext uri="{FF2B5EF4-FFF2-40B4-BE49-F238E27FC236}">
                <a16:creationId xmlns:a16="http://schemas.microsoft.com/office/drawing/2014/main" id="{B3FE5469-46EA-2255-9051-431EF6CEF97B}"/>
              </a:ext>
            </a:extLst>
          </p:cNvPr>
          <p:cNvSpPr txBox="1"/>
          <p:nvPr/>
        </p:nvSpPr>
        <p:spPr>
          <a:xfrm>
            <a:off x="803868" y="2223117"/>
            <a:ext cx="10791929" cy="954107"/>
          </a:xfrm>
          <a:prstGeom prst="rect">
            <a:avLst/>
          </a:prstGeom>
          <a:noFill/>
        </p:spPr>
        <p:txBody>
          <a:bodyPr wrap="square">
            <a:spAutoFit/>
          </a:bodyPr>
          <a:lstStyle/>
          <a:p>
            <a:r>
              <a:rPr lang="ja-JP" altLang="ja-JP" sz="1400" dirty="0">
                <a:ea typeface="Arial Unicode MS" panose="020B0604020202020204"/>
              </a:rPr>
              <a:t>There are more than 100 DC quadrupole magnets</a:t>
            </a:r>
            <a:r>
              <a:rPr lang="en-US" altLang="ja-JP" sz="1400" dirty="0">
                <a:ea typeface="Arial Unicode MS" panose="020B0604020202020204"/>
              </a:rPr>
              <a:t>, and their settings cannot be changed during PF operation.</a:t>
            </a:r>
            <a:r>
              <a:rPr lang="ja-JP" altLang="ja-JP" sz="1400" dirty="0">
                <a:ea typeface="Arial Unicode MS" panose="020B0604020202020204"/>
              </a:rPr>
              <a:t> </a:t>
            </a:r>
            <a:br>
              <a:rPr lang="en-US" altLang="ja-JP" sz="1400" dirty="0">
                <a:ea typeface="Arial Unicode MS" panose="020B0604020202020204"/>
              </a:rPr>
            </a:br>
            <a:r>
              <a:rPr lang="ja-JP" altLang="ja-JP" sz="1400" dirty="0">
                <a:ea typeface="Arial Unicode MS" panose="020B0604020202020204"/>
              </a:rPr>
              <a:t>Due to the time-consuming tuning process, optimization </a:t>
            </a:r>
            <a:r>
              <a:rPr lang="en-US" altLang="ja-JP" sz="1400" dirty="0">
                <a:ea typeface="Arial Unicode MS" panose="020B0604020202020204"/>
              </a:rPr>
              <a:t>to increase the transmission efficiency </a:t>
            </a:r>
            <a:r>
              <a:rPr lang="ja-JP" altLang="ja-JP" sz="1400" dirty="0">
                <a:ea typeface="Arial Unicode MS" panose="020B0604020202020204"/>
              </a:rPr>
              <a:t>ha</a:t>
            </a:r>
            <a:r>
              <a:rPr lang="en-US" altLang="ja-JP" sz="1400" dirty="0">
                <a:ea typeface="Arial Unicode MS" panose="020B0604020202020204"/>
              </a:rPr>
              <a:t>d</a:t>
            </a:r>
            <a:r>
              <a:rPr lang="ja-JP" altLang="ja-JP" sz="1400" dirty="0">
                <a:ea typeface="Arial Unicode MS" panose="020B0604020202020204"/>
              </a:rPr>
              <a:t> been performed only once</a:t>
            </a:r>
            <a:r>
              <a:rPr lang="en-US" altLang="ja-JP" sz="1400" dirty="0">
                <a:ea typeface="Arial Unicode MS" panose="020B0604020202020204"/>
              </a:rPr>
              <a:t> before this </a:t>
            </a:r>
            <a:r>
              <a:rPr lang="en-US" altLang="ja-JP" sz="1400" dirty="0" err="1">
                <a:ea typeface="Arial Unicode MS" panose="020B0604020202020204"/>
              </a:rPr>
              <a:t>Octber</a:t>
            </a:r>
            <a:r>
              <a:rPr lang="en-US" altLang="ja-JP" sz="1400" dirty="0">
                <a:ea typeface="Arial Unicode MS" panose="020B0604020202020204"/>
              </a:rPr>
              <a:t>.</a:t>
            </a:r>
          </a:p>
          <a:p>
            <a:r>
              <a:rPr lang="en-US" altLang="ja-JP" sz="1400" dirty="0">
                <a:ea typeface="Arial Unicode MS" panose="020B0604020202020204"/>
                <a:sym typeface="Wingdings" panose="05000000000000000000" pitchFamily="2" charset="2"/>
              </a:rPr>
              <a:t> In this October this year, we performed optimization </a:t>
            </a:r>
            <a:r>
              <a:rPr lang="en-US" altLang="ja-JP" sz="1400" dirty="0">
                <a:ea typeface="Arial Unicode MS" panose="020B0604020202020204"/>
              </a:rPr>
              <a:t>again.</a:t>
            </a:r>
            <a:endParaRPr lang="ja-JP" altLang="en-US" sz="1400" dirty="0">
              <a:ea typeface="Arial Unicode MS" panose="020B0604020202020204"/>
            </a:endParaRPr>
          </a:p>
        </p:txBody>
      </p:sp>
      <p:pic>
        <p:nvPicPr>
          <p:cNvPr id="13" name="図 12">
            <a:extLst>
              <a:ext uri="{FF2B5EF4-FFF2-40B4-BE49-F238E27FC236}">
                <a16:creationId xmlns:a16="http://schemas.microsoft.com/office/drawing/2014/main" id="{64B5596F-AFEB-BBE7-1969-44596219EC1A}"/>
              </a:ext>
            </a:extLst>
          </p:cNvPr>
          <p:cNvPicPr>
            <a:picLocks noChangeAspect="1"/>
          </p:cNvPicPr>
          <p:nvPr/>
        </p:nvPicPr>
        <p:blipFill>
          <a:blip r:embed="rId3"/>
          <a:stretch>
            <a:fillRect/>
          </a:stretch>
        </p:blipFill>
        <p:spPr>
          <a:xfrm>
            <a:off x="657216" y="3175160"/>
            <a:ext cx="5311521" cy="3385261"/>
          </a:xfrm>
          <a:prstGeom prst="rect">
            <a:avLst/>
          </a:prstGeom>
        </p:spPr>
      </p:pic>
      <p:pic>
        <p:nvPicPr>
          <p:cNvPr id="17" name="図 16">
            <a:extLst>
              <a:ext uri="{FF2B5EF4-FFF2-40B4-BE49-F238E27FC236}">
                <a16:creationId xmlns:a16="http://schemas.microsoft.com/office/drawing/2014/main" id="{7DD3FE86-4AB2-1927-EBF1-44D1374C7D09}"/>
              </a:ext>
            </a:extLst>
          </p:cNvPr>
          <p:cNvPicPr>
            <a:picLocks noChangeAspect="1"/>
          </p:cNvPicPr>
          <p:nvPr/>
        </p:nvPicPr>
        <p:blipFill>
          <a:blip r:embed="rId4"/>
          <a:stretch>
            <a:fillRect/>
          </a:stretch>
        </p:blipFill>
        <p:spPr>
          <a:xfrm>
            <a:off x="6440998" y="3169972"/>
            <a:ext cx="5311522" cy="3385261"/>
          </a:xfrm>
          <a:prstGeom prst="rect">
            <a:avLst/>
          </a:prstGeom>
        </p:spPr>
      </p:pic>
      <p:sp>
        <p:nvSpPr>
          <p:cNvPr id="19" name="右中かっこ 18">
            <a:extLst>
              <a:ext uri="{FF2B5EF4-FFF2-40B4-BE49-F238E27FC236}">
                <a16:creationId xmlns:a16="http://schemas.microsoft.com/office/drawing/2014/main" id="{2CFEB4FB-51A4-91F5-F258-0A3E6EC9B189}"/>
              </a:ext>
            </a:extLst>
          </p:cNvPr>
          <p:cNvSpPr/>
          <p:nvPr/>
        </p:nvSpPr>
        <p:spPr>
          <a:xfrm rot="16200000">
            <a:off x="3215356" y="4617857"/>
            <a:ext cx="283151" cy="771182"/>
          </a:xfrm>
          <a:prstGeom prst="rightBrace">
            <a:avLst>
              <a:gd name="adj1" fmla="val 22528"/>
              <a:gd name="adj2" fmla="val 50000"/>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sz="2000" dirty="0">
              <a:ea typeface="Arial Unicode MS" panose="020B0604020202020204"/>
            </a:endParaRPr>
          </a:p>
        </p:txBody>
      </p:sp>
      <p:sp>
        <p:nvSpPr>
          <p:cNvPr id="20" name="テキスト ボックス 19">
            <a:extLst>
              <a:ext uri="{FF2B5EF4-FFF2-40B4-BE49-F238E27FC236}">
                <a16:creationId xmlns:a16="http://schemas.microsoft.com/office/drawing/2014/main" id="{BAB1DFAC-139B-2238-CD25-FB491223D3BA}"/>
              </a:ext>
            </a:extLst>
          </p:cNvPr>
          <p:cNvSpPr txBox="1"/>
          <p:nvPr/>
        </p:nvSpPr>
        <p:spPr>
          <a:xfrm>
            <a:off x="3175280" y="4338238"/>
            <a:ext cx="2245389" cy="523220"/>
          </a:xfrm>
          <a:prstGeom prst="rect">
            <a:avLst/>
          </a:prstGeom>
          <a:solidFill>
            <a:schemeClr val="bg1"/>
          </a:solidFill>
          <a:ln>
            <a:solidFill>
              <a:srgbClr val="FF0000"/>
            </a:solidFill>
          </a:ln>
        </p:spPr>
        <p:txBody>
          <a:bodyPr wrap="square" rtlCol="0">
            <a:spAutoFit/>
          </a:bodyPr>
          <a:lstStyle/>
          <a:p>
            <a:pPr algn="l"/>
            <a:r>
              <a:rPr kumimoji="1" lang="en-US" altLang="ja-JP" sz="14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DC magnet optimization in this section</a:t>
            </a:r>
            <a:endParaRPr kumimoji="1" lang="ja-JP" altLang="en-US" sz="14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1" name="矢印: 右 20">
            <a:extLst>
              <a:ext uri="{FF2B5EF4-FFF2-40B4-BE49-F238E27FC236}">
                <a16:creationId xmlns:a16="http://schemas.microsoft.com/office/drawing/2014/main" id="{12BF3D9C-B44E-D249-0F77-31B71D66E7F2}"/>
              </a:ext>
            </a:extLst>
          </p:cNvPr>
          <p:cNvSpPr/>
          <p:nvPr/>
        </p:nvSpPr>
        <p:spPr>
          <a:xfrm>
            <a:off x="6049111" y="4607940"/>
            <a:ext cx="311498" cy="346164"/>
          </a:xfrm>
          <a:prstGeom prst="rightArrow">
            <a:avLst/>
          </a:prstGeom>
          <a:solidFill>
            <a:schemeClr val="accent4">
              <a:lumMod val="20000"/>
              <a:lumOff val="8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22" name="テキスト ボックス 21">
            <a:extLst>
              <a:ext uri="{FF2B5EF4-FFF2-40B4-BE49-F238E27FC236}">
                <a16:creationId xmlns:a16="http://schemas.microsoft.com/office/drawing/2014/main" id="{DD3256D5-E5EB-012E-641F-979A4C6BAF31}"/>
              </a:ext>
            </a:extLst>
          </p:cNvPr>
          <p:cNvSpPr txBox="1"/>
          <p:nvPr/>
        </p:nvSpPr>
        <p:spPr>
          <a:xfrm>
            <a:off x="10670783" y="2790228"/>
            <a:ext cx="1005403"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T. Natsui</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5" name="テキスト ボックス 24">
            <a:extLst>
              <a:ext uri="{FF2B5EF4-FFF2-40B4-BE49-F238E27FC236}">
                <a16:creationId xmlns:a16="http://schemas.microsoft.com/office/drawing/2014/main" id="{DBC1796F-D562-5DFE-CA89-5D6DE6B9BC37}"/>
              </a:ext>
            </a:extLst>
          </p:cNvPr>
          <p:cNvSpPr txBox="1"/>
          <p:nvPr/>
        </p:nvSpPr>
        <p:spPr>
          <a:xfrm>
            <a:off x="11310302" y="1881498"/>
            <a:ext cx="570990" cy="338554"/>
          </a:xfrm>
          <a:prstGeom prst="rect">
            <a:avLst/>
          </a:prstGeom>
          <a:noFill/>
        </p:spPr>
        <p:txBody>
          <a:bodyPr wrap="none" rtlCol="0">
            <a:spAutoFit/>
          </a:bodyPr>
          <a:lstStyle/>
          <a:p>
            <a:pPr algn="l"/>
            <a:r>
              <a:rPr kumimoji="1"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SY2</a:t>
            </a:r>
            <a:endParaRPr kumimoji="1" lang="ja-JP" altLang="en-US" sz="16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 name="スライド番号プレースホルダー 1">
            <a:extLst>
              <a:ext uri="{FF2B5EF4-FFF2-40B4-BE49-F238E27FC236}">
                <a16:creationId xmlns:a16="http://schemas.microsoft.com/office/drawing/2014/main" id="{AFFD2018-976D-647F-30F9-532B62823CCE}"/>
              </a:ext>
            </a:extLst>
          </p:cNvPr>
          <p:cNvSpPr>
            <a:spLocks noGrp="1"/>
          </p:cNvSpPr>
          <p:nvPr>
            <p:ph type="sldNum" sz="quarter" idx="12"/>
          </p:nvPr>
        </p:nvSpPr>
        <p:spPr/>
        <p:txBody>
          <a:bodyPr/>
          <a:lstStyle/>
          <a:p>
            <a:fld id="{CAD7C6AE-5926-44C1-B8C5-328FEA194DF7}" type="slidenum">
              <a:rPr lang="ja-JP" altLang="en-US" smtClean="0"/>
              <a:pPr/>
              <a:t>30</a:t>
            </a:fld>
            <a:endParaRPr lang="ja-JP" altLang="en-US" dirty="0"/>
          </a:p>
        </p:txBody>
      </p:sp>
    </p:spTree>
    <p:extLst>
      <p:ext uri="{BB962C8B-B14F-4D97-AF65-F5344CB8AC3E}">
        <p14:creationId xmlns:p14="http://schemas.microsoft.com/office/powerpoint/2010/main" val="42547821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36720993-3534-5D14-0439-B3C5A1EBA3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284" y="983248"/>
            <a:ext cx="8634357" cy="4631973"/>
          </a:xfrm>
          <a:prstGeom prst="rect">
            <a:avLst/>
          </a:prstGeom>
        </p:spPr>
      </p:pic>
      <p:graphicFrame>
        <p:nvGraphicFramePr>
          <p:cNvPr id="3" name="表 2">
            <a:extLst>
              <a:ext uri="{FF2B5EF4-FFF2-40B4-BE49-F238E27FC236}">
                <a16:creationId xmlns:a16="http://schemas.microsoft.com/office/drawing/2014/main" id="{44023881-B08A-DE05-51A5-EDFB43051F43}"/>
              </a:ext>
            </a:extLst>
          </p:cNvPr>
          <p:cNvGraphicFramePr>
            <a:graphicFrameLocks noGrp="1"/>
          </p:cNvGraphicFramePr>
          <p:nvPr>
            <p:extLst>
              <p:ext uri="{D42A27DB-BD31-4B8C-83A1-F6EECF244321}">
                <p14:modId xmlns:p14="http://schemas.microsoft.com/office/powerpoint/2010/main" val="820114728"/>
              </p:ext>
            </p:extLst>
          </p:nvPr>
        </p:nvGraphicFramePr>
        <p:xfrm>
          <a:off x="256761" y="5523773"/>
          <a:ext cx="5069703" cy="1112520"/>
        </p:xfrm>
        <a:graphic>
          <a:graphicData uri="http://schemas.openxmlformats.org/drawingml/2006/table">
            <a:tbl>
              <a:tblPr firstRow="1" bandRow="1">
                <a:tableStyleId>{21E4AEA4-8DFA-4A89-87EB-49C32662AFE0}</a:tableStyleId>
              </a:tblPr>
              <a:tblGrid>
                <a:gridCol w="924112">
                  <a:extLst>
                    <a:ext uri="{9D8B030D-6E8A-4147-A177-3AD203B41FA5}">
                      <a16:colId xmlns:a16="http://schemas.microsoft.com/office/drawing/2014/main" val="2615190525"/>
                    </a:ext>
                  </a:extLst>
                </a:gridCol>
                <a:gridCol w="1118664">
                  <a:extLst>
                    <a:ext uri="{9D8B030D-6E8A-4147-A177-3AD203B41FA5}">
                      <a16:colId xmlns:a16="http://schemas.microsoft.com/office/drawing/2014/main" val="3024754736"/>
                    </a:ext>
                  </a:extLst>
                </a:gridCol>
                <a:gridCol w="3026927">
                  <a:extLst>
                    <a:ext uri="{9D8B030D-6E8A-4147-A177-3AD203B41FA5}">
                      <a16:colId xmlns:a16="http://schemas.microsoft.com/office/drawing/2014/main" val="634392141"/>
                    </a:ext>
                  </a:extLst>
                </a:gridCol>
              </a:tblGrid>
              <a:tr h="370840">
                <a:tc>
                  <a:txBody>
                    <a:bodyPr/>
                    <a:lstStyle/>
                    <a:p>
                      <a:endParaRPr kumimoji="1" lang="ja-JP" altLang="en-US" sz="1400" dirty="0">
                        <a:ea typeface="Arial Unicode MS" panose="020B0604020202020204"/>
                      </a:endParaRPr>
                    </a:p>
                  </a:txBody>
                  <a:tcPr/>
                </a:tc>
                <a:tc>
                  <a:txBody>
                    <a:bodyPr/>
                    <a:lstStyle/>
                    <a:p>
                      <a:pPr algn="ctr"/>
                      <a:r>
                        <a:rPr kumimoji="1" lang="en-US" altLang="ja-JP" sz="1400" dirty="0">
                          <a:ea typeface="Arial Unicode MS" panose="020B0604020202020204"/>
                        </a:rPr>
                        <a:t>Q</a:t>
                      </a:r>
                      <a:r>
                        <a:rPr kumimoji="1" lang="en-US" altLang="ja-JP" sz="1400" baseline="-25000" dirty="0"/>
                        <a:t>target</a:t>
                      </a:r>
                      <a:r>
                        <a:rPr kumimoji="1" lang="en-US" altLang="ja-JP" sz="1400" dirty="0"/>
                        <a:t> [nC]</a:t>
                      </a:r>
                      <a:endParaRPr kumimoji="1" lang="ja-JP" altLang="en-US" sz="1400" dirty="0"/>
                    </a:p>
                  </a:txBody>
                  <a:tcPr/>
                </a:tc>
                <a:tc>
                  <a:txBody>
                    <a:bodyPr/>
                    <a:lstStyle/>
                    <a:p>
                      <a:pPr algn="ctr"/>
                      <a:r>
                        <a:rPr kumimoji="1" lang="en-US" altLang="ja-JP" sz="1400" dirty="0">
                          <a:ea typeface="Arial Unicode MS" panose="020B0604020202020204"/>
                        </a:rPr>
                        <a:t>Transmission: 15T</a:t>
                      </a:r>
                      <a:r>
                        <a:rPr kumimoji="1" lang="en-US" altLang="ja-JP" sz="1400" dirty="0">
                          <a:sym typeface="Wingdings" panose="05000000000000000000" pitchFamily="2" charset="2"/>
                        </a:rPr>
                        <a:t>28_4</a:t>
                      </a:r>
                      <a:endParaRPr kumimoji="1" lang="ja-JP" altLang="en-US" sz="1400" dirty="0"/>
                    </a:p>
                  </a:txBody>
                  <a:tcPr/>
                </a:tc>
                <a:extLst>
                  <a:ext uri="{0D108BD9-81ED-4DB2-BD59-A6C34878D82A}">
                    <a16:rowId xmlns:a16="http://schemas.microsoft.com/office/drawing/2014/main" val="3653683207"/>
                  </a:ext>
                </a:extLst>
              </a:tr>
              <a:tr h="370840">
                <a:tc>
                  <a:txBody>
                    <a:bodyPr/>
                    <a:lstStyle/>
                    <a:p>
                      <a:r>
                        <a:rPr kumimoji="1" lang="en-US" altLang="ja-JP" sz="1400" dirty="0">
                          <a:ea typeface="Arial Unicode MS" panose="020B0604020202020204"/>
                        </a:rPr>
                        <a:t>2026/1</a:t>
                      </a:r>
                      <a:endParaRPr kumimoji="1" lang="ja-JP" altLang="en-US" sz="1400" dirty="0"/>
                    </a:p>
                  </a:txBody>
                  <a:tcPr/>
                </a:tc>
                <a:tc>
                  <a:txBody>
                    <a:bodyPr/>
                    <a:lstStyle/>
                    <a:p>
                      <a:pPr algn="ctr"/>
                      <a:r>
                        <a:rPr kumimoji="1" lang="en-US" altLang="ja-JP" sz="1400" dirty="0">
                          <a:ea typeface="Arial Unicode MS" panose="020B0604020202020204"/>
                        </a:rPr>
                        <a:t>9</a:t>
                      </a:r>
                      <a:endParaRPr kumimoji="1" lang="ja-JP" altLang="en-US" sz="1400" dirty="0"/>
                    </a:p>
                  </a:txBody>
                  <a:tcPr/>
                </a:tc>
                <a:tc>
                  <a:txBody>
                    <a:bodyPr/>
                    <a:lstStyle/>
                    <a:p>
                      <a:pPr algn="ctr"/>
                      <a:r>
                        <a:rPr kumimoji="1" lang="en-US" altLang="ja-JP" sz="1400" dirty="0">
                          <a:ea typeface="Arial Unicode MS" panose="020B0604020202020204"/>
                        </a:rPr>
                        <a:t>45%</a:t>
                      </a:r>
                      <a:endParaRPr kumimoji="1" lang="ja-JP" altLang="en-US" sz="1400" dirty="0"/>
                    </a:p>
                  </a:txBody>
                  <a:tcPr/>
                </a:tc>
                <a:extLst>
                  <a:ext uri="{0D108BD9-81ED-4DB2-BD59-A6C34878D82A}">
                    <a16:rowId xmlns:a16="http://schemas.microsoft.com/office/drawing/2014/main" val="3440736438"/>
                  </a:ext>
                </a:extLst>
              </a:tr>
              <a:tr h="370840">
                <a:tc>
                  <a:txBody>
                    <a:bodyPr/>
                    <a:lstStyle/>
                    <a:p>
                      <a:r>
                        <a:rPr kumimoji="1" lang="en-US" altLang="ja-JP" sz="1400" dirty="0">
                          <a:ea typeface="Arial Unicode MS" panose="020B0604020202020204"/>
                        </a:rPr>
                        <a:t>2026/10</a:t>
                      </a:r>
                      <a:endParaRPr kumimoji="1" lang="ja-JP" altLang="en-US" sz="1400" dirty="0"/>
                    </a:p>
                  </a:txBody>
                  <a:tcPr/>
                </a:tc>
                <a:tc>
                  <a:txBody>
                    <a:bodyPr/>
                    <a:lstStyle/>
                    <a:p>
                      <a:pPr algn="ctr"/>
                      <a:r>
                        <a:rPr kumimoji="1" lang="en-US" altLang="ja-JP" sz="1400" dirty="0">
                          <a:ea typeface="Arial Unicode MS" panose="020B0604020202020204"/>
                        </a:rPr>
                        <a:t>8.3</a:t>
                      </a:r>
                      <a:endParaRPr kumimoji="1" lang="ja-JP" altLang="en-US" sz="1400" dirty="0"/>
                    </a:p>
                  </a:txBody>
                  <a:tcPr/>
                </a:tc>
                <a:tc>
                  <a:txBody>
                    <a:bodyPr/>
                    <a:lstStyle/>
                    <a:p>
                      <a:pPr algn="ctr"/>
                      <a:r>
                        <a:rPr kumimoji="1" lang="en-US" altLang="ja-JP" sz="1400" dirty="0">
                          <a:ea typeface="Arial Unicode MS" panose="020B0604020202020204"/>
                        </a:rPr>
                        <a:t>51%</a:t>
                      </a:r>
                      <a:endParaRPr kumimoji="1" lang="ja-JP" altLang="en-US" sz="1400" dirty="0"/>
                    </a:p>
                  </a:txBody>
                  <a:tcPr/>
                </a:tc>
                <a:extLst>
                  <a:ext uri="{0D108BD9-81ED-4DB2-BD59-A6C34878D82A}">
                    <a16:rowId xmlns:a16="http://schemas.microsoft.com/office/drawing/2014/main" val="1631987319"/>
                  </a:ext>
                </a:extLst>
              </a:tr>
            </a:tbl>
          </a:graphicData>
        </a:graphic>
      </p:graphicFrame>
      <p:cxnSp>
        <p:nvCxnSpPr>
          <p:cNvPr id="4" name="直線コネクタ 3">
            <a:extLst>
              <a:ext uri="{FF2B5EF4-FFF2-40B4-BE49-F238E27FC236}">
                <a16:creationId xmlns:a16="http://schemas.microsoft.com/office/drawing/2014/main" id="{B42ED619-0BC9-8D6A-F61E-DF8213CEC6C8}"/>
              </a:ext>
            </a:extLst>
          </p:cNvPr>
          <p:cNvCxnSpPr>
            <a:cxnSpLocks/>
          </p:cNvCxnSpPr>
          <p:nvPr/>
        </p:nvCxnSpPr>
        <p:spPr>
          <a:xfrm flipH="1">
            <a:off x="2118948" y="4300486"/>
            <a:ext cx="8582548" cy="0"/>
          </a:xfrm>
          <a:prstGeom prst="line">
            <a:avLst/>
          </a:prstGeom>
          <a:ln>
            <a:solidFill>
              <a:schemeClr val="tx1">
                <a:lumMod val="65000"/>
                <a:lumOff val="35000"/>
              </a:schemeClr>
            </a:solidFill>
            <a:prstDash val="dash"/>
          </a:ln>
        </p:spPr>
        <p:style>
          <a:lnRef idx="2">
            <a:schemeClr val="accent1"/>
          </a:lnRef>
          <a:fillRef idx="0">
            <a:schemeClr val="accent1"/>
          </a:fillRef>
          <a:effectRef idx="1">
            <a:schemeClr val="accent1"/>
          </a:effectRef>
          <a:fontRef idx="minor">
            <a:schemeClr val="tx1"/>
          </a:fontRef>
        </p:style>
      </p:cxnSp>
      <p:sp>
        <p:nvSpPr>
          <p:cNvPr id="6" name="テキスト ボックス 5">
            <a:extLst>
              <a:ext uri="{FF2B5EF4-FFF2-40B4-BE49-F238E27FC236}">
                <a16:creationId xmlns:a16="http://schemas.microsoft.com/office/drawing/2014/main" id="{D22F80CD-DFA0-2FBF-A19F-5FA03457D1E7}"/>
              </a:ext>
            </a:extLst>
          </p:cNvPr>
          <p:cNvSpPr txBox="1"/>
          <p:nvPr/>
        </p:nvSpPr>
        <p:spPr>
          <a:xfrm>
            <a:off x="460612" y="1581766"/>
            <a:ext cx="1468672" cy="523220"/>
          </a:xfrm>
          <a:prstGeom prst="rect">
            <a:avLst/>
          </a:prstGeom>
          <a:noFill/>
        </p:spPr>
        <p:txBody>
          <a:bodyPr wrap="none" rtlCol="0">
            <a:spAutoFit/>
          </a:bodyPr>
          <a:lstStyle/>
          <a:p>
            <a:r>
              <a:rPr lang="en-US" altLang="ja-JP" sz="1400" dirty="0">
                <a:ea typeface="Arial Unicode MS" panose="020B0604020202020204"/>
              </a:rPr>
              <a:t>Positron target:</a:t>
            </a:r>
          </a:p>
          <a:p>
            <a:r>
              <a:rPr lang="en-US" altLang="ja-JP" sz="1400" dirty="0">
                <a:ea typeface="Arial Unicode MS" panose="020B0604020202020204"/>
              </a:rPr>
              <a:t>Q(SP_15_T)</a:t>
            </a:r>
          </a:p>
        </p:txBody>
      </p:sp>
      <p:sp>
        <p:nvSpPr>
          <p:cNvPr id="7" name="テキスト ボックス 6">
            <a:extLst>
              <a:ext uri="{FF2B5EF4-FFF2-40B4-BE49-F238E27FC236}">
                <a16:creationId xmlns:a16="http://schemas.microsoft.com/office/drawing/2014/main" id="{F49F05B7-5F72-11BC-51D5-8AF7C1869D7E}"/>
              </a:ext>
            </a:extLst>
          </p:cNvPr>
          <p:cNvSpPr txBox="1"/>
          <p:nvPr/>
        </p:nvSpPr>
        <p:spPr>
          <a:xfrm>
            <a:off x="520725" y="4127300"/>
            <a:ext cx="1348446" cy="523220"/>
          </a:xfrm>
          <a:prstGeom prst="rect">
            <a:avLst/>
          </a:prstGeom>
          <a:noFill/>
        </p:spPr>
        <p:txBody>
          <a:bodyPr wrap="none" rtlCol="0">
            <a:spAutoFit/>
          </a:bodyPr>
          <a:lstStyle/>
          <a:p>
            <a:r>
              <a:rPr lang="en-US" altLang="ja-JP" sz="1400" dirty="0">
                <a:ea typeface="Arial Unicode MS" panose="020B0604020202020204"/>
              </a:rPr>
              <a:t>SY2 entrance:</a:t>
            </a:r>
          </a:p>
          <a:p>
            <a:r>
              <a:rPr lang="en-US" altLang="ja-JP" sz="1400" dirty="0">
                <a:ea typeface="Arial Unicode MS" panose="020B0604020202020204"/>
              </a:rPr>
              <a:t>Q(SP_28_4)</a:t>
            </a:r>
            <a:endParaRPr kumimoji="1" lang="ja-JP" altLang="en-US" sz="1400" dirty="0">
              <a:ea typeface="Arial Unicode MS" panose="020B0604020202020204"/>
            </a:endParaRPr>
          </a:p>
        </p:txBody>
      </p:sp>
      <p:sp>
        <p:nvSpPr>
          <p:cNvPr id="9" name="テキスト ボックス 8">
            <a:extLst>
              <a:ext uri="{FF2B5EF4-FFF2-40B4-BE49-F238E27FC236}">
                <a16:creationId xmlns:a16="http://schemas.microsoft.com/office/drawing/2014/main" id="{46EF1687-C72E-B203-DFC0-73B5EF8AAC10}"/>
              </a:ext>
            </a:extLst>
          </p:cNvPr>
          <p:cNvSpPr txBox="1"/>
          <p:nvPr/>
        </p:nvSpPr>
        <p:spPr>
          <a:xfrm>
            <a:off x="7616652" y="3431512"/>
            <a:ext cx="3969099" cy="584774"/>
          </a:xfrm>
          <a:prstGeom prst="rect">
            <a:avLst/>
          </a:prstGeom>
          <a:solidFill>
            <a:schemeClr val="bg1"/>
          </a:solidFill>
          <a:ln>
            <a:solidFill>
              <a:srgbClr val="0070C0"/>
            </a:solidFill>
          </a:ln>
        </p:spPr>
        <p:txBody>
          <a:bodyPr wrap="square" rtlCol="0">
            <a:spAutoFit/>
          </a:bodyPr>
          <a:lstStyle/>
          <a:p>
            <a:r>
              <a:rPr lang="ja-JP" altLang="ja-JP" sz="1600" b="1" dirty="0">
                <a:ea typeface="Arial Unicode MS" panose="020B0604020202020204"/>
              </a:rPr>
              <a:t>Target-to-SY2 transmission increased by 6% relative to 2026ab.</a:t>
            </a:r>
            <a:endParaRPr kumimoji="1" lang="ja-JP" altLang="en-US" sz="16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1" name="字幕 2">
            <a:extLst>
              <a:ext uri="{FF2B5EF4-FFF2-40B4-BE49-F238E27FC236}">
                <a16:creationId xmlns:a16="http://schemas.microsoft.com/office/drawing/2014/main" id="{3DDF6D53-4AE2-314C-D0C7-93D65F39A052}"/>
              </a:ext>
            </a:extLst>
          </p:cNvPr>
          <p:cNvSpPr txBox="1">
            <a:spLocks/>
          </p:cNvSpPr>
          <p:nvPr/>
        </p:nvSpPr>
        <p:spPr>
          <a:xfrm>
            <a:off x="-2" y="-1"/>
            <a:ext cx="9791702" cy="504093"/>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Optimization of Positron Production and the Downstream Section of the Capture Section</a:t>
            </a:r>
          </a:p>
        </p:txBody>
      </p:sp>
      <p:sp>
        <p:nvSpPr>
          <p:cNvPr id="17" name="四角形: 角を丸くする 16">
            <a:extLst>
              <a:ext uri="{FF2B5EF4-FFF2-40B4-BE49-F238E27FC236}">
                <a16:creationId xmlns:a16="http://schemas.microsoft.com/office/drawing/2014/main" id="{EDDD66C9-D8A8-F46B-4C92-9D3E1FE7B9D1}"/>
              </a:ext>
            </a:extLst>
          </p:cNvPr>
          <p:cNvSpPr/>
          <p:nvPr/>
        </p:nvSpPr>
        <p:spPr>
          <a:xfrm>
            <a:off x="5516545" y="5536650"/>
            <a:ext cx="6252899" cy="1244473"/>
          </a:xfrm>
          <a:prstGeom prst="roundRect">
            <a:avLst/>
          </a:prstGeom>
          <a:solidFill>
            <a:srgbClr val="F2CFEE">
              <a:alpha val="40000"/>
            </a:srgb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15" name="テキスト ボックス 14">
            <a:extLst>
              <a:ext uri="{FF2B5EF4-FFF2-40B4-BE49-F238E27FC236}">
                <a16:creationId xmlns:a16="http://schemas.microsoft.com/office/drawing/2014/main" id="{9EE8B39B-9A5B-8B7F-3D42-68C38DB5B846}"/>
              </a:ext>
            </a:extLst>
          </p:cNvPr>
          <p:cNvSpPr txBox="1"/>
          <p:nvPr/>
        </p:nvSpPr>
        <p:spPr>
          <a:xfrm>
            <a:off x="5565687" y="5613177"/>
            <a:ext cx="5905608" cy="584775"/>
          </a:xfrm>
          <a:prstGeom prst="rect">
            <a:avLst/>
          </a:prstGeom>
          <a:noFill/>
        </p:spPr>
        <p:txBody>
          <a:bodyPr wrap="square">
            <a:spAutoFit/>
          </a:bodyPr>
          <a:lstStyle/>
          <a:p>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Optimization including the BT from SY2 to the DR is planned for December</a:t>
            </a:r>
            <a:endParaRPr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9" name="テキスト ボックス 18">
            <a:extLst>
              <a:ext uri="{FF2B5EF4-FFF2-40B4-BE49-F238E27FC236}">
                <a16:creationId xmlns:a16="http://schemas.microsoft.com/office/drawing/2014/main" id="{4A344C6F-E118-7317-F2F9-B490F103D0B9}"/>
              </a:ext>
            </a:extLst>
          </p:cNvPr>
          <p:cNvSpPr txBox="1"/>
          <p:nvPr/>
        </p:nvSpPr>
        <p:spPr>
          <a:xfrm>
            <a:off x="5756442" y="6172162"/>
            <a:ext cx="5905608" cy="584775"/>
          </a:xfrm>
          <a:prstGeom prst="rect">
            <a:avLst/>
          </a:prstGeom>
          <a:noFill/>
        </p:spPr>
        <p:txBody>
          <a:bodyPr wrap="square">
            <a:spAutoFit/>
          </a:bodyPr>
          <a:lstStyle/>
          <a:p>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Optimize the capture phase in the Capture Section and the magnets downstream of SY2.</a:t>
            </a:r>
            <a:endParaRPr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 name="スライド番号プレースホルダー 4">
            <a:extLst>
              <a:ext uri="{FF2B5EF4-FFF2-40B4-BE49-F238E27FC236}">
                <a16:creationId xmlns:a16="http://schemas.microsoft.com/office/drawing/2014/main" id="{738792A0-F1CC-AE77-8AFC-46ACAFDD6F63}"/>
              </a:ext>
            </a:extLst>
          </p:cNvPr>
          <p:cNvSpPr>
            <a:spLocks noGrp="1"/>
          </p:cNvSpPr>
          <p:nvPr>
            <p:ph type="sldNum" sz="quarter" idx="12"/>
          </p:nvPr>
        </p:nvSpPr>
        <p:spPr/>
        <p:txBody>
          <a:bodyPr/>
          <a:lstStyle/>
          <a:p>
            <a:fld id="{CAD7C6AE-5926-44C1-B8C5-328FEA194DF7}" type="slidenum">
              <a:rPr lang="ja-JP" altLang="en-US" smtClean="0"/>
              <a:pPr/>
              <a:t>31</a:t>
            </a:fld>
            <a:endParaRPr lang="ja-JP" altLang="en-US" dirty="0"/>
          </a:p>
        </p:txBody>
      </p:sp>
    </p:spTree>
    <p:extLst>
      <p:ext uri="{BB962C8B-B14F-4D97-AF65-F5344CB8AC3E}">
        <p14:creationId xmlns:p14="http://schemas.microsoft.com/office/powerpoint/2010/main" val="14408410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E9A1B-6D47-075B-06CC-2F128F5A27E6}"/>
            </a:ext>
          </a:extLst>
        </p:cNvPr>
        <p:cNvGrpSpPr/>
        <p:nvPr/>
      </p:nvGrpSpPr>
      <p:grpSpPr>
        <a:xfrm>
          <a:off x="0" y="0"/>
          <a:ext cx="0" cy="0"/>
          <a:chOff x="0" y="0"/>
          <a:chExt cx="0" cy="0"/>
        </a:xfrm>
      </p:grpSpPr>
      <p:sp>
        <p:nvSpPr>
          <p:cNvPr id="3" name="字幕 2">
            <a:extLst>
              <a:ext uri="{FF2B5EF4-FFF2-40B4-BE49-F238E27FC236}">
                <a16:creationId xmlns:a16="http://schemas.microsoft.com/office/drawing/2014/main" id="{FBF46202-6F5B-4406-8D5B-487C98DA1387}"/>
              </a:ext>
            </a:extLst>
          </p:cNvPr>
          <p:cNvSpPr txBox="1">
            <a:spLocks/>
          </p:cNvSpPr>
          <p:nvPr/>
        </p:nvSpPr>
        <p:spPr>
          <a:xfrm>
            <a:off x="914400" y="2851149"/>
            <a:ext cx="10363200" cy="1155701"/>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defRPr sz="2900">
                <a:solidFill>
                  <a:srgbClr val="2E6EBC"/>
                </a:solidFill>
                <a:latin typeface="ヒラギノ丸ゴ Pro W4"/>
              </a:defRPr>
            </a:pPr>
            <a:r>
              <a:rPr lang="en-US" sz="66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HER Synchrotron Injection</a:t>
            </a:r>
          </a:p>
        </p:txBody>
      </p:sp>
      <p:sp>
        <p:nvSpPr>
          <p:cNvPr id="2" name="スライド番号プレースホルダー 1">
            <a:extLst>
              <a:ext uri="{FF2B5EF4-FFF2-40B4-BE49-F238E27FC236}">
                <a16:creationId xmlns:a16="http://schemas.microsoft.com/office/drawing/2014/main" id="{0BD7BD96-BE54-7D5A-FD9B-12C2358CA947}"/>
              </a:ext>
            </a:extLst>
          </p:cNvPr>
          <p:cNvSpPr>
            <a:spLocks noGrp="1"/>
          </p:cNvSpPr>
          <p:nvPr>
            <p:ph type="sldNum" sz="quarter" idx="12"/>
          </p:nvPr>
        </p:nvSpPr>
        <p:spPr/>
        <p:txBody>
          <a:bodyPr/>
          <a:lstStyle/>
          <a:p>
            <a:fld id="{CAD7C6AE-5926-44C1-B8C5-328FEA194DF7}" type="slidenum">
              <a:rPr lang="ja-JP" altLang="en-US" smtClean="0"/>
              <a:pPr/>
              <a:t>32</a:t>
            </a:fld>
            <a:endParaRPr lang="ja-JP" altLang="en-US" dirty="0"/>
          </a:p>
        </p:txBody>
      </p:sp>
    </p:spTree>
    <p:extLst>
      <p:ext uri="{BB962C8B-B14F-4D97-AF65-F5344CB8AC3E}">
        <p14:creationId xmlns:p14="http://schemas.microsoft.com/office/powerpoint/2010/main" val="10125391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グループ化 35">
            <a:extLst>
              <a:ext uri="{FF2B5EF4-FFF2-40B4-BE49-F238E27FC236}">
                <a16:creationId xmlns:a16="http://schemas.microsoft.com/office/drawing/2014/main" id="{E8402E7B-063A-1400-EA4A-A7482C10BF5C}"/>
              </a:ext>
            </a:extLst>
          </p:cNvPr>
          <p:cNvGrpSpPr/>
          <p:nvPr/>
        </p:nvGrpSpPr>
        <p:grpSpPr>
          <a:xfrm>
            <a:off x="1072704" y="2714766"/>
            <a:ext cx="4512258" cy="2923335"/>
            <a:chOff x="317765" y="820910"/>
            <a:chExt cx="8603790" cy="5574091"/>
          </a:xfrm>
        </p:grpSpPr>
        <p:grpSp>
          <p:nvGrpSpPr>
            <p:cNvPr id="5" name="グループ化 4">
              <a:extLst>
                <a:ext uri="{FF2B5EF4-FFF2-40B4-BE49-F238E27FC236}">
                  <a16:creationId xmlns:a16="http://schemas.microsoft.com/office/drawing/2014/main" id="{9DB85541-FCD5-0E59-8CA9-187D8FDDD515}"/>
                </a:ext>
              </a:extLst>
            </p:cNvPr>
            <p:cNvGrpSpPr/>
            <p:nvPr/>
          </p:nvGrpSpPr>
          <p:grpSpPr>
            <a:xfrm>
              <a:off x="317765" y="820910"/>
              <a:ext cx="8433694" cy="5574091"/>
              <a:chOff x="711170" y="-261724"/>
              <a:chExt cx="10794930" cy="7134706"/>
            </a:xfrm>
          </p:grpSpPr>
          <p:pic>
            <p:nvPicPr>
              <p:cNvPr id="6" name="図 5">
                <a:extLst>
                  <a:ext uri="{FF2B5EF4-FFF2-40B4-BE49-F238E27FC236}">
                    <a16:creationId xmlns:a16="http://schemas.microsoft.com/office/drawing/2014/main" id="{5FFAA188-F049-E85D-EF66-B65E8D8AFC0B}"/>
                  </a:ext>
                </a:extLst>
              </p:cNvPr>
              <p:cNvPicPr>
                <a:picLocks noChangeAspect="1"/>
              </p:cNvPicPr>
              <p:nvPr/>
            </p:nvPicPr>
            <p:blipFill>
              <a:blip r:embed="rId2"/>
              <a:srcRect t="4161" b="8327"/>
              <a:stretch>
                <a:fillRect/>
              </a:stretch>
            </p:blipFill>
            <p:spPr>
              <a:xfrm>
                <a:off x="711170" y="776177"/>
                <a:ext cx="5308270" cy="5528930"/>
              </a:xfrm>
              <a:prstGeom prst="rect">
                <a:avLst/>
              </a:prstGeom>
            </p:spPr>
          </p:pic>
          <p:pic>
            <p:nvPicPr>
              <p:cNvPr id="7" name="図 6">
                <a:extLst>
                  <a:ext uri="{FF2B5EF4-FFF2-40B4-BE49-F238E27FC236}">
                    <a16:creationId xmlns:a16="http://schemas.microsoft.com/office/drawing/2014/main" id="{68307C07-0A7C-2268-1248-4DB3EAB28CD4}"/>
                  </a:ext>
                </a:extLst>
              </p:cNvPr>
              <p:cNvPicPr>
                <a:picLocks noChangeAspect="1"/>
              </p:cNvPicPr>
              <p:nvPr/>
            </p:nvPicPr>
            <p:blipFill>
              <a:blip r:embed="rId3"/>
              <a:srcRect t="3839" b="8907"/>
              <a:stretch>
                <a:fillRect/>
              </a:stretch>
            </p:blipFill>
            <p:spPr>
              <a:xfrm>
                <a:off x="6131170" y="776178"/>
                <a:ext cx="5374930" cy="5528930"/>
              </a:xfrm>
              <a:prstGeom prst="rect">
                <a:avLst/>
              </a:prstGeom>
            </p:spPr>
          </p:pic>
          <p:sp>
            <p:nvSpPr>
              <p:cNvPr id="8" name="テキスト ボックス 7">
                <a:extLst>
                  <a:ext uri="{FF2B5EF4-FFF2-40B4-BE49-F238E27FC236}">
                    <a16:creationId xmlns:a16="http://schemas.microsoft.com/office/drawing/2014/main" id="{0467C6ED-B75E-CEC7-AF25-8F1E6F9F3ED2}"/>
                  </a:ext>
                </a:extLst>
              </p:cNvPr>
              <p:cNvSpPr txBox="1"/>
              <p:nvPr/>
            </p:nvSpPr>
            <p:spPr>
              <a:xfrm>
                <a:off x="1603829" y="-227963"/>
                <a:ext cx="3584451" cy="826277"/>
              </a:xfrm>
              <a:prstGeom prst="rect">
                <a:avLst/>
              </a:prstGeom>
              <a:noFill/>
            </p:spPr>
            <p:txBody>
              <a:bodyPr wrap="none" rtlCol="0">
                <a:spAutoFit/>
              </a:bodyPr>
              <a:lstStyle/>
              <a:p>
                <a:r>
                  <a:rPr lang="en-US" altLang="ja-JP" sz="800" b="1" dirty="0">
                    <a:ea typeface="Arial Unicode MS" panose="020B0604020202020204"/>
                  </a:rPr>
                  <a:t> Betatrotron injection (</a:t>
                </a:r>
                <a:r>
                  <a:rPr lang="en-US" altLang="ja-JP" sz="800" b="1" dirty="0">
                    <a:solidFill>
                      <a:srgbClr val="FF0000"/>
                    </a:solidFill>
                    <a:ea typeface="Arial Unicode MS" panose="020B0604020202020204"/>
                  </a:rPr>
                  <a:t>BI</a:t>
                </a:r>
                <a:r>
                  <a:rPr lang="en-US" altLang="ja-JP" sz="800" b="1" dirty="0">
                    <a:ea typeface="Arial Unicode MS" panose="020B0604020202020204"/>
                  </a:rPr>
                  <a:t>)</a:t>
                </a:r>
              </a:p>
              <a:p>
                <a:r>
                  <a:rPr kumimoji="1" lang="en-US" altLang="ja-JP" sz="800" b="1" dirty="0">
                    <a:ea typeface="Arial Unicode MS" panose="020B0604020202020204"/>
                  </a:rPr>
                  <a:t>    </a:t>
                </a:r>
                <a:r>
                  <a:rPr kumimoji="1" lang="en-US" altLang="ja-JP" sz="800" dirty="0">
                    <a:ea typeface="Arial Unicode MS" panose="020B0604020202020204"/>
                  </a:rPr>
                  <a:t>Off axis, on momentum</a:t>
                </a:r>
                <a:endParaRPr kumimoji="1" lang="ja-JP" altLang="en-US" sz="800" dirty="0">
                  <a:ea typeface="Arial Unicode MS" panose="020B0604020202020204"/>
                </a:endParaRPr>
              </a:p>
            </p:txBody>
          </p:sp>
          <p:sp>
            <p:nvSpPr>
              <p:cNvPr id="9" name="テキスト ボックス 8">
                <a:extLst>
                  <a:ext uri="{FF2B5EF4-FFF2-40B4-BE49-F238E27FC236}">
                    <a16:creationId xmlns:a16="http://schemas.microsoft.com/office/drawing/2014/main" id="{97FBAD91-3E1C-2251-C4EB-EDBBC7819905}"/>
                  </a:ext>
                </a:extLst>
              </p:cNvPr>
              <p:cNvSpPr txBox="1"/>
              <p:nvPr/>
            </p:nvSpPr>
            <p:spPr>
              <a:xfrm>
                <a:off x="7193032" y="-261724"/>
                <a:ext cx="3592276" cy="826277"/>
              </a:xfrm>
              <a:prstGeom prst="rect">
                <a:avLst/>
              </a:prstGeom>
              <a:noFill/>
            </p:spPr>
            <p:txBody>
              <a:bodyPr wrap="none" rtlCol="0">
                <a:spAutoFit/>
              </a:bodyPr>
              <a:lstStyle/>
              <a:p>
                <a:r>
                  <a:rPr kumimoji="1" lang="en-US" altLang="ja-JP" sz="800" b="1" dirty="0">
                    <a:ea typeface="Arial Unicode MS" panose="020B0604020202020204"/>
                  </a:rPr>
                  <a:t>Synchrotron injection (</a:t>
                </a:r>
                <a:r>
                  <a:rPr kumimoji="1" lang="en-US" altLang="ja-JP" sz="800" b="1" dirty="0">
                    <a:solidFill>
                      <a:srgbClr val="0432FF"/>
                    </a:solidFill>
                    <a:ea typeface="Arial Unicode MS" panose="020B0604020202020204"/>
                  </a:rPr>
                  <a:t>SI</a:t>
                </a:r>
                <a:r>
                  <a:rPr kumimoji="1" lang="en-US" altLang="ja-JP" sz="800" b="1" dirty="0">
                    <a:ea typeface="Arial Unicode MS" panose="020B0604020202020204"/>
                  </a:rPr>
                  <a:t>)</a:t>
                </a:r>
              </a:p>
              <a:p>
                <a:r>
                  <a:rPr lang="en-US" altLang="ja-JP" sz="800" dirty="0">
                    <a:ea typeface="Arial Unicode MS" panose="020B0604020202020204"/>
                  </a:rPr>
                  <a:t>  On axis, off momentum</a:t>
                </a:r>
                <a:endParaRPr kumimoji="1" lang="ja-JP" altLang="en-US" sz="800" b="1" dirty="0">
                  <a:ea typeface="Arial Unicode MS" panose="020B0604020202020204"/>
                </a:endParaRPr>
              </a:p>
            </p:txBody>
          </p:sp>
          <p:sp>
            <p:nvSpPr>
              <p:cNvPr id="10" name="テキスト ボックス 9">
                <a:extLst>
                  <a:ext uri="{FF2B5EF4-FFF2-40B4-BE49-F238E27FC236}">
                    <a16:creationId xmlns:a16="http://schemas.microsoft.com/office/drawing/2014/main" id="{C78095CA-1CC8-5743-C5D6-D0D9725C1BD7}"/>
                  </a:ext>
                </a:extLst>
              </p:cNvPr>
              <p:cNvSpPr txBox="1"/>
              <p:nvPr/>
            </p:nvSpPr>
            <p:spPr>
              <a:xfrm>
                <a:off x="2625792" y="385245"/>
                <a:ext cx="2113427" cy="525814"/>
              </a:xfrm>
              <a:prstGeom prst="rect">
                <a:avLst/>
              </a:prstGeom>
              <a:noFill/>
            </p:spPr>
            <p:txBody>
              <a:bodyPr wrap="none" rtlCol="0">
                <a:spAutoFit/>
              </a:bodyPr>
              <a:lstStyle/>
              <a:p>
                <a:r>
                  <a:rPr kumimoji="1" lang="en-US" altLang="ja-JP" sz="800" dirty="0">
                    <a:solidFill>
                      <a:srgbClr val="FF0000"/>
                    </a:solidFill>
                    <a:ea typeface="Arial Unicode MS" panose="020B0604020202020204"/>
                  </a:rPr>
                  <a:t>Injection point</a:t>
                </a:r>
                <a:endParaRPr kumimoji="1" lang="ja-JP" altLang="en-US" sz="800" dirty="0">
                  <a:solidFill>
                    <a:srgbClr val="FF0000"/>
                  </a:solidFill>
                  <a:ea typeface="Arial Unicode MS" panose="020B0604020202020204"/>
                </a:endParaRPr>
              </a:p>
            </p:txBody>
          </p:sp>
          <p:cxnSp>
            <p:nvCxnSpPr>
              <p:cNvPr id="11" name="直線矢印コネクタ 10">
                <a:extLst>
                  <a:ext uri="{FF2B5EF4-FFF2-40B4-BE49-F238E27FC236}">
                    <a16:creationId xmlns:a16="http://schemas.microsoft.com/office/drawing/2014/main" id="{62DB8F65-DB21-4EB9-FFF7-2F890D32A058}"/>
                  </a:ext>
                </a:extLst>
              </p:cNvPr>
              <p:cNvCxnSpPr>
                <a:cxnSpLocks/>
              </p:cNvCxnSpPr>
              <p:nvPr/>
            </p:nvCxnSpPr>
            <p:spPr>
              <a:xfrm flipV="1">
                <a:off x="3589214" y="5367699"/>
                <a:ext cx="99800" cy="361406"/>
              </a:xfrm>
              <a:prstGeom prst="straightConnector1">
                <a:avLst/>
              </a:prstGeom>
              <a:ln w="12700">
                <a:solidFill>
                  <a:srgbClr val="0432FF"/>
                </a:solidFill>
                <a:tailEnd type="triangle"/>
              </a:ln>
            </p:spPr>
            <p:style>
              <a:lnRef idx="2">
                <a:schemeClr val="accent1"/>
              </a:lnRef>
              <a:fillRef idx="0">
                <a:schemeClr val="accent1"/>
              </a:fillRef>
              <a:effectRef idx="1">
                <a:schemeClr val="accent1"/>
              </a:effectRef>
              <a:fontRef idx="minor">
                <a:schemeClr val="tx1"/>
              </a:fontRef>
            </p:style>
          </p:cxnSp>
          <p:cxnSp>
            <p:nvCxnSpPr>
              <p:cNvPr id="12" name="直線コネクタ 11">
                <a:extLst>
                  <a:ext uri="{FF2B5EF4-FFF2-40B4-BE49-F238E27FC236}">
                    <a16:creationId xmlns:a16="http://schemas.microsoft.com/office/drawing/2014/main" id="{5667A82C-0DEE-2C3B-48DC-BACD409AD9C6}"/>
                  </a:ext>
                </a:extLst>
              </p:cNvPr>
              <p:cNvCxnSpPr>
                <a:cxnSpLocks/>
              </p:cNvCxnSpPr>
              <p:nvPr/>
            </p:nvCxnSpPr>
            <p:spPr>
              <a:xfrm flipH="1" flipV="1">
                <a:off x="3728259" y="804936"/>
                <a:ext cx="18796" cy="4153527"/>
              </a:xfrm>
              <a:prstGeom prst="line">
                <a:avLst/>
              </a:prstGeom>
              <a:ln w="9525">
                <a:solidFill>
                  <a:srgbClr val="FF0000"/>
                </a:solidFill>
                <a:prstDash val="lgDash"/>
              </a:ln>
            </p:spPr>
            <p:style>
              <a:lnRef idx="2">
                <a:schemeClr val="accent1"/>
              </a:lnRef>
              <a:fillRef idx="0">
                <a:schemeClr val="accent1"/>
              </a:fillRef>
              <a:effectRef idx="1">
                <a:schemeClr val="accent1"/>
              </a:effectRef>
              <a:fontRef idx="minor">
                <a:schemeClr val="tx1"/>
              </a:fontRef>
            </p:style>
          </p:cxnSp>
          <p:sp>
            <p:nvSpPr>
              <p:cNvPr id="13" name="テキスト ボックス 12">
                <a:extLst>
                  <a:ext uri="{FF2B5EF4-FFF2-40B4-BE49-F238E27FC236}">
                    <a16:creationId xmlns:a16="http://schemas.microsoft.com/office/drawing/2014/main" id="{0C3AC4E5-702A-90CB-068E-4BF668E0E867}"/>
                  </a:ext>
                </a:extLst>
              </p:cNvPr>
              <p:cNvSpPr txBox="1"/>
              <p:nvPr/>
            </p:nvSpPr>
            <p:spPr>
              <a:xfrm>
                <a:off x="4026049" y="4841617"/>
                <a:ext cx="689349" cy="488255"/>
              </a:xfrm>
              <a:prstGeom prst="rect">
                <a:avLst/>
              </a:prstGeom>
              <a:noFill/>
            </p:spPr>
            <p:txBody>
              <a:bodyPr wrap="none" rtlCol="0">
                <a:spAutoFit/>
              </a:bodyPr>
              <a:lstStyle/>
              <a:p>
                <a:r>
                  <a:rPr kumimoji="1" lang="en-US" altLang="ja-JP" sz="700" dirty="0">
                    <a:latin typeface="Symbol" pitchFamily="2" charset="2"/>
                    <a:ea typeface="Arial Unicode MS" panose="020B0604020202020204"/>
                  </a:rPr>
                  <a:t>D</a:t>
                </a:r>
                <a:r>
                  <a:rPr kumimoji="1" lang="en-US" altLang="ja-JP" sz="700" dirty="0">
                    <a:ea typeface="Arial Unicode MS" panose="020B0604020202020204"/>
                  </a:rPr>
                  <a:t>x</a:t>
                </a:r>
                <a:endParaRPr kumimoji="1" lang="ja-JP" altLang="en-US" sz="700" dirty="0">
                  <a:ea typeface="Arial Unicode MS" panose="020B0604020202020204"/>
                </a:endParaRPr>
              </a:p>
            </p:txBody>
          </p:sp>
          <p:cxnSp>
            <p:nvCxnSpPr>
              <p:cNvPr id="14" name="直線コネクタ 13">
                <a:extLst>
                  <a:ext uri="{FF2B5EF4-FFF2-40B4-BE49-F238E27FC236}">
                    <a16:creationId xmlns:a16="http://schemas.microsoft.com/office/drawing/2014/main" id="{81B2C14B-FF32-8601-E231-702E921D0256}"/>
                  </a:ext>
                </a:extLst>
              </p:cNvPr>
              <p:cNvCxnSpPr>
                <a:cxnSpLocks/>
              </p:cNvCxnSpPr>
              <p:nvPr/>
            </p:nvCxnSpPr>
            <p:spPr>
              <a:xfrm>
                <a:off x="3712197" y="4960391"/>
                <a:ext cx="735731" cy="5567"/>
              </a:xfrm>
              <a:prstGeom prst="line">
                <a:avLst/>
              </a:prstGeom>
              <a:ln w="12700">
                <a:solidFill>
                  <a:schemeClr val="tx1"/>
                </a:solidFill>
                <a:prstDash val="lgDash"/>
              </a:ln>
            </p:spPr>
            <p:style>
              <a:lnRef idx="2">
                <a:schemeClr val="accent1"/>
              </a:lnRef>
              <a:fillRef idx="0">
                <a:schemeClr val="accent1"/>
              </a:fillRef>
              <a:effectRef idx="1">
                <a:schemeClr val="accent1"/>
              </a:effectRef>
              <a:fontRef idx="minor">
                <a:schemeClr val="tx1"/>
              </a:fontRef>
            </p:style>
          </p:cxnSp>
          <p:cxnSp>
            <p:nvCxnSpPr>
              <p:cNvPr id="15" name="直線コネクタ 14">
                <a:extLst>
                  <a:ext uri="{FF2B5EF4-FFF2-40B4-BE49-F238E27FC236}">
                    <a16:creationId xmlns:a16="http://schemas.microsoft.com/office/drawing/2014/main" id="{F2CB66E9-9867-F7C6-7125-25260262F3C7}"/>
                  </a:ext>
                </a:extLst>
              </p:cNvPr>
              <p:cNvCxnSpPr>
                <a:cxnSpLocks/>
              </p:cNvCxnSpPr>
              <p:nvPr/>
            </p:nvCxnSpPr>
            <p:spPr>
              <a:xfrm>
                <a:off x="3701748" y="5202288"/>
                <a:ext cx="735731" cy="5567"/>
              </a:xfrm>
              <a:prstGeom prst="line">
                <a:avLst/>
              </a:prstGeom>
              <a:ln w="12700">
                <a:solidFill>
                  <a:schemeClr val="tx1"/>
                </a:solidFill>
                <a:prstDash val="lgDash"/>
              </a:ln>
            </p:spPr>
            <p:style>
              <a:lnRef idx="2">
                <a:schemeClr val="accent1"/>
              </a:lnRef>
              <a:fillRef idx="0">
                <a:schemeClr val="accent1"/>
              </a:fillRef>
              <a:effectRef idx="1">
                <a:schemeClr val="accent1"/>
              </a:effectRef>
              <a:fontRef idx="minor">
                <a:schemeClr val="tx1"/>
              </a:fontRef>
            </p:style>
          </p:cxnSp>
          <p:cxnSp>
            <p:nvCxnSpPr>
              <p:cNvPr id="16" name="直線コネクタ 15">
                <a:extLst>
                  <a:ext uri="{FF2B5EF4-FFF2-40B4-BE49-F238E27FC236}">
                    <a16:creationId xmlns:a16="http://schemas.microsoft.com/office/drawing/2014/main" id="{3A41F70E-AADA-960D-0DD7-96B1F0A90360}"/>
                  </a:ext>
                </a:extLst>
              </p:cNvPr>
              <p:cNvCxnSpPr>
                <a:cxnSpLocks/>
              </p:cNvCxnSpPr>
              <p:nvPr/>
            </p:nvCxnSpPr>
            <p:spPr>
              <a:xfrm flipV="1">
                <a:off x="9197060" y="776177"/>
                <a:ext cx="0" cy="4124755"/>
              </a:xfrm>
              <a:prstGeom prst="line">
                <a:avLst/>
              </a:prstGeom>
              <a:ln w="9525">
                <a:solidFill>
                  <a:srgbClr val="FF0000"/>
                </a:solidFill>
                <a:prstDash val="lgDash"/>
              </a:ln>
            </p:spPr>
            <p:style>
              <a:lnRef idx="2">
                <a:schemeClr val="accent1"/>
              </a:lnRef>
              <a:fillRef idx="0">
                <a:schemeClr val="accent1"/>
              </a:fillRef>
              <a:effectRef idx="1">
                <a:schemeClr val="accent1"/>
              </a:effectRef>
              <a:fontRef idx="minor">
                <a:schemeClr val="tx1"/>
              </a:fontRef>
            </p:style>
          </p:cxnSp>
          <p:grpSp>
            <p:nvGrpSpPr>
              <p:cNvPr id="17" name="グループ化 16">
                <a:extLst>
                  <a:ext uri="{FF2B5EF4-FFF2-40B4-BE49-F238E27FC236}">
                    <a16:creationId xmlns:a16="http://schemas.microsoft.com/office/drawing/2014/main" id="{F2644BD3-EAF5-0C2D-2568-3C32469E0631}"/>
                  </a:ext>
                </a:extLst>
              </p:cNvPr>
              <p:cNvGrpSpPr/>
              <p:nvPr/>
            </p:nvGrpSpPr>
            <p:grpSpPr>
              <a:xfrm>
                <a:off x="9191311" y="4816910"/>
                <a:ext cx="987141" cy="488255"/>
                <a:chOff x="3854148" y="4955172"/>
                <a:chExt cx="987141" cy="488255"/>
              </a:xfrm>
            </p:grpSpPr>
            <p:sp>
              <p:nvSpPr>
                <p:cNvPr id="27" name="テキスト ボックス 26">
                  <a:extLst>
                    <a:ext uri="{FF2B5EF4-FFF2-40B4-BE49-F238E27FC236}">
                      <a16:creationId xmlns:a16="http://schemas.microsoft.com/office/drawing/2014/main" id="{45C8F80D-7609-C725-4C4A-7FCF95CD4275}"/>
                    </a:ext>
                  </a:extLst>
                </p:cNvPr>
                <p:cNvSpPr txBox="1"/>
                <p:nvPr/>
              </p:nvSpPr>
              <p:spPr>
                <a:xfrm>
                  <a:off x="4151939" y="4955172"/>
                  <a:ext cx="689350" cy="488255"/>
                </a:xfrm>
                <a:prstGeom prst="rect">
                  <a:avLst/>
                </a:prstGeom>
                <a:noFill/>
              </p:spPr>
              <p:txBody>
                <a:bodyPr wrap="none" rtlCol="0">
                  <a:spAutoFit/>
                </a:bodyPr>
                <a:lstStyle/>
                <a:p>
                  <a:r>
                    <a:rPr kumimoji="1" lang="en-US" altLang="ja-JP" sz="700" dirty="0">
                      <a:latin typeface="Symbol" pitchFamily="2" charset="2"/>
                      <a:ea typeface="Arial Unicode MS" panose="020B0604020202020204"/>
                    </a:rPr>
                    <a:t>D</a:t>
                  </a:r>
                  <a:r>
                    <a:rPr kumimoji="1" lang="en-US" altLang="ja-JP" sz="700" dirty="0">
                      <a:ea typeface="Arial Unicode MS" panose="020B0604020202020204"/>
                    </a:rPr>
                    <a:t>x</a:t>
                  </a:r>
                  <a:endParaRPr kumimoji="1" lang="ja-JP" altLang="en-US" sz="700" dirty="0">
                    <a:ea typeface="Arial Unicode MS" panose="020B0604020202020204"/>
                  </a:endParaRPr>
                </a:p>
              </p:txBody>
            </p:sp>
            <p:cxnSp>
              <p:nvCxnSpPr>
                <p:cNvPr id="28" name="直線コネクタ 27">
                  <a:extLst>
                    <a:ext uri="{FF2B5EF4-FFF2-40B4-BE49-F238E27FC236}">
                      <a16:creationId xmlns:a16="http://schemas.microsoft.com/office/drawing/2014/main" id="{014835B9-DFE3-A292-15F6-FC5C3AA281AB}"/>
                    </a:ext>
                  </a:extLst>
                </p:cNvPr>
                <p:cNvCxnSpPr>
                  <a:cxnSpLocks/>
                </p:cNvCxnSpPr>
                <p:nvPr/>
              </p:nvCxnSpPr>
              <p:spPr>
                <a:xfrm>
                  <a:off x="3864597" y="5037841"/>
                  <a:ext cx="735731" cy="5567"/>
                </a:xfrm>
                <a:prstGeom prst="line">
                  <a:avLst/>
                </a:prstGeom>
                <a:ln w="12700">
                  <a:solidFill>
                    <a:schemeClr val="tx1"/>
                  </a:solidFill>
                  <a:prstDash val="lgDash"/>
                </a:ln>
              </p:spPr>
              <p:style>
                <a:lnRef idx="2">
                  <a:schemeClr val="accent1"/>
                </a:lnRef>
                <a:fillRef idx="0">
                  <a:schemeClr val="accent1"/>
                </a:fillRef>
                <a:effectRef idx="1">
                  <a:schemeClr val="accent1"/>
                </a:effectRef>
                <a:fontRef idx="minor">
                  <a:schemeClr val="tx1"/>
                </a:fontRef>
              </p:style>
            </p:cxnSp>
            <p:cxnSp>
              <p:nvCxnSpPr>
                <p:cNvPr id="29" name="直線コネクタ 28">
                  <a:extLst>
                    <a:ext uri="{FF2B5EF4-FFF2-40B4-BE49-F238E27FC236}">
                      <a16:creationId xmlns:a16="http://schemas.microsoft.com/office/drawing/2014/main" id="{1DB91C86-2CD1-0F9C-7FA6-13106DFC386A}"/>
                    </a:ext>
                  </a:extLst>
                </p:cNvPr>
                <p:cNvCxnSpPr>
                  <a:cxnSpLocks/>
                </p:cNvCxnSpPr>
                <p:nvPr/>
              </p:nvCxnSpPr>
              <p:spPr>
                <a:xfrm>
                  <a:off x="3854148" y="5339698"/>
                  <a:ext cx="735731" cy="5567"/>
                </a:xfrm>
                <a:prstGeom prst="line">
                  <a:avLst/>
                </a:prstGeom>
                <a:ln w="12700">
                  <a:solidFill>
                    <a:schemeClr val="tx1"/>
                  </a:solidFill>
                  <a:prstDash val="lgDash"/>
                </a:ln>
              </p:spPr>
              <p:style>
                <a:lnRef idx="2">
                  <a:schemeClr val="accent1"/>
                </a:lnRef>
                <a:fillRef idx="0">
                  <a:schemeClr val="accent1"/>
                </a:fillRef>
                <a:effectRef idx="1">
                  <a:schemeClr val="accent1"/>
                </a:effectRef>
                <a:fontRef idx="minor">
                  <a:schemeClr val="tx1"/>
                </a:fontRef>
              </p:style>
            </p:cxnSp>
          </p:grpSp>
          <p:grpSp>
            <p:nvGrpSpPr>
              <p:cNvPr id="18" name="グループ化 17">
                <a:extLst>
                  <a:ext uri="{FF2B5EF4-FFF2-40B4-BE49-F238E27FC236}">
                    <a16:creationId xmlns:a16="http://schemas.microsoft.com/office/drawing/2014/main" id="{2F27CA85-4D9D-032B-8D73-B0F811B90F9E}"/>
                  </a:ext>
                </a:extLst>
              </p:cNvPr>
              <p:cNvGrpSpPr/>
              <p:nvPr/>
            </p:nvGrpSpPr>
            <p:grpSpPr>
              <a:xfrm>
                <a:off x="1977123" y="6160704"/>
                <a:ext cx="7489737" cy="712278"/>
                <a:chOff x="1977123" y="6160704"/>
                <a:chExt cx="7489737" cy="712278"/>
              </a:xfrm>
            </p:grpSpPr>
            <p:sp>
              <p:nvSpPr>
                <p:cNvPr id="24" name="テキスト ボックス 23">
                  <a:extLst>
                    <a:ext uri="{FF2B5EF4-FFF2-40B4-BE49-F238E27FC236}">
                      <a16:creationId xmlns:a16="http://schemas.microsoft.com/office/drawing/2014/main" id="{A6E77F6C-D3FF-C9B5-63C2-568E6C341A37}"/>
                    </a:ext>
                  </a:extLst>
                </p:cNvPr>
                <p:cNvSpPr txBox="1"/>
                <p:nvPr/>
              </p:nvSpPr>
              <p:spPr>
                <a:xfrm>
                  <a:off x="1977123" y="6375270"/>
                  <a:ext cx="2273828" cy="488255"/>
                </a:xfrm>
                <a:prstGeom prst="rect">
                  <a:avLst/>
                </a:prstGeom>
                <a:noFill/>
              </p:spPr>
              <p:txBody>
                <a:bodyPr wrap="none" rtlCol="0">
                  <a:spAutoFit/>
                </a:bodyPr>
                <a:lstStyle/>
                <a:p>
                  <a:r>
                    <a:rPr kumimoji="1" lang="en-US" altLang="ja-JP" sz="700" b="1" dirty="0">
                      <a:solidFill>
                        <a:srgbClr val="FF40FF"/>
                      </a:solidFill>
                      <a:ea typeface="Arial Unicode MS" panose="020B0604020202020204"/>
                    </a:rPr>
                    <a:t>Extraction region</a:t>
                  </a:r>
                  <a:endParaRPr kumimoji="1" lang="ja-JP" altLang="en-US" sz="700" b="1" dirty="0">
                    <a:solidFill>
                      <a:srgbClr val="FF40FF"/>
                    </a:solidFill>
                    <a:ea typeface="Arial Unicode MS" panose="020B0604020202020204"/>
                  </a:endParaRPr>
                </a:p>
              </p:txBody>
            </p:sp>
            <p:sp>
              <p:nvSpPr>
                <p:cNvPr id="25" name="左中かっこ 24">
                  <a:extLst>
                    <a:ext uri="{FF2B5EF4-FFF2-40B4-BE49-F238E27FC236}">
                      <a16:creationId xmlns:a16="http://schemas.microsoft.com/office/drawing/2014/main" id="{BD1F913E-04A2-5942-D87D-C63BEEE4F6D6}"/>
                    </a:ext>
                  </a:extLst>
                </p:cNvPr>
                <p:cNvSpPr/>
                <p:nvPr/>
              </p:nvSpPr>
              <p:spPr>
                <a:xfrm rot="16200000">
                  <a:off x="2834586" y="5884818"/>
                  <a:ext cx="254833" cy="806606"/>
                </a:xfrm>
                <a:prstGeom prst="leftBrace">
                  <a:avLst/>
                </a:prstGeom>
                <a:ln>
                  <a:solidFill>
                    <a:srgbClr val="FF40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sz="700" dirty="0">
                    <a:ea typeface="Arial Unicode MS" panose="020B0604020202020204"/>
                  </a:endParaRPr>
                </a:p>
              </p:txBody>
            </p:sp>
            <p:sp>
              <p:nvSpPr>
                <p:cNvPr id="26" name="テキスト ボックス 25">
                  <a:extLst>
                    <a:ext uri="{FF2B5EF4-FFF2-40B4-BE49-F238E27FC236}">
                      <a16:creationId xmlns:a16="http://schemas.microsoft.com/office/drawing/2014/main" id="{3BBC5634-B657-1C3A-89A2-AF2AE39D0B6C}"/>
                    </a:ext>
                  </a:extLst>
                </p:cNvPr>
                <p:cNvSpPr txBox="1"/>
                <p:nvPr/>
              </p:nvSpPr>
              <p:spPr>
                <a:xfrm>
                  <a:off x="7193032" y="6384727"/>
                  <a:ext cx="2273828" cy="488255"/>
                </a:xfrm>
                <a:prstGeom prst="rect">
                  <a:avLst/>
                </a:prstGeom>
                <a:noFill/>
              </p:spPr>
              <p:txBody>
                <a:bodyPr wrap="none" rtlCol="0">
                  <a:spAutoFit/>
                </a:bodyPr>
                <a:lstStyle/>
                <a:p>
                  <a:r>
                    <a:rPr kumimoji="1" lang="en-US" altLang="ja-JP" sz="700" b="1" dirty="0">
                      <a:solidFill>
                        <a:srgbClr val="FF40FF"/>
                      </a:solidFill>
                      <a:ea typeface="Arial Unicode MS" panose="020B0604020202020204"/>
                    </a:rPr>
                    <a:t>Extraction region</a:t>
                  </a:r>
                  <a:endParaRPr kumimoji="1" lang="ja-JP" altLang="en-US" sz="700" b="1" dirty="0">
                    <a:solidFill>
                      <a:srgbClr val="FF40FF"/>
                    </a:solidFill>
                    <a:ea typeface="Arial Unicode MS" panose="020B0604020202020204"/>
                  </a:endParaRPr>
                </a:p>
              </p:txBody>
            </p:sp>
          </p:grpSp>
          <p:sp>
            <p:nvSpPr>
              <p:cNvPr id="19" name="左中かっこ 18">
                <a:extLst>
                  <a:ext uri="{FF2B5EF4-FFF2-40B4-BE49-F238E27FC236}">
                    <a16:creationId xmlns:a16="http://schemas.microsoft.com/office/drawing/2014/main" id="{F5C34AB9-0501-689F-E705-3917E87D398B}"/>
                  </a:ext>
                </a:extLst>
              </p:cNvPr>
              <p:cNvSpPr/>
              <p:nvPr/>
            </p:nvSpPr>
            <p:spPr>
              <a:xfrm rot="16200000">
                <a:off x="8276388" y="5897634"/>
                <a:ext cx="254833" cy="806605"/>
              </a:xfrm>
              <a:prstGeom prst="leftBrace">
                <a:avLst/>
              </a:prstGeom>
              <a:ln>
                <a:solidFill>
                  <a:srgbClr val="FF40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sz="700" dirty="0">
                  <a:ea typeface="Arial Unicode MS" panose="020B0604020202020204"/>
                </a:endParaRPr>
              </a:p>
            </p:txBody>
          </p:sp>
          <p:cxnSp>
            <p:nvCxnSpPr>
              <p:cNvPr id="20" name="直線矢印コネクタ 19">
                <a:extLst>
                  <a:ext uri="{FF2B5EF4-FFF2-40B4-BE49-F238E27FC236}">
                    <a16:creationId xmlns:a16="http://schemas.microsoft.com/office/drawing/2014/main" id="{575F07CC-3390-9A86-7EA8-F2E81AEFA848}"/>
                  </a:ext>
                </a:extLst>
              </p:cNvPr>
              <p:cNvCxnSpPr>
                <a:cxnSpLocks/>
              </p:cNvCxnSpPr>
              <p:nvPr/>
            </p:nvCxnSpPr>
            <p:spPr>
              <a:xfrm>
                <a:off x="4030312" y="4958463"/>
                <a:ext cx="0" cy="242973"/>
              </a:xfrm>
              <a:prstGeom prst="straightConnector1">
                <a:avLst/>
              </a:prstGeom>
              <a:ln w="6350">
                <a:headEnd type="triangle"/>
                <a:tailEnd type="triangle"/>
              </a:ln>
            </p:spPr>
            <p:style>
              <a:lnRef idx="2">
                <a:schemeClr val="dk1"/>
              </a:lnRef>
              <a:fillRef idx="0">
                <a:schemeClr val="dk1"/>
              </a:fillRef>
              <a:effectRef idx="1">
                <a:schemeClr val="dk1"/>
              </a:effectRef>
              <a:fontRef idx="minor">
                <a:schemeClr val="tx1"/>
              </a:fontRef>
            </p:style>
          </p:cxnSp>
          <p:cxnSp>
            <p:nvCxnSpPr>
              <p:cNvPr id="21" name="直線矢印コネクタ 20">
                <a:extLst>
                  <a:ext uri="{FF2B5EF4-FFF2-40B4-BE49-F238E27FC236}">
                    <a16:creationId xmlns:a16="http://schemas.microsoft.com/office/drawing/2014/main" id="{2A926705-1E2B-5964-6E52-5B9A20B884C1}"/>
                  </a:ext>
                </a:extLst>
              </p:cNvPr>
              <p:cNvCxnSpPr>
                <a:cxnSpLocks/>
              </p:cNvCxnSpPr>
              <p:nvPr/>
            </p:nvCxnSpPr>
            <p:spPr>
              <a:xfrm>
                <a:off x="9444259" y="4899579"/>
                <a:ext cx="0" cy="308276"/>
              </a:xfrm>
              <a:prstGeom prst="straightConnector1">
                <a:avLst/>
              </a:prstGeom>
              <a:ln w="6350">
                <a:headEnd type="triangle"/>
                <a:tailEnd type="triangle"/>
              </a:ln>
            </p:spPr>
            <p:style>
              <a:lnRef idx="2">
                <a:schemeClr val="dk1"/>
              </a:lnRef>
              <a:fillRef idx="0">
                <a:schemeClr val="dk1"/>
              </a:fillRef>
              <a:effectRef idx="1">
                <a:schemeClr val="dk1"/>
              </a:effectRef>
              <a:fontRef idx="minor">
                <a:schemeClr val="tx1"/>
              </a:fontRef>
            </p:style>
          </p:cxnSp>
          <p:cxnSp>
            <p:nvCxnSpPr>
              <p:cNvPr id="22" name="直線矢印コネクタ 21">
                <a:extLst>
                  <a:ext uri="{FF2B5EF4-FFF2-40B4-BE49-F238E27FC236}">
                    <a16:creationId xmlns:a16="http://schemas.microsoft.com/office/drawing/2014/main" id="{4E57D728-6F81-72E4-C65E-F68AFDD939A9}"/>
                  </a:ext>
                </a:extLst>
              </p:cNvPr>
              <p:cNvCxnSpPr>
                <a:cxnSpLocks/>
              </p:cNvCxnSpPr>
              <p:nvPr/>
            </p:nvCxnSpPr>
            <p:spPr>
              <a:xfrm>
                <a:off x="1279399" y="4112666"/>
                <a:ext cx="440622" cy="0"/>
              </a:xfrm>
              <a:prstGeom prst="straightConnector1">
                <a:avLst/>
              </a:prstGeom>
              <a:ln w="127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3" name="テキスト ボックス 22">
                <a:extLst>
                  <a:ext uri="{FF2B5EF4-FFF2-40B4-BE49-F238E27FC236}">
                    <a16:creationId xmlns:a16="http://schemas.microsoft.com/office/drawing/2014/main" id="{CE8A10D5-29BD-0256-C8B8-E52BBFBD157D}"/>
                  </a:ext>
                </a:extLst>
              </p:cNvPr>
              <p:cNvSpPr txBox="1"/>
              <p:nvPr/>
            </p:nvSpPr>
            <p:spPr>
              <a:xfrm>
                <a:off x="7998181" y="374621"/>
                <a:ext cx="2113427" cy="525814"/>
              </a:xfrm>
              <a:prstGeom prst="rect">
                <a:avLst/>
              </a:prstGeom>
              <a:noFill/>
            </p:spPr>
            <p:txBody>
              <a:bodyPr wrap="none" rtlCol="0">
                <a:spAutoFit/>
              </a:bodyPr>
              <a:lstStyle/>
              <a:p>
                <a:r>
                  <a:rPr kumimoji="1" lang="en-US" altLang="ja-JP" sz="800" dirty="0">
                    <a:solidFill>
                      <a:srgbClr val="FF0000"/>
                    </a:solidFill>
                    <a:ea typeface="Arial Unicode MS" panose="020B0604020202020204"/>
                  </a:rPr>
                  <a:t>Injection point</a:t>
                </a:r>
                <a:endParaRPr kumimoji="1" lang="ja-JP" altLang="en-US" sz="800" dirty="0">
                  <a:solidFill>
                    <a:srgbClr val="FF0000"/>
                  </a:solidFill>
                  <a:ea typeface="Arial Unicode MS" panose="020B0604020202020204"/>
                </a:endParaRPr>
              </a:p>
            </p:txBody>
          </p:sp>
        </p:grpSp>
        <p:sp>
          <p:nvSpPr>
            <p:cNvPr id="30" name="テキスト ボックス 29">
              <a:extLst>
                <a:ext uri="{FF2B5EF4-FFF2-40B4-BE49-F238E27FC236}">
                  <a16:creationId xmlns:a16="http://schemas.microsoft.com/office/drawing/2014/main" id="{77EAD7C9-2D57-C765-BB35-7F0F5964169D}"/>
                </a:ext>
              </a:extLst>
            </p:cNvPr>
            <p:cNvSpPr txBox="1"/>
            <p:nvPr/>
          </p:nvSpPr>
          <p:spPr>
            <a:xfrm>
              <a:off x="810464" y="3645904"/>
              <a:ext cx="1386918" cy="410800"/>
            </a:xfrm>
            <a:prstGeom prst="rect">
              <a:avLst/>
            </a:prstGeom>
            <a:noFill/>
          </p:spPr>
          <p:txBody>
            <a:bodyPr wrap="square" rtlCol="0">
              <a:spAutoFit/>
            </a:bodyPr>
            <a:lstStyle/>
            <a:p>
              <a:r>
                <a:rPr lang="en-US" altLang="ja-JP" sz="800" b="1" dirty="0">
                  <a:ea typeface="Arial Unicode MS" panose="020B0604020202020204"/>
                </a:rPr>
                <a:t>D</a:t>
              </a:r>
              <a:r>
                <a:rPr kumimoji="1" lang="en-US" altLang="ja-JP" sz="800" b="1" dirty="0">
                  <a:ea typeface="Arial Unicode MS" panose="020B0604020202020204"/>
                </a:rPr>
                <a:t>ispersion</a:t>
              </a:r>
              <a:endParaRPr kumimoji="1" lang="ja-JP" altLang="en-US" sz="800" b="1" dirty="0">
                <a:ea typeface="Arial Unicode MS" panose="020B0604020202020204"/>
              </a:endParaRPr>
            </a:p>
          </p:txBody>
        </p:sp>
        <p:sp>
          <p:nvSpPr>
            <p:cNvPr id="31" name="テキスト ボックス 30">
              <a:extLst>
                <a:ext uri="{FF2B5EF4-FFF2-40B4-BE49-F238E27FC236}">
                  <a16:creationId xmlns:a16="http://schemas.microsoft.com/office/drawing/2014/main" id="{A7F551F5-F111-8A58-EBF0-C416EA905C59}"/>
                </a:ext>
              </a:extLst>
            </p:cNvPr>
            <p:cNvSpPr txBox="1"/>
            <p:nvPr/>
          </p:nvSpPr>
          <p:spPr>
            <a:xfrm>
              <a:off x="5042453" y="3595743"/>
              <a:ext cx="1386918" cy="410800"/>
            </a:xfrm>
            <a:prstGeom prst="rect">
              <a:avLst/>
            </a:prstGeom>
            <a:noFill/>
          </p:spPr>
          <p:txBody>
            <a:bodyPr wrap="square" rtlCol="0">
              <a:spAutoFit/>
            </a:bodyPr>
            <a:lstStyle/>
            <a:p>
              <a:r>
                <a:rPr lang="en-US" altLang="ja-JP" sz="800" b="1" dirty="0">
                  <a:ea typeface="Arial Unicode MS" panose="020B0604020202020204"/>
                </a:rPr>
                <a:t>D</a:t>
              </a:r>
              <a:r>
                <a:rPr kumimoji="1" lang="en-US" altLang="ja-JP" sz="800" b="1" dirty="0">
                  <a:ea typeface="Arial Unicode MS" panose="020B0604020202020204"/>
                </a:rPr>
                <a:t>ispersion</a:t>
              </a:r>
              <a:endParaRPr kumimoji="1" lang="ja-JP" altLang="en-US" sz="800" b="1" dirty="0">
                <a:ea typeface="Arial Unicode MS" panose="020B0604020202020204"/>
              </a:endParaRPr>
            </a:p>
          </p:txBody>
        </p:sp>
        <p:sp>
          <p:nvSpPr>
            <p:cNvPr id="32" name="テキスト ボックス 31">
              <a:extLst>
                <a:ext uri="{FF2B5EF4-FFF2-40B4-BE49-F238E27FC236}">
                  <a16:creationId xmlns:a16="http://schemas.microsoft.com/office/drawing/2014/main" id="{DC46BBB8-CAF0-D4B1-54A6-85AAF53461C5}"/>
                </a:ext>
              </a:extLst>
            </p:cNvPr>
            <p:cNvSpPr txBox="1"/>
            <p:nvPr/>
          </p:nvSpPr>
          <p:spPr>
            <a:xfrm>
              <a:off x="802505" y="4657434"/>
              <a:ext cx="1157902" cy="410800"/>
            </a:xfrm>
            <a:prstGeom prst="rect">
              <a:avLst/>
            </a:prstGeom>
            <a:noFill/>
          </p:spPr>
          <p:txBody>
            <a:bodyPr wrap="square" rtlCol="0">
              <a:spAutoFit/>
            </a:bodyPr>
            <a:lstStyle/>
            <a:p>
              <a:r>
                <a:rPr kumimoji="1" lang="en-US" altLang="ja-JP" sz="800" b="1" dirty="0">
                  <a:ea typeface="Arial Unicode MS" panose="020B0604020202020204"/>
                </a:rPr>
                <a:t>Inj. orbit</a:t>
              </a:r>
              <a:endParaRPr kumimoji="1" lang="ja-JP" altLang="en-US" sz="800" b="1" dirty="0">
                <a:ea typeface="Arial Unicode MS" panose="020B0604020202020204"/>
              </a:endParaRPr>
            </a:p>
          </p:txBody>
        </p:sp>
        <p:sp>
          <p:nvSpPr>
            <p:cNvPr id="33" name="テキスト ボックス 32">
              <a:extLst>
                <a:ext uri="{FF2B5EF4-FFF2-40B4-BE49-F238E27FC236}">
                  <a16:creationId xmlns:a16="http://schemas.microsoft.com/office/drawing/2014/main" id="{C9A573D4-F064-2434-2AB3-9E2B74FD97EA}"/>
                </a:ext>
              </a:extLst>
            </p:cNvPr>
            <p:cNvSpPr txBox="1"/>
            <p:nvPr/>
          </p:nvSpPr>
          <p:spPr>
            <a:xfrm>
              <a:off x="5052084" y="4631797"/>
              <a:ext cx="1176402" cy="410800"/>
            </a:xfrm>
            <a:prstGeom prst="rect">
              <a:avLst/>
            </a:prstGeom>
            <a:noFill/>
          </p:spPr>
          <p:txBody>
            <a:bodyPr wrap="square" rtlCol="0">
              <a:spAutoFit/>
            </a:bodyPr>
            <a:lstStyle/>
            <a:p>
              <a:r>
                <a:rPr kumimoji="1" lang="en-US" altLang="ja-JP" sz="800" b="1" dirty="0">
                  <a:ea typeface="Arial Unicode MS" panose="020B0604020202020204"/>
                </a:rPr>
                <a:t>Inj. orbit</a:t>
              </a:r>
              <a:endParaRPr kumimoji="1" lang="ja-JP" altLang="en-US" sz="800" b="1" dirty="0">
                <a:ea typeface="Arial Unicode MS" panose="020B0604020202020204"/>
              </a:endParaRPr>
            </a:p>
          </p:txBody>
        </p:sp>
        <p:pic>
          <p:nvPicPr>
            <p:cNvPr id="34" name="図 33">
              <a:extLst>
                <a:ext uri="{FF2B5EF4-FFF2-40B4-BE49-F238E27FC236}">
                  <a16:creationId xmlns:a16="http://schemas.microsoft.com/office/drawing/2014/main" id="{16971E94-E865-94A3-0116-B6EFFCE1475F}"/>
                </a:ext>
              </a:extLst>
            </p:cNvPr>
            <p:cNvPicPr>
              <a:picLocks noChangeAspect="1"/>
            </p:cNvPicPr>
            <p:nvPr/>
          </p:nvPicPr>
          <p:blipFill>
            <a:blip r:embed="rId4"/>
            <a:stretch>
              <a:fillRect/>
            </a:stretch>
          </p:blipFill>
          <p:spPr>
            <a:xfrm>
              <a:off x="2949760" y="4404477"/>
              <a:ext cx="1631038" cy="392816"/>
            </a:xfrm>
            <a:prstGeom prst="rect">
              <a:avLst/>
            </a:prstGeom>
          </p:spPr>
        </p:pic>
        <p:pic>
          <p:nvPicPr>
            <p:cNvPr id="35" name="図 34">
              <a:extLst>
                <a:ext uri="{FF2B5EF4-FFF2-40B4-BE49-F238E27FC236}">
                  <a16:creationId xmlns:a16="http://schemas.microsoft.com/office/drawing/2014/main" id="{C05B2849-2C0D-D3C3-B1A1-D96816260299}"/>
                </a:ext>
              </a:extLst>
            </p:cNvPr>
            <p:cNvPicPr>
              <a:picLocks noChangeAspect="1"/>
            </p:cNvPicPr>
            <p:nvPr/>
          </p:nvPicPr>
          <p:blipFill>
            <a:blip r:embed="rId4"/>
            <a:stretch>
              <a:fillRect/>
            </a:stretch>
          </p:blipFill>
          <p:spPr>
            <a:xfrm>
              <a:off x="7290517" y="4343481"/>
              <a:ext cx="1631038" cy="392816"/>
            </a:xfrm>
            <a:prstGeom prst="rect">
              <a:avLst/>
            </a:prstGeom>
          </p:spPr>
        </p:pic>
      </p:grpSp>
      <p:sp>
        <p:nvSpPr>
          <p:cNvPr id="37" name="テキスト ボックス 36">
            <a:extLst>
              <a:ext uri="{FF2B5EF4-FFF2-40B4-BE49-F238E27FC236}">
                <a16:creationId xmlns:a16="http://schemas.microsoft.com/office/drawing/2014/main" id="{FDAF3845-C810-69CB-46A8-6BDF429C6DA7}"/>
              </a:ext>
            </a:extLst>
          </p:cNvPr>
          <p:cNvSpPr txBox="1"/>
          <p:nvPr/>
        </p:nvSpPr>
        <p:spPr>
          <a:xfrm>
            <a:off x="1395796" y="5675152"/>
            <a:ext cx="8953395" cy="1015663"/>
          </a:xfrm>
          <a:prstGeom prst="rect">
            <a:avLst/>
          </a:prstGeom>
          <a:noFill/>
        </p:spPr>
        <p:txBody>
          <a:bodyPr wrap="square" rtlCol="0">
            <a:spAutoFit/>
          </a:bodyPr>
          <a:lstStyle/>
          <a:p>
            <a:pPr marL="285750" indent="-285750">
              <a:buFont typeface="Arial" panose="020B0604020202020204" pitchFamily="34" charset="0"/>
              <a:buChar char="•"/>
            </a:pPr>
            <a:r>
              <a:rPr kumimoji="1" lang="en-US" altLang="ja-JP" sz="1200" dirty="0">
                <a:latin typeface="Symbol" pitchFamily="2" charset="2"/>
                <a:ea typeface="Arial Unicode MS" panose="020B0604020202020204"/>
              </a:rPr>
              <a:t>h</a:t>
            </a:r>
            <a:r>
              <a:rPr kumimoji="1" lang="en-US" altLang="ja-JP" sz="1200" dirty="0">
                <a:ea typeface="Arial Unicode MS" panose="020B0604020202020204"/>
              </a:rPr>
              <a:t>x=</a:t>
            </a:r>
            <a:r>
              <a:rPr kumimoji="1" lang="en-US" altLang="ja-JP" sz="1200" dirty="0">
                <a:latin typeface="Symbol" pitchFamily="2" charset="2"/>
                <a:ea typeface="Arial Unicode MS" panose="020B0604020202020204"/>
              </a:rPr>
              <a:t>D</a:t>
            </a:r>
            <a:r>
              <a:rPr kumimoji="1" lang="en-US" altLang="ja-JP" sz="1200" dirty="0">
                <a:ea typeface="Arial Unicode MS" panose="020B0604020202020204"/>
              </a:rPr>
              <a:t>X/</a:t>
            </a:r>
            <a:r>
              <a:rPr kumimoji="1" lang="en-US" altLang="ja-JP" sz="1200" dirty="0">
                <a:latin typeface="Symbol" pitchFamily="2" charset="2"/>
                <a:ea typeface="Arial Unicode MS" panose="020B0604020202020204"/>
              </a:rPr>
              <a:t>d</a:t>
            </a:r>
            <a:r>
              <a:rPr kumimoji="1" lang="en-US" altLang="ja-JP" sz="1200" dirty="0">
                <a:ea typeface="Arial Unicode MS" panose="020B0604020202020204"/>
              </a:rPr>
              <a:t>: horizontal dispersion</a:t>
            </a:r>
            <a:r>
              <a:rPr lang="en-US" altLang="ja-JP" sz="1200" dirty="0">
                <a:ea typeface="Arial Unicode MS" panose="020B0604020202020204"/>
              </a:rPr>
              <a:t>=orbits of the beam with offset energy (</a:t>
            </a:r>
            <a:r>
              <a:rPr lang="en-US" altLang="ja-JP" sz="1200" dirty="0">
                <a:latin typeface="Symbol" pitchFamily="2" charset="2"/>
                <a:ea typeface="Arial Unicode MS" panose="020B0604020202020204"/>
              </a:rPr>
              <a:t>d</a:t>
            </a:r>
            <a:r>
              <a:rPr lang="en-US" altLang="ja-JP" sz="1200" dirty="0">
                <a:ea typeface="Arial Unicode MS" panose="020B0604020202020204"/>
              </a:rPr>
              <a:t>)</a:t>
            </a:r>
          </a:p>
          <a:p>
            <a:pPr marL="285750" indent="-285750">
              <a:buFont typeface="Arial" panose="020B0604020202020204" pitchFamily="34" charset="0"/>
              <a:buChar char="•"/>
            </a:pPr>
            <a:r>
              <a:rPr kumimoji="1" lang="en-US" altLang="ja-JP" sz="1200" b="1" dirty="0">
                <a:solidFill>
                  <a:srgbClr val="0432FF"/>
                </a:solidFill>
                <a:ea typeface="Arial Unicode MS" panose="020B0604020202020204"/>
              </a:rPr>
              <a:t>In SI</a:t>
            </a:r>
            <a:r>
              <a:rPr kumimoji="1" lang="en-US" altLang="ja-JP" sz="1200" dirty="0">
                <a:ea typeface="Arial Unicode MS" panose="020B0604020202020204"/>
              </a:rPr>
              <a:t>, the </a:t>
            </a:r>
            <a:r>
              <a:rPr kumimoji="1" lang="en-US" altLang="ja-JP" sz="1200" b="1" dirty="0">
                <a:ea typeface="Arial Unicode MS" panose="020B0604020202020204"/>
              </a:rPr>
              <a:t>energy of injection beam</a:t>
            </a:r>
            <a:r>
              <a:rPr kumimoji="1" lang="en-US" altLang="ja-JP" sz="1200" dirty="0">
                <a:ea typeface="Arial Unicode MS" panose="020B0604020202020204"/>
              </a:rPr>
              <a:t> is made </a:t>
            </a:r>
            <a:r>
              <a:rPr kumimoji="1" lang="en-US" altLang="ja-JP" sz="1200" b="1" dirty="0">
                <a:ea typeface="Arial Unicode MS" panose="020B0604020202020204"/>
              </a:rPr>
              <a:t>0.6% higher </a:t>
            </a:r>
            <a:r>
              <a:rPr kumimoji="1" lang="en-US" altLang="ja-JP" sz="1200" dirty="0">
                <a:ea typeface="Arial Unicode MS" panose="020B0604020202020204"/>
              </a:rPr>
              <a:t>= The injection beam’s orbit makes the dispersion orbit.</a:t>
            </a:r>
            <a:r>
              <a:rPr kumimoji="1" lang="ja-JP" altLang="en-US" sz="1200" dirty="0">
                <a:ea typeface="Arial Unicode MS" panose="020B0604020202020204"/>
              </a:rPr>
              <a:t> </a:t>
            </a:r>
            <a:endParaRPr kumimoji="1" lang="en-US" altLang="ja-JP" sz="1200" dirty="0">
              <a:ea typeface="Arial Unicode MS" panose="020B0604020202020204"/>
            </a:endParaRPr>
          </a:p>
          <a:p>
            <a:pPr marL="285750" indent="-285750">
              <a:buFont typeface="Arial" panose="020B0604020202020204" pitchFamily="34" charset="0"/>
              <a:buChar char="•"/>
            </a:pPr>
            <a:r>
              <a:rPr lang="en-US" altLang="ja-JP" sz="1200" dirty="0">
                <a:ea typeface="Arial Unicode MS" panose="020B0604020202020204"/>
              </a:rPr>
              <a:t>In the non-dispersive region.</a:t>
            </a:r>
            <a:br>
              <a:rPr kumimoji="1" lang="en-US" altLang="ja-JP" sz="1200" dirty="0">
                <a:ea typeface="Arial Unicode MS" panose="020B0604020202020204"/>
              </a:rPr>
            </a:br>
            <a:r>
              <a:rPr kumimoji="1" lang="ja-JP" altLang="en-US" sz="1200" dirty="0">
                <a:ea typeface="Arial Unicode MS" panose="020B0604020202020204"/>
              </a:rPr>
              <a:t>→</a:t>
            </a:r>
            <a:r>
              <a:rPr lang="en-US" altLang="ja-JP" sz="1200" b="1" dirty="0">
                <a:solidFill>
                  <a:srgbClr val="0432FF"/>
                </a:solidFill>
                <a:ea typeface="Arial Unicode MS" panose="020B0604020202020204"/>
              </a:rPr>
              <a:t> </a:t>
            </a:r>
            <a:r>
              <a:rPr lang="en-US" altLang="ja-JP" sz="1200" b="1" dirty="0">
                <a:solidFill>
                  <a:srgbClr val="0432FF"/>
                </a:solidFill>
                <a:latin typeface="Symbol" pitchFamily="2" charset="2"/>
                <a:ea typeface="Arial Unicode MS" panose="020B0604020202020204"/>
              </a:rPr>
              <a:t>D</a:t>
            </a:r>
            <a:r>
              <a:rPr lang="en-US" altLang="ja-JP" sz="1200" b="1" dirty="0">
                <a:solidFill>
                  <a:srgbClr val="0432FF"/>
                </a:solidFill>
                <a:ea typeface="Arial Unicode MS" panose="020B0604020202020204"/>
              </a:rPr>
              <a:t>X=0 at the interaction region.</a:t>
            </a:r>
            <a:br>
              <a:rPr kumimoji="1" lang="en-US" altLang="ja-JP" sz="1200" dirty="0">
                <a:ea typeface="Arial Unicode MS" panose="020B0604020202020204"/>
              </a:rPr>
            </a:br>
            <a:r>
              <a:rPr kumimoji="1" lang="ja-JP" altLang="en-US" sz="1200" dirty="0">
                <a:ea typeface="Arial Unicode MS" panose="020B0604020202020204"/>
              </a:rPr>
              <a:t>→</a:t>
            </a:r>
            <a:r>
              <a:rPr lang="en" altLang="ja-JP" sz="1200" dirty="0">
                <a:ea typeface="Arial Unicode MS" panose="020B0604020202020204"/>
              </a:rPr>
              <a:t> However, although it oscillates in the longitudinal direction, its impact on collisions is small.</a:t>
            </a:r>
            <a:endParaRPr lang="en-US" altLang="ja-JP" sz="1200" dirty="0">
              <a:ea typeface="Arial Unicode MS" panose="020B0604020202020204"/>
            </a:endParaRPr>
          </a:p>
        </p:txBody>
      </p:sp>
      <p:sp>
        <p:nvSpPr>
          <p:cNvPr id="38" name="コンテンツ プレースホルダー 4">
            <a:extLst>
              <a:ext uri="{FF2B5EF4-FFF2-40B4-BE49-F238E27FC236}">
                <a16:creationId xmlns:a16="http://schemas.microsoft.com/office/drawing/2014/main" id="{BEBAA7C6-8793-3D57-42DC-8B86EEDB109F}"/>
              </a:ext>
            </a:extLst>
          </p:cNvPr>
          <p:cNvSpPr txBox="1">
            <a:spLocks/>
          </p:cNvSpPr>
          <p:nvPr/>
        </p:nvSpPr>
        <p:spPr>
          <a:xfrm>
            <a:off x="6096000" y="1255949"/>
            <a:ext cx="5706807" cy="103366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en-US" altLang="ja-JP" sz="1600" b="1" dirty="0">
                <a:solidFill>
                  <a:srgbClr val="0070C0"/>
                </a:solidFill>
                <a:ea typeface="Arial Unicode MS" panose="020B0604020202020204"/>
              </a:rPr>
              <a:t>In SI, the horizontal </a:t>
            </a:r>
            <a:r>
              <a:rPr lang="en-US" altLang="ja-JP" sz="1600" b="1" dirty="0" err="1">
                <a:solidFill>
                  <a:srgbClr val="0070C0"/>
                </a:solidFill>
                <a:ea typeface="Arial Unicode MS" panose="020B0604020202020204"/>
              </a:rPr>
              <a:t>betatron</a:t>
            </a:r>
            <a:r>
              <a:rPr lang="en-US" altLang="ja-JP" sz="1600" b="1" dirty="0">
                <a:solidFill>
                  <a:srgbClr val="0070C0"/>
                </a:solidFill>
                <a:ea typeface="Arial Unicode MS" panose="020B0604020202020204"/>
              </a:rPr>
              <a:t> injection oscillation is replaced by longitudinal synchrotron oscillation by utilizing the horizontal dispersion and an energy offset of the injected beam</a:t>
            </a:r>
          </a:p>
        </p:txBody>
      </p:sp>
      <p:graphicFrame>
        <p:nvGraphicFramePr>
          <p:cNvPr id="39" name="表 38">
            <a:extLst>
              <a:ext uri="{FF2B5EF4-FFF2-40B4-BE49-F238E27FC236}">
                <a16:creationId xmlns:a16="http://schemas.microsoft.com/office/drawing/2014/main" id="{8A35498F-65D5-C6F7-6477-1C11272866FA}"/>
              </a:ext>
            </a:extLst>
          </p:cNvPr>
          <p:cNvGraphicFramePr>
            <a:graphicFrameLocks noGrp="1"/>
          </p:cNvGraphicFramePr>
          <p:nvPr>
            <p:extLst>
              <p:ext uri="{D42A27DB-BD31-4B8C-83A1-F6EECF244321}">
                <p14:modId xmlns:p14="http://schemas.microsoft.com/office/powerpoint/2010/main" val="690754473"/>
              </p:ext>
            </p:extLst>
          </p:nvPr>
        </p:nvGraphicFramePr>
        <p:xfrm>
          <a:off x="6036068" y="2585127"/>
          <a:ext cx="5807303" cy="2865543"/>
        </p:xfrm>
        <a:graphic>
          <a:graphicData uri="http://schemas.openxmlformats.org/drawingml/2006/table">
            <a:tbl>
              <a:tblPr firstRow="1" bandRow="1">
                <a:tableStyleId>{5C22544A-7EE6-4342-B048-85BDC9FD1C3A}</a:tableStyleId>
              </a:tblPr>
              <a:tblGrid>
                <a:gridCol w="2096993">
                  <a:extLst>
                    <a:ext uri="{9D8B030D-6E8A-4147-A177-3AD203B41FA5}">
                      <a16:colId xmlns:a16="http://schemas.microsoft.com/office/drawing/2014/main" val="2534867644"/>
                    </a:ext>
                  </a:extLst>
                </a:gridCol>
                <a:gridCol w="2153317">
                  <a:extLst>
                    <a:ext uri="{9D8B030D-6E8A-4147-A177-3AD203B41FA5}">
                      <a16:colId xmlns:a16="http://schemas.microsoft.com/office/drawing/2014/main" val="135311890"/>
                    </a:ext>
                  </a:extLst>
                </a:gridCol>
                <a:gridCol w="1556993">
                  <a:extLst>
                    <a:ext uri="{9D8B030D-6E8A-4147-A177-3AD203B41FA5}">
                      <a16:colId xmlns:a16="http://schemas.microsoft.com/office/drawing/2014/main" val="4178603778"/>
                    </a:ext>
                  </a:extLst>
                </a:gridCol>
              </a:tblGrid>
              <a:tr h="284621">
                <a:tc>
                  <a:txBody>
                    <a:bodyPr/>
                    <a:lstStyle/>
                    <a:p>
                      <a:endParaRPr kumimoji="1" lang="ja-JP" altLang="en-US" sz="1200" dirty="0">
                        <a:ea typeface="Arial Unicode MS" panose="020B0604020202020204"/>
                      </a:endParaRPr>
                    </a:p>
                  </a:txBody>
                  <a:tcPr/>
                </a:tc>
                <a:tc>
                  <a:txBody>
                    <a:bodyPr/>
                    <a:lstStyle/>
                    <a:p>
                      <a:pPr algn="ctr"/>
                      <a:r>
                        <a:rPr kumimoji="1" lang="en-US" altLang="ja-JP" sz="1200" dirty="0">
                          <a:ea typeface="Arial Unicode MS" panose="020B0604020202020204"/>
                        </a:rPr>
                        <a:t>BI</a:t>
                      </a:r>
                      <a:endParaRPr kumimoji="1" lang="ja-JP" altLang="en-US" sz="1200" dirty="0"/>
                    </a:p>
                  </a:txBody>
                  <a:tcPr/>
                </a:tc>
                <a:tc>
                  <a:txBody>
                    <a:bodyPr/>
                    <a:lstStyle/>
                    <a:p>
                      <a:pPr algn="ctr"/>
                      <a:r>
                        <a:rPr kumimoji="1" lang="en-US" altLang="ja-JP" sz="1200" dirty="0">
                          <a:ea typeface="Arial Unicode MS" panose="020B0604020202020204"/>
                        </a:rPr>
                        <a:t>SI</a:t>
                      </a:r>
                      <a:endParaRPr kumimoji="1" lang="ja-JP" altLang="en-US" sz="1200" dirty="0"/>
                    </a:p>
                  </a:txBody>
                  <a:tcPr/>
                </a:tc>
                <a:extLst>
                  <a:ext uri="{0D108BD9-81ED-4DB2-BD59-A6C34878D82A}">
                    <a16:rowId xmlns:a16="http://schemas.microsoft.com/office/drawing/2014/main" val="3451110035"/>
                  </a:ext>
                </a:extLst>
              </a:tr>
              <a:tr h="284621">
                <a:tc>
                  <a:txBody>
                    <a:bodyPr/>
                    <a:lstStyle/>
                    <a:p>
                      <a:r>
                        <a:rPr kumimoji="1" lang="en-US" altLang="ja-JP" sz="1200" dirty="0">
                          <a:ea typeface="Arial Unicode MS" panose="020B0604020202020204"/>
                        </a:rPr>
                        <a:t>Beam-beam kick at IP</a:t>
                      </a:r>
                      <a:endParaRPr kumimoji="1" lang="ja-JP" altLang="en-US" sz="1200" dirty="0"/>
                    </a:p>
                  </a:txBody>
                  <a:tcPr/>
                </a:tc>
                <a:tc>
                  <a:txBody>
                    <a:bodyPr/>
                    <a:lstStyle/>
                    <a:p>
                      <a:r>
                        <a:rPr kumimoji="1" lang="en-US" altLang="ja-JP" sz="1200" dirty="0">
                          <a:ea typeface="Arial Unicode MS" panose="020B0604020202020204"/>
                        </a:rPr>
                        <a:t>Large H. oscillation</a:t>
                      </a:r>
                      <a:endParaRPr kumimoji="1" lang="ja-JP" altLang="en-US" sz="1200" dirty="0"/>
                    </a:p>
                  </a:txBody>
                  <a:tcPr/>
                </a:tc>
                <a:tc>
                  <a:txBody>
                    <a:bodyPr/>
                    <a:lstStyle/>
                    <a:p>
                      <a:r>
                        <a:rPr kumimoji="1" lang="en-US" altLang="ja-JP" sz="1200" dirty="0">
                          <a:ea typeface="Arial Unicode MS" panose="020B0604020202020204"/>
                        </a:rPr>
                        <a:t>No H. oscillation</a:t>
                      </a:r>
                      <a:endParaRPr kumimoji="1" lang="ja-JP" altLang="en-US" sz="1200" dirty="0"/>
                    </a:p>
                  </a:txBody>
                  <a:tcPr/>
                </a:tc>
                <a:extLst>
                  <a:ext uri="{0D108BD9-81ED-4DB2-BD59-A6C34878D82A}">
                    <a16:rowId xmlns:a16="http://schemas.microsoft.com/office/drawing/2014/main" val="591143796"/>
                  </a:ext>
                </a:extLst>
              </a:tr>
              <a:tr h="284621">
                <a:tc>
                  <a:txBody>
                    <a:bodyPr/>
                    <a:lstStyle/>
                    <a:p>
                      <a:r>
                        <a:rPr kumimoji="1" lang="en-US" altLang="ja-JP" sz="1200" dirty="0">
                          <a:ea typeface="Arial Unicode MS" panose="020B0604020202020204"/>
                        </a:rPr>
                        <a:t>Beam-beam with nano-beam</a:t>
                      </a:r>
                      <a:endParaRPr kumimoji="1" lang="ja-JP" altLang="en-US" sz="1200" dirty="0"/>
                    </a:p>
                  </a:txBody>
                  <a:tcPr/>
                </a:tc>
                <a:tc>
                  <a:txBody>
                    <a:bodyPr/>
                    <a:lstStyle/>
                    <a:p>
                      <a:r>
                        <a:rPr kumimoji="1" lang="en-US" altLang="ja-JP" sz="1200" dirty="0">
                          <a:ea typeface="Arial Unicode MS" panose="020B0604020202020204"/>
                        </a:rPr>
                        <a:t>H. osci. causes shift of s</a:t>
                      </a:r>
                      <a:r>
                        <a:rPr kumimoji="1" lang="ja-JP" altLang="en-US" sz="1200" dirty="0"/>
                        <a:t>→</a:t>
                      </a:r>
                      <a:r>
                        <a:rPr kumimoji="1" lang="en-US" altLang="ja-JP" sz="1200" dirty="0"/>
                        <a:t>large</a:t>
                      </a:r>
                      <a:r>
                        <a:rPr kumimoji="1" lang="en-US" altLang="ja-JP" sz="1200" dirty="0">
                          <a:latin typeface="Symbol" pitchFamily="2" charset="2"/>
                        </a:rPr>
                        <a:t> b</a:t>
                      </a:r>
                      <a:r>
                        <a:rPr kumimoji="1" lang="en-US" altLang="ja-JP" sz="1200" dirty="0"/>
                        <a:t>y </a:t>
                      </a:r>
                      <a:endParaRPr kumimoji="1" lang="ja-JP" altLang="en-US" sz="1200" dirty="0"/>
                    </a:p>
                  </a:txBody>
                  <a:tcPr/>
                </a:tc>
                <a:tc>
                  <a:txBody>
                    <a:bodyPr/>
                    <a:lstStyle/>
                    <a:p>
                      <a:r>
                        <a:rPr kumimoji="1" lang="en-US" altLang="ja-JP" sz="1200" dirty="0">
                          <a:ea typeface="Arial Unicode MS" panose="020B0604020202020204"/>
                        </a:rPr>
                        <a:t>(Coll. at s~10</a:t>
                      </a:r>
                      <a:r>
                        <a:rPr kumimoji="1" lang="en-US" altLang="ja-JP" sz="1200" dirty="0">
                          <a:latin typeface="Symbol" pitchFamily="2" charset="2"/>
                        </a:rPr>
                        <a:t>s</a:t>
                      </a:r>
                      <a:r>
                        <a:rPr kumimoji="1" lang="en-US" altLang="ja-JP" sz="1200" dirty="0"/>
                        <a:t>z)</a:t>
                      </a:r>
                      <a:endParaRPr kumimoji="1" lang="ja-JP" altLang="en-US" sz="1200" dirty="0"/>
                    </a:p>
                  </a:txBody>
                  <a:tcPr/>
                </a:tc>
                <a:extLst>
                  <a:ext uri="{0D108BD9-81ED-4DB2-BD59-A6C34878D82A}">
                    <a16:rowId xmlns:a16="http://schemas.microsoft.com/office/drawing/2014/main" val="3961844453"/>
                  </a:ext>
                </a:extLst>
              </a:tr>
              <a:tr h="284621">
                <a:tc>
                  <a:txBody>
                    <a:bodyPr/>
                    <a:lstStyle/>
                    <a:p>
                      <a:r>
                        <a:rPr kumimoji="1" lang="en-US" altLang="ja-JP" sz="1200" dirty="0">
                          <a:ea typeface="Arial Unicode MS" panose="020B0604020202020204"/>
                        </a:rPr>
                        <a:t>Dynamic aperture (DA)</a:t>
                      </a:r>
                      <a:endParaRPr kumimoji="1" lang="ja-JP" altLang="en-US" sz="1200" dirty="0"/>
                    </a:p>
                  </a:txBody>
                  <a:tcPr/>
                </a:tc>
                <a:tc>
                  <a:txBody>
                    <a:bodyPr/>
                    <a:lstStyle/>
                    <a:p>
                      <a:r>
                        <a:rPr kumimoji="1" lang="en-US" altLang="ja-JP" sz="1200" dirty="0">
                          <a:ea typeface="Arial Unicode MS" panose="020B0604020202020204"/>
                        </a:rPr>
                        <a:t>Large H. osci. decreases V. DA</a:t>
                      </a:r>
                      <a:endParaRPr kumimoji="1" lang="ja-JP" altLang="en-US" sz="1200" dirty="0"/>
                    </a:p>
                  </a:txBody>
                  <a:tcPr/>
                </a:tc>
                <a:tc>
                  <a:txBody>
                    <a:bodyPr/>
                    <a:lstStyle/>
                    <a:p>
                      <a:r>
                        <a:rPr kumimoji="1" lang="en-US" altLang="ja-JP" sz="1200" dirty="0">
                          <a:ea typeface="Arial Unicode MS" panose="020B0604020202020204"/>
                        </a:rPr>
                        <a:t>No H. osci.</a:t>
                      </a:r>
                      <a:endParaRPr kumimoji="1" lang="ja-JP" altLang="en-US" sz="1200" dirty="0"/>
                    </a:p>
                  </a:txBody>
                  <a:tcPr/>
                </a:tc>
                <a:extLst>
                  <a:ext uri="{0D108BD9-81ED-4DB2-BD59-A6C34878D82A}">
                    <a16:rowId xmlns:a16="http://schemas.microsoft.com/office/drawing/2014/main" val="2954624200"/>
                  </a:ext>
                </a:extLst>
              </a:tr>
              <a:tr h="284621">
                <a:tc>
                  <a:txBody>
                    <a:bodyPr/>
                    <a:lstStyle/>
                    <a:p>
                      <a:r>
                        <a:rPr kumimoji="1" lang="en-US" altLang="ja-JP" sz="1200" dirty="0">
                          <a:ea typeface="Arial Unicode MS" panose="020B0604020202020204"/>
                        </a:rPr>
                        <a:t>SR to the IP beam pipe</a:t>
                      </a:r>
                      <a:endParaRPr kumimoji="1" lang="ja-JP" altLang="en-US" sz="1200" dirty="0"/>
                    </a:p>
                  </a:txBody>
                  <a:tcPr/>
                </a:tc>
                <a:tc>
                  <a:txBody>
                    <a:bodyPr/>
                    <a:lstStyle/>
                    <a:p>
                      <a:r>
                        <a:rPr kumimoji="1" lang="en-US" altLang="ja-JP" sz="1200" dirty="0">
                          <a:ea typeface="Arial Unicode MS" panose="020B0604020202020204"/>
                        </a:rPr>
                        <a:t>Larger due to H. osci.</a:t>
                      </a:r>
                      <a:endParaRPr kumimoji="1" lang="ja-JP" altLang="en-US" sz="1200" dirty="0"/>
                    </a:p>
                  </a:txBody>
                  <a:tcPr/>
                </a:tc>
                <a:tc>
                  <a:txBody>
                    <a:bodyPr/>
                    <a:lstStyle/>
                    <a:p>
                      <a:r>
                        <a:rPr kumimoji="1" lang="en-US" altLang="ja-JP" sz="1200" dirty="0">
                          <a:ea typeface="Arial Unicode MS" panose="020B0604020202020204"/>
                        </a:rPr>
                        <a:t>No H. osci.</a:t>
                      </a:r>
                      <a:endParaRPr kumimoji="1" lang="ja-JP" altLang="en-US" sz="1200" dirty="0"/>
                    </a:p>
                  </a:txBody>
                  <a:tcPr/>
                </a:tc>
                <a:extLst>
                  <a:ext uri="{0D108BD9-81ED-4DB2-BD59-A6C34878D82A}">
                    <a16:rowId xmlns:a16="http://schemas.microsoft.com/office/drawing/2014/main" val="923885137"/>
                  </a:ext>
                </a:extLst>
              </a:tr>
              <a:tr h="284621">
                <a:tc>
                  <a:txBody>
                    <a:bodyPr/>
                    <a:lstStyle/>
                    <a:p>
                      <a:r>
                        <a:rPr kumimoji="1" lang="en-US" altLang="ja-JP" sz="1200" dirty="0">
                          <a:ea typeface="Arial Unicode MS" panose="020B0604020202020204"/>
                        </a:rPr>
                        <a:t>Damping time </a:t>
                      </a:r>
                      <a:endParaRPr kumimoji="1" lang="ja-JP" altLang="en-US" sz="1200" dirty="0"/>
                    </a:p>
                  </a:txBody>
                  <a:tcPr/>
                </a:tc>
                <a:tc>
                  <a:txBody>
                    <a:bodyPr/>
                    <a:lstStyle/>
                    <a:p>
                      <a:r>
                        <a:rPr kumimoji="1" lang="en-US" altLang="ja-JP" sz="1200" dirty="0">
                          <a:ea typeface="Arial Unicode MS" panose="020B0604020202020204"/>
                        </a:rPr>
                        <a:t>58 ms (Horizontal)</a:t>
                      </a:r>
                      <a:endParaRPr kumimoji="1" lang="ja-JP" altLang="en-US" sz="1200" dirty="0"/>
                    </a:p>
                  </a:txBody>
                  <a:tcPr/>
                </a:tc>
                <a:tc>
                  <a:txBody>
                    <a:bodyPr/>
                    <a:lstStyle/>
                    <a:p>
                      <a:r>
                        <a:rPr kumimoji="1" lang="en-US" altLang="ja-JP" sz="1200" dirty="0">
                          <a:ea typeface="Arial Unicode MS" panose="020B0604020202020204"/>
                        </a:rPr>
                        <a:t>29 ms (Longitudinal)</a:t>
                      </a:r>
                      <a:endParaRPr kumimoji="1" lang="ja-JP" altLang="en-US" sz="1200" dirty="0"/>
                    </a:p>
                  </a:txBody>
                  <a:tcPr/>
                </a:tc>
                <a:extLst>
                  <a:ext uri="{0D108BD9-81ED-4DB2-BD59-A6C34878D82A}">
                    <a16:rowId xmlns:a16="http://schemas.microsoft.com/office/drawing/2014/main" val="3255549775"/>
                  </a:ext>
                </a:extLst>
              </a:tr>
              <a:tr h="350903">
                <a:tc>
                  <a:txBody>
                    <a:bodyPr/>
                    <a:lstStyle/>
                    <a:p>
                      <a:r>
                        <a:rPr kumimoji="1" lang="en-US" altLang="ja-JP" sz="1200" dirty="0">
                          <a:ea typeface="Arial Unicode MS" panose="020B0604020202020204"/>
                        </a:rPr>
                        <a:t>Sensitivity to</a:t>
                      </a:r>
                    </a:p>
                    <a:p>
                      <a:r>
                        <a:rPr kumimoji="1" lang="en-US" altLang="ja-JP" sz="1200" dirty="0"/>
                        <a:t> b-b, sext. misalignment,  and tune</a:t>
                      </a:r>
                      <a:endParaRPr kumimoji="1" lang="ja-JP" altLang="en-US" sz="1200" dirty="0"/>
                    </a:p>
                  </a:txBody>
                  <a:tcPr/>
                </a:tc>
                <a:tc>
                  <a:txBody>
                    <a:bodyPr/>
                    <a:lstStyle/>
                    <a:p>
                      <a:r>
                        <a:rPr kumimoji="1" lang="en-US" altLang="ja-JP" sz="1200" dirty="0">
                          <a:ea typeface="Arial Unicode MS" panose="020B0604020202020204"/>
                        </a:rPr>
                        <a:t>More sensitive</a:t>
                      </a:r>
                      <a:endParaRPr kumimoji="1" lang="ja-JP" altLang="en-US" sz="1200" dirty="0"/>
                    </a:p>
                  </a:txBody>
                  <a:tcPr/>
                </a:tc>
                <a:tc>
                  <a:txBody>
                    <a:bodyPr/>
                    <a:lstStyle/>
                    <a:p>
                      <a:r>
                        <a:rPr kumimoji="1" lang="en-US" altLang="ja-JP" sz="1200" dirty="0">
                          <a:ea typeface="Arial Unicode MS" panose="020B0604020202020204"/>
                        </a:rPr>
                        <a:t>Less sensitive</a:t>
                      </a:r>
                      <a:endParaRPr kumimoji="1" lang="ja-JP" altLang="en-US" sz="1200" dirty="0"/>
                    </a:p>
                  </a:txBody>
                  <a:tcPr/>
                </a:tc>
                <a:extLst>
                  <a:ext uri="{0D108BD9-81ED-4DB2-BD59-A6C34878D82A}">
                    <a16:rowId xmlns:a16="http://schemas.microsoft.com/office/drawing/2014/main" val="3848713546"/>
                  </a:ext>
                </a:extLst>
              </a:tr>
            </a:tbl>
          </a:graphicData>
        </a:graphic>
      </p:graphicFrame>
      <p:pic>
        <p:nvPicPr>
          <p:cNvPr id="41" name="図 40">
            <a:extLst>
              <a:ext uri="{FF2B5EF4-FFF2-40B4-BE49-F238E27FC236}">
                <a16:creationId xmlns:a16="http://schemas.microsoft.com/office/drawing/2014/main" id="{C37AEE1D-DCA8-263F-6113-BB782BD0EEE1}"/>
              </a:ext>
            </a:extLst>
          </p:cNvPr>
          <p:cNvPicPr>
            <a:picLocks noChangeAspect="1"/>
          </p:cNvPicPr>
          <p:nvPr/>
        </p:nvPicPr>
        <p:blipFill>
          <a:blip r:embed="rId5"/>
          <a:stretch>
            <a:fillRect/>
          </a:stretch>
        </p:blipFill>
        <p:spPr>
          <a:xfrm>
            <a:off x="1352812" y="974842"/>
            <a:ext cx="3797015" cy="1432256"/>
          </a:xfrm>
          <a:prstGeom prst="rect">
            <a:avLst/>
          </a:prstGeom>
        </p:spPr>
      </p:pic>
      <p:sp>
        <p:nvSpPr>
          <p:cNvPr id="42" name="テキスト ボックス 41">
            <a:extLst>
              <a:ext uri="{FF2B5EF4-FFF2-40B4-BE49-F238E27FC236}">
                <a16:creationId xmlns:a16="http://schemas.microsoft.com/office/drawing/2014/main" id="{D9920006-5D2F-137F-8DB4-E8715955793F}"/>
              </a:ext>
            </a:extLst>
          </p:cNvPr>
          <p:cNvSpPr txBox="1"/>
          <p:nvPr/>
        </p:nvSpPr>
        <p:spPr>
          <a:xfrm>
            <a:off x="726393" y="716433"/>
            <a:ext cx="4742004" cy="307777"/>
          </a:xfrm>
          <a:prstGeom prst="rect">
            <a:avLst/>
          </a:prstGeom>
          <a:noFill/>
        </p:spPr>
        <p:txBody>
          <a:bodyPr wrap="none" rtlCol="0">
            <a:spAutoFit/>
          </a:bodyPr>
          <a:lstStyle/>
          <a:p>
            <a:pPr marL="285750" indent="-285750">
              <a:buFont typeface="Arial" panose="020B0604020202020204" pitchFamily="34" charset="0"/>
              <a:buChar char="•"/>
            </a:pPr>
            <a:r>
              <a:rPr kumimoji="1" lang="en-US" altLang="ja-JP" sz="1400" b="1" dirty="0">
                <a:ea typeface="Arial Unicode MS" panose="020B0604020202020204"/>
              </a:rPr>
              <a:t>The horizontal phase space at the injection point</a:t>
            </a:r>
            <a:endParaRPr kumimoji="1" lang="ja-JP" altLang="en-US" sz="1400" b="1" dirty="0">
              <a:ea typeface="Arial Unicode MS" panose="020B0604020202020204"/>
            </a:endParaRPr>
          </a:p>
        </p:txBody>
      </p:sp>
      <p:sp>
        <p:nvSpPr>
          <p:cNvPr id="43" name="テキスト ボックス 42">
            <a:extLst>
              <a:ext uri="{FF2B5EF4-FFF2-40B4-BE49-F238E27FC236}">
                <a16:creationId xmlns:a16="http://schemas.microsoft.com/office/drawing/2014/main" id="{94968838-9990-5D8F-E49D-F0EBEC8F4629}"/>
              </a:ext>
            </a:extLst>
          </p:cNvPr>
          <p:cNvSpPr txBox="1"/>
          <p:nvPr/>
        </p:nvSpPr>
        <p:spPr>
          <a:xfrm>
            <a:off x="726393" y="2407098"/>
            <a:ext cx="3929281" cy="307777"/>
          </a:xfrm>
          <a:prstGeom prst="rect">
            <a:avLst/>
          </a:prstGeom>
          <a:noFill/>
        </p:spPr>
        <p:txBody>
          <a:bodyPr wrap="none" rtlCol="0">
            <a:spAutoFit/>
          </a:bodyPr>
          <a:lstStyle/>
          <a:p>
            <a:pPr marL="285750" indent="-285750">
              <a:buFont typeface="Arial" panose="020B0604020202020204" pitchFamily="34" charset="0"/>
              <a:buChar char="•"/>
            </a:pPr>
            <a:r>
              <a:rPr kumimoji="1" lang="en-US" altLang="ja-JP" sz="1400" b="1" dirty="0">
                <a:ea typeface="Arial Unicode MS" panose="020B0604020202020204"/>
              </a:rPr>
              <a:t>Optics and orbits in the injection region</a:t>
            </a:r>
            <a:endParaRPr kumimoji="1" lang="ja-JP" altLang="en-US" sz="1400" b="1" dirty="0">
              <a:ea typeface="Arial Unicode MS" panose="020B0604020202020204"/>
            </a:endParaRPr>
          </a:p>
        </p:txBody>
      </p:sp>
      <p:sp>
        <p:nvSpPr>
          <p:cNvPr id="44" name="テキスト ボックス 43">
            <a:extLst>
              <a:ext uri="{FF2B5EF4-FFF2-40B4-BE49-F238E27FC236}">
                <a16:creationId xmlns:a16="http://schemas.microsoft.com/office/drawing/2014/main" id="{BB494256-E836-7DCE-4804-6A05652E7A02}"/>
              </a:ext>
            </a:extLst>
          </p:cNvPr>
          <p:cNvSpPr txBox="1"/>
          <p:nvPr/>
        </p:nvSpPr>
        <p:spPr>
          <a:xfrm>
            <a:off x="6231713" y="2319699"/>
            <a:ext cx="5611658" cy="276999"/>
          </a:xfrm>
          <a:prstGeom prst="rect">
            <a:avLst/>
          </a:prstGeom>
          <a:noFill/>
        </p:spPr>
        <p:txBody>
          <a:bodyPr wrap="square" rtlCol="0">
            <a:spAutoFit/>
          </a:bodyPr>
          <a:lstStyle/>
          <a:p>
            <a:r>
              <a:rPr kumimoji="1" lang="en-US" altLang="ja-JP" sz="1200" b="1" u="sng" dirty="0">
                <a:ea typeface="Arial Unicode MS" panose="020B0604020202020204"/>
              </a:rPr>
              <a:t>Comparisons of the betatron injection(BI) and synchrotron injection (SI)</a:t>
            </a:r>
            <a:endParaRPr kumimoji="1" lang="ja-JP" altLang="en-US" sz="1200" b="1" u="sng" dirty="0">
              <a:ea typeface="Arial Unicode MS" panose="020B0604020202020204"/>
            </a:endParaRPr>
          </a:p>
        </p:txBody>
      </p:sp>
      <p:pic>
        <p:nvPicPr>
          <p:cNvPr id="58" name="図 57">
            <a:extLst>
              <a:ext uri="{FF2B5EF4-FFF2-40B4-BE49-F238E27FC236}">
                <a16:creationId xmlns:a16="http://schemas.microsoft.com/office/drawing/2014/main" id="{C723BBB6-2450-9CBF-9852-1A0FECB4DED5}"/>
              </a:ext>
            </a:extLst>
          </p:cNvPr>
          <p:cNvPicPr>
            <a:picLocks noChangeAspect="1"/>
          </p:cNvPicPr>
          <p:nvPr/>
        </p:nvPicPr>
        <p:blipFill>
          <a:blip r:embed="rId6"/>
          <a:stretch>
            <a:fillRect/>
          </a:stretch>
        </p:blipFill>
        <p:spPr>
          <a:xfrm>
            <a:off x="9625174" y="199602"/>
            <a:ext cx="2428027" cy="1033661"/>
          </a:xfrm>
          <a:prstGeom prst="rect">
            <a:avLst/>
          </a:prstGeom>
        </p:spPr>
      </p:pic>
      <p:sp>
        <p:nvSpPr>
          <p:cNvPr id="59" name="スライド番号プレースホルダー 58">
            <a:extLst>
              <a:ext uri="{FF2B5EF4-FFF2-40B4-BE49-F238E27FC236}">
                <a16:creationId xmlns:a16="http://schemas.microsoft.com/office/drawing/2014/main" id="{D2077D4B-3171-A645-0535-CDFDFEC80371}"/>
              </a:ext>
            </a:extLst>
          </p:cNvPr>
          <p:cNvSpPr>
            <a:spLocks noGrp="1"/>
          </p:cNvSpPr>
          <p:nvPr>
            <p:ph type="sldNum" sz="quarter" idx="12"/>
          </p:nvPr>
        </p:nvSpPr>
        <p:spPr/>
        <p:txBody>
          <a:bodyPr/>
          <a:lstStyle/>
          <a:p>
            <a:fld id="{D7FF6D23-1734-5242-B669-C9819F3C2B41}" type="slidenum">
              <a:rPr/>
              <a:t>33</a:t>
            </a:fld>
            <a:endParaRPr kumimoji="1" lang="ja-JP" altLang="en-US" dirty="0"/>
          </a:p>
        </p:txBody>
      </p:sp>
      <p:sp>
        <p:nvSpPr>
          <p:cNvPr id="2" name="テキスト ボックス 1">
            <a:extLst>
              <a:ext uri="{FF2B5EF4-FFF2-40B4-BE49-F238E27FC236}">
                <a16:creationId xmlns:a16="http://schemas.microsoft.com/office/drawing/2014/main" id="{55D1921B-5D96-1A1A-D36B-0BA925823F30}"/>
              </a:ext>
            </a:extLst>
          </p:cNvPr>
          <p:cNvSpPr txBox="1"/>
          <p:nvPr/>
        </p:nvSpPr>
        <p:spPr>
          <a:xfrm>
            <a:off x="11353800" y="40431"/>
            <a:ext cx="777777"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N. Iida</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5" name="字幕 2">
            <a:extLst>
              <a:ext uri="{FF2B5EF4-FFF2-40B4-BE49-F238E27FC236}">
                <a16:creationId xmlns:a16="http://schemas.microsoft.com/office/drawing/2014/main" id="{40511FFD-9527-B8CB-82B3-B84BE10FD7EF}"/>
              </a:ext>
            </a:extLst>
          </p:cNvPr>
          <p:cNvSpPr txBox="1">
            <a:spLocks/>
          </p:cNvSpPr>
          <p:nvPr/>
        </p:nvSpPr>
        <p:spPr>
          <a:xfrm>
            <a:off x="-2" y="-1"/>
            <a:ext cx="9791702" cy="504093"/>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Why synchrotron injection</a:t>
            </a:r>
          </a:p>
        </p:txBody>
      </p:sp>
    </p:spTree>
    <p:extLst>
      <p:ext uri="{BB962C8B-B14F-4D97-AF65-F5344CB8AC3E}">
        <p14:creationId xmlns:p14="http://schemas.microsoft.com/office/powerpoint/2010/main" val="30701504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59688-029F-F2D7-CEA0-FD3D8D7EC16A}"/>
            </a:ext>
          </a:extLst>
        </p:cNvPr>
        <p:cNvGrpSpPr/>
        <p:nvPr/>
      </p:nvGrpSpPr>
      <p:grpSpPr>
        <a:xfrm>
          <a:off x="0" y="0"/>
          <a:ext cx="0" cy="0"/>
          <a:chOff x="0" y="0"/>
          <a:chExt cx="0" cy="0"/>
        </a:xfrm>
      </p:grpSpPr>
      <p:pic>
        <p:nvPicPr>
          <p:cNvPr id="58" name="図 57">
            <a:extLst>
              <a:ext uri="{FF2B5EF4-FFF2-40B4-BE49-F238E27FC236}">
                <a16:creationId xmlns:a16="http://schemas.microsoft.com/office/drawing/2014/main" id="{F1AD89BB-872B-B72A-186C-759F5F794679}"/>
              </a:ext>
            </a:extLst>
          </p:cNvPr>
          <p:cNvPicPr>
            <a:picLocks noChangeAspect="1"/>
          </p:cNvPicPr>
          <p:nvPr/>
        </p:nvPicPr>
        <p:blipFill>
          <a:blip r:embed="rId2"/>
          <a:srcRect l="32553"/>
          <a:stretch>
            <a:fillRect/>
          </a:stretch>
        </p:blipFill>
        <p:spPr>
          <a:xfrm>
            <a:off x="6369203" y="431020"/>
            <a:ext cx="5624647" cy="2436005"/>
          </a:xfrm>
          <a:prstGeom prst="rect">
            <a:avLst/>
          </a:prstGeom>
        </p:spPr>
      </p:pic>
      <p:sp>
        <p:nvSpPr>
          <p:cNvPr id="35" name="テキスト ボックス 34">
            <a:extLst>
              <a:ext uri="{FF2B5EF4-FFF2-40B4-BE49-F238E27FC236}">
                <a16:creationId xmlns:a16="http://schemas.microsoft.com/office/drawing/2014/main" id="{AA0C2029-70C4-DC32-EF56-6524671D8C8C}"/>
              </a:ext>
            </a:extLst>
          </p:cNvPr>
          <p:cNvSpPr txBox="1"/>
          <p:nvPr/>
        </p:nvSpPr>
        <p:spPr>
          <a:xfrm>
            <a:off x="238617" y="1151125"/>
            <a:ext cx="5674951" cy="276999"/>
          </a:xfrm>
          <a:prstGeom prst="rect">
            <a:avLst/>
          </a:prstGeom>
          <a:noFill/>
        </p:spPr>
        <p:txBody>
          <a:bodyPr wrap="none" rtlCol="0">
            <a:spAutoFit/>
          </a:bodyPr>
          <a:lstStyle/>
          <a:p>
            <a:pPr marL="285750" indent="-285750">
              <a:buFont typeface="Arial" panose="020B0604020202020204" pitchFamily="34" charset="0"/>
              <a:buChar char="•"/>
            </a:pPr>
            <a:r>
              <a:rPr kumimoji="1" lang="en-US" altLang="ja-JP" sz="1200" b="1" dirty="0">
                <a:solidFill>
                  <a:srgbClr val="0432FF"/>
                </a:solidFill>
                <a:ea typeface="Arial Unicode MS" panose="020B0604020202020204"/>
              </a:rPr>
              <a:t>Measured beam oscillations using TbT-BPMs with the </a:t>
            </a:r>
            <a:r>
              <a:rPr kumimoji="1" lang="en-US" altLang="ja-JP" sz="1200" b="1" u="sng" dirty="0">
                <a:solidFill>
                  <a:srgbClr val="0432FF"/>
                </a:solidFill>
                <a:ea typeface="Arial Unicode MS" panose="020B0604020202020204"/>
              </a:rPr>
              <a:t>detuned optics</a:t>
            </a:r>
            <a:endParaRPr kumimoji="1" lang="ja-JP" altLang="en-US" sz="1200" b="1" u="sng" dirty="0">
              <a:solidFill>
                <a:srgbClr val="0432FF"/>
              </a:solidFill>
              <a:ea typeface="Arial Unicode MS" panose="020B0604020202020204"/>
            </a:endParaRPr>
          </a:p>
        </p:txBody>
      </p:sp>
      <p:grpSp>
        <p:nvGrpSpPr>
          <p:cNvPr id="2" name="グループ化 1">
            <a:extLst>
              <a:ext uri="{FF2B5EF4-FFF2-40B4-BE49-F238E27FC236}">
                <a16:creationId xmlns:a16="http://schemas.microsoft.com/office/drawing/2014/main" id="{963D9547-3277-DA9E-E7B0-1C9CFD94C55C}"/>
              </a:ext>
            </a:extLst>
          </p:cNvPr>
          <p:cNvGrpSpPr/>
          <p:nvPr/>
        </p:nvGrpSpPr>
        <p:grpSpPr>
          <a:xfrm>
            <a:off x="594391" y="1413752"/>
            <a:ext cx="5246605" cy="3029374"/>
            <a:chOff x="635524" y="406279"/>
            <a:chExt cx="10335647" cy="5967769"/>
          </a:xfrm>
        </p:grpSpPr>
        <p:pic>
          <p:nvPicPr>
            <p:cNvPr id="36" name="図 35">
              <a:extLst>
                <a:ext uri="{FF2B5EF4-FFF2-40B4-BE49-F238E27FC236}">
                  <a16:creationId xmlns:a16="http://schemas.microsoft.com/office/drawing/2014/main" id="{A49F6CEA-66CF-8FA1-754D-5736896E6FFB}"/>
                </a:ext>
              </a:extLst>
            </p:cNvPr>
            <p:cNvPicPr>
              <a:picLocks noChangeAspect="1"/>
            </p:cNvPicPr>
            <p:nvPr/>
          </p:nvPicPr>
          <p:blipFill>
            <a:blip r:embed="rId3"/>
            <a:srcRect b="55725"/>
            <a:stretch>
              <a:fillRect/>
            </a:stretch>
          </p:blipFill>
          <p:spPr>
            <a:xfrm>
              <a:off x="5682448" y="776393"/>
              <a:ext cx="5288723" cy="2348017"/>
            </a:xfrm>
            <a:prstGeom prst="rect">
              <a:avLst/>
            </a:prstGeom>
          </p:spPr>
        </p:pic>
        <p:pic>
          <p:nvPicPr>
            <p:cNvPr id="37" name="図 36">
              <a:extLst>
                <a:ext uri="{FF2B5EF4-FFF2-40B4-BE49-F238E27FC236}">
                  <a16:creationId xmlns:a16="http://schemas.microsoft.com/office/drawing/2014/main" id="{B501219D-A338-D58A-1B46-83DB26B68BE0}"/>
                </a:ext>
              </a:extLst>
            </p:cNvPr>
            <p:cNvPicPr>
              <a:picLocks noChangeAspect="1"/>
            </p:cNvPicPr>
            <p:nvPr/>
          </p:nvPicPr>
          <p:blipFill>
            <a:blip r:embed="rId4"/>
            <a:srcRect b="56261"/>
            <a:stretch>
              <a:fillRect/>
            </a:stretch>
          </p:blipFill>
          <p:spPr>
            <a:xfrm>
              <a:off x="635524" y="783566"/>
              <a:ext cx="5231091" cy="2294300"/>
            </a:xfrm>
            <a:prstGeom prst="rect">
              <a:avLst/>
            </a:prstGeom>
          </p:spPr>
        </p:pic>
        <p:pic>
          <p:nvPicPr>
            <p:cNvPr id="3" name="図 2">
              <a:extLst>
                <a:ext uri="{FF2B5EF4-FFF2-40B4-BE49-F238E27FC236}">
                  <a16:creationId xmlns:a16="http://schemas.microsoft.com/office/drawing/2014/main" id="{1F0C7FE8-B492-9824-446D-6B6300DB70E4}"/>
                </a:ext>
              </a:extLst>
            </p:cNvPr>
            <p:cNvPicPr>
              <a:picLocks noChangeAspect="1"/>
            </p:cNvPicPr>
            <p:nvPr/>
          </p:nvPicPr>
          <p:blipFill>
            <a:blip r:embed="rId5"/>
            <a:stretch>
              <a:fillRect/>
            </a:stretch>
          </p:blipFill>
          <p:spPr>
            <a:xfrm>
              <a:off x="902306" y="3619609"/>
              <a:ext cx="4855148" cy="2269391"/>
            </a:xfrm>
            <a:prstGeom prst="rect">
              <a:avLst/>
            </a:prstGeom>
          </p:spPr>
        </p:pic>
        <p:pic>
          <p:nvPicPr>
            <p:cNvPr id="5" name="図 4">
              <a:extLst>
                <a:ext uri="{FF2B5EF4-FFF2-40B4-BE49-F238E27FC236}">
                  <a16:creationId xmlns:a16="http://schemas.microsoft.com/office/drawing/2014/main" id="{B9AFAE61-F1DE-4482-6844-2D2C710A3E10}"/>
                </a:ext>
              </a:extLst>
            </p:cNvPr>
            <p:cNvPicPr>
              <a:picLocks noChangeAspect="1"/>
            </p:cNvPicPr>
            <p:nvPr/>
          </p:nvPicPr>
          <p:blipFill>
            <a:blip r:embed="rId6"/>
            <a:stretch>
              <a:fillRect/>
            </a:stretch>
          </p:blipFill>
          <p:spPr>
            <a:xfrm>
              <a:off x="5984976" y="3601385"/>
              <a:ext cx="4865314" cy="2287615"/>
            </a:xfrm>
            <a:prstGeom prst="rect">
              <a:avLst/>
            </a:prstGeom>
          </p:spPr>
        </p:pic>
        <p:sp>
          <p:nvSpPr>
            <p:cNvPr id="6" name="テキスト ボックス 5">
              <a:extLst>
                <a:ext uri="{FF2B5EF4-FFF2-40B4-BE49-F238E27FC236}">
                  <a16:creationId xmlns:a16="http://schemas.microsoft.com/office/drawing/2014/main" id="{D0246EC1-8BDD-DE38-881D-F7AE8401A0C7}"/>
                </a:ext>
              </a:extLst>
            </p:cNvPr>
            <p:cNvSpPr txBox="1"/>
            <p:nvPr/>
          </p:nvSpPr>
          <p:spPr>
            <a:xfrm>
              <a:off x="1169235" y="406279"/>
              <a:ext cx="3006921" cy="545679"/>
            </a:xfrm>
            <a:prstGeom prst="rect">
              <a:avLst/>
            </a:prstGeom>
            <a:noFill/>
          </p:spPr>
          <p:txBody>
            <a:bodyPr wrap="none" rtlCol="0">
              <a:spAutoFit/>
            </a:bodyPr>
            <a:lstStyle/>
            <a:p>
              <a:r>
                <a:rPr kumimoji="1" lang="en-US" altLang="ja-JP" sz="1200" b="1" dirty="0">
                  <a:ea typeface="Arial Unicode MS" panose="020B0604020202020204"/>
                </a:rPr>
                <a:t>Betatron injection</a:t>
              </a:r>
              <a:endParaRPr kumimoji="1" lang="ja-JP" altLang="en-US" sz="1200" b="1" dirty="0">
                <a:ea typeface="Arial Unicode MS" panose="020B0604020202020204"/>
              </a:endParaRPr>
            </a:p>
          </p:txBody>
        </p:sp>
        <p:sp>
          <p:nvSpPr>
            <p:cNvPr id="7" name="テキスト ボックス 6">
              <a:extLst>
                <a:ext uri="{FF2B5EF4-FFF2-40B4-BE49-F238E27FC236}">
                  <a16:creationId xmlns:a16="http://schemas.microsoft.com/office/drawing/2014/main" id="{0A7020B0-0BBF-EF15-0A3E-84481245ABA8}"/>
                </a:ext>
              </a:extLst>
            </p:cNvPr>
            <p:cNvSpPr txBox="1"/>
            <p:nvPr/>
          </p:nvSpPr>
          <p:spPr>
            <a:xfrm>
              <a:off x="6261975" y="406279"/>
              <a:ext cx="3524810" cy="545679"/>
            </a:xfrm>
            <a:prstGeom prst="rect">
              <a:avLst/>
            </a:prstGeom>
            <a:noFill/>
          </p:spPr>
          <p:txBody>
            <a:bodyPr wrap="none" rtlCol="0">
              <a:spAutoFit/>
            </a:bodyPr>
            <a:lstStyle/>
            <a:p>
              <a:r>
                <a:rPr kumimoji="1" lang="en-US" altLang="ja-JP" sz="1200" b="1" dirty="0">
                  <a:ea typeface="Arial Unicode MS" panose="020B0604020202020204"/>
                </a:rPr>
                <a:t>Synchrotron injection</a:t>
              </a:r>
              <a:endParaRPr kumimoji="1" lang="ja-JP" altLang="en-US" sz="1200" b="1" dirty="0">
                <a:ea typeface="Arial Unicode MS" panose="020B0604020202020204"/>
              </a:endParaRPr>
            </a:p>
          </p:txBody>
        </p:sp>
        <p:sp>
          <p:nvSpPr>
            <p:cNvPr id="8" name="テキスト ボックス 7">
              <a:extLst>
                <a:ext uri="{FF2B5EF4-FFF2-40B4-BE49-F238E27FC236}">
                  <a16:creationId xmlns:a16="http://schemas.microsoft.com/office/drawing/2014/main" id="{A84D8E20-7C1D-F34A-5607-AE94B9450A1C}"/>
                </a:ext>
              </a:extLst>
            </p:cNvPr>
            <p:cNvSpPr txBox="1"/>
            <p:nvPr/>
          </p:nvSpPr>
          <p:spPr>
            <a:xfrm>
              <a:off x="2428406" y="3053725"/>
              <a:ext cx="2372189" cy="485047"/>
            </a:xfrm>
            <a:prstGeom prst="rect">
              <a:avLst/>
            </a:prstGeom>
            <a:noFill/>
          </p:spPr>
          <p:txBody>
            <a:bodyPr wrap="none" rtlCol="0">
              <a:spAutoFit/>
            </a:bodyPr>
            <a:lstStyle/>
            <a:p>
              <a:r>
                <a:rPr kumimoji="1" lang="en-US" altLang="ja-JP" sz="1000" b="1" dirty="0">
                  <a:ea typeface="Arial Unicode MS" panose="020B0604020202020204"/>
                </a:rPr>
                <a:t>Number of turns</a:t>
              </a:r>
              <a:endParaRPr kumimoji="1" lang="ja-JP" altLang="en-US" sz="1000" b="1" dirty="0">
                <a:ea typeface="Arial Unicode MS" panose="020B0604020202020204"/>
              </a:endParaRPr>
            </a:p>
          </p:txBody>
        </p:sp>
        <p:sp>
          <p:nvSpPr>
            <p:cNvPr id="9" name="テキスト ボックス 8">
              <a:extLst>
                <a:ext uri="{FF2B5EF4-FFF2-40B4-BE49-F238E27FC236}">
                  <a16:creationId xmlns:a16="http://schemas.microsoft.com/office/drawing/2014/main" id="{A8BD2427-2308-A7BC-DC68-690873360B74}"/>
                </a:ext>
              </a:extLst>
            </p:cNvPr>
            <p:cNvSpPr txBox="1"/>
            <p:nvPr/>
          </p:nvSpPr>
          <p:spPr>
            <a:xfrm>
              <a:off x="7637202" y="3059668"/>
              <a:ext cx="2372189" cy="485047"/>
            </a:xfrm>
            <a:prstGeom prst="rect">
              <a:avLst/>
            </a:prstGeom>
            <a:noFill/>
          </p:spPr>
          <p:txBody>
            <a:bodyPr wrap="none" rtlCol="0">
              <a:spAutoFit/>
            </a:bodyPr>
            <a:lstStyle/>
            <a:p>
              <a:r>
                <a:rPr kumimoji="1" lang="en-US" altLang="ja-JP" sz="1000" b="1" dirty="0">
                  <a:ea typeface="Arial Unicode MS" panose="020B0604020202020204"/>
                </a:rPr>
                <a:t>Number of turns</a:t>
              </a:r>
              <a:endParaRPr kumimoji="1" lang="ja-JP" altLang="en-US" sz="1000" b="1" dirty="0">
                <a:ea typeface="Arial Unicode MS" panose="020B0604020202020204"/>
              </a:endParaRPr>
            </a:p>
          </p:txBody>
        </p:sp>
        <p:grpSp>
          <p:nvGrpSpPr>
            <p:cNvPr id="13" name="グループ化 12">
              <a:extLst>
                <a:ext uri="{FF2B5EF4-FFF2-40B4-BE49-F238E27FC236}">
                  <a16:creationId xmlns:a16="http://schemas.microsoft.com/office/drawing/2014/main" id="{6FF448D0-8834-45AF-BB27-93BE2B9891CC}"/>
                </a:ext>
              </a:extLst>
            </p:cNvPr>
            <p:cNvGrpSpPr/>
            <p:nvPr/>
          </p:nvGrpSpPr>
          <p:grpSpPr>
            <a:xfrm>
              <a:off x="662208" y="717647"/>
              <a:ext cx="539475" cy="2358183"/>
              <a:chOff x="607208" y="717647"/>
              <a:chExt cx="539475" cy="2358183"/>
            </a:xfrm>
          </p:grpSpPr>
          <p:sp>
            <p:nvSpPr>
              <p:cNvPr id="10" name="テキスト ボックス 9">
                <a:extLst>
                  <a:ext uri="{FF2B5EF4-FFF2-40B4-BE49-F238E27FC236}">
                    <a16:creationId xmlns:a16="http://schemas.microsoft.com/office/drawing/2014/main" id="{CAA9AC12-3559-B3D2-54A0-952EDC3B9386}"/>
                  </a:ext>
                </a:extLst>
              </p:cNvPr>
              <p:cNvSpPr txBox="1"/>
              <p:nvPr/>
            </p:nvSpPr>
            <p:spPr>
              <a:xfrm rot="16200000">
                <a:off x="338157" y="2412678"/>
                <a:ext cx="932203" cy="394102"/>
              </a:xfrm>
              <a:prstGeom prst="rect">
                <a:avLst/>
              </a:prstGeom>
              <a:solidFill>
                <a:schemeClr val="bg1"/>
              </a:solidFill>
            </p:spPr>
            <p:txBody>
              <a:bodyPr wrap="none" rtlCol="0">
                <a:spAutoFit/>
              </a:bodyPr>
              <a:lstStyle/>
              <a:p>
                <a:pPr algn="ctr"/>
                <a:r>
                  <a:rPr lang="en-US" altLang="ja-JP" sz="700" b="1" dirty="0">
                    <a:ea typeface="Arial Unicode MS" panose="020B0604020202020204"/>
                  </a:rPr>
                  <a:t>Q [nC]</a:t>
                </a:r>
                <a:endParaRPr kumimoji="1" lang="ja-JP" altLang="en-US" sz="700" b="1" dirty="0">
                  <a:ea typeface="Arial Unicode MS" panose="020B0604020202020204"/>
                </a:endParaRPr>
              </a:p>
            </p:txBody>
          </p:sp>
          <p:sp>
            <p:nvSpPr>
              <p:cNvPr id="11" name="テキスト ボックス 10">
                <a:extLst>
                  <a:ext uri="{FF2B5EF4-FFF2-40B4-BE49-F238E27FC236}">
                    <a16:creationId xmlns:a16="http://schemas.microsoft.com/office/drawing/2014/main" id="{16486BE8-CFA1-245D-1D7E-355A16C5FF51}"/>
                  </a:ext>
                </a:extLst>
              </p:cNvPr>
              <p:cNvSpPr txBox="1"/>
              <p:nvPr/>
            </p:nvSpPr>
            <p:spPr>
              <a:xfrm rot="16200000">
                <a:off x="461425" y="1695811"/>
                <a:ext cx="976413" cy="394102"/>
              </a:xfrm>
              <a:prstGeom prst="rect">
                <a:avLst/>
              </a:prstGeom>
              <a:solidFill>
                <a:schemeClr val="bg1"/>
              </a:solidFill>
            </p:spPr>
            <p:txBody>
              <a:bodyPr wrap="none" rtlCol="0">
                <a:spAutoFit/>
              </a:bodyPr>
              <a:lstStyle/>
              <a:p>
                <a:pPr algn="ctr"/>
                <a:r>
                  <a:rPr lang="en-US" altLang="ja-JP" sz="700" b="1" dirty="0">
                    <a:ea typeface="Arial Unicode MS" panose="020B0604020202020204"/>
                  </a:rPr>
                  <a:t>y [mm]</a:t>
                </a:r>
                <a:endParaRPr kumimoji="1" lang="ja-JP" altLang="en-US" sz="700" b="1" dirty="0">
                  <a:ea typeface="Arial Unicode MS" panose="020B0604020202020204"/>
                </a:endParaRPr>
              </a:p>
            </p:txBody>
          </p:sp>
          <p:sp>
            <p:nvSpPr>
              <p:cNvPr id="12" name="テキスト ボックス 11">
                <a:extLst>
                  <a:ext uri="{FF2B5EF4-FFF2-40B4-BE49-F238E27FC236}">
                    <a16:creationId xmlns:a16="http://schemas.microsoft.com/office/drawing/2014/main" id="{1EE429F1-313C-E366-6DA4-EB22E4DDAD21}"/>
                  </a:ext>
                </a:extLst>
              </p:cNvPr>
              <p:cNvSpPr txBox="1"/>
              <p:nvPr/>
            </p:nvSpPr>
            <p:spPr>
              <a:xfrm rot="16200000">
                <a:off x="453932" y="1008803"/>
                <a:ext cx="976413" cy="394102"/>
              </a:xfrm>
              <a:prstGeom prst="rect">
                <a:avLst/>
              </a:prstGeom>
              <a:solidFill>
                <a:schemeClr val="bg1"/>
              </a:solidFill>
            </p:spPr>
            <p:txBody>
              <a:bodyPr wrap="none" rtlCol="0">
                <a:spAutoFit/>
              </a:bodyPr>
              <a:lstStyle/>
              <a:p>
                <a:pPr algn="ctr"/>
                <a:r>
                  <a:rPr lang="en-US" altLang="ja-JP" sz="700" b="1" dirty="0">
                    <a:ea typeface="Arial Unicode MS" panose="020B0604020202020204"/>
                  </a:rPr>
                  <a:t>x [mm]</a:t>
                </a:r>
                <a:endParaRPr kumimoji="1" lang="ja-JP" altLang="en-US" sz="700" b="1" dirty="0">
                  <a:ea typeface="Arial Unicode MS" panose="020B0604020202020204"/>
                </a:endParaRPr>
              </a:p>
            </p:txBody>
          </p:sp>
        </p:grpSp>
        <p:grpSp>
          <p:nvGrpSpPr>
            <p:cNvPr id="14" name="グループ化 13">
              <a:extLst>
                <a:ext uri="{FF2B5EF4-FFF2-40B4-BE49-F238E27FC236}">
                  <a16:creationId xmlns:a16="http://schemas.microsoft.com/office/drawing/2014/main" id="{E134A3B0-ECF7-2608-5D76-32BBABBAB42F}"/>
                </a:ext>
              </a:extLst>
            </p:cNvPr>
            <p:cNvGrpSpPr/>
            <p:nvPr/>
          </p:nvGrpSpPr>
          <p:grpSpPr>
            <a:xfrm>
              <a:off x="5779515" y="761858"/>
              <a:ext cx="502282" cy="2271337"/>
              <a:chOff x="629242" y="761859"/>
              <a:chExt cx="502282" cy="2271337"/>
            </a:xfrm>
          </p:grpSpPr>
          <p:sp>
            <p:nvSpPr>
              <p:cNvPr id="15" name="テキスト ボックス 14">
                <a:extLst>
                  <a:ext uri="{FF2B5EF4-FFF2-40B4-BE49-F238E27FC236}">
                    <a16:creationId xmlns:a16="http://schemas.microsoft.com/office/drawing/2014/main" id="{A62900E1-48B5-89A2-C922-50BD614AE695}"/>
                  </a:ext>
                </a:extLst>
              </p:cNvPr>
              <p:cNvSpPr txBox="1"/>
              <p:nvPr/>
            </p:nvSpPr>
            <p:spPr>
              <a:xfrm rot="16200000">
                <a:off x="387665" y="2427833"/>
                <a:ext cx="846940" cy="363786"/>
              </a:xfrm>
              <a:prstGeom prst="rect">
                <a:avLst/>
              </a:prstGeom>
              <a:solidFill>
                <a:schemeClr val="bg1"/>
              </a:solidFill>
            </p:spPr>
            <p:txBody>
              <a:bodyPr wrap="none" rtlCol="0">
                <a:spAutoFit/>
              </a:bodyPr>
              <a:lstStyle/>
              <a:p>
                <a:pPr algn="ctr"/>
                <a:r>
                  <a:rPr lang="en-US" altLang="ja-JP" sz="600" b="1" dirty="0">
                    <a:ea typeface="Arial Unicode MS" panose="020B0604020202020204"/>
                  </a:rPr>
                  <a:t>Q [nC]</a:t>
                </a:r>
                <a:endParaRPr kumimoji="1" lang="ja-JP" altLang="en-US" sz="600" b="1" dirty="0">
                  <a:ea typeface="Arial Unicode MS" panose="020B0604020202020204"/>
                </a:endParaRPr>
              </a:p>
            </p:txBody>
          </p:sp>
          <p:sp>
            <p:nvSpPr>
              <p:cNvPr id="16" name="テキスト ボックス 15">
                <a:extLst>
                  <a:ext uri="{FF2B5EF4-FFF2-40B4-BE49-F238E27FC236}">
                    <a16:creationId xmlns:a16="http://schemas.microsoft.com/office/drawing/2014/main" id="{AD0529E9-CE34-EA3B-7D8E-FD15E2919570}"/>
                  </a:ext>
                </a:extLst>
              </p:cNvPr>
              <p:cNvSpPr txBox="1"/>
              <p:nvPr/>
            </p:nvSpPr>
            <p:spPr>
              <a:xfrm rot="16200000">
                <a:off x="505636" y="1710968"/>
                <a:ext cx="887990" cy="363786"/>
              </a:xfrm>
              <a:prstGeom prst="rect">
                <a:avLst/>
              </a:prstGeom>
              <a:solidFill>
                <a:schemeClr val="bg1"/>
              </a:solidFill>
            </p:spPr>
            <p:txBody>
              <a:bodyPr wrap="none" rtlCol="0">
                <a:spAutoFit/>
              </a:bodyPr>
              <a:lstStyle/>
              <a:p>
                <a:pPr algn="ctr"/>
                <a:r>
                  <a:rPr lang="en-US" altLang="ja-JP" sz="600" b="1" dirty="0">
                    <a:ea typeface="Arial Unicode MS" panose="020B0604020202020204"/>
                  </a:rPr>
                  <a:t>y [mm]</a:t>
                </a:r>
                <a:endParaRPr kumimoji="1" lang="ja-JP" altLang="en-US" sz="600" b="1" dirty="0">
                  <a:ea typeface="Arial Unicode MS" panose="020B0604020202020204"/>
                </a:endParaRPr>
              </a:p>
            </p:txBody>
          </p:sp>
          <p:sp>
            <p:nvSpPr>
              <p:cNvPr id="17" name="テキスト ボックス 16">
                <a:extLst>
                  <a:ext uri="{FF2B5EF4-FFF2-40B4-BE49-F238E27FC236}">
                    <a16:creationId xmlns:a16="http://schemas.microsoft.com/office/drawing/2014/main" id="{22D592B5-F8CA-857F-DA7E-C14AF88280B9}"/>
                  </a:ext>
                </a:extLst>
              </p:cNvPr>
              <p:cNvSpPr txBox="1"/>
              <p:nvPr/>
            </p:nvSpPr>
            <p:spPr>
              <a:xfrm rot="16200000">
                <a:off x="498143" y="1023961"/>
                <a:ext cx="887990" cy="363786"/>
              </a:xfrm>
              <a:prstGeom prst="rect">
                <a:avLst/>
              </a:prstGeom>
              <a:solidFill>
                <a:schemeClr val="bg1"/>
              </a:solidFill>
            </p:spPr>
            <p:txBody>
              <a:bodyPr wrap="none" rtlCol="0">
                <a:spAutoFit/>
              </a:bodyPr>
              <a:lstStyle/>
              <a:p>
                <a:pPr algn="ctr"/>
                <a:r>
                  <a:rPr lang="en-US" altLang="ja-JP" sz="600" b="1" dirty="0">
                    <a:ea typeface="Arial Unicode MS" panose="020B0604020202020204"/>
                  </a:rPr>
                  <a:t>x [mm]</a:t>
                </a:r>
                <a:endParaRPr kumimoji="1" lang="ja-JP" altLang="en-US" sz="600" b="1" dirty="0">
                  <a:ea typeface="Arial Unicode MS" panose="020B0604020202020204"/>
                </a:endParaRPr>
              </a:p>
            </p:txBody>
          </p:sp>
        </p:grpSp>
        <p:grpSp>
          <p:nvGrpSpPr>
            <p:cNvPr id="18" name="グループ化 17">
              <a:extLst>
                <a:ext uri="{FF2B5EF4-FFF2-40B4-BE49-F238E27FC236}">
                  <a16:creationId xmlns:a16="http://schemas.microsoft.com/office/drawing/2014/main" id="{C4ED082C-3A47-9C9B-7AAE-6ED5DFF036DA}"/>
                </a:ext>
              </a:extLst>
            </p:cNvPr>
            <p:cNvGrpSpPr/>
            <p:nvPr/>
          </p:nvGrpSpPr>
          <p:grpSpPr>
            <a:xfrm>
              <a:off x="695336" y="3576772"/>
              <a:ext cx="405182" cy="2359357"/>
              <a:chOff x="741502" y="731861"/>
              <a:chExt cx="405182" cy="2359357"/>
            </a:xfrm>
          </p:grpSpPr>
          <p:sp>
            <p:nvSpPr>
              <p:cNvPr id="19" name="テキスト ボックス 18">
                <a:extLst>
                  <a:ext uri="{FF2B5EF4-FFF2-40B4-BE49-F238E27FC236}">
                    <a16:creationId xmlns:a16="http://schemas.microsoft.com/office/drawing/2014/main" id="{F5C28891-D1F7-F1FF-4482-E3BEB1649337}"/>
                  </a:ext>
                </a:extLst>
              </p:cNvPr>
              <p:cNvSpPr txBox="1"/>
              <p:nvPr/>
            </p:nvSpPr>
            <p:spPr>
              <a:xfrm rot="16200000">
                <a:off x="464558" y="2420170"/>
                <a:ext cx="947992" cy="394103"/>
              </a:xfrm>
              <a:prstGeom prst="rect">
                <a:avLst/>
              </a:prstGeom>
              <a:solidFill>
                <a:schemeClr val="bg1"/>
              </a:solidFill>
            </p:spPr>
            <p:txBody>
              <a:bodyPr wrap="none" rtlCol="0">
                <a:spAutoFit/>
              </a:bodyPr>
              <a:lstStyle/>
              <a:p>
                <a:pPr algn="ctr"/>
                <a:r>
                  <a:rPr lang="en-US" altLang="ja-JP" sz="700" b="1" dirty="0">
                    <a:ea typeface="Arial Unicode MS" panose="020B0604020202020204"/>
                  </a:rPr>
                  <a:t>FFT(s)</a:t>
                </a:r>
                <a:endParaRPr kumimoji="1" lang="ja-JP" altLang="en-US" sz="700" b="1" dirty="0">
                  <a:ea typeface="Arial Unicode MS" panose="020B0604020202020204"/>
                </a:endParaRPr>
              </a:p>
            </p:txBody>
          </p:sp>
          <p:sp>
            <p:nvSpPr>
              <p:cNvPr id="20" name="テキスト ボックス 19">
                <a:extLst>
                  <a:ext uri="{FF2B5EF4-FFF2-40B4-BE49-F238E27FC236}">
                    <a16:creationId xmlns:a16="http://schemas.microsoft.com/office/drawing/2014/main" id="{2AF72336-C30C-BA14-E6CB-50E9A41F8B56}"/>
                  </a:ext>
                </a:extLst>
              </p:cNvPr>
              <p:cNvSpPr txBox="1"/>
              <p:nvPr/>
            </p:nvSpPr>
            <p:spPr>
              <a:xfrm rot="16200000">
                <a:off x="475637" y="1695810"/>
                <a:ext cx="947992" cy="394102"/>
              </a:xfrm>
              <a:prstGeom prst="rect">
                <a:avLst/>
              </a:prstGeom>
              <a:solidFill>
                <a:schemeClr val="bg1"/>
              </a:solidFill>
            </p:spPr>
            <p:txBody>
              <a:bodyPr wrap="none" rtlCol="0">
                <a:spAutoFit/>
              </a:bodyPr>
              <a:lstStyle/>
              <a:p>
                <a:pPr algn="ctr"/>
                <a:r>
                  <a:rPr lang="en-US" altLang="ja-JP" sz="700" b="1" dirty="0">
                    <a:ea typeface="Arial Unicode MS" panose="020B0604020202020204"/>
                  </a:rPr>
                  <a:t>FFT(y)</a:t>
                </a:r>
                <a:endParaRPr lang="ja-JP" altLang="en-US" sz="700" b="1" dirty="0">
                  <a:ea typeface="Arial Unicode MS" panose="020B0604020202020204"/>
                </a:endParaRPr>
              </a:p>
            </p:txBody>
          </p:sp>
          <p:sp>
            <p:nvSpPr>
              <p:cNvPr id="21" name="テキスト ボックス 20">
                <a:extLst>
                  <a:ext uri="{FF2B5EF4-FFF2-40B4-BE49-F238E27FC236}">
                    <a16:creationId xmlns:a16="http://schemas.microsoft.com/office/drawing/2014/main" id="{6B60D37D-7EE5-DA2C-85BD-F5CC21600352}"/>
                  </a:ext>
                </a:extLst>
              </p:cNvPr>
              <p:cNvSpPr txBox="1"/>
              <p:nvPr/>
            </p:nvSpPr>
            <p:spPr>
              <a:xfrm rot="16200000">
                <a:off x="468142" y="1008805"/>
                <a:ext cx="947992" cy="394103"/>
              </a:xfrm>
              <a:prstGeom prst="rect">
                <a:avLst/>
              </a:prstGeom>
              <a:solidFill>
                <a:schemeClr val="bg1"/>
              </a:solidFill>
            </p:spPr>
            <p:txBody>
              <a:bodyPr wrap="none" rtlCol="0">
                <a:spAutoFit/>
              </a:bodyPr>
              <a:lstStyle/>
              <a:p>
                <a:pPr algn="ctr"/>
                <a:r>
                  <a:rPr lang="en-US" altLang="ja-JP" sz="700" b="1" dirty="0">
                    <a:ea typeface="Arial Unicode MS" panose="020B0604020202020204"/>
                  </a:rPr>
                  <a:t>FFT(x)</a:t>
                </a:r>
                <a:endParaRPr lang="ja-JP" altLang="en-US" sz="700" b="1" dirty="0">
                  <a:ea typeface="Arial Unicode MS" panose="020B0604020202020204"/>
                </a:endParaRPr>
              </a:p>
            </p:txBody>
          </p:sp>
        </p:grpSp>
        <p:grpSp>
          <p:nvGrpSpPr>
            <p:cNvPr id="22" name="グループ化 21">
              <a:extLst>
                <a:ext uri="{FF2B5EF4-FFF2-40B4-BE49-F238E27FC236}">
                  <a16:creationId xmlns:a16="http://schemas.microsoft.com/office/drawing/2014/main" id="{40794E73-135C-CB91-5EE3-D1567C7438D3}"/>
                </a:ext>
              </a:extLst>
            </p:cNvPr>
            <p:cNvGrpSpPr/>
            <p:nvPr/>
          </p:nvGrpSpPr>
          <p:grpSpPr>
            <a:xfrm>
              <a:off x="5760771" y="3560948"/>
              <a:ext cx="405182" cy="2359357"/>
              <a:chOff x="741502" y="731861"/>
              <a:chExt cx="405182" cy="2359357"/>
            </a:xfrm>
          </p:grpSpPr>
          <p:sp>
            <p:nvSpPr>
              <p:cNvPr id="23" name="テキスト ボックス 22">
                <a:extLst>
                  <a:ext uri="{FF2B5EF4-FFF2-40B4-BE49-F238E27FC236}">
                    <a16:creationId xmlns:a16="http://schemas.microsoft.com/office/drawing/2014/main" id="{869B562C-3258-CD63-4260-E861ADEE0685}"/>
                  </a:ext>
                </a:extLst>
              </p:cNvPr>
              <p:cNvSpPr txBox="1"/>
              <p:nvPr/>
            </p:nvSpPr>
            <p:spPr>
              <a:xfrm rot="16200000">
                <a:off x="464558" y="2420170"/>
                <a:ext cx="947992" cy="394103"/>
              </a:xfrm>
              <a:prstGeom prst="rect">
                <a:avLst/>
              </a:prstGeom>
              <a:solidFill>
                <a:schemeClr val="bg1"/>
              </a:solidFill>
            </p:spPr>
            <p:txBody>
              <a:bodyPr wrap="none" rtlCol="0">
                <a:spAutoFit/>
              </a:bodyPr>
              <a:lstStyle/>
              <a:p>
                <a:pPr algn="ctr"/>
                <a:r>
                  <a:rPr lang="en-US" altLang="ja-JP" sz="700" b="1" dirty="0">
                    <a:ea typeface="Arial Unicode MS" panose="020B0604020202020204"/>
                  </a:rPr>
                  <a:t>FFT(s)</a:t>
                </a:r>
                <a:endParaRPr kumimoji="1" lang="ja-JP" altLang="en-US" sz="700" b="1" dirty="0">
                  <a:ea typeface="Arial Unicode MS" panose="020B0604020202020204"/>
                </a:endParaRPr>
              </a:p>
            </p:txBody>
          </p:sp>
          <p:sp>
            <p:nvSpPr>
              <p:cNvPr id="24" name="テキスト ボックス 23">
                <a:extLst>
                  <a:ext uri="{FF2B5EF4-FFF2-40B4-BE49-F238E27FC236}">
                    <a16:creationId xmlns:a16="http://schemas.microsoft.com/office/drawing/2014/main" id="{F6C5095A-BDB1-53B9-EAFE-020B37D906B9}"/>
                  </a:ext>
                </a:extLst>
              </p:cNvPr>
              <p:cNvSpPr txBox="1"/>
              <p:nvPr/>
            </p:nvSpPr>
            <p:spPr>
              <a:xfrm rot="16200000">
                <a:off x="475637" y="1695810"/>
                <a:ext cx="947992" cy="394102"/>
              </a:xfrm>
              <a:prstGeom prst="rect">
                <a:avLst/>
              </a:prstGeom>
              <a:solidFill>
                <a:schemeClr val="bg1"/>
              </a:solidFill>
            </p:spPr>
            <p:txBody>
              <a:bodyPr wrap="none" rtlCol="0">
                <a:spAutoFit/>
              </a:bodyPr>
              <a:lstStyle/>
              <a:p>
                <a:pPr algn="ctr"/>
                <a:r>
                  <a:rPr lang="en-US" altLang="ja-JP" sz="700" b="1" dirty="0">
                    <a:ea typeface="Arial Unicode MS" panose="020B0604020202020204"/>
                  </a:rPr>
                  <a:t>FFT(y)</a:t>
                </a:r>
                <a:endParaRPr lang="ja-JP" altLang="en-US" sz="700" b="1" dirty="0">
                  <a:ea typeface="Arial Unicode MS" panose="020B0604020202020204"/>
                </a:endParaRPr>
              </a:p>
            </p:txBody>
          </p:sp>
          <p:sp>
            <p:nvSpPr>
              <p:cNvPr id="25" name="テキスト ボックス 24">
                <a:extLst>
                  <a:ext uri="{FF2B5EF4-FFF2-40B4-BE49-F238E27FC236}">
                    <a16:creationId xmlns:a16="http://schemas.microsoft.com/office/drawing/2014/main" id="{5D9A87E6-D1EA-726E-18A5-3D4AA23FFD53}"/>
                  </a:ext>
                </a:extLst>
              </p:cNvPr>
              <p:cNvSpPr txBox="1"/>
              <p:nvPr/>
            </p:nvSpPr>
            <p:spPr>
              <a:xfrm rot="16200000">
                <a:off x="468142" y="1008805"/>
                <a:ext cx="947992" cy="394103"/>
              </a:xfrm>
              <a:prstGeom prst="rect">
                <a:avLst/>
              </a:prstGeom>
              <a:solidFill>
                <a:schemeClr val="bg1"/>
              </a:solidFill>
            </p:spPr>
            <p:txBody>
              <a:bodyPr wrap="none" rtlCol="0">
                <a:spAutoFit/>
              </a:bodyPr>
              <a:lstStyle/>
              <a:p>
                <a:pPr algn="ctr"/>
                <a:r>
                  <a:rPr lang="en-US" altLang="ja-JP" sz="700" b="1" dirty="0">
                    <a:ea typeface="Arial Unicode MS" panose="020B0604020202020204"/>
                  </a:rPr>
                  <a:t>FFT(x)</a:t>
                </a:r>
                <a:endParaRPr lang="ja-JP" altLang="en-US" sz="700" b="1" dirty="0">
                  <a:ea typeface="Arial Unicode MS" panose="020B0604020202020204"/>
                </a:endParaRPr>
              </a:p>
            </p:txBody>
          </p:sp>
        </p:grpSp>
        <p:sp>
          <p:nvSpPr>
            <p:cNvPr id="26" name="テキスト ボックス 25">
              <a:extLst>
                <a:ext uri="{FF2B5EF4-FFF2-40B4-BE49-F238E27FC236}">
                  <a16:creationId xmlns:a16="http://schemas.microsoft.com/office/drawing/2014/main" id="{A1B52792-1935-DE15-2BF4-7502A2206054}"/>
                </a:ext>
              </a:extLst>
            </p:cNvPr>
            <p:cNvSpPr txBox="1"/>
            <p:nvPr/>
          </p:nvSpPr>
          <p:spPr>
            <a:xfrm>
              <a:off x="2428406" y="5889001"/>
              <a:ext cx="2226928" cy="485047"/>
            </a:xfrm>
            <a:prstGeom prst="rect">
              <a:avLst/>
            </a:prstGeom>
            <a:noFill/>
          </p:spPr>
          <p:txBody>
            <a:bodyPr wrap="none" rtlCol="0">
              <a:spAutoFit/>
            </a:bodyPr>
            <a:lstStyle/>
            <a:p>
              <a:r>
                <a:rPr lang="en-US" altLang="ja-JP" sz="1000" b="1" dirty="0">
                  <a:ea typeface="Arial Unicode MS" panose="020B0604020202020204"/>
                </a:rPr>
                <a:t>Fractional tune</a:t>
              </a:r>
              <a:endParaRPr kumimoji="1" lang="ja-JP" altLang="en-US" sz="1000" b="1" dirty="0">
                <a:ea typeface="Arial Unicode MS" panose="020B0604020202020204"/>
              </a:endParaRPr>
            </a:p>
          </p:txBody>
        </p:sp>
        <p:sp>
          <p:nvSpPr>
            <p:cNvPr id="27" name="テキスト ボックス 26">
              <a:extLst>
                <a:ext uri="{FF2B5EF4-FFF2-40B4-BE49-F238E27FC236}">
                  <a16:creationId xmlns:a16="http://schemas.microsoft.com/office/drawing/2014/main" id="{9B429DA5-DB08-5A77-A4AA-7FFC2CD4897C}"/>
                </a:ext>
              </a:extLst>
            </p:cNvPr>
            <p:cNvSpPr txBox="1"/>
            <p:nvPr/>
          </p:nvSpPr>
          <p:spPr>
            <a:xfrm>
              <a:off x="7525061" y="5876720"/>
              <a:ext cx="2226928" cy="485047"/>
            </a:xfrm>
            <a:prstGeom prst="rect">
              <a:avLst/>
            </a:prstGeom>
            <a:noFill/>
          </p:spPr>
          <p:txBody>
            <a:bodyPr wrap="none" rtlCol="0">
              <a:spAutoFit/>
            </a:bodyPr>
            <a:lstStyle/>
            <a:p>
              <a:r>
                <a:rPr lang="en-US" altLang="ja-JP" sz="1000" b="1" dirty="0">
                  <a:ea typeface="Arial Unicode MS" panose="020B0604020202020204"/>
                </a:rPr>
                <a:t>Fractional tune</a:t>
              </a:r>
              <a:endParaRPr kumimoji="1" lang="ja-JP" altLang="en-US" sz="1000" b="1" dirty="0">
                <a:ea typeface="Arial Unicode MS" panose="020B0604020202020204"/>
              </a:endParaRPr>
            </a:p>
          </p:txBody>
        </p:sp>
      </p:grpSp>
      <p:grpSp>
        <p:nvGrpSpPr>
          <p:cNvPr id="33" name="グループ化 32">
            <a:extLst>
              <a:ext uri="{FF2B5EF4-FFF2-40B4-BE49-F238E27FC236}">
                <a16:creationId xmlns:a16="http://schemas.microsoft.com/office/drawing/2014/main" id="{8014B9E8-1221-D3E9-01D4-8BFD9D1744F2}"/>
              </a:ext>
            </a:extLst>
          </p:cNvPr>
          <p:cNvGrpSpPr/>
          <p:nvPr/>
        </p:nvGrpSpPr>
        <p:grpSpPr>
          <a:xfrm>
            <a:off x="646748" y="5136542"/>
            <a:ext cx="5095298" cy="1700401"/>
            <a:chOff x="229269" y="4493868"/>
            <a:chExt cx="6787455" cy="2265107"/>
          </a:xfrm>
        </p:grpSpPr>
        <p:pic>
          <p:nvPicPr>
            <p:cNvPr id="31" name="図 30">
              <a:extLst>
                <a:ext uri="{FF2B5EF4-FFF2-40B4-BE49-F238E27FC236}">
                  <a16:creationId xmlns:a16="http://schemas.microsoft.com/office/drawing/2014/main" id="{A3AC7B6C-8FA7-6F90-BD03-587DF1BA1280}"/>
                </a:ext>
              </a:extLst>
            </p:cNvPr>
            <p:cNvPicPr>
              <a:picLocks noChangeAspect="1"/>
            </p:cNvPicPr>
            <p:nvPr/>
          </p:nvPicPr>
          <p:blipFill>
            <a:blip r:embed="rId7"/>
            <a:stretch>
              <a:fillRect/>
            </a:stretch>
          </p:blipFill>
          <p:spPr>
            <a:xfrm>
              <a:off x="229269" y="4493868"/>
              <a:ext cx="6787455" cy="2265107"/>
            </a:xfrm>
            <a:prstGeom prst="rect">
              <a:avLst/>
            </a:prstGeom>
          </p:spPr>
        </p:pic>
        <p:sp>
          <p:nvSpPr>
            <p:cNvPr id="32" name="正方形/長方形 31">
              <a:extLst>
                <a:ext uri="{FF2B5EF4-FFF2-40B4-BE49-F238E27FC236}">
                  <a16:creationId xmlns:a16="http://schemas.microsoft.com/office/drawing/2014/main" id="{C8D8D863-76A0-E059-BABF-F5F3C92CF70C}"/>
                </a:ext>
              </a:extLst>
            </p:cNvPr>
            <p:cNvSpPr/>
            <p:nvPr/>
          </p:nvSpPr>
          <p:spPr>
            <a:xfrm>
              <a:off x="3622997" y="4525113"/>
              <a:ext cx="328282" cy="4087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dirty="0">
                <a:ea typeface="Arial Unicode MS" panose="020B0604020202020204"/>
              </a:endParaRPr>
            </a:p>
          </p:txBody>
        </p:sp>
      </p:grpSp>
      <p:sp>
        <p:nvSpPr>
          <p:cNvPr id="38" name="テキスト ボックス 37">
            <a:extLst>
              <a:ext uri="{FF2B5EF4-FFF2-40B4-BE49-F238E27FC236}">
                <a16:creationId xmlns:a16="http://schemas.microsoft.com/office/drawing/2014/main" id="{4411C2EB-7EAC-00CD-F603-B1E90CD527C6}"/>
              </a:ext>
            </a:extLst>
          </p:cNvPr>
          <p:cNvSpPr txBox="1"/>
          <p:nvPr/>
        </p:nvSpPr>
        <p:spPr>
          <a:xfrm>
            <a:off x="297499" y="4880836"/>
            <a:ext cx="5819222" cy="276999"/>
          </a:xfrm>
          <a:prstGeom prst="rect">
            <a:avLst/>
          </a:prstGeom>
          <a:noFill/>
        </p:spPr>
        <p:txBody>
          <a:bodyPr wrap="none" rtlCol="0">
            <a:spAutoFit/>
          </a:bodyPr>
          <a:lstStyle/>
          <a:p>
            <a:pPr marL="285750" indent="-285750">
              <a:buFont typeface="Arial" panose="020B0604020202020204" pitchFamily="34" charset="0"/>
              <a:buChar char="•"/>
            </a:pPr>
            <a:r>
              <a:rPr kumimoji="1" lang="en-US" altLang="ja-JP" sz="1200" b="1" dirty="0">
                <a:solidFill>
                  <a:srgbClr val="0432FF"/>
                </a:solidFill>
                <a:ea typeface="Arial Unicode MS" panose="020B0604020202020204"/>
              </a:rPr>
              <a:t>Simulations (</a:t>
            </a:r>
            <a:r>
              <a:rPr kumimoji="1" lang="en-US" altLang="ja-JP" sz="1200" b="1" dirty="0">
                <a:solidFill>
                  <a:srgbClr val="0432FF"/>
                </a:solidFill>
                <a:latin typeface="Symbol" pitchFamily="2" charset="2"/>
                <a:ea typeface="Arial Unicode MS" panose="020B0604020202020204"/>
              </a:rPr>
              <a:t>b</a:t>
            </a:r>
            <a:r>
              <a:rPr kumimoji="1" lang="en-US" altLang="ja-JP" sz="1200" b="1" dirty="0">
                <a:solidFill>
                  <a:srgbClr val="0432FF"/>
                </a:solidFill>
                <a:ea typeface="Arial Unicode MS" panose="020B0604020202020204"/>
              </a:rPr>
              <a:t>y*=1mm, w/o collimators, knobs, b-b, and different tune)</a:t>
            </a:r>
            <a:endParaRPr kumimoji="1" lang="ja-JP" altLang="en-US" sz="1200" b="1" dirty="0">
              <a:solidFill>
                <a:srgbClr val="0432FF"/>
              </a:solidFill>
              <a:ea typeface="Arial Unicode MS" panose="020B0604020202020204"/>
            </a:endParaRPr>
          </a:p>
        </p:txBody>
      </p:sp>
      <p:sp>
        <p:nvSpPr>
          <p:cNvPr id="39" name="テキスト ボックス 38">
            <a:extLst>
              <a:ext uri="{FF2B5EF4-FFF2-40B4-BE49-F238E27FC236}">
                <a16:creationId xmlns:a16="http://schemas.microsoft.com/office/drawing/2014/main" id="{7B256A99-A5BA-36A5-6D96-107592E6B42D}"/>
              </a:ext>
            </a:extLst>
          </p:cNvPr>
          <p:cNvSpPr txBox="1"/>
          <p:nvPr/>
        </p:nvSpPr>
        <p:spPr>
          <a:xfrm>
            <a:off x="66262" y="6429216"/>
            <a:ext cx="617477" cy="246221"/>
          </a:xfrm>
          <a:prstGeom prst="rect">
            <a:avLst/>
          </a:prstGeom>
          <a:noFill/>
        </p:spPr>
        <p:txBody>
          <a:bodyPr wrap="none" rtlCol="0">
            <a:spAutoFit/>
          </a:bodyPr>
          <a:lstStyle/>
          <a:p>
            <a:r>
              <a:rPr kumimoji="1" lang="en-US" altLang="ja-JP" sz="1000" dirty="0">
                <a:solidFill>
                  <a:srgbClr val="0432FF"/>
                </a:solidFill>
                <a:ea typeface="Arial Unicode MS" panose="020B0604020202020204"/>
              </a:rPr>
              <a:t>K. Oide</a:t>
            </a:r>
            <a:endParaRPr kumimoji="1" lang="ja-JP" altLang="en-US" sz="1000" dirty="0">
              <a:solidFill>
                <a:srgbClr val="0432FF"/>
              </a:solidFill>
              <a:ea typeface="Arial Unicode MS" panose="020B0604020202020204"/>
            </a:endParaRPr>
          </a:p>
        </p:txBody>
      </p:sp>
      <p:sp>
        <p:nvSpPr>
          <p:cNvPr id="43" name="テキスト ボックス 42">
            <a:extLst>
              <a:ext uri="{FF2B5EF4-FFF2-40B4-BE49-F238E27FC236}">
                <a16:creationId xmlns:a16="http://schemas.microsoft.com/office/drawing/2014/main" id="{32167214-5D67-68DC-BF24-C997496AE808}"/>
              </a:ext>
            </a:extLst>
          </p:cNvPr>
          <p:cNvSpPr txBox="1"/>
          <p:nvPr/>
        </p:nvSpPr>
        <p:spPr>
          <a:xfrm rot="16200000">
            <a:off x="-192402" y="3373651"/>
            <a:ext cx="1176284" cy="461665"/>
          </a:xfrm>
          <a:prstGeom prst="rect">
            <a:avLst/>
          </a:prstGeom>
          <a:noFill/>
        </p:spPr>
        <p:txBody>
          <a:bodyPr wrap="square" rtlCol="0">
            <a:spAutoFit/>
          </a:bodyPr>
          <a:lstStyle/>
          <a:p>
            <a:r>
              <a:rPr kumimoji="1" lang="en-US" altLang="ja-JP" sz="1200" dirty="0">
                <a:ea typeface="Arial Unicode MS" panose="020B0604020202020204"/>
              </a:rPr>
              <a:t>Frequency components</a:t>
            </a:r>
            <a:endParaRPr kumimoji="1" lang="ja-JP" altLang="en-US" sz="1200" dirty="0">
              <a:ea typeface="Arial Unicode MS" panose="020B0604020202020204"/>
            </a:endParaRPr>
          </a:p>
        </p:txBody>
      </p:sp>
      <p:sp>
        <p:nvSpPr>
          <p:cNvPr id="50" name="テキスト ボックス 49">
            <a:extLst>
              <a:ext uri="{FF2B5EF4-FFF2-40B4-BE49-F238E27FC236}">
                <a16:creationId xmlns:a16="http://schemas.microsoft.com/office/drawing/2014/main" id="{DABF3B94-1EEA-4338-C9C3-59924F72884E}"/>
              </a:ext>
            </a:extLst>
          </p:cNvPr>
          <p:cNvSpPr txBox="1"/>
          <p:nvPr/>
        </p:nvSpPr>
        <p:spPr>
          <a:xfrm>
            <a:off x="799005" y="767048"/>
            <a:ext cx="3967753" cy="307777"/>
          </a:xfrm>
          <a:prstGeom prst="rect">
            <a:avLst/>
          </a:prstGeom>
          <a:noFill/>
        </p:spPr>
        <p:txBody>
          <a:bodyPr wrap="none" rtlCol="0">
            <a:spAutoFit/>
          </a:bodyPr>
          <a:lstStyle/>
          <a:p>
            <a:r>
              <a:rPr kumimoji="1" lang="en-US" altLang="ja-JP" sz="1400" b="1" dirty="0">
                <a:ea typeface="Arial Unicode MS" panose="020B0604020202020204"/>
              </a:rPr>
              <a:t>The SI was tested from Nov.6 to 20 in 2025.</a:t>
            </a:r>
            <a:endParaRPr kumimoji="1" lang="ja-JP" altLang="en-US" sz="1400" b="1" dirty="0">
              <a:ea typeface="Arial Unicode MS" panose="020B0604020202020204"/>
            </a:endParaRPr>
          </a:p>
        </p:txBody>
      </p:sp>
      <p:sp>
        <p:nvSpPr>
          <p:cNvPr id="59" name="テキスト ボックス 58">
            <a:extLst>
              <a:ext uri="{FF2B5EF4-FFF2-40B4-BE49-F238E27FC236}">
                <a16:creationId xmlns:a16="http://schemas.microsoft.com/office/drawing/2014/main" id="{1214120B-8988-1DF8-4FF1-B9662D2B5423}"/>
              </a:ext>
            </a:extLst>
          </p:cNvPr>
          <p:cNvSpPr txBox="1"/>
          <p:nvPr/>
        </p:nvSpPr>
        <p:spPr>
          <a:xfrm>
            <a:off x="5887691" y="131656"/>
            <a:ext cx="6106159" cy="307777"/>
          </a:xfrm>
          <a:prstGeom prst="rect">
            <a:avLst/>
          </a:prstGeom>
          <a:noFill/>
        </p:spPr>
        <p:txBody>
          <a:bodyPr wrap="none" rtlCol="0">
            <a:spAutoFit/>
          </a:bodyPr>
          <a:lstStyle/>
          <a:p>
            <a:pPr marL="285750" indent="-285750">
              <a:buFont typeface="Arial" panose="020B0604020202020204" pitchFamily="34" charset="0"/>
              <a:buChar char="•"/>
            </a:pPr>
            <a:r>
              <a:rPr kumimoji="1" lang="en-US" altLang="ja-JP" sz="1400" b="1" dirty="0">
                <a:solidFill>
                  <a:srgbClr val="0432FF"/>
                </a:solidFill>
                <a:ea typeface="Arial Unicode MS" panose="020B0604020202020204"/>
              </a:rPr>
              <a:t>Comparison of ten-minutes operation with the </a:t>
            </a:r>
            <a:r>
              <a:rPr kumimoji="1" lang="en-US" altLang="ja-JP" sz="1400" b="1" u="sng" dirty="0">
                <a:solidFill>
                  <a:srgbClr val="0432FF"/>
                </a:solidFill>
                <a:latin typeface="Symbol" pitchFamily="2" charset="2"/>
                <a:ea typeface="Arial Unicode MS" panose="020B0604020202020204"/>
              </a:rPr>
              <a:t>b</a:t>
            </a:r>
            <a:r>
              <a:rPr kumimoji="1" lang="en-US" altLang="ja-JP" sz="1400" b="1" u="sng" dirty="0">
                <a:solidFill>
                  <a:srgbClr val="0432FF"/>
                </a:solidFill>
                <a:ea typeface="Arial Unicode MS" panose="020B0604020202020204"/>
              </a:rPr>
              <a:t>y*=1 mm optics </a:t>
            </a:r>
            <a:endParaRPr kumimoji="1" lang="ja-JP" altLang="en-US" sz="1400" b="1" u="sng" dirty="0">
              <a:solidFill>
                <a:srgbClr val="0432FF"/>
              </a:solidFill>
              <a:ea typeface="Arial Unicode MS" panose="020B0604020202020204"/>
            </a:endParaRPr>
          </a:p>
        </p:txBody>
      </p:sp>
      <p:sp>
        <p:nvSpPr>
          <p:cNvPr id="61" name="テキスト ボックス 60">
            <a:extLst>
              <a:ext uri="{FF2B5EF4-FFF2-40B4-BE49-F238E27FC236}">
                <a16:creationId xmlns:a16="http://schemas.microsoft.com/office/drawing/2014/main" id="{D0EEC370-4B97-1BBC-CC76-01E96926904D}"/>
              </a:ext>
            </a:extLst>
          </p:cNvPr>
          <p:cNvSpPr txBox="1"/>
          <p:nvPr/>
        </p:nvSpPr>
        <p:spPr>
          <a:xfrm>
            <a:off x="6791075" y="1289624"/>
            <a:ext cx="1181734" cy="276999"/>
          </a:xfrm>
          <a:prstGeom prst="rect">
            <a:avLst/>
          </a:prstGeom>
          <a:noFill/>
        </p:spPr>
        <p:txBody>
          <a:bodyPr wrap="none" rtlCol="0">
            <a:spAutoFit/>
          </a:bodyPr>
          <a:lstStyle/>
          <a:p>
            <a:r>
              <a:rPr kumimoji="1" lang="en-US" altLang="ja-JP" sz="1200" b="1" dirty="0">
                <a:solidFill>
                  <a:srgbClr val="FF0000"/>
                </a:solidFill>
                <a:ea typeface="Arial Unicode MS" panose="020B0604020202020204"/>
              </a:rPr>
              <a:t>Inj. Eff. ~20%</a:t>
            </a:r>
            <a:endParaRPr kumimoji="1" lang="ja-JP" altLang="en-US" sz="1200" b="1" dirty="0">
              <a:solidFill>
                <a:srgbClr val="FF0000"/>
              </a:solidFill>
              <a:ea typeface="Arial Unicode MS" panose="020B0604020202020204"/>
            </a:endParaRPr>
          </a:p>
        </p:txBody>
      </p:sp>
      <p:sp>
        <p:nvSpPr>
          <p:cNvPr id="69" name="テキスト ボックス 68">
            <a:extLst>
              <a:ext uri="{FF2B5EF4-FFF2-40B4-BE49-F238E27FC236}">
                <a16:creationId xmlns:a16="http://schemas.microsoft.com/office/drawing/2014/main" id="{C86136B0-245D-DCBF-3D9E-31632C118E88}"/>
              </a:ext>
            </a:extLst>
          </p:cNvPr>
          <p:cNvSpPr txBox="1"/>
          <p:nvPr/>
        </p:nvSpPr>
        <p:spPr>
          <a:xfrm>
            <a:off x="724781" y="4335220"/>
            <a:ext cx="4884068" cy="577081"/>
          </a:xfrm>
          <a:prstGeom prst="rect">
            <a:avLst/>
          </a:prstGeom>
          <a:noFill/>
        </p:spPr>
        <p:txBody>
          <a:bodyPr wrap="square" rtlCol="0">
            <a:spAutoFit/>
          </a:bodyPr>
          <a:lstStyle/>
          <a:p>
            <a:r>
              <a:rPr lang="en-US" altLang="ja-JP" sz="1050" dirty="0">
                <a:ea typeface="Arial Unicode MS" panose="020B0604020202020204"/>
              </a:rPr>
              <a:t>A peak appears in the frequency spectra at the horizontal tune in BI, while the synchrotron tune in SI. These results indicate</a:t>
            </a:r>
            <a:r>
              <a:rPr lang="en-US" altLang="ja-JP" sz="1050" b="1" dirty="0">
                <a:ea typeface="Arial Unicode MS" panose="020B0604020202020204"/>
              </a:rPr>
              <a:t> a perfect realization of the synchrotron injection</a:t>
            </a:r>
            <a:r>
              <a:rPr lang="en-US" altLang="ja-JP" sz="1050" dirty="0">
                <a:ea typeface="Arial Unicode MS" panose="020B0604020202020204"/>
              </a:rPr>
              <a:t> as the simulation results.</a:t>
            </a:r>
            <a:endParaRPr kumimoji="1" lang="ja-JP" altLang="en-US" sz="1050" dirty="0">
              <a:ea typeface="Arial Unicode MS" panose="020B0604020202020204"/>
            </a:endParaRPr>
          </a:p>
        </p:txBody>
      </p:sp>
      <p:sp>
        <p:nvSpPr>
          <p:cNvPr id="4" name="テキスト ボックス 3">
            <a:extLst>
              <a:ext uri="{FF2B5EF4-FFF2-40B4-BE49-F238E27FC236}">
                <a16:creationId xmlns:a16="http://schemas.microsoft.com/office/drawing/2014/main" id="{36569FF1-07EB-E0B0-E02C-75581309F7AE}"/>
              </a:ext>
            </a:extLst>
          </p:cNvPr>
          <p:cNvSpPr txBox="1"/>
          <p:nvPr/>
        </p:nvSpPr>
        <p:spPr>
          <a:xfrm>
            <a:off x="1417049" y="2943347"/>
            <a:ext cx="766848" cy="253916"/>
          </a:xfrm>
          <a:prstGeom prst="rect">
            <a:avLst/>
          </a:prstGeom>
          <a:solidFill>
            <a:schemeClr val="bg1"/>
          </a:solidFill>
          <a:ln>
            <a:solidFill>
              <a:schemeClr val="bg1">
                <a:lumMod val="65000"/>
              </a:schemeClr>
            </a:solidFill>
          </a:ln>
        </p:spPr>
        <p:txBody>
          <a:bodyPr wrap="square" rtlCol="0">
            <a:spAutoFit/>
          </a:bodyPr>
          <a:lstStyle/>
          <a:p>
            <a:r>
              <a:rPr kumimoji="1" lang="en-US" altLang="ja-JP" sz="1050" b="1" dirty="0">
                <a:solidFill>
                  <a:srgbClr val="FF2F92"/>
                </a:solidFill>
                <a:latin typeface="Symbol" pitchFamily="2" charset="2"/>
                <a:ea typeface="Arial Unicode MS" panose="020B0604020202020204"/>
              </a:rPr>
              <a:t>n</a:t>
            </a:r>
            <a:r>
              <a:rPr kumimoji="1" lang="en-US" altLang="ja-JP" sz="1050" b="1" dirty="0">
                <a:solidFill>
                  <a:srgbClr val="FF2F92"/>
                </a:solidFill>
                <a:ea typeface="Arial Unicode MS" panose="020B0604020202020204"/>
              </a:rPr>
              <a:t>x=.535</a:t>
            </a:r>
            <a:endParaRPr kumimoji="1" lang="ja-JP" altLang="en-US" sz="1050" b="1" dirty="0">
              <a:solidFill>
                <a:srgbClr val="FF2F92"/>
              </a:solidFill>
              <a:ea typeface="Arial Unicode MS" panose="020B0604020202020204"/>
            </a:endParaRPr>
          </a:p>
        </p:txBody>
      </p:sp>
      <p:sp>
        <p:nvSpPr>
          <p:cNvPr id="28" name="テキスト ボックス 27">
            <a:extLst>
              <a:ext uri="{FF2B5EF4-FFF2-40B4-BE49-F238E27FC236}">
                <a16:creationId xmlns:a16="http://schemas.microsoft.com/office/drawing/2014/main" id="{71A7A064-55AA-51F7-509A-FE5ACF3802A6}"/>
              </a:ext>
            </a:extLst>
          </p:cNvPr>
          <p:cNvSpPr txBox="1"/>
          <p:nvPr/>
        </p:nvSpPr>
        <p:spPr>
          <a:xfrm>
            <a:off x="4850848" y="3690824"/>
            <a:ext cx="796177" cy="253916"/>
          </a:xfrm>
          <a:prstGeom prst="rect">
            <a:avLst/>
          </a:prstGeom>
          <a:solidFill>
            <a:schemeClr val="bg1"/>
          </a:solidFill>
          <a:ln>
            <a:solidFill>
              <a:schemeClr val="bg1">
                <a:lumMod val="65000"/>
              </a:schemeClr>
            </a:solidFill>
          </a:ln>
        </p:spPr>
        <p:txBody>
          <a:bodyPr wrap="square" rtlCol="0">
            <a:spAutoFit/>
          </a:bodyPr>
          <a:lstStyle/>
          <a:p>
            <a:r>
              <a:rPr kumimoji="1" lang="en-US" altLang="ja-JP" sz="1050" b="1" dirty="0">
                <a:solidFill>
                  <a:srgbClr val="FF2F92"/>
                </a:solidFill>
                <a:latin typeface="Symbol" pitchFamily="2" charset="2"/>
                <a:ea typeface="Arial Unicode MS" panose="020B0604020202020204"/>
              </a:rPr>
              <a:t>n</a:t>
            </a:r>
            <a:r>
              <a:rPr kumimoji="1" lang="en-US" altLang="ja-JP" sz="1050" b="1" dirty="0">
                <a:solidFill>
                  <a:srgbClr val="FF2F92"/>
                </a:solidFill>
                <a:ea typeface="Arial Unicode MS" panose="020B0604020202020204"/>
              </a:rPr>
              <a:t>s=.0277</a:t>
            </a:r>
            <a:endParaRPr kumimoji="1" lang="ja-JP" altLang="en-US" sz="1050" b="1" dirty="0">
              <a:solidFill>
                <a:srgbClr val="FF2F92"/>
              </a:solidFill>
              <a:ea typeface="Arial Unicode MS" panose="020B0604020202020204"/>
            </a:endParaRPr>
          </a:p>
        </p:txBody>
      </p:sp>
      <p:sp>
        <p:nvSpPr>
          <p:cNvPr id="34" name="右カーブ矢印 33">
            <a:extLst>
              <a:ext uri="{FF2B5EF4-FFF2-40B4-BE49-F238E27FC236}">
                <a16:creationId xmlns:a16="http://schemas.microsoft.com/office/drawing/2014/main" id="{7F8AA1E9-8A9C-3FF1-B901-1BA9E01CDBBB}"/>
              </a:ext>
            </a:extLst>
          </p:cNvPr>
          <p:cNvSpPr/>
          <p:nvPr/>
        </p:nvSpPr>
        <p:spPr>
          <a:xfrm flipV="1">
            <a:off x="135468" y="1908108"/>
            <a:ext cx="490693" cy="3880808"/>
          </a:xfrm>
          <a:prstGeom prst="curv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a typeface="Arial Unicode MS" panose="020B0604020202020204"/>
            </a:endParaRPr>
          </a:p>
        </p:txBody>
      </p:sp>
      <p:sp>
        <p:nvSpPr>
          <p:cNvPr id="30" name="テキスト ボックス 29">
            <a:extLst>
              <a:ext uri="{FF2B5EF4-FFF2-40B4-BE49-F238E27FC236}">
                <a16:creationId xmlns:a16="http://schemas.microsoft.com/office/drawing/2014/main" id="{72880EC8-430C-0D75-F5EC-C831CB78B813}"/>
              </a:ext>
            </a:extLst>
          </p:cNvPr>
          <p:cNvSpPr txBox="1"/>
          <p:nvPr/>
        </p:nvSpPr>
        <p:spPr>
          <a:xfrm>
            <a:off x="4715411" y="247267"/>
            <a:ext cx="851515" cy="369332"/>
          </a:xfrm>
          <a:prstGeom prst="rect">
            <a:avLst/>
          </a:prstGeom>
          <a:noFill/>
        </p:spPr>
        <p:txBody>
          <a:bodyPr wrap="none" rtlCol="0">
            <a:spAutoFit/>
          </a:bodyPr>
          <a:lstStyle/>
          <a:p>
            <a:pPr algn="l"/>
            <a:r>
              <a:rPr kumimoji="1" lang="en-US" altLang="ja-JP" dirty="0">
                <a:latin typeface="Arial Unicode MS" panose="020B0604020202020204" pitchFamily="50" charset="-128"/>
                <a:ea typeface="Arial Unicode MS" panose="020B0604020202020204" pitchFamily="50" charset="-128"/>
                <a:cs typeface="Arial Unicode MS" panose="020B0604020202020204" pitchFamily="50" charset="-128"/>
              </a:rPr>
              <a:t>N. Iida</a:t>
            </a:r>
            <a:endParaRPr kumimoji="1" lang="ja-JP" altLang="en-US"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5" name="テキスト ボックス 44">
            <a:extLst>
              <a:ext uri="{FF2B5EF4-FFF2-40B4-BE49-F238E27FC236}">
                <a16:creationId xmlns:a16="http://schemas.microsoft.com/office/drawing/2014/main" id="{5CF86293-5122-DC5C-2F0F-51615C660A48}"/>
              </a:ext>
            </a:extLst>
          </p:cNvPr>
          <p:cNvSpPr txBox="1"/>
          <p:nvPr/>
        </p:nvSpPr>
        <p:spPr>
          <a:xfrm>
            <a:off x="9545153" y="1237730"/>
            <a:ext cx="1160895" cy="276999"/>
          </a:xfrm>
          <a:prstGeom prst="rect">
            <a:avLst/>
          </a:prstGeom>
          <a:noFill/>
        </p:spPr>
        <p:txBody>
          <a:bodyPr wrap="none" rtlCol="0">
            <a:spAutoFit/>
          </a:bodyPr>
          <a:lstStyle/>
          <a:p>
            <a:r>
              <a:rPr lang="en-US" altLang="ja-JP" sz="1200" b="1" dirty="0">
                <a:solidFill>
                  <a:srgbClr val="0432FF"/>
                </a:solidFill>
                <a:latin typeface="Arial Unicode MS" panose="020B0604020202020204" pitchFamily="50" charset="-128"/>
                <a:ea typeface="Arial Unicode MS" panose="020B0604020202020204" pitchFamily="50" charset="-128"/>
                <a:cs typeface="Arial Unicode MS" panose="020B0604020202020204" pitchFamily="50" charset="-128"/>
              </a:rPr>
              <a:t>Inj. Eff. </a:t>
            </a:r>
            <a:r>
              <a:rPr kumimoji="1" lang="en-US" altLang="ja-JP" sz="1200" b="1" dirty="0">
                <a:solidFill>
                  <a:srgbClr val="0432FF"/>
                </a:solidFill>
                <a:ea typeface="Arial Unicode MS" panose="020B0604020202020204"/>
              </a:rPr>
              <a:t>~60%</a:t>
            </a:r>
            <a:endParaRPr kumimoji="1" lang="ja-JP" altLang="en-US" sz="1200" b="1" dirty="0">
              <a:solidFill>
                <a:srgbClr val="0432FF"/>
              </a:solidFill>
              <a:ea typeface="Arial Unicode MS" panose="020B0604020202020204"/>
            </a:endParaRPr>
          </a:p>
        </p:txBody>
      </p:sp>
      <p:sp>
        <p:nvSpPr>
          <p:cNvPr id="47" name="テキスト ボックス 46">
            <a:extLst>
              <a:ext uri="{FF2B5EF4-FFF2-40B4-BE49-F238E27FC236}">
                <a16:creationId xmlns:a16="http://schemas.microsoft.com/office/drawing/2014/main" id="{1D9365AA-DC3F-D59D-557B-14100083DF71}"/>
              </a:ext>
            </a:extLst>
          </p:cNvPr>
          <p:cNvSpPr txBox="1"/>
          <p:nvPr/>
        </p:nvSpPr>
        <p:spPr>
          <a:xfrm>
            <a:off x="7100240" y="2815912"/>
            <a:ext cx="4265737" cy="830997"/>
          </a:xfrm>
          <a:prstGeom prst="rect">
            <a:avLst/>
          </a:prstGeom>
          <a:noFill/>
          <a:ln>
            <a:solidFill>
              <a:srgbClr val="FF0000"/>
            </a:solidFill>
          </a:ln>
        </p:spPr>
        <p:txBody>
          <a:bodyPr wrap="square">
            <a:spAutoFit/>
          </a:bodyPr>
          <a:lstStyle/>
          <a:p>
            <a:r>
              <a:rPr kumimoji="1"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The injection efficiency of SI</a:t>
            </a:r>
            <a:r>
              <a:rPr kumimoji="1" lang="ja-JP" altLang="en-US" sz="1600" b="1" dirty="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reached 60% after 7.5hr-tuning</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 on the other hand, </a:t>
            </a: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that of BI stayed only 20% after 4 days. </a:t>
            </a:r>
          </a:p>
        </p:txBody>
      </p:sp>
      <p:sp>
        <p:nvSpPr>
          <p:cNvPr id="54" name="テキスト ボックス 53">
            <a:extLst>
              <a:ext uri="{FF2B5EF4-FFF2-40B4-BE49-F238E27FC236}">
                <a16:creationId xmlns:a16="http://schemas.microsoft.com/office/drawing/2014/main" id="{D15C831A-5AB5-BBD8-A9ED-153E6451CC37}"/>
              </a:ext>
            </a:extLst>
          </p:cNvPr>
          <p:cNvSpPr txBox="1"/>
          <p:nvPr/>
        </p:nvSpPr>
        <p:spPr>
          <a:xfrm>
            <a:off x="6639977" y="5620270"/>
            <a:ext cx="5083097" cy="1169551"/>
          </a:xfrm>
          <a:prstGeom prst="rect">
            <a:avLst/>
          </a:prstGeom>
          <a:noFill/>
          <a:ln w="19050">
            <a:solidFill>
              <a:srgbClr val="0000FF"/>
            </a:solidFill>
          </a:ln>
        </p:spPr>
        <p:txBody>
          <a:bodyPr wrap="square">
            <a:spAutoFit/>
          </a:bodyPr>
          <a:lstStyle/>
          <a:p>
            <a:pPr marL="342900" lvl="0" indent="-342900">
              <a:buFont typeface="Arial" panose="020B0604020202020204" pitchFamily="34" charset="0"/>
              <a:buChar char="•"/>
            </a:pPr>
            <a:r>
              <a:rPr lang="ja-JP" altLang="ja-JP" sz="1400" b="1" dirty="0">
                <a:ea typeface="Arial Unicode MS" panose="020B0604020202020204"/>
              </a:rPr>
              <a:t>In 2026ab, the injection efficiency reached 60% even with BI, thanks to Emittance Auto-Tuning and injection optimization.</a:t>
            </a:r>
          </a:p>
          <a:p>
            <a:pPr marL="342900" lvl="0" indent="-342900">
              <a:buFont typeface="Arial" panose="020B0604020202020204" pitchFamily="34" charset="0"/>
              <a:buChar char="•"/>
            </a:pPr>
            <a:r>
              <a:rPr lang="ja-JP" altLang="ja-JP" sz="1400" b="1" dirty="0">
                <a:ea typeface="Arial Unicode MS" panose="020B0604020202020204"/>
              </a:rPr>
              <a:t>We aim to evaluate the effect of Synchrotron Injection under the same injected beam conditions.</a:t>
            </a:r>
          </a:p>
        </p:txBody>
      </p:sp>
      <p:sp>
        <p:nvSpPr>
          <p:cNvPr id="71" name="テキスト ボックス 70">
            <a:extLst>
              <a:ext uri="{FF2B5EF4-FFF2-40B4-BE49-F238E27FC236}">
                <a16:creationId xmlns:a16="http://schemas.microsoft.com/office/drawing/2014/main" id="{CBD00934-9513-7326-3B3B-23B7350200F7}"/>
              </a:ext>
            </a:extLst>
          </p:cNvPr>
          <p:cNvSpPr txBox="1"/>
          <p:nvPr/>
        </p:nvSpPr>
        <p:spPr>
          <a:xfrm>
            <a:off x="6096001" y="4244533"/>
            <a:ext cx="5872486" cy="1384995"/>
          </a:xfrm>
          <a:prstGeom prst="rect">
            <a:avLst/>
          </a:prstGeom>
          <a:noFill/>
        </p:spPr>
        <p:txBody>
          <a:bodyPr wrap="square">
            <a:spAutoFit/>
          </a:bodyPr>
          <a:lstStyle/>
          <a:p>
            <a:r>
              <a:rPr lang="en-US" altLang="ja-JP" sz="1400" dirty="0">
                <a:solidFill>
                  <a:srgbClr val="7030A0"/>
                </a:solidFill>
                <a:latin typeface="Arial Unicode MS" panose="020B0604020202020204" pitchFamily="50" charset="-128"/>
                <a:ea typeface="Arial Unicode MS" panose="020B0604020202020204" pitchFamily="50" charset="-128"/>
                <a:cs typeface="Arial Unicode MS" panose="020B0604020202020204" pitchFamily="50" charset="-128"/>
              </a:rPr>
              <a:t>The test was terminated after a short period because: </a:t>
            </a:r>
          </a:p>
          <a:p>
            <a:pPr marL="285750" indent="-285750">
              <a:buFont typeface="Arial" panose="020B0604020202020204" pitchFamily="34" charset="0"/>
              <a:buChar char="•"/>
            </a:pPr>
            <a:r>
              <a:rPr lang="en-US" altLang="ja-JP" sz="1400" dirty="0">
                <a:solidFill>
                  <a:srgbClr val="7030A0"/>
                </a:solidFill>
                <a:latin typeface="Arial Unicode MS" panose="020B0604020202020204" pitchFamily="50" charset="-128"/>
                <a:ea typeface="Arial Unicode MS" panose="020B0604020202020204" pitchFamily="50" charset="-128"/>
                <a:cs typeface="Arial Unicode MS" panose="020B0604020202020204" pitchFamily="50" charset="-128"/>
              </a:rPr>
              <a:t>Beam injection onto adjacent RF buckets occurred, and</a:t>
            </a:r>
            <a:br>
              <a:rPr lang="en-US" altLang="ja-JP" sz="1400" dirty="0">
                <a:solidFill>
                  <a:srgbClr val="7030A0"/>
                </a:solidFill>
                <a:latin typeface="Arial Unicode MS" panose="020B0604020202020204" pitchFamily="50" charset="-128"/>
                <a:ea typeface="Arial Unicode MS" panose="020B0604020202020204" pitchFamily="50" charset="-128"/>
                <a:cs typeface="Arial Unicode MS" panose="020B0604020202020204" pitchFamily="50" charset="-128"/>
              </a:rPr>
            </a:br>
            <a:r>
              <a:rPr lang="en-US" altLang="ja-JP" sz="1400" dirty="0">
                <a:solidFill>
                  <a:srgbClr val="7030A0"/>
                </a:solidFill>
                <a:latin typeface="Arial Unicode MS" panose="020B0604020202020204" pitchFamily="50" charset="-128"/>
                <a:ea typeface="Arial Unicode MS" panose="020B0604020202020204" pitchFamily="50" charset="-128"/>
                <a:cs typeface="Arial Unicode MS" panose="020B0604020202020204" pitchFamily="50" charset="-128"/>
              </a:rPr>
              <a:t>the cause could not be identified.</a:t>
            </a:r>
            <a:br>
              <a:rPr lang="en-US" altLang="ja-JP" sz="1400" dirty="0">
                <a:solidFill>
                  <a:srgbClr val="7030A0"/>
                </a:solidFill>
                <a:latin typeface="Arial Unicode MS" panose="020B0604020202020204" pitchFamily="50" charset="-128"/>
                <a:ea typeface="Arial Unicode MS" panose="020B0604020202020204" pitchFamily="50" charset="-128"/>
                <a:cs typeface="Arial Unicode MS" panose="020B0604020202020204" pitchFamily="50" charset="-128"/>
              </a:rPr>
            </a:br>
            <a:r>
              <a:rPr lang="en-US" altLang="ja-JP" sz="1400" dirty="0">
                <a:solidFill>
                  <a:srgbClr val="7030A0"/>
                </a:solidFill>
                <a:latin typeface="Arial Unicode MS" panose="020B0604020202020204" pitchFamily="50" charset="-128"/>
                <a:ea typeface="Arial Unicode MS" panose="020B0604020202020204" pitchFamily="50" charset="-128"/>
                <a:cs typeface="Arial Unicode MS" panose="020B0604020202020204" pitchFamily="50" charset="-128"/>
              </a:rPr>
              <a:t>(This had also occurred during BI, but only rarely)</a:t>
            </a:r>
          </a:p>
          <a:p>
            <a:pPr marL="285750" indent="-285750">
              <a:buFont typeface="Arial" panose="020B0604020202020204" pitchFamily="34" charset="0"/>
              <a:buChar char="•"/>
            </a:pPr>
            <a:r>
              <a:rPr lang="en-US" altLang="ja-JP" sz="1400" dirty="0">
                <a:solidFill>
                  <a:srgbClr val="7030A0"/>
                </a:solidFill>
                <a:latin typeface="Arial Unicode MS" panose="020B0604020202020204" pitchFamily="50" charset="-128"/>
                <a:ea typeface="Arial Unicode MS" panose="020B0604020202020204" pitchFamily="50" charset="-128"/>
                <a:cs typeface="Arial Unicode MS" panose="020B0604020202020204" pitchFamily="50" charset="-128"/>
              </a:rPr>
              <a:t>Changin the rep. rate from 5 to 12.5 Hz increased the background</a:t>
            </a:r>
          </a:p>
          <a:p>
            <a:pPr marL="285750" indent="-285750">
              <a:buFont typeface="Arial" panose="020B0604020202020204" pitchFamily="34" charset="0"/>
              <a:buChar char="•"/>
            </a:pPr>
            <a:r>
              <a:rPr lang="en-US" altLang="ja-JP" sz="1400" dirty="0">
                <a:solidFill>
                  <a:srgbClr val="7030A0"/>
                </a:solidFill>
                <a:latin typeface="Arial Unicode MS" panose="020B0604020202020204" pitchFamily="50" charset="-128"/>
                <a:ea typeface="Arial Unicode MS" panose="020B0604020202020204" pitchFamily="50" charset="-128"/>
                <a:cs typeface="Arial Unicode MS" panose="020B0604020202020204" pitchFamily="50" charset="-128"/>
              </a:rPr>
              <a:t>The physics run was scheduled immediately afterward.</a:t>
            </a:r>
          </a:p>
        </p:txBody>
      </p:sp>
      <p:sp>
        <p:nvSpPr>
          <p:cNvPr id="72" name="テキスト ボックス 71">
            <a:extLst>
              <a:ext uri="{FF2B5EF4-FFF2-40B4-BE49-F238E27FC236}">
                <a16:creationId xmlns:a16="http://schemas.microsoft.com/office/drawing/2014/main" id="{22BC3DE1-02BB-4614-ED24-156BC110FAC0}"/>
              </a:ext>
            </a:extLst>
          </p:cNvPr>
          <p:cNvSpPr txBox="1"/>
          <p:nvPr/>
        </p:nvSpPr>
        <p:spPr>
          <a:xfrm>
            <a:off x="5953149" y="3659941"/>
            <a:ext cx="5187957" cy="584775"/>
          </a:xfrm>
          <a:prstGeom prst="rect">
            <a:avLst/>
          </a:prstGeom>
          <a:noFill/>
        </p:spPr>
        <p:txBody>
          <a:bodyPr wrap="square" rtlCol="0">
            <a:spAutoFit/>
          </a:bodyPr>
          <a:lstStyle/>
          <a:p>
            <a:pPr algn="l"/>
            <a:r>
              <a:rPr kumimoji="1" lang="en-US" altLang="ja-JP" sz="16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Injection tuning is easier </a:t>
            </a:r>
            <a:r>
              <a:rPr kumimoji="1" lang="en-US" altLang="ja-JP" sz="16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because it is less sensitive to the tune and sextupole misalignments, etc.</a:t>
            </a:r>
            <a:endParaRPr kumimoji="1" lang="ja-JP" altLang="en-US" sz="16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9" name="スライド番号プレースホルダー 28">
            <a:extLst>
              <a:ext uri="{FF2B5EF4-FFF2-40B4-BE49-F238E27FC236}">
                <a16:creationId xmlns:a16="http://schemas.microsoft.com/office/drawing/2014/main" id="{2E6BFF8A-3FD4-43CD-E290-CF078BBFB5A7}"/>
              </a:ext>
            </a:extLst>
          </p:cNvPr>
          <p:cNvSpPr>
            <a:spLocks noGrp="1"/>
          </p:cNvSpPr>
          <p:nvPr>
            <p:ph type="sldNum" sz="quarter" idx="12"/>
          </p:nvPr>
        </p:nvSpPr>
        <p:spPr/>
        <p:txBody>
          <a:bodyPr/>
          <a:lstStyle/>
          <a:p>
            <a:fld id="{CAD7C6AE-5926-44C1-B8C5-328FEA194DF7}" type="slidenum">
              <a:rPr lang="ja-JP" altLang="en-US" smtClean="0"/>
              <a:pPr/>
              <a:t>34</a:t>
            </a:fld>
            <a:endParaRPr lang="ja-JP" altLang="en-US" dirty="0"/>
          </a:p>
        </p:txBody>
      </p:sp>
      <p:sp>
        <p:nvSpPr>
          <p:cNvPr id="41" name="字幕 2">
            <a:extLst>
              <a:ext uri="{FF2B5EF4-FFF2-40B4-BE49-F238E27FC236}">
                <a16:creationId xmlns:a16="http://schemas.microsoft.com/office/drawing/2014/main" id="{3C5D5995-2E0C-72DB-3D27-9091F5DF35A3}"/>
              </a:ext>
            </a:extLst>
          </p:cNvPr>
          <p:cNvSpPr txBox="1">
            <a:spLocks/>
          </p:cNvSpPr>
          <p:nvPr/>
        </p:nvSpPr>
        <p:spPr>
          <a:xfrm>
            <a:off x="-2" y="-1"/>
            <a:ext cx="9791702" cy="504093"/>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Injection </a:t>
            </a:r>
            <a:r>
              <a:rPr lang="en-US" sz="2800" b="1" kern="0" dirty="0" err="1">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Comissioning</a:t>
            </a: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 </a:t>
            </a:r>
          </a:p>
        </p:txBody>
      </p:sp>
    </p:spTree>
    <p:extLst>
      <p:ext uri="{BB962C8B-B14F-4D97-AF65-F5344CB8AC3E}">
        <p14:creationId xmlns:p14="http://schemas.microsoft.com/office/powerpoint/2010/main" val="19039468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E1FD8-254A-4EDC-2BF7-B578F89C4D0E}"/>
            </a:ext>
          </a:extLst>
        </p:cNvPr>
        <p:cNvGrpSpPr/>
        <p:nvPr/>
      </p:nvGrpSpPr>
      <p:grpSpPr>
        <a:xfrm>
          <a:off x="0" y="0"/>
          <a:ext cx="0" cy="0"/>
          <a:chOff x="0" y="0"/>
          <a:chExt cx="0" cy="0"/>
        </a:xfrm>
      </p:grpSpPr>
      <p:sp>
        <p:nvSpPr>
          <p:cNvPr id="3" name="字幕 2">
            <a:extLst>
              <a:ext uri="{FF2B5EF4-FFF2-40B4-BE49-F238E27FC236}">
                <a16:creationId xmlns:a16="http://schemas.microsoft.com/office/drawing/2014/main" id="{63D8F208-A904-567D-55C1-071FE6AFA4C9}"/>
              </a:ext>
            </a:extLst>
          </p:cNvPr>
          <p:cNvSpPr txBox="1">
            <a:spLocks/>
          </p:cNvSpPr>
          <p:nvPr/>
        </p:nvSpPr>
        <p:spPr>
          <a:xfrm>
            <a:off x="704850" y="1616074"/>
            <a:ext cx="10782300" cy="3625851"/>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defRPr sz="2900">
                <a:solidFill>
                  <a:srgbClr val="2E6EBC"/>
                </a:solidFill>
                <a:latin typeface="ヒラギノ丸ゴ Pro W4"/>
              </a:defRPr>
            </a:pPr>
            <a:r>
              <a:rPr lang="en-US" sz="66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Parameters Required for Luminosity of 1x10</a:t>
            </a:r>
            <a:r>
              <a:rPr lang="en-US" sz="6600" b="1" kern="0" baseline="3000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35</a:t>
            </a:r>
            <a:r>
              <a:rPr lang="en-US" sz="66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 and Future Plans</a:t>
            </a:r>
          </a:p>
        </p:txBody>
      </p:sp>
      <p:sp>
        <p:nvSpPr>
          <p:cNvPr id="2" name="スライド番号プレースホルダー 1">
            <a:extLst>
              <a:ext uri="{FF2B5EF4-FFF2-40B4-BE49-F238E27FC236}">
                <a16:creationId xmlns:a16="http://schemas.microsoft.com/office/drawing/2014/main" id="{BA20F097-1281-FDE3-D7A8-46E4CD68CF26}"/>
              </a:ext>
            </a:extLst>
          </p:cNvPr>
          <p:cNvSpPr>
            <a:spLocks noGrp="1"/>
          </p:cNvSpPr>
          <p:nvPr>
            <p:ph type="sldNum" sz="quarter" idx="12"/>
          </p:nvPr>
        </p:nvSpPr>
        <p:spPr/>
        <p:txBody>
          <a:bodyPr/>
          <a:lstStyle/>
          <a:p>
            <a:fld id="{CAD7C6AE-5926-44C1-B8C5-328FEA194DF7}" type="slidenum">
              <a:rPr lang="ja-JP" altLang="en-US" smtClean="0"/>
              <a:pPr/>
              <a:t>35</a:t>
            </a:fld>
            <a:endParaRPr lang="ja-JP" altLang="en-US" dirty="0"/>
          </a:p>
        </p:txBody>
      </p:sp>
    </p:spTree>
    <p:extLst>
      <p:ext uri="{BB962C8B-B14F-4D97-AF65-F5344CB8AC3E}">
        <p14:creationId xmlns:p14="http://schemas.microsoft.com/office/powerpoint/2010/main" val="33933872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字幕 2">
            <a:extLst>
              <a:ext uri="{FF2B5EF4-FFF2-40B4-BE49-F238E27FC236}">
                <a16:creationId xmlns:a16="http://schemas.microsoft.com/office/drawing/2014/main" id="{BF073AD1-F6DC-7C5F-3362-CCDD78913CEF}"/>
              </a:ext>
            </a:extLst>
          </p:cNvPr>
          <p:cNvSpPr txBox="1">
            <a:spLocks/>
          </p:cNvSpPr>
          <p:nvPr/>
        </p:nvSpPr>
        <p:spPr>
          <a:xfrm>
            <a:off x="0" y="0"/>
            <a:ext cx="10782300" cy="657226"/>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Parameters Required for Luminosity of 1x10</a:t>
            </a:r>
            <a:r>
              <a:rPr lang="en-US" sz="2800" b="1" kern="0" baseline="3000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35</a:t>
            </a:r>
            <a:endPar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graphicFrame>
        <p:nvGraphicFramePr>
          <p:cNvPr id="4" name="コンテンツ プレースホルダー 6">
            <a:extLst>
              <a:ext uri="{FF2B5EF4-FFF2-40B4-BE49-F238E27FC236}">
                <a16:creationId xmlns:a16="http://schemas.microsoft.com/office/drawing/2014/main" id="{BF47492E-3BE3-7776-2D7A-598819F0E7F0}"/>
              </a:ext>
            </a:extLst>
          </p:cNvPr>
          <p:cNvGraphicFramePr>
            <a:graphicFrameLocks/>
          </p:cNvGraphicFramePr>
          <p:nvPr>
            <p:extLst>
              <p:ext uri="{D42A27DB-BD31-4B8C-83A1-F6EECF244321}">
                <p14:modId xmlns:p14="http://schemas.microsoft.com/office/powerpoint/2010/main" val="2855675930"/>
              </p:ext>
            </p:extLst>
          </p:nvPr>
        </p:nvGraphicFramePr>
        <p:xfrm>
          <a:off x="1692600" y="1049010"/>
          <a:ext cx="9089700" cy="4677594"/>
        </p:xfrm>
        <a:graphic>
          <a:graphicData uri="http://schemas.openxmlformats.org/drawingml/2006/table">
            <a:tbl>
              <a:tblPr firstRow="1" bandRow="1">
                <a:tableStyleId>{F5AB1C69-6EDB-4FF4-983F-18BD219EF322}</a:tableStyleId>
              </a:tblPr>
              <a:tblGrid>
                <a:gridCol w="3646802">
                  <a:extLst>
                    <a:ext uri="{9D8B030D-6E8A-4147-A177-3AD203B41FA5}">
                      <a16:colId xmlns:a16="http://schemas.microsoft.com/office/drawing/2014/main" val="3533477610"/>
                    </a:ext>
                  </a:extLst>
                </a:gridCol>
                <a:gridCol w="1358303">
                  <a:extLst>
                    <a:ext uri="{9D8B030D-6E8A-4147-A177-3AD203B41FA5}">
                      <a16:colId xmlns:a16="http://schemas.microsoft.com/office/drawing/2014/main" val="1638284487"/>
                    </a:ext>
                  </a:extLst>
                </a:gridCol>
                <a:gridCol w="1358303">
                  <a:extLst>
                    <a:ext uri="{9D8B030D-6E8A-4147-A177-3AD203B41FA5}">
                      <a16:colId xmlns:a16="http://schemas.microsoft.com/office/drawing/2014/main" val="1525479438"/>
                    </a:ext>
                  </a:extLst>
                </a:gridCol>
                <a:gridCol w="1363146">
                  <a:extLst>
                    <a:ext uri="{9D8B030D-6E8A-4147-A177-3AD203B41FA5}">
                      <a16:colId xmlns:a16="http://schemas.microsoft.com/office/drawing/2014/main" val="3413459746"/>
                    </a:ext>
                  </a:extLst>
                </a:gridCol>
                <a:gridCol w="1363146">
                  <a:extLst>
                    <a:ext uri="{9D8B030D-6E8A-4147-A177-3AD203B41FA5}">
                      <a16:colId xmlns:a16="http://schemas.microsoft.com/office/drawing/2014/main" val="3404061242"/>
                    </a:ext>
                  </a:extLst>
                </a:gridCol>
              </a:tblGrid>
              <a:tr h="707640">
                <a:tc>
                  <a:txBody>
                    <a:bodyPr/>
                    <a:lstStyle/>
                    <a:p>
                      <a:endParaRPr 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tc gridSpan="2">
                  <a:txBody>
                    <a:bodyPr/>
                    <a:lstStyle/>
                    <a:p>
                      <a:r>
                        <a:rPr lang="en-US" sz="1400" dirty="0">
                          <a:latin typeface="Arial Unicode MS" panose="020B0604020202020204" pitchFamily="50" charset="-128"/>
                          <a:ea typeface="Arial Unicode MS" panose="020B0604020202020204" pitchFamily="50" charset="-128"/>
                          <a:cs typeface="Arial Unicode MS" panose="020B0604020202020204" pitchFamily="50" charset="-128"/>
                        </a:rPr>
                        <a:t>Spec. Lum. Case A</a:t>
                      </a:r>
                      <a:br>
                        <a:rPr lang="en-US" sz="1400" dirty="0">
                          <a:latin typeface="Arial Unicode MS" panose="020B0604020202020204" pitchFamily="50" charset="-128"/>
                          <a:ea typeface="Arial Unicode MS" panose="020B0604020202020204" pitchFamily="50" charset="-128"/>
                          <a:cs typeface="Arial Unicode MS" panose="020B0604020202020204" pitchFamily="50" charset="-128"/>
                        </a:rPr>
                      </a:br>
                      <a:r>
                        <a:rPr lang="en-US" sz="1400" dirty="0">
                          <a:latin typeface="Arial Unicode MS" panose="020B0604020202020204" pitchFamily="50" charset="-128"/>
                          <a:ea typeface="Arial Unicode MS" panose="020B0604020202020204" pitchFamily="50" charset="-128"/>
                          <a:cs typeface="Arial Unicode MS" panose="020B0604020202020204" pitchFamily="50" charset="-128"/>
                        </a:rPr>
                        <a:t>Based on the Maximum Spe. Lum.  Archived in 2026ab</a:t>
                      </a:r>
                    </a:p>
                  </a:txBody>
                  <a:tcPr/>
                </a:tc>
                <a:tc hMerge="1">
                  <a:txBody>
                    <a:bodyPr/>
                    <a:lstStyle/>
                    <a:p>
                      <a:endParaRPr lang="en-US"/>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Spec. Lum. Case B</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400" dirty="0">
                          <a:latin typeface="Symbol" panose="05050102010706020507" pitchFamily="18" charset="2"/>
                          <a:ea typeface="Arial Unicode MS" panose="020B0604020202020204" pitchFamily="50" charset="-128"/>
                          <a:cs typeface="Arial Unicode MS" panose="020B0604020202020204" pitchFamily="50" charset="-128"/>
                        </a:rPr>
                        <a:t>b</a:t>
                      </a:r>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y*=0.8 and 112.5% of Case A</a:t>
                      </a:r>
                    </a:p>
                  </a:txBody>
                  <a:tcPr/>
                </a:tc>
                <a:tc hMerge="1">
                  <a:txBody>
                    <a:bodyPr/>
                    <a:lstStyle/>
                    <a:p>
                      <a:endParaRPr lang="en-US"/>
                    </a:p>
                  </a:txBody>
                  <a:tcPr/>
                </a:tc>
                <a:extLst>
                  <a:ext uri="{0D108BD9-81ED-4DB2-BD59-A6C34878D82A}">
                    <a16:rowId xmlns:a16="http://schemas.microsoft.com/office/drawing/2014/main" val="123166723"/>
                  </a:ext>
                </a:extLst>
              </a:tr>
              <a:tr h="358734">
                <a:tc>
                  <a:txBody>
                    <a:bodyPr/>
                    <a:lstStyle/>
                    <a:p>
                      <a:endParaRPr 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tc>
                  <a:txBody>
                    <a:bodyPr/>
                    <a:lstStyle/>
                    <a:p>
                      <a:pPr algn="ctr"/>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LER</a:t>
                      </a:r>
                    </a:p>
                  </a:txBody>
                  <a:tcPr/>
                </a:tc>
                <a:tc>
                  <a:txBody>
                    <a:bodyPr/>
                    <a:lstStyle/>
                    <a:p>
                      <a:pPr algn="ctr"/>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HER</a:t>
                      </a:r>
                    </a:p>
                  </a:txBody>
                  <a:tcPr/>
                </a:tc>
                <a:tc>
                  <a:txBody>
                    <a:bodyPr/>
                    <a:lstStyle/>
                    <a:p>
                      <a:pPr algn="ctr"/>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LER</a:t>
                      </a:r>
                    </a:p>
                  </a:txBody>
                  <a:tcPr/>
                </a:tc>
                <a:tc>
                  <a:txBody>
                    <a:bodyPr/>
                    <a:lstStyle/>
                    <a:p>
                      <a:pPr algn="ctr"/>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HER</a:t>
                      </a:r>
                    </a:p>
                  </a:txBody>
                  <a:tcPr/>
                </a:tc>
                <a:extLst>
                  <a:ext uri="{0D108BD9-81ED-4DB2-BD59-A6C34878D82A}">
                    <a16:rowId xmlns:a16="http://schemas.microsoft.com/office/drawing/2014/main" val="1471607837"/>
                  </a:ext>
                </a:extLst>
              </a:tr>
              <a:tr h="358734">
                <a:tc>
                  <a:txBody>
                    <a:bodyPr/>
                    <a:lstStyle/>
                    <a:p>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Luminosity [10</a:t>
                      </a:r>
                      <a:r>
                        <a:rPr lang="en-US" sz="1600" baseline="30000" dirty="0">
                          <a:latin typeface="Arial Unicode MS" panose="020B0604020202020204" pitchFamily="50" charset="-128"/>
                          <a:ea typeface="Arial Unicode MS" panose="020B0604020202020204" pitchFamily="50" charset="-128"/>
                          <a:cs typeface="Arial Unicode MS" panose="020B0604020202020204" pitchFamily="50" charset="-128"/>
                        </a:rPr>
                        <a:t>35</a:t>
                      </a:r>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cm</a:t>
                      </a:r>
                      <a:r>
                        <a:rPr lang="en-US" sz="1600" baseline="30000" dirty="0">
                          <a:latin typeface="Arial Unicode MS" panose="020B0604020202020204" pitchFamily="50" charset="-128"/>
                          <a:ea typeface="Arial Unicode MS" panose="020B0604020202020204" pitchFamily="50" charset="-128"/>
                          <a:cs typeface="Arial Unicode MS" panose="020B0604020202020204" pitchFamily="50" charset="-128"/>
                        </a:rPr>
                        <a:t>-2</a:t>
                      </a:r>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s</a:t>
                      </a:r>
                      <a:r>
                        <a:rPr lang="en-US" sz="1600" baseline="30000" dirty="0">
                          <a:latin typeface="Arial Unicode MS" panose="020B0604020202020204" pitchFamily="50" charset="-128"/>
                          <a:ea typeface="Arial Unicode MS" panose="020B0604020202020204" pitchFamily="50" charset="-128"/>
                          <a:cs typeface="Arial Unicode MS" panose="020B0604020202020204" pitchFamily="50" charset="-128"/>
                        </a:rPr>
                        <a:t>-1</a:t>
                      </a:r>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a:t>
                      </a:r>
                    </a:p>
                  </a:txBody>
                  <a:tcPr/>
                </a:tc>
                <a:tc gridSpan="2">
                  <a:txBody>
                    <a:bodyPr/>
                    <a:lstStyle/>
                    <a:p>
                      <a:pPr algn="ctr"/>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1</a:t>
                      </a:r>
                    </a:p>
                  </a:txBody>
                  <a:tcPr/>
                </a:tc>
                <a:tc hMerge="1">
                  <a:txBody>
                    <a:bodyPr/>
                    <a:lstStyle/>
                    <a:p>
                      <a:endParaRPr lang="en-US"/>
                    </a:p>
                  </a:txBody>
                  <a:tcPr/>
                </a:tc>
                <a:tc gridSpan="2">
                  <a:txBody>
                    <a:bodyPr/>
                    <a:lstStyle/>
                    <a:p>
                      <a:pPr algn="ctr"/>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1</a:t>
                      </a:r>
                    </a:p>
                  </a:txBody>
                  <a:tcPr/>
                </a:tc>
                <a:tc hMerge="1">
                  <a:txBody>
                    <a:bodyPr/>
                    <a:lstStyle/>
                    <a:p>
                      <a:endParaRPr lang="en-US"/>
                    </a:p>
                  </a:txBody>
                  <a:tcPr/>
                </a:tc>
                <a:extLst>
                  <a:ext uri="{0D108BD9-81ED-4DB2-BD59-A6C34878D82A}">
                    <a16:rowId xmlns:a16="http://schemas.microsoft.com/office/drawing/2014/main" val="3578155514"/>
                  </a:ext>
                </a:extLst>
              </a:tr>
              <a:tr h="358734">
                <a:tc>
                  <a:txBody>
                    <a:bodyPr/>
                    <a:lstStyle/>
                    <a:p>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Nb</a:t>
                      </a:r>
                    </a:p>
                  </a:txBody>
                  <a:tcPr/>
                </a:tc>
                <a:tc gridSpan="2">
                  <a:txBody>
                    <a:bodyPr/>
                    <a:lstStyle/>
                    <a:p>
                      <a:pPr algn="ctr"/>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2746</a:t>
                      </a:r>
                    </a:p>
                  </a:txBody>
                  <a:tcPr/>
                </a:tc>
                <a:tc hMerge="1">
                  <a:txBody>
                    <a:bodyPr/>
                    <a:lstStyle/>
                    <a:p>
                      <a:endParaRPr lang="en-US"/>
                    </a:p>
                  </a:txBody>
                  <a:tcPr/>
                </a:tc>
                <a:tc gridSpan="2">
                  <a:txBody>
                    <a:bodyPr/>
                    <a:lstStyle/>
                    <a:p>
                      <a:pPr algn="ctr"/>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2346</a:t>
                      </a:r>
                    </a:p>
                  </a:txBody>
                  <a:tcPr/>
                </a:tc>
                <a:tc hMerge="1">
                  <a:txBody>
                    <a:bodyPr/>
                    <a:lstStyle/>
                    <a:p>
                      <a:endParaRPr lang="en-US"/>
                    </a:p>
                  </a:txBody>
                  <a:tcPr/>
                </a:tc>
                <a:extLst>
                  <a:ext uri="{0D108BD9-81ED-4DB2-BD59-A6C34878D82A}">
                    <a16:rowId xmlns:a16="http://schemas.microsoft.com/office/drawing/2014/main" val="340644402"/>
                  </a:ext>
                </a:extLst>
              </a:tr>
              <a:tr h="358734">
                <a:tc>
                  <a:txBody>
                    <a:bodyPr/>
                    <a:lstStyle/>
                    <a:p>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Total beam current [mA]</a:t>
                      </a:r>
                    </a:p>
                  </a:txBody>
                  <a:tcPr/>
                </a:tc>
                <a:tc>
                  <a:txBody>
                    <a:bodyPr/>
                    <a:lstStyle/>
                    <a:p>
                      <a:pPr algn="ctr"/>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3033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2426</a:t>
                      </a:r>
                    </a:p>
                  </a:txBody>
                  <a:tcPr/>
                </a:tc>
                <a:tc>
                  <a:txBody>
                    <a:bodyPr/>
                    <a:lstStyle/>
                    <a:p>
                      <a:pPr algn="ctr"/>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2365</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1892</a:t>
                      </a:r>
                    </a:p>
                  </a:txBody>
                  <a:tcPr/>
                </a:tc>
                <a:extLst>
                  <a:ext uri="{0D108BD9-81ED-4DB2-BD59-A6C34878D82A}">
                    <a16:rowId xmlns:a16="http://schemas.microsoft.com/office/drawing/2014/main" val="951366953"/>
                  </a:ext>
                </a:extLst>
              </a:tr>
              <a:tr h="358734">
                <a:tc>
                  <a:txBody>
                    <a:bodyPr/>
                    <a:lstStyle/>
                    <a:p>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Bunch current [mA]</a:t>
                      </a:r>
                    </a:p>
                  </a:txBody>
                  <a:tcPr/>
                </a:tc>
                <a:tc>
                  <a:txBody>
                    <a:bodyPr/>
                    <a:lstStyle/>
                    <a:p>
                      <a:pPr algn="ctr"/>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1.104</a:t>
                      </a:r>
                    </a:p>
                  </a:txBody>
                  <a:tcPr/>
                </a:tc>
                <a:tc>
                  <a:txBody>
                    <a:bodyPr/>
                    <a:lstStyle/>
                    <a:p>
                      <a:pPr algn="ct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0.8835</a:t>
                      </a:r>
                      <a:endParaRPr 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tc>
                  <a:txBody>
                    <a:bodyPr/>
                    <a:lstStyle/>
                    <a:p>
                      <a:pPr algn="ctr"/>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1.008</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0.8066</a:t>
                      </a:r>
                    </a:p>
                  </a:txBody>
                  <a:tcPr/>
                </a:tc>
                <a:extLst>
                  <a:ext uri="{0D108BD9-81ED-4DB2-BD59-A6C34878D82A}">
                    <a16:rowId xmlns:a16="http://schemas.microsoft.com/office/drawing/2014/main" val="758724781"/>
                  </a:ext>
                </a:extLst>
              </a:tr>
              <a:tr h="358734">
                <a:tc>
                  <a:txBody>
                    <a:bodyPr/>
                    <a:lstStyle/>
                    <a:p>
                      <a:r>
                        <a:rPr lang="en-US" sz="1200" dirty="0">
                          <a:latin typeface="Arial Unicode MS" panose="020B0604020202020204" pitchFamily="50" charset="-128"/>
                          <a:ea typeface="Arial Unicode MS" panose="020B0604020202020204" pitchFamily="50" charset="-128"/>
                          <a:cs typeface="Arial Unicode MS" panose="020B0604020202020204" pitchFamily="50" charset="-128"/>
                        </a:rPr>
                        <a:t>Bunch current product [mA</a:t>
                      </a:r>
                      <a:r>
                        <a:rPr lang="en-US" sz="1200" baseline="30000" dirty="0">
                          <a:latin typeface="Arial Unicode MS" panose="020B0604020202020204" pitchFamily="50" charset="-128"/>
                          <a:ea typeface="Arial Unicode MS" panose="020B0604020202020204" pitchFamily="50" charset="-128"/>
                          <a:cs typeface="Arial Unicode MS" panose="020B0604020202020204" pitchFamily="50" charset="-128"/>
                        </a:rPr>
                        <a:t>2</a:t>
                      </a:r>
                      <a:r>
                        <a:rPr lang="en-US" sz="1200" dirty="0">
                          <a:latin typeface="Arial Unicode MS" panose="020B0604020202020204" pitchFamily="50" charset="-128"/>
                          <a:ea typeface="Arial Unicode MS" panose="020B0604020202020204" pitchFamily="50" charset="-128"/>
                          <a:cs typeface="Arial Unicode MS" panose="020B0604020202020204" pitchFamily="50" charset="-128"/>
                        </a:rPr>
                        <a:t>]</a:t>
                      </a:r>
                    </a:p>
                  </a:txBody>
                  <a:tcPr/>
                </a:tc>
                <a:tc gridSpan="2">
                  <a:txBody>
                    <a:bodyPr/>
                    <a:lstStyle/>
                    <a:p>
                      <a:pPr algn="ctr"/>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0.9758</a:t>
                      </a:r>
                    </a:p>
                  </a:txBody>
                  <a:tcPr/>
                </a:tc>
                <a:tc hMerge="1">
                  <a:txBody>
                    <a:bodyPr/>
                    <a:lstStyle/>
                    <a:p>
                      <a:endParaRPr lang="en-US"/>
                    </a:p>
                  </a:txBody>
                  <a:tcPr/>
                </a:tc>
                <a:tc gridSpan="2">
                  <a:txBody>
                    <a:bodyPr/>
                    <a:lstStyle/>
                    <a:p>
                      <a:pPr algn="ctr"/>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0.8133</a:t>
                      </a:r>
                    </a:p>
                  </a:txBody>
                  <a:tcPr/>
                </a:tc>
                <a:tc hMerge="1">
                  <a:txBody>
                    <a:bodyPr/>
                    <a:lstStyle/>
                    <a:p>
                      <a:endParaRPr lang="en-US"/>
                    </a:p>
                  </a:txBody>
                  <a:tcPr/>
                </a:tc>
                <a:extLst>
                  <a:ext uri="{0D108BD9-81ED-4DB2-BD59-A6C34878D82A}">
                    <a16:rowId xmlns:a16="http://schemas.microsoft.com/office/drawing/2014/main" val="1320979805"/>
                  </a:ext>
                </a:extLst>
              </a:tr>
              <a:tr h="358734">
                <a:tc>
                  <a:txBody>
                    <a:bodyPr/>
                    <a:lstStyle/>
                    <a:p>
                      <a:r>
                        <a:rPr lang="en-US" sz="1200" dirty="0">
                          <a:latin typeface="Arial Unicode MS" panose="020B0604020202020204" pitchFamily="50" charset="-128"/>
                          <a:ea typeface="Arial Unicode MS" panose="020B0604020202020204" pitchFamily="50" charset="-128"/>
                          <a:cs typeface="Arial Unicode MS" panose="020B0604020202020204" pitchFamily="50" charset="-128"/>
                        </a:rPr>
                        <a:t>Specific luminosity [</a:t>
                      </a:r>
                      <a:r>
                        <a:rPr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10</a:t>
                      </a:r>
                      <a:r>
                        <a:rPr lang="en-US" altLang="ja-JP" sz="1200" baseline="30000" dirty="0">
                          <a:latin typeface="Arial Unicode MS" panose="020B0604020202020204" pitchFamily="50" charset="-128"/>
                          <a:ea typeface="Arial Unicode MS" panose="020B0604020202020204" pitchFamily="50" charset="-128"/>
                          <a:cs typeface="Arial Unicode MS" panose="020B0604020202020204" pitchFamily="50" charset="-128"/>
                        </a:rPr>
                        <a:t>31</a:t>
                      </a:r>
                      <a:r>
                        <a:rPr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cm</a:t>
                      </a:r>
                      <a:r>
                        <a:rPr lang="en-US" altLang="ja-JP" sz="1200" baseline="30000" dirty="0">
                          <a:latin typeface="Arial Unicode MS" panose="020B0604020202020204" pitchFamily="50" charset="-128"/>
                          <a:ea typeface="Arial Unicode MS" panose="020B0604020202020204" pitchFamily="50" charset="-128"/>
                          <a:cs typeface="Arial Unicode MS" panose="020B0604020202020204" pitchFamily="50" charset="-128"/>
                        </a:rPr>
                        <a:t>-2</a:t>
                      </a:r>
                      <a:r>
                        <a:rPr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s</a:t>
                      </a:r>
                      <a:r>
                        <a:rPr lang="en-US" altLang="ja-JP" sz="1200" baseline="30000" dirty="0">
                          <a:latin typeface="Arial Unicode MS" panose="020B0604020202020204" pitchFamily="50" charset="-128"/>
                          <a:ea typeface="Arial Unicode MS" panose="020B0604020202020204" pitchFamily="50" charset="-128"/>
                          <a:cs typeface="Arial Unicode MS" panose="020B0604020202020204" pitchFamily="50" charset="-128"/>
                        </a:rPr>
                        <a:t>-1</a:t>
                      </a:r>
                      <a:r>
                        <a:rPr lang="en-US" altLang="ja-JP" sz="1200" baseline="0" dirty="0">
                          <a:latin typeface="Arial Unicode MS" panose="020B0604020202020204" pitchFamily="50" charset="-128"/>
                          <a:ea typeface="Arial Unicode MS" panose="020B0604020202020204" pitchFamily="50" charset="-128"/>
                          <a:cs typeface="Arial Unicode MS" panose="020B0604020202020204" pitchFamily="50" charset="-128"/>
                        </a:rPr>
                        <a:t>mA</a:t>
                      </a:r>
                      <a:r>
                        <a:rPr lang="en-US" altLang="ja-JP" sz="1200" baseline="30000" dirty="0">
                          <a:latin typeface="Arial Unicode MS" panose="020B0604020202020204" pitchFamily="50" charset="-128"/>
                          <a:ea typeface="Arial Unicode MS" panose="020B0604020202020204" pitchFamily="50" charset="-128"/>
                          <a:cs typeface="Arial Unicode MS" panose="020B0604020202020204" pitchFamily="50" charset="-128"/>
                        </a:rPr>
                        <a:t>-2</a:t>
                      </a:r>
                      <a:r>
                        <a:rPr lang="en-US" altLang="ja-JP" sz="1200" baseline="0" dirty="0">
                          <a:latin typeface="Arial Unicode MS" panose="020B0604020202020204" pitchFamily="50" charset="-128"/>
                          <a:ea typeface="Arial Unicode MS" panose="020B0604020202020204" pitchFamily="50" charset="-128"/>
                          <a:cs typeface="Arial Unicode MS" panose="020B0604020202020204" pitchFamily="50" charset="-128"/>
                        </a:rPr>
                        <a:t>]</a:t>
                      </a:r>
                      <a:endParaRPr lang="en-US" sz="1200" baseline="0" dirty="0">
                        <a:latin typeface="Arial Unicode MS" panose="020B0604020202020204" pitchFamily="50" charset="-128"/>
                        <a:ea typeface="Arial Unicode MS" panose="020B0604020202020204" pitchFamily="50" charset="-128"/>
                        <a:cs typeface="Arial Unicode MS" panose="020B0604020202020204" pitchFamily="50" charset="-128"/>
                      </a:endParaRPr>
                    </a:p>
                  </a:txBody>
                  <a:tcPr/>
                </a:tc>
                <a:tc gridSpan="2">
                  <a:txBody>
                    <a:bodyPr/>
                    <a:lstStyle/>
                    <a:p>
                      <a:pPr algn="ctr"/>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3.732</a:t>
                      </a:r>
                    </a:p>
                  </a:txBody>
                  <a:tcPr/>
                </a:tc>
                <a:tc hMerge="1">
                  <a:txBody>
                    <a:bodyPr/>
                    <a:lstStyle/>
                    <a:p>
                      <a:endParaRPr lang="en-US"/>
                    </a:p>
                  </a:txBody>
                  <a:tcPr/>
                </a:tc>
                <a:tc gridSpan="2">
                  <a:txBody>
                    <a:bodyPr/>
                    <a:lstStyle/>
                    <a:p>
                      <a:pPr algn="ctr"/>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5.241</a:t>
                      </a:r>
                    </a:p>
                  </a:txBody>
                  <a:tcPr/>
                </a:tc>
                <a:tc hMerge="1">
                  <a:txBody>
                    <a:bodyPr/>
                    <a:lstStyle/>
                    <a:p>
                      <a:endParaRPr lang="en-US"/>
                    </a:p>
                  </a:txBody>
                  <a:tcPr/>
                </a:tc>
                <a:extLst>
                  <a:ext uri="{0D108BD9-81ED-4DB2-BD59-A6C34878D82A}">
                    <a16:rowId xmlns:a16="http://schemas.microsoft.com/office/drawing/2014/main" val="1528390663"/>
                  </a:ext>
                </a:extLst>
              </a:tr>
              <a:tr h="358734">
                <a:tc>
                  <a:txBody>
                    <a:bodyPr/>
                    <a:lstStyle/>
                    <a:p>
                      <a:r>
                        <a:rPr lang="en-US" sz="1600" dirty="0">
                          <a:latin typeface="Symbol" panose="05050102010706020507" pitchFamily="18" charset="2"/>
                          <a:ea typeface="Arial Unicode MS" panose="020B0604020202020204" pitchFamily="50" charset="-128"/>
                          <a:cs typeface="Arial Unicode MS" panose="020B0604020202020204" pitchFamily="50" charset="-128"/>
                        </a:rPr>
                        <a:t>b</a:t>
                      </a:r>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y* [mm]</a:t>
                      </a:r>
                    </a:p>
                  </a:txBody>
                  <a:tcPr/>
                </a:tc>
                <a:tc gridSpan="2">
                  <a:txBody>
                    <a:bodyPr/>
                    <a:lstStyle/>
                    <a:p>
                      <a:pPr algn="ctr"/>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0.9</a:t>
                      </a:r>
                    </a:p>
                  </a:txBody>
                  <a:tcPr/>
                </a:tc>
                <a:tc hMerge="1">
                  <a:txBody>
                    <a:bodyPr/>
                    <a:lstStyle/>
                    <a:p>
                      <a:endParaRPr lang="en-US"/>
                    </a:p>
                  </a:txBody>
                  <a:tcPr/>
                </a:tc>
                <a:tc gridSpan="2">
                  <a:txBody>
                    <a:bodyPr/>
                    <a:lstStyle/>
                    <a:p>
                      <a:pPr algn="ctr"/>
                      <a:r>
                        <a:rPr lang="en-US" sz="1600" b="1" dirty="0">
                          <a:latin typeface="Arial Unicode MS" panose="020B0604020202020204" pitchFamily="50" charset="-128"/>
                          <a:ea typeface="Arial Unicode MS" panose="020B0604020202020204" pitchFamily="50" charset="-128"/>
                          <a:cs typeface="Arial Unicode MS" panose="020B0604020202020204" pitchFamily="50" charset="-128"/>
                        </a:rPr>
                        <a:t>0.8</a:t>
                      </a:r>
                    </a:p>
                  </a:txBody>
                  <a:tcPr/>
                </a:tc>
                <a:tc hMerge="1">
                  <a:txBody>
                    <a:bodyPr/>
                    <a:lstStyle/>
                    <a:p>
                      <a:endParaRPr lang="en-US"/>
                    </a:p>
                  </a:txBody>
                  <a:tcPr/>
                </a:tc>
                <a:extLst>
                  <a:ext uri="{0D108BD9-81ED-4DB2-BD59-A6C34878D82A}">
                    <a16:rowId xmlns:a16="http://schemas.microsoft.com/office/drawing/2014/main" val="3868036130"/>
                  </a:ext>
                </a:extLst>
              </a:tr>
              <a:tr h="358734">
                <a:tc>
                  <a:txBody>
                    <a:bodyPr/>
                    <a:lstStyle/>
                    <a:p>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Lifetime [min.]</a:t>
                      </a:r>
                    </a:p>
                  </a:txBody>
                  <a:tcPr/>
                </a:tc>
                <a:tc>
                  <a:txBody>
                    <a:bodyPr/>
                    <a:lstStyle/>
                    <a:p>
                      <a:pPr algn="ctr"/>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4.29</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11.3</a:t>
                      </a:r>
                    </a:p>
                  </a:txBody>
                  <a:tcPr/>
                </a:tc>
                <a:tc>
                  <a:txBody>
                    <a:bodyPr/>
                    <a:lstStyle/>
                    <a:p>
                      <a:pPr algn="ctr"/>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5.11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12.4</a:t>
                      </a:r>
                    </a:p>
                  </a:txBody>
                  <a:tcPr/>
                </a:tc>
                <a:extLst>
                  <a:ext uri="{0D108BD9-81ED-4DB2-BD59-A6C34878D82A}">
                    <a16:rowId xmlns:a16="http://schemas.microsoft.com/office/drawing/2014/main" val="1352819264"/>
                  </a:ext>
                </a:extLst>
              </a:tr>
              <a:tr h="358734">
                <a:tc>
                  <a:txBody>
                    <a:bodyPr/>
                    <a:lstStyle/>
                    <a:p>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Loss rate [mAs</a:t>
                      </a:r>
                      <a:r>
                        <a:rPr lang="en-US" sz="1600" baseline="30000" dirty="0">
                          <a:latin typeface="Arial Unicode MS" panose="020B0604020202020204" pitchFamily="50" charset="-128"/>
                          <a:ea typeface="Arial Unicode MS" panose="020B0604020202020204" pitchFamily="50" charset="-128"/>
                          <a:cs typeface="Arial Unicode MS" panose="020B0604020202020204" pitchFamily="50" charset="-128"/>
                        </a:rPr>
                        <a:t>-1</a:t>
                      </a:r>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a:t>
                      </a:r>
                    </a:p>
                  </a:txBody>
                  <a:tcPr>
                    <a:solidFill>
                      <a:schemeClr val="accent5">
                        <a:lumMod val="40000"/>
                        <a:lumOff val="60000"/>
                      </a:schemeClr>
                    </a:solidFill>
                  </a:tcPr>
                </a:tc>
                <a:tc>
                  <a:txBody>
                    <a:bodyPr/>
                    <a:lstStyle/>
                    <a:p>
                      <a:pPr algn="ctr"/>
                      <a:r>
                        <a:rPr lang="en-US" sz="16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11.8</a:t>
                      </a:r>
                    </a:p>
                  </a:txBody>
                  <a:tcP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600" b="1"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rPr>
                        <a:t>3.58</a:t>
                      </a:r>
                    </a:p>
                  </a:txBody>
                  <a:tcPr>
                    <a:solidFill>
                      <a:schemeClr val="accent5">
                        <a:lumMod val="40000"/>
                        <a:lumOff val="60000"/>
                      </a:schemeClr>
                    </a:solidFill>
                  </a:tcPr>
                </a:tc>
                <a:tc>
                  <a:txBody>
                    <a:bodyPr/>
                    <a:lstStyle/>
                    <a:p>
                      <a:pPr algn="ctr"/>
                      <a:r>
                        <a:rPr lang="en-US" sz="16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7.71</a:t>
                      </a:r>
                    </a:p>
                  </a:txBody>
                  <a:tcPr>
                    <a:solidFill>
                      <a:schemeClr val="accent5">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600" b="1"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rPr>
                        <a:t>2.55</a:t>
                      </a:r>
                    </a:p>
                  </a:txBody>
                  <a:tcPr>
                    <a:solidFill>
                      <a:schemeClr val="accent5">
                        <a:lumMod val="40000"/>
                        <a:lumOff val="60000"/>
                      </a:schemeClr>
                    </a:solidFill>
                  </a:tcPr>
                </a:tc>
                <a:extLst>
                  <a:ext uri="{0D108BD9-81ED-4DB2-BD59-A6C34878D82A}">
                    <a16:rowId xmlns:a16="http://schemas.microsoft.com/office/drawing/2014/main" val="3283590665"/>
                  </a:ext>
                </a:extLst>
              </a:tr>
              <a:tr h="358734">
                <a:tc>
                  <a:txBody>
                    <a:bodyPr/>
                    <a:lstStyle/>
                    <a:p>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Injection rate [</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mAs</a:t>
                      </a:r>
                      <a:r>
                        <a:rPr lang="en-US" altLang="ja-JP" sz="1600" baseline="30000" dirty="0">
                          <a:latin typeface="Arial Unicode MS" panose="020B0604020202020204" pitchFamily="50" charset="-128"/>
                          <a:ea typeface="Arial Unicode MS" panose="020B0604020202020204" pitchFamily="50" charset="-128"/>
                          <a:cs typeface="Arial Unicode MS" panose="020B0604020202020204" pitchFamily="50" charset="-128"/>
                        </a:rPr>
                        <a:t>-1</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1600" b="1" baseline="30000" dirty="0">
                          <a:latin typeface="Arial Unicode MS" panose="020B0604020202020204" pitchFamily="50" charset="-128"/>
                          <a:ea typeface="Arial Unicode MS" panose="020B0604020202020204" pitchFamily="50" charset="-128"/>
                          <a:cs typeface="Arial Unicode MS" panose="020B0604020202020204" pitchFamily="50" charset="-128"/>
                        </a:rPr>
                        <a:t>#</a:t>
                      </a:r>
                      <a:endParaRPr lang="en-US" sz="1600" b="1" dirty="0">
                        <a:latin typeface="Arial Unicode MS" panose="020B0604020202020204" pitchFamily="50" charset="-128"/>
                        <a:ea typeface="Arial Unicode MS" panose="020B0604020202020204" pitchFamily="50" charset="-128"/>
                        <a:cs typeface="Arial Unicode MS" panose="020B0604020202020204" pitchFamily="50" charset="-128"/>
                      </a:endParaRP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6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4.19</a:t>
                      </a: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600" b="1"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rPr>
                        <a:t>3.16</a:t>
                      </a: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6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5.12</a:t>
                      </a: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ja-JP" sz="1600" b="1"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rPr>
                        <a:t>4.37</a:t>
                      </a:r>
                    </a:p>
                  </a:txBody>
                  <a:tcPr>
                    <a:solidFill>
                      <a:schemeClr val="accent5">
                        <a:lumMod val="20000"/>
                        <a:lumOff val="80000"/>
                      </a:schemeClr>
                    </a:solidFill>
                  </a:tcPr>
                </a:tc>
                <a:extLst>
                  <a:ext uri="{0D108BD9-81ED-4DB2-BD59-A6C34878D82A}">
                    <a16:rowId xmlns:a16="http://schemas.microsoft.com/office/drawing/2014/main" val="1128030685"/>
                  </a:ext>
                </a:extLst>
              </a:tr>
            </a:tbl>
          </a:graphicData>
        </a:graphic>
      </p:graphicFrame>
      <p:sp>
        <p:nvSpPr>
          <p:cNvPr id="5" name="テキスト ボックス 4">
            <a:extLst>
              <a:ext uri="{FF2B5EF4-FFF2-40B4-BE49-F238E27FC236}">
                <a16:creationId xmlns:a16="http://schemas.microsoft.com/office/drawing/2014/main" id="{33D84C15-6739-25F3-C4FE-7DCB65F53970}"/>
              </a:ext>
            </a:extLst>
          </p:cNvPr>
          <p:cNvSpPr txBox="1"/>
          <p:nvPr/>
        </p:nvSpPr>
        <p:spPr>
          <a:xfrm>
            <a:off x="10782300" y="461974"/>
            <a:ext cx="1380506" cy="338554"/>
          </a:xfrm>
          <a:prstGeom prst="rect">
            <a:avLst/>
          </a:prstGeom>
          <a:noFill/>
        </p:spPr>
        <p:txBody>
          <a:bodyPr wrap="none" rtlCol="0">
            <a:spAutoFit/>
          </a:bodyPr>
          <a:lstStyle/>
          <a:p>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Y. </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Funakoshi</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6" name="テキスト ボックス 5">
            <a:extLst>
              <a:ext uri="{FF2B5EF4-FFF2-40B4-BE49-F238E27FC236}">
                <a16:creationId xmlns:a16="http://schemas.microsoft.com/office/drawing/2014/main" id="{B4344904-B0A0-312E-DE22-0709678E9869}"/>
              </a:ext>
            </a:extLst>
          </p:cNvPr>
          <p:cNvSpPr txBox="1"/>
          <p:nvPr/>
        </p:nvSpPr>
        <p:spPr>
          <a:xfrm>
            <a:off x="1692600" y="5726604"/>
            <a:ext cx="8201284" cy="738664"/>
          </a:xfrm>
          <a:prstGeom prst="rect">
            <a:avLst/>
          </a:prstGeom>
          <a:noFill/>
        </p:spPr>
        <p:txBody>
          <a:bodyPr wrap="none" rtlCol="0">
            <a:spAutoFit/>
          </a:bodyPr>
          <a:lstStyle/>
          <a:p>
            <a:pPr algn="l"/>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 Assumption: e+/e- </a:t>
            </a:r>
            <a:r>
              <a:rPr kumimoji="1" lang="en-US" altLang="ja-JP" sz="1400" b="1" dirty="0">
                <a:latin typeface="Arial Unicode MS" panose="020B0604020202020204" pitchFamily="50" charset="-128"/>
                <a:ea typeface="Arial Unicode MS" panose="020B0604020202020204" pitchFamily="50" charset="-128"/>
                <a:cs typeface="Arial Unicode MS" panose="020B0604020202020204" pitchFamily="50" charset="-128"/>
              </a:rPr>
              <a:t>Bunch charge = 3 nC</a:t>
            </a:r>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 Beam Rep. Rate: LER 23 Hz, HER 25 Hz </a:t>
            </a:r>
          </a:p>
          <a:p>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                        </a:t>
            </a:r>
            <a:r>
              <a:rPr lang="ja-JP" altLang="ja-JP" sz="1400" dirty="0">
                <a:solidFill>
                  <a:srgbClr val="FF3399"/>
                </a:solidFill>
                <a:latin typeface="Arial Unicode MS" panose="020B0604020202020204" pitchFamily="50" charset="-128"/>
                <a:ea typeface="Arial Unicode MS" panose="020B0604020202020204" pitchFamily="50" charset="-128"/>
                <a:cs typeface="Arial Unicode MS" panose="020B0604020202020204" pitchFamily="50" charset="-128"/>
              </a:rPr>
              <a:t>One Model Scenario: Model-Dependent Due to the Unexplored Beam Current Regime</a:t>
            </a:r>
            <a:endParaRPr lang="ja-JP" altLang="en-US" sz="1400" dirty="0">
              <a:solidFill>
                <a:srgbClr val="FF3399"/>
              </a:solidFill>
              <a:latin typeface="Arial Unicode MS" panose="020B0604020202020204" pitchFamily="50" charset="-128"/>
              <a:ea typeface="Arial Unicode MS" panose="020B0604020202020204" pitchFamily="50" charset="-128"/>
              <a:cs typeface="Arial Unicode MS" panose="020B0604020202020204" pitchFamily="50" charset="-128"/>
            </a:endParaRPr>
          </a:p>
          <a:p>
            <a:pPr algn="l"/>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7" name="テキスト ボックス 6">
            <a:extLst>
              <a:ext uri="{FF2B5EF4-FFF2-40B4-BE49-F238E27FC236}">
                <a16:creationId xmlns:a16="http://schemas.microsoft.com/office/drawing/2014/main" id="{0546AAFD-B400-F2AD-10E3-3A105FDEFDDE}"/>
              </a:ext>
            </a:extLst>
          </p:cNvPr>
          <p:cNvSpPr txBox="1"/>
          <p:nvPr/>
        </p:nvSpPr>
        <p:spPr>
          <a:xfrm>
            <a:off x="1692600" y="525790"/>
            <a:ext cx="8806800" cy="523220"/>
          </a:xfrm>
          <a:prstGeom prst="rect">
            <a:avLst/>
          </a:prstGeom>
          <a:noFill/>
        </p:spPr>
        <p:txBody>
          <a:bodyPr wrap="square" rtlCol="0">
            <a:spAutoFit/>
          </a:bodyPr>
          <a:lstStyle/>
          <a:p>
            <a:r>
              <a:rPr lang="ja-JP" altLang="ja-JP" sz="1400" dirty="0">
                <a:ea typeface="Arial Unicode MS" panose="020B0604020202020204"/>
              </a:rPr>
              <a:t>Parameters Required to Achieve a Luminosity of</a:t>
            </a:r>
            <a:r>
              <a:rPr lang="en-US" altLang="ja-JP" sz="1400" dirty="0">
                <a:ea typeface="Arial Unicode MS" panose="020B0604020202020204"/>
              </a:rPr>
              <a:t> 1 x 10</a:t>
            </a:r>
            <a:r>
              <a:rPr lang="en-US" altLang="ja-JP" sz="1400" baseline="30000" dirty="0">
                <a:ea typeface="Arial Unicode MS" panose="020B0604020202020204"/>
              </a:rPr>
              <a:t>35</a:t>
            </a:r>
            <a:r>
              <a:rPr lang="ja-JP" altLang="ja-JP" sz="1400" dirty="0">
                <a:ea typeface="Arial Unicode MS" panose="020B0604020202020204"/>
              </a:rPr>
              <a:t>, and Expected Loss and Injection Rates, Based on Measured Injection Efficiency, Beam Lifetime, and Specific Luminosity in 2026ab</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8" name="テキスト ボックス 7">
            <a:extLst>
              <a:ext uri="{FF2B5EF4-FFF2-40B4-BE49-F238E27FC236}">
                <a16:creationId xmlns:a16="http://schemas.microsoft.com/office/drawing/2014/main" id="{4522E24C-9A4C-014E-62E1-FA55B2571A14}"/>
              </a:ext>
            </a:extLst>
          </p:cNvPr>
          <p:cNvSpPr txBox="1"/>
          <p:nvPr/>
        </p:nvSpPr>
        <p:spPr>
          <a:xfrm>
            <a:off x="1692600" y="6162933"/>
            <a:ext cx="7237879" cy="646331"/>
          </a:xfrm>
          <a:prstGeom prst="rect">
            <a:avLst/>
          </a:prstGeom>
          <a:noFill/>
        </p:spPr>
        <p:txBody>
          <a:bodyPr wrap="none" rtlCol="0">
            <a:spAutoFit/>
          </a:bodyPr>
          <a:lstStyle/>
          <a:p>
            <a:pPr algn="l"/>
            <a:r>
              <a:rPr lang="en-US" altLang="ja-JP"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In the LER, the beam loss rate significantly exceeds the injection rate.</a:t>
            </a:r>
          </a:p>
          <a:p>
            <a:pPr algn="l"/>
            <a:r>
              <a:rPr kumimoji="1" lang="en-US" altLang="ja-JP" b="1"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rPr>
              <a:t>The situation is also challenging for the HER.</a:t>
            </a:r>
            <a:endParaRPr kumimoji="1" lang="ja-JP" altLang="en-US" b="1"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 name="スライド番号プレースホルダー 1">
            <a:extLst>
              <a:ext uri="{FF2B5EF4-FFF2-40B4-BE49-F238E27FC236}">
                <a16:creationId xmlns:a16="http://schemas.microsoft.com/office/drawing/2014/main" id="{AB0A3DA0-F98A-ABBF-42EE-B5F7A3FB0F5A}"/>
              </a:ext>
            </a:extLst>
          </p:cNvPr>
          <p:cNvSpPr>
            <a:spLocks noGrp="1"/>
          </p:cNvSpPr>
          <p:nvPr>
            <p:ph type="sldNum" sz="quarter" idx="12"/>
          </p:nvPr>
        </p:nvSpPr>
        <p:spPr/>
        <p:txBody>
          <a:bodyPr/>
          <a:lstStyle/>
          <a:p>
            <a:fld id="{CAD7C6AE-5926-44C1-B8C5-328FEA194DF7}" type="slidenum">
              <a:rPr lang="ja-JP" altLang="en-US" smtClean="0"/>
              <a:pPr/>
              <a:t>36</a:t>
            </a:fld>
            <a:endParaRPr lang="ja-JP" altLang="en-US" dirty="0"/>
          </a:p>
        </p:txBody>
      </p:sp>
    </p:spTree>
    <p:extLst>
      <p:ext uri="{BB962C8B-B14F-4D97-AF65-F5344CB8AC3E}">
        <p14:creationId xmlns:p14="http://schemas.microsoft.com/office/powerpoint/2010/main" val="18783246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E85C5-A138-AAB2-67F2-00185D1C8457}"/>
            </a:ext>
          </a:extLst>
        </p:cNvPr>
        <p:cNvGrpSpPr/>
        <p:nvPr/>
      </p:nvGrpSpPr>
      <p:grpSpPr>
        <a:xfrm>
          <a:off x="0" y="0"/>
          <a:ext cx="0" cy="0"/>
          <a:chOff x="0" y="0"/>
          <a:chExt cx="0" cy="0"/>
        </a:xfrm>
      </p:grpSpPr>
      <p:sp>
        <p:nvSpPr>
          <p:cNvPr id="3" name="字幕 2">
            <a:extLst>
              <a:ext uri="{FF2B5EF4-FFF2-40B4-BE49-F238E27FC236}">
                <a16:creationId xmlns:a16="http://schemas.microsoft.com/office/drawing/2014/main" id="{4B5AA48E-831D-CCFF-0ED6-D7C4752AD6DE}"/>
              </a:ext>
            </a:extLst>
          </p:cNvPr>
          <p:cNvSpPr txBox="1">
            <a:spLocks/>
          </p:cNvSpPr>
          <p:nvPr/>
        </p:nvSpPr>
        <p:spPr>
          <a:xfrm>
            <a:off x="914400" y="2851149"/>
            <a:ext cx="10363200" cy="1155701"/>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defRPr sz="2900">
                <a:solidFill>
                  <a:srgbClr val="2E6EBC"/>
                </a:solidFill>
                <a:latin typeface="ヒラギノ丸ゴ Pro W4"/>
              </a:defRPr>
            </a:pPr>
            <a:r>
              <a:rPr lang="en-US" sz="66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Hardware Upgrade</a:t>
            </a:r>
          </a:p>
        </p:txBody>
      </p:sp>
      <p:sp>
        <p:nvSpPr>
          <p:cNvPr id="2" name="スライド番号プレースホルダー 1">
            <a:extLst>
              <a:ext uri="{FF2B5EF4-FFF2-40B4-BE49-F238E27FC236}">
                <a16:creationId xmlns:a16="http://schemas.microsoft.com/office/drawing/2014/main" id="{82B0D769-F497-882C-CE76-D620D39B4A6E}"/>
              </a:ext>
            </a:extLst>
          </p:cNvPr>
          <p:cNvSpPr>
            <a:spLocks noGrp="1"/>
          </p:cNvSpPr>
          <p:nvPr>
            <p:ph type="sldNum" sz="quarter" idx="12"/>
          </p:nvPr>
        </p:nvSpPr>
        <p:spPr/>
        <p:txBody>
          <a:bodyPr/>
          <a:lstStyle/>
          <a:p>
            <a:fld id="{CAD7C6AE-5926-44C1-B8C5-328FEA194DF7}" type="slidenum">
              <a:rPr lang="ja-JP" altLang="en-US" smtClean="0"/>
              <a:pPr/>
              <a:t>37</a:t>
            </a:fld>
            <a:endParaRPr lang="ja-JP" altLang="en-US" dirty="0"/>
          </a:p>
        </p:txBody>
      </p:sp>
    </p:spTree>
    <p:extLst>
      <p:ext uri="{BB962C8B-B14F-4D97-AF65-F5344CB8AC3E}">
        <p14:creationId xmlns:p14="http://schemas.microsoft.com/office/powerpoint/2010/main" val="13822569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2645E-2BDE-CA69-99F0-65BE05902065}"/>
            </a:ext>
          </a:extLst>
        </p:cNvPr>
        <p:cNvGrpSpPr/>
        <p:nvPr/>
      </p:nvGrpSpPr>
      <p:grpSpPr>
        <a:xfrm>
          <a:off x="0" y="0"/>
          <a:ext cx="0" cy="0"/>
          <a:chOff x="0" y="0"/>
          <a:chExt cx="0" cy="0"/>
        </a:xfrm>
      </p:grpSpPr>
      <p:pic>
        <p:nvPicPr>
          <p:cNvPr id="18" name="図 17">
            <a:extLst>
              <a:ext uri="{FF2B5EF4-FFF2-40B4-BE49-F238E27FC236}">
                <a16:creationId xmlns:a16="http://schemas.microsoft.com/office/drawing/2014/main" id="{240B0D76-6E11-EF60-5EFF-A9780CCAE8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5175" y="2453694"/>
            <a:ext cx="7918101" cy="2146544"/>
          </a:xfrm>
          <a:prstGeom prst="rect">
            <a:avLst/>
          </a:prstGeom>
        </p:spPr>
      </p:pic>
      <p:sp>
        <p:nvSpPr>
          <p:cNvPr id="3" name="字幕 2">
            <a:extLst>
              <a:ext uri="{FF2B5EF4-FFF2-40B4-BE49-F238E27FC236}">
                <a16:creationId xmlns:a16="http://schemas.microsoft.com/office/drawing/2014/main" id="{3EC3E316-7860-06B6-5572-0CDE03A1FAE3}"/>
              </a:ext>
            </a:extLst>
          </p:cNvPr>
          <p:cNvSpPr txBox="1">
            <a:spLocks/>
          </p:cNvSpPr>
          <p:nvPr/>
        </p:nvSpPr>
        <p:spPr>
          <a:xfrm>
            <a:off x="-2" y="-1"/>
            <a:ext cx="9791702" cy="504093"/>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Requests to the Hardware Group</a:t>
            </a:r>
          </a:p>
        </p:txBody>
      </p:sp>
      <p:sp>
        <p:nvSpPr>
          <p:cNvPr id="4" name="テキスト ボックス 3">
            <a:extLst>
              <a:ext uri="{FF2B5EF4-FFF2-40B4-BE49-F238E27FC236}">
                <a16:creationId xmlns:a16="http://schemas.microsoft.com/office/drawing/2014/main" id="{C1129FBE-3BCA-0E90-9CFA-1FEE3B4066B4}"/>
              </a:ext>
            </a:extLst>
          </p:cNvPr>
          <p:cNvSpPr txBox="1"/>
          <p:nvPr/>
        </p:nvSpPr>
        <p:spPr>
          <a:xfrm>
            <a:off x="241162" y="652451"/>
            <a:ext cx="10942654" cy="584775"/>
          </a:xfrm>
          <a:prstGeom prst="rect">
            <a:avLst/>
          </a:prstGeom>
          <a:noFill/>
        </p:spPr>
        <p:txBody>
          <a:bodyPr wrap="square" rtlCol="0">
            <a:spAutoFit/>
          </a:bodyPr>
          <a:lstStyle/>
          <a:p>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Requests for Hardware Improvements to Enhance Injection Efficiency, Reduce Injection Background, and Investigate Issues Such as Emittance Growth</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 name="テキスト ボックス 4">
            <a:extLst>
              <a:ext uri="{FF2B5EF4-FFF2-40B4-BE49-F238E27FC236}">
                <a16:creationId xmlns:a16="http://schemas.microsoft.com/office/drawing/2014/main" id="{AE325D6F-E06D-0C36-7747-0365E9180B34}"/>
              </a:ext>
            </a:extLst>
          </p:cNvPr>
          <p:cNvSpPr txBox="1"/>
          <p:nvPr/>
        </p:nvSpPr>
        <p:spPr>
          <a:xfrm>
            <a:off x="241162" y="1367071"/>
            <a:ext cx="6962162" cy="369332"/>
          </a:xfrm>
          <a:prstGeom prst="rect">
            <a:avLst/>
          </a:prstGeom>
          <a:noFill/>
        </p:spPr>
        <p:txBody>
          <a:bodyPr wrap="none" rtlCol="0">
            <a:spAutoFit/>
          </a:bodyPr>
          <a:lstStyle/>
          <a:p>
            <a:pPr marL="285750" indent="-285750" algn="l">
              <a:buFont typeface="Arial" panose="020B0604020202020204" pitchFamily="34" charset="0"/>
              <a:buChar char="•"/>
            </a:pPr>
            <a:r>
              <a:rPr lang="en-US" altLang="ja-JP" b="1" dirty="0">
                <a:latin typeface="Arial Unicode MS" panose="020B0604020202020204" pitchFamily="50" charset="-128"/>
                <a:ea typeface="Arial Unicode MS" panose="020B0604020202020204" pitchFamily="50" charset="-128"/>
                <a:cs typeface="Arial Unicode MS" panose="020B0604020202020204" pitchFamily="50" charset="-128"/>
              </a:rPr>
              <a:t>Installation of New Synchrotron Monitor at SY3 and the LER BT</a:t>
            </a:r>
            <a:endParaRPr kumimoji="1" lang="ja-JP" altLang="en-US"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pic>
        <p:nvPicPr>
          <p:cNvPr id="13" name="图片 26">
            <a:extLst>
              <a:ext uri="{FF2B5EF4-FFF2-40B4-BE49-F238E27FC236}">
                <a16:creationId xmlns:a16="http://schemas.microsoft.com/office/drawing/2014/main" id="{08C0A519-A621-53EB-3DCE-BA102B336623}"/>
              </a:ext>
            </a:extLst>
          </p:cNvPr>
          <p:cNvPicPr>
            <a:picLocks noChangeAspect="1"/>
          </p:cNvPicPr>
          <p:nvPr/>
        </p:nvPicPr>
        <p:blipFill>
          <a:blip r:embed="rId3">
            <a:extLst>
              <a:ext uri="{28A0092B-C50C-407E-A947-70E740481C1C}">
                <a14:useLocalDpi xmlns:a14="http://schemas.microsoft.com/office/drawing/2010/main" val="0"/>
              </a:ext>
            </a:extLst>
          </a:blip>
          <a:srcRect l="19813" t="14185" r="10245" b="1676"/>
          <a:stretch>
            <a:fillRect/>
          </a:stretch>
        </p:blipFill>
        <p:spPr>
          <a:xfrm>
            <a:off x="4053839" y="4625999"/>
            <a:ext cx="1489462" cy="1343868"/>
          </a:xfrm>
          <a:prstGeom prst="rect">
            <a:avLst/>
          </a:prstGeom>
        </p:spPr>
      </p:pic>
      <p:pic>
        <p:nvPicPr>
          <p:cNvPr id="15" name="图片 44">
            <a:extLst>
              <a:ext uri="{FF2B5EF4-FFF2-40B4-BE49-F238E27FC236}">
                <a16:creationId xmlns:a16="http://schemas.microsoft.com/office/drawing/2014/main" id="{D4C52FBF-BF91-90BD-B3B4-99A94E33C4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6106" y="4600238"/>
            <a:ext cx="2110153" cy="1439485"/>
          </a:xfrm>
          <a:prstGeom prst="rect">
            <a:avLst/>
          </a:prstGeom>
        </p:spPr>
      </p:pic>
      <p:sp>
        <p:nvSpPr>
          <p:cNvPr id="16" name="テキスト ボックス 15">
            <a:extLst>
              <a:ext uri="{FF2B5EF4-FFF2-40B4-BE49-F238E27FC236}">
                <a16:creationId xmlns:a16="http://schemas.microsoft.com/office/drawing/2014/main" id="{0DE69CAD-8E55-B489-92D9-2AC853EBC4BA}"/>
              </a:ext>
            </a:extLst>
          </p:cNvPr>
          <p:cNvSpPr txBox="1"/>
          <p:nvPr/>
        </p:nvSpPr>
        <p:spPr>
          <a:xfrm>
            <a:off x="752370" y="1783491"/>
            <a:ext cx="9243236" cy="830997"/>
          </a:xfrm>
          <a:prstGeom prst="rect">
            <a:avLst/>
          </a:prstGeom>
          <a:noFill/>
        </p:spPr>
        <p:txBody>
          <a:bodyPr wrap="none" rtlCol="0">
            <a:spAutoFit/>
          </a:bodyPr>
          <a:lstStyle/>
          <a:p>
            <a:pPr lvl="0"/>
            <a:r>
              <a:rPr lang="ja-JP" altLang="ja-JP" sz="16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A new SRM has been installed at SY3.</a:t>
            </a:r>
          </a:p>
          <a:p>
            <a:pPr lvl="0"/>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Tests to integrate the new SRM into automated emittance tuning are planned to begin in December.</a:t>
            </a:r>
          </a:p>
          <a:p>
            <a:pPr algn="l"/>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9" name="テキスト ボックス 18">
            <a:extLst>
              <a:ext uri="{FF2B5EF4-FFF2-40B4-BE49-F238E27FC236}">
                <a16:creationId xmlns:a16="http://schemas.microsoft.com/office/drawing/2014/main" id="{0384FF53-96B4-9216-EFE8-B48A429C0DA5}"/>
              </a:ext>
            </a:extLst>
          </p:cNvPr>
          <p:cNvSpPr txBox="1"/>
          <p:nvPr/>
        </p:nvSpPr>
        <p:spPr>
          <a:xfrm>
            <a:off x="8299064" y="4625999"/>
            <a:ext cx="1946367" cy="307777"/>
          </a:xfrm>
          <a:prstGeom prst="rect">
            <a:avLst/>
          </a:prstGeom>
          <a:noFill/>
        </p:spPr>
        <p:txBody>
          <a:bodyPr wrap="none" rtlCol="0">
            <a:spAutoFit/>
          </a:bodyPr>
          <a:lstStyle/>
          <a:p>
            <a:pPr algn="l"/>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R. Zhang, Y. Okayasu</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nvGrpSpPr>
          <p:cNvPr id="20" name="グループ化 22">
            <a:extLst>
              <a:ext uri="{FF2B5EF4-FFF2-40B4-BE49-F238E27FC236}">
                <a16:creationId xmlns:a16="http://schemas.microsoft.com/office/drawing/2014/main" id="{F7D8418A-B6BC-20F5-7659-8F7447F58F1B}"/>
              </a:ext>
            </a:extLst>
          </p:cNvPr>
          <p:cNvGrpSpPr/>
          <p:nvPr/>
        </p:nvGrpSpPr>
        <p:grpSpPr>
          <a:xfrm>
            <a:off x="1779841" y="4625998"/>
            <a:ext cx="1827517" cy="1343869"/>
            <a:chOff x="1794848" y="353819"/>
            <a:chExt cx="8602304" cy="6504181"/>
          </a:xfrm>
        </p:grpSpPr>
        <p:pic>
          <p:nvPicPr>
            <p:cNvPr id="21" name="図 4" descr="ダイアグラム&#10;&#10;AI 生成コンテンツは誤りを含む可能性があります。">
              <a:extLst>
                <a:ext uri="{FF2B5EF4-FFF2-40B4-BE49-F238E27FC236}">
                  <a16:creationId xmlns:a16="http://schemas.microsoft.com/office/drawing/2014/main" id="{C3942AD5-4212-C8F4-5580-C21514EC874D}"/>
                </a:ext>
              </a:extLst>
            </p:cNvPr>
            <p:cNvPicPr>
              <a:picLocks noChangeAspect="1"/>
            </p:cNvPicPr>
            <p:nvPr/>
          </p:nvPicPr>
          <p:blipFill>
            <a:blip r:embed="rId5"/>
            <a:stretch>
              <a:fillRect/>
            </a:stretch>
          </p:blipFill>
          <p:spPr>
            <a:xfrm>
              <a:off x="1794848" y="353819"/>
              <a:ext cx="8602304" cy="6504181"/>
            </a:xfrm>
            <a:prstGeom prst="rect">
              <a:avLst/>
            </a:prstGeom>
          </p:spPr>
        </p:pic>
        <p:cxnSp>
          <p:nvCxnSpPr>
            <p:cNvPr id="22" name="直線コネクタ 6">
              <a:extLst>
                <a:ext uri="{FF2B5EF4-FFF2-40B4-BE49-F238E27FC236}">
                  <a16:creationId xmlns:a16="http://schemas.microsoft.com/office/drawing/2014/main" id="{D482C5D9-8870-8607-214B-71B2E618B545}"/>
                </a:ext>
              </a:extLst>
            </p:cNvPr>
            <p:cNvCxnSpPr/>
            <p:nvPr/>
          </p:nvCxnSpPr>
          <p:spPr>
            <a:xfrm>
              <a:off x="9003506" y="2055019"/>
              <a:ext cx="207169"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3" name="直線コネクタ 8">
              <a:extLst>
                <a:ext uri="{FF2B5EF4-FFF2-40B4-BE49-F238E27FC236}">
                  <a16:creationId xmlns:a16="http://schemas.microsoft.com/office/drawing/2014/main" id="{FE6A3F26-78F2-B724-7858-EE160832C677}"/>
                </a:ext>
              </a:extLst>
            </p:cNvPr>
            <p:cNvCxnSpPr/>
            <p:nvPr/>
          </p:nvCxnSpPr>
          <p:spPr>
            <a:xfrm>
              <a:off x="9210675" y="2055019"/>
              <a:ext cx="0" cy="488156"/>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4" name="直線コネクタ 10">
              <a:extLst>
                <a:ext uri="{FF2B5EF4-FFF2-40B4-BE49-F238E27FC236}">
                  <a16:creationId xmlns:a16="http://schemas.microsoft.com/office/drawing/2014/main" id="{B92C524B-6418-523F-2F28-31C859BC5950}"/>
                </a:ext>
              </a:extLst>
            </p:cNvPr>
            <p:cNvCxnSpPr>
              <a:cxnSpLocks/>
            </p:cNvCxnSpPr>
            <p:nvPr/>
          </p:nvCxnSpPr>
          <p:spPr>
            <a:xfrm flipH="1">
              <a:off x="7653338" y="2543175"/>
              <a:ext cx="1557337" cy="478631"/>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5" name="直線コネクタ 24">
              <a:extLst>
                <a:ext uri="{FF2B5EF4-FFF2-40B4-BE49-F238E27FC236}">
                  <a16:creationId xmlns:a16="http://schemas.microsoft.com/office/drawing/2014/main" id="{2F0494BB-CA3D-A83C-152D-DF5DD4E0354F}"/>
                </a:ext>
              </a:extLst>
            </p:cNvPr>
            <p:cNvCxnSpPr/>
            <p:nvPr/>
          </p:nvCxnSpPr>
          <p:spPr>
            <a:xfrm flipV="1">
              <a:off x="7612856" y="3083719"/>
              <a:ext cx="0" cy="1045369"/>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6" name="直線コネクタ 17">
              <a:extLst>
                <a:ext uri="{FF2B5EF4-FFF2-40B4-BE49-F238E27FC236}">
                  <a16:creationId xmlns:a16="http://schemas.microsoft.com/office/drawing/2014/main" id="{BF5BDA57-5CC5-DD89-57E5-DC3634809D29}"/>
                </a:ext>
              </a:extLst>
            </p:cNvPr>
            <p:cNvCxnSpPr/>
            <p:nvPr/>
          </p:nvCxnSpPr>
          <p:spPr>
            <a:xfrm flipH="1">
              <a:off x="7367588" y="4124325"/>
              <a:ext cx="240506"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7" name="直線コネクタ 19">
              <a:extLst>
                <a:ext uri="{FF2B5EF4-FFF2-40B4-BE49-F238E27FC236}">
                  <a16:creationId xmlns:a16="http://schemas.microsoft.com/office/drawing/2014/main" id="{0A88F427-37E8-51C2-CCB3-EB7C252A6F7B}"/>
                </a:ext>
              </a:extLst>
            </p:cNvPr>
            <p:cNvCxnSpPr/>
            <p:nvPr/>
          </p:nvCxnSpPr>
          <p:spPr>
            <a:xfrm>
              <a:off x="7367588" y="4129088"/>
              <a:ext cx="0" cy="583406"/>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28" name="直線コネクタ 21">
              <a:extLst>
                <a:ext uri="{FF2B5EF4-FFF2-40B4-BE49-F238E27FC236}">
                  <a16:creationId xmlns:a16="http://schemas.microsoft.com/office/drawing/2014/main" id="{AA2E9926-3D0D-3C1F-F6C0-23EC569DC154}"/>
                </a:ext>
              </a:extLst>
            </p:cNvPr>
            <p:cNvCxnSpPr/>
            <p:nvPr/>
          </p:nvCxnSpPr>
          <p:spPr>
            <a:xfrm flipH="1" flipV="1">
              <a:off x="4810125" y="4667250"/>
              <a:ext cx="2557463" cy="47625"/>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grpSp>
      <p:sp>
        <p:nvSpPr>
          <p:cNvPr id="30" name="テキスト ボックス 29">
            <a:extLst>
              <a:ext uri="{FF2B5EF4-FFF2-40B4-BE49-F238E27FC236}">
                <a16:creationId xmlns:a16="http://schemas.microsoft.com/office/drawing/2014/main" id="{28C0DF14-1C3F-C867-D315-E95B4FA72098}"/>
              </a:ext>
            </a:extLst>
          </p:cNvPr>
          <p:cNvSpPr txBox="1"/>
          <p:nvPr/>
        </p:nvSpPr>
        <p:spPr>
          <a:xfrm>
            <a:off x="746473" y="6221941"/>
            <a:ext cx="6154614" cy="338554"/>
          </a:xfrm>
          <a:prstGeom prst="rect">
            <a:avLst/>
          </a:prstGeom>
          <a:noFill/>
        </p:spPr>
        <p:txBody>
          <a:bodyPr wrap="square">
            <a:spAutoFit/>
          </a:bodyPr>
          <a:lstStyle/>
          <a:p>
            <a:r>
              <a:rPr lang="ja-JP"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No SRM has been installed in the LER BT yet.</a:t>
            </a:r>
            <a:endParaRPr lang="ja-JP" altLang="en-US" sz="16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 name="スライド番号プレースホルダー 1">
            <a:extLst>
              <a:ext uri="{FF2B5EF4-FFF2-40B4-BE49-F238E27FC236}">
                <a16:creationId xmlns:a16="http://schemas.microsoft.com/office/drawing/2014/main" id="{AF88D3FF-5F2E-04B1-5EC4-00FBA722EEFD}"/>
              </a:ext>
            </a:extLst>
          </p:cNvPr>
          <p:cNvSpPr>
            <a:spLocks noGrp="1"/>
          </p:cNvSpPr>
          <p:nvPr>
            <p:ph type="sldNum" sz="quarter" idx="12"/>
          </p:nvPr>
        </p:nvSpPr>
        <p:spPr/>
        <p:txBody>
          <a:bodyPr/>
          <a:lstStyle/>
          <a:p>
            <a:fld id="{CAD7C6AE-5926-44C1-B8C5-328FEA194DF7}" type="slidenum">
              <a:rPr lang="ja-JP" altLang="en-US" smtClean="0"/>
              <a:pPr/>
              <a:t>38</a:t>
            </a:fld>
            <a:endParaRPr lang="ja-JP" altLang="en-US" dirty="0"/>
          </a:p>
        </p:txBody>
      </p:sp>
    </p:spTree>
    <p:extLst>
      <p:ext uri="{BB962C8B-B14F-4D97-AF65-F5344CB8AC3E}">
        <p14:creationId xmlns:p14="http://schemas.microsoft.com/office/powerpoint/2010/main" val="32753643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D9020C78-AA99-C24C-143C-B99EFDA617ED}"/>
              </a:ext>
            </a:extLst>
          </p:cNvPr>
          <p:cNvSpPr txBox="1"/>
          <p:nvPr/>
        </p:nvSpPr>
        <p:spPr>
          <a:xfrm>
            <a:off x="170822" y="2529439"/>
            <a:ext cx="6192721" cy="369332"/>
          </a:xfrm>
          <a:prstGeom prst="rect">
            <a:avLst/>
          </a:prstGeom>
          <a:noFill/>
        </p:spPr>
        <p:txBody>
          <a:bodyPr wrap="none" rtlCol="0">
            <a:spAutoFit/>
          </a:bodyPr>
          <a:lstStyle/>
          <a:p>
            <a:pPr marL="285750" indent="-285750" algn="l">
              <a:buFont typeface="Arial" panose="020B0604020202020204" pitchFamily="34" charset="0"/>
              <a:buChar char="•"/>
            </a:pPr>
            <a:r>
              <a:rPr lang="en-US" altLang="ja-JP" b="1" dirty="0">
                <a:latin typeface="Arial Unicode MS" panose="020B0604020202020204" pitchFamily="50" charset="-128"/>
                <a:ea typeface="Arial Unicode MS" panose="020B0604020202020204" pitchFamily="50" charset="-128"/>
                <a:cs typeface="Arial Unicode MS" panose="020B0604020202020204" pitchFamily="50" charset="-128"/>
              </a:rPr>
              <a:t>Addressing BT BPM Issues and Improving Performance</a:t>
            </a:r>
            <a:endParaRPr kumimoji="1" lang="ja-JP" altLang="en-US"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2" name="テキスト ボックス 11">
            <a:extLst>
              <a:ext uri="{FF2B5EF4-FFF2-40B4-BE49-F238E27FC236}">
                <a16:creationId xmlns:a16="http://schemas.microsoft.com/office/drawing/2014/main" id="{84618E4A-14D1-D07D-B6BF-9D2BE8C98C34}"/>
              </a:ext>
            </a:extLst>
          </p:cNvPr>
          <p:cNvSpPr txBox="1"/>
          <p:nvPr/>
        </p:nvSpPr>
        <p:spPr>
          <a:xfrm>
            <a:off x="425687" y="3029376"/>
            <a:ext cx="11141109" cy="338554"/>
          </a:xfrm>
          <a:prstGeom prst="rect">
            <a:avLst/>
          </a:prstGeom>
          <a:noFill/>
        </p:spPr>
        <p:txBody>
          <a:bodyPr wrap="square">
            <a:spAutoFit/>
          </a:bodyPr>
          <a:lstStyle/>
          <a:p>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Issue1: </a:t>
            </a: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Abnormal oscilloscope trigger timing in the BT BPM system caused missed beam measurements and timing shifts.</a:t>
            </a:r>
            <a:endParaRPr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nvGrpSpPr>
          <p:cNvPr id="243" name="グループ化 242">
            <a:extLst>
              <a:ext uri="{FF2B5EF4-FFF2-40B4-BE49-F238E27FC236}">
                <a16:creationId xmlns:a16="http://schemas.microsoft.com/office/drawing/2014/main" id="{35EDBB48-E500-4F49-94B6-AFB76CA6AC61}"/>
              </a:ext>
            </a:extLst>
          </p:cNvPr>
          <p:cNvGrpSpPr/>
          <p:nvPr/>
        </p:nvGrpSpPr>
        <p:grpSpPr>
          <a:xfrm>
            <a:off x="425687" y="3716116"/>
            <a:ext cx="11028826" cy="2883537"/>
            <a:chOff x="1135427" y="1472563"/>
            <a:chExt cx="8552384" cy="2236060"/>
          </a:xfrm>
        </p:grpSpPr>
        <p:pic>
          <p:nvPicPr>
            <p:cNvPr id="7" name="図 6">
              <a:extLst>
                <a:ext uri="{FF2B5EF4-FFF2-40B4-BE49-F238E27FC236}">
                  <a16:creationId xmlns:a16="http://schemas.microsoft.com/office/drawing/2014/main" id="{C5C3A512-B01B-6B21-599A-F1E5EC25705D}"/>
                </a:ext>
              </a:extLst>
            </p:cNvPr>
            <p:cNvPicPr>
              <a:picLocks noChangeAspect="1"/>
            </p:cNvPicPr>
            <p:nvPr/>
          </p:nvPicPr>
          <p:blipFill>
            <a:blip r:embed="rId2">
              <a:extLst>
                <a:ext uri="{28A0092B-C50C-407E-A947-70E740481C1C}">
                  <a14:useLocalDpi xmlns:a14="http://schemas.microsoft.com/office/drawing/2010/main" val="0"/>
                </a:ext>
              </a:extLst>
            </a:blip>
            <a:srcRect b="50768"/>
            <a:stretch>
              <a:fillRect/>
            </a:stretch>
          </p:blipFill>
          <p:spPr>
            <a:xfrm>
              <a:off x="5783048" y="1472563"/>
              <a:ext cx="3739167" cy="1791673"/>
            </a:xfrm>
            <a:prstGeom prst="rect">
              <a:avLst/>
            </a:prstGeom>
          </p:spPr>
        </p:pic>
        <p:pic>
          <p:nvPicPr>
            <p:cNvPr id="9" name="図 8">
              <a:extLst>
                <a:ext uri="{FF2B5EF4-FFF2-40B4-BE49-F238E27FC236}">
                  <a16:creationId xmlns:a16="http://schemas.microsoft.com/office/drawing/2014/main" id="{2BF8B0FE-95EC-81BA-498E-6CCD692F117F}"/>
                </a:ext>
              </a:extLst>
            </p:cNvPr>
            <p:cNvPicPr>
              <a:picLocks noChangeAspect="1"/>
            </p:cNvPicPr>
            <p:nvPr/>
          </p:nvPicPr>
          <p:blipFill>
            <a:blip r:embed="rId3">
              <a:extLst>
                <a:ext uri="{28A0092B-C50C-407E-A947-70E740481C1C}">
                  <a14:useLocalDpi xmlns:a14="http://schemas.microsoft.com/office/drawing/2010/main" val="0"/>
                </a:ext>
              </a:extLst>
            </a:blip>
            <a:srcRect b="50768"/>
            <a:stretch>
              <a:fillRect/>
            </a:stretch>
          </p:blipFill>
          <p:spPr>
            <a:xfrm>
              <a:off x="1135427" y="1472564"/>
              <a:ext cx="3739167" cy="1791673"/>
            </a:xfrm>
            <a:prstGeom prst="rect">
              <a:avLst/>
            </a:prstGeom>
          </p:spPr>
        </p:pic>
        <p:sp>
          <p:nvSpPr>
            <p:cNvPr id="13" name="矢印: 右 12">
              <a:extLst>
                <a:ext uri="{FF2B5EF4-FFF2-40B4-BE49-F238E27FC236}">
                  <a16:creationId xmlns:a16="http://schemas.microsoft.com/office/drawing/2014/main" id="{C46D4384-9E58-CCEE-8EFD-CDE803F7BD4E}"/>
                </a:ext>
              </a:extLst>
            </p:cNvPr>
            <p:cNvSpPr/>
            <p:nvPr/>
          </p:nvSpPr>
          <p:spPr>
            <a:xfrm>
              <a:off x="5101353" y="2108676"/>
              <a:ext cx="532562" cy="261258"/>
            </a:xfrm>
            <a:prstGeom prst="rightArrow">
              <a:avLst/>
            </a:prstGeom>
            <a:solidFill>
              <a:schemeClr val="accent4">
                <a:lumMod val="20000"/>
                <a:lumOff val="80000"/>
              </a:schemeClr>
            </a:solid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18" name="楕円 17">
              <a:extLst>
                <a:ext uri="{FF2B5EF4-FFF2-40B4-BE49-F238E27FC236}">
                  <a16:creationId xmlns:a16="http://schemas.microsoft.com/office/drawing/2014/main" id="{D789B5B1-7C91-9C23-5E39-B8EA486D3417}"/>
                </a:ext>
              </a:extLst>
            </p:cNvPr>
            <p:cNvSpPr/>
            <p:nvPr/>
          </p:nvSpPr>
          <p:spPr>
            <a:xfrm>
              <a:off x="2478733" y="2399175"/>
              <a:ext cx="371788" cy="30777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19" name="テキスト ボックス 18">
              <a:extLst>
                <a:ext uri="{FF2B5EF4-FFF2-40B4-BE49-F238E27FC236}">
                  <a16:creationId xmlns:a16="http://schemas.microsoft.com/office/drawing/2014/main" id="{1E9C8858-01E4-C75D-91E9-026325158882}"/>
                </a:ext>
              </a:extLst>
            </p:cNvPr>
            <p:cNvSpPr txBox="1"/>
            <p:nvPr/>
          </p:nvSpPr>
          <p:spPr>
            <a:xfrm>
              <a:off x="1749557" y="2297896"/>
              <a:ext cx="1040670" cy="307777"/>
            </a:xfrm>
            <a:prstGeom prst="rect">
              <a:avLst/>
            </a:prstGeom>
            <a:noFill/>
          </p:spPr>
          <p:txBody>
            <a:bodyPr wrap="none" rtlCol="0">
              <a:spAutoFit/>
            </a:bodyPr>
            <a:lstStyle/>
            <a:p>
              <a:pPr algn="l"/>
              <a:r>
                <a:rPr lang="en-US" altLang="ja-JP" sz="14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timing shift</a:t>
              </a:r>
              <a:endParaRPr kumimoji="1" lang="ja-JP" altLang="en-US" sz="14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23" name="直線矢印コネクタ 22">
              <a:extLst>
                <a:ext uri="{FF2B5EF4-FFF2-40B4-BE49-F238E27FC236}">
                  <a16:creationId xmlns:a16="http://schemas.microsoft.com/office/drawing/2014/main" id="{D7B2AB50-9D92-5C10-3BAF-8444D66EF530}"/>
                </a:ext>
              </a:extLst>
            </p:cNvPr>
            <p:cNvCxnSpPr>
              <a:cxnSpLocks/>
            </p:cNvCxnSpPr>
            <p:nvPr/>
          </p:nvCxnSpPr>
          <p:spPr>
            <a:xfrm flipH="1">
              <a:off x="2691922" y="2584112"/>
              <a:ext cx="1002661" cy="338481"/>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5" name="直線矢印コネクタ 24">
              <a:extLst>
                <a:ext uri="{FF2B5EF4-FFF2-40B4-BE49-F238E27FC236}">
                  <a16:creationId xmlns:a16="http://schemas.microsoft.com/office/drawing/2014/main" id="{6F118929-D46A-F407-D980-AD5F5D982303}"/>
                </a:ext>
              </a:extLst>
            </p:cNvPr>
            <p:cNvCxnSpPr>
              <a:cxnSpLocks/>
            </p:cNvCxnSpPr>
            <p:nvPr/>
          </p:nvCxnSpPr>
          <p:spPr>
            <a:xfrm>
              <a:off x="3843716" y="2584112"/>
              <a:ext cx="642927" cy="369062"/>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8" name="テキスト ボックス 27">
              <a:extLst>
                <a:ext uri="{FF2B5EF4-FFF2-40B4-BE49-F238E27FC236}">
                  <a16:creationId xmlns:a16="http://schemas.microsoft.com/office/drawing/2014/main" id="{FCAFA3CC-1BCF-E315-8297-92F5A7AC218E}"/>
                </a:ext>
              </a:extLst>
            </p:cNvPr>
            <p:cNvSpPr txBox="1"/>
            <p:nvPr/>
          </p:nvSpPr>
          <p:spPr>
            <a:xfrm>
              <a:off x="3694583" y="2178721"/>
              <a:ext cx="1199367" cy="461665"/>
            </a:xfrm>
            <a:prstGeom prst="rect">
              <a:avLst/>
            </a:prstGeom>
            <a:noFill/>
          </p:spPr>
          <p:txBody>
            <a:bodyPr wrap="none" rtlCol="0">
              <a:spAutoFit/>
            </a:bodyPr>
            <a:lstStyle/>
            <a:p>
              <a:pPr algn="l"/>
              <a:r>
                <a:rPr kumimoji="1" lang="en-US" altLang="ja-JP" sz="12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missed beam </a:t>
              </a:r>
            </a:p>
            <a:p>
              <a:pPr algn="l"/>
              <a:r>
                <a:rPr kumimoji="1" lang="en-US" altLang="ja-JP" sz="12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measurements</a:t>
              </a:r>
              <a:endParaRPr kumimoji="1" lang="ja-JP" altLang="en-US" sz="12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9" name="テキスト ボックス 28">
              <a:extLst>
                <a:ext uri="{FF2B5EF4-FFF2-40B4-BE49-F238E27FC236}">
                  <a16:creationId xmlns:a16="http://schemas.microsoft.com/office/drawing/2014/main" id="{EF0962B3-FC2E-6383-9AC7-872874D0A8B9}"/>
                </a:ext>
              </a:extLst>
            </p:cNvPr>
            <p:cNvSpPr txBox="1"/>
            <p:nvPr/>
          </p:nvSpPr>
          <p:spPr>
            <a:xfrm>
              <a:off x="1450395" y="3246958"/>
              <a:ext cx="3424199" cy="461665"/>
            </a:xfrm>
            <a:prstGeom prst="rect">
              <a:avLst/>
            </a:prstGeom>
            <a:noFill/>
          </p:spPr>
          <p:txBody>
            <a:bodyPr wrap="square" rtlCol="0">
              <a:spAutoFit/>
            </a:bodyPr>
            <a:lstStyle/>
            <a:p>
              <a:r>
                <a:rPr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e+ Bunch </a:t>
              </a:r>
              <a:r>
                <a:rPr lang="ja-JP"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Charge at the LINAC </a:t>
              </a:r>
              <a:r>
                <a:rPr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END</a:t>
              </a:r>
              <a:r>
                <a:rPr lang="ja-JP"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 and BT BPM</a:t>
              </a:r>
              <a:r>
                <a:rPr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1200" b="1" dirty="0">
                  <a:latin typeface="Arial Unicode MS" panose="020B0604020202020204" pitchFamily="50" charset="-128"/>
                  <a:ea typeface="Arial Unicode MS" panose="020B0604020202020204" pitchFamily="50" charset="-128"/>
                  <a:cs typeface="Arial Unicode MS" panose="020B0604020202020204" pitchFamily="50" charset="-128"/>
                </a:rPr>
                <a:t>before</a:t>
              </a:r>
              <a:r>
                <a:rPr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 timing correction</a:t>
              </a:r>
              <a:endParaRPr kumimoji="1" lang="ja-JP" altLang="en-US" sz="12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1" name="テキスト ボックス 30">
              <a:extLst>
                <a:ext uri="{FF2B5EF4-FFF2-40B4-BE49-F238E27FC236}">
                  <a16:creationId xmlns:a16="http://schemas.microsoft.com/office/drawing/2014/main" id="{DAD16825-B1F6-4698-1F36-10B453992950}"/>
                </a:ext>
              </a:extLst>
            </p:cNvPr>
            <p:cNvSpPr txBox="1"/>
            <p:nvPr/>
          </p:nvSpPr>
          <p:spPr>
            <a:xfrm>
              <a:off x="6263612" y="3246958"/>
              <a:ext cx="3424199" cy="461665"/>
            </a:xfrm>
            <a:prstGeom prst="rect">
              <a:avLst/>
            </a:prstGeom>
            <a:noFill/>
          </p:spPr>
          <p:txBody>
            <a:bodyPr wrap="square" rtlCol="0">
              <a:spAutoFit/>
            </a:bodyPr>
            <a:lstStyle/>
            <a:p>
              <a:r>
                <a:rPr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e+ Bunch </a:t>
              </a:r>
              <a:r>
                <a:rPr lang="ja-JP"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Charge at the LINAC </a:t>
              </a:r>
              <a:r>
                <a:rPr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END</a:t>
              </a:r>
              <a:r>
                <a:rPr lang="ja-JP"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 and BT BPM</a:t>
              </a:r>
              <a:r>
                <a:rPr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1200" b="1" dirty="0">
                  <a:latin typeface="Arial Unicode MS" panose="020B0604020202020204" pitchFamily="50" charset="-128"/>
                  <a:ea typeface="Arial Unicode MS" panose="020B0604020202020204" pitchFamily="50" charset="-128"/>
                  <a:cs typeface="Arial Unicode MS" panose="020B0604020202020204" pitchFamily="50" charset="-128"/>
                </a:rPr>
                <a:t>After</a:t>
              </a:r>
              <a:r>
                <a:rPr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 timing correction</a:t>
              </a:r>
              <a:endParaRPr kumimoji="1" lang="ja-JP" altLang="en-US" sz="12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2" name="テキスト ボックス 31">
              <a:extLst>
                <a:ext uri="{FF2B5EF4-FFF2-40B4-BE49-F238E27FC236}">
                  <a16:creationId xmlns:a16="http://schemas.microsoft.com/office/drawing/2014/main" id="{0E2D46CE-F7FA-1949-04B3-659C46E6C635}"/>
                </a:ext>
              </a:extLst>
            </p:cNvPr>
            <p:cNvSpPr txBox="1"/>
            <p:nvPr/>
          </p:nvSpPr>
          <p:spPr>
            <a:xfrm>
              <a:off x="4996098" y="1770122"/>
              <a:ext cx="684803"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Fixed</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sp>
        <p:nvSpPr>
          <p:cNvPr id="245" name="テキスト ボックス 244">
            <a:extLst>
              <a:ext uri="{FF2B5EF4-FFF2-40B4-BE49-F238E27FC236}">
                <a16:creationId xmlns:a16="http://schemas.microsoft.com/office/drawing/2014/main" id="{066E5587-D017-DCCE-6F13-CC10C7BFE04C}"/>
              </a:ext>
            </a:extLst>
          </p:cNvPr>
          <p:cNvSpPr txBox="1"/>
          <p:nvPr/>
        </p:nvSpPr>
        <p:spPr>
          <a:xfrm>
            <a:off x="170822" y="208332"/>
            <a:ext cx="6885218" cy="369332"/>
          </a:xfrm>
          <a:prstGeom prst="rect">
            <a:avLst/>
          </a:prstGeom>
          <a:noFill/>
        </p:spPr>
        <p:txBody>
          <a:bodyPr wrap="none" rtlCol="0">
            <a:spAutoFit/>
          </a:bodyPr>
          <a:lstStyle/>
          <a:p>
            <a:pPr marL="285750" indent="-285750" algn="l">
              <a:buFont typeface="Arial" panose="020B0604020202020204" pitchFamily="34" charset="0"/>
              <a:buChar char="•"/>
            </a:pPr>
            <a:r>
              <a:rPr lang="en-US" altLang="ja-JP" b="1" dirty="0">
                <a:latin typeface="Arial Unicode MS" panose="020B0604020202020204" pitchFamily="50" charset="-128"/>
                <a:ea typeface="Arial Unicode MS" panose="020B0604020202020204" pitchFamily="50" charset="-128"/>
                <a:cs typeface="Arial Unicode MS" panose="020B0604020202020204" pitchFamily="50" charset="-128"/>
              </a:rPr>
              <a:t>Radiation Protection for the SY3 Beam Diagnostic line Camera</a:t>
            </a:r>
            <a:endParaRPr kumimoji="1" lang="ja-JP" altLang="en-US"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47" name="テキスト ボックス 246">
            <a:extLst>
              <a:ext uri="{FF2B5EF4-FFF2-40B4-BE49-F238E27FC236}">
                <a16:creationId xmlns:a16="http://schemas.microsoft.com/office/drawing/2014/main" id="{84A130FD-A59D-24E7-8A88-F46B3768835D}"/>
              </a:ext>
            </a:extLst>
          </p:cNvPr>
          <p:cNvSpPr txBox="1"/>
          <p:nvPr/>
        </p:nvSpPr>
        <p:spPr>
          <a:xfrm>
            <a:off x="565431" y="732640"/>
            <a:ext cx="10675536" cy="923330"/>
          </a:xfrm>
          <a:prstGeom prst="rect">
            <a:avLst/>
          </a:prstGeom>
          <a:noFill/>
        </p:spPr>
        <p:txBody>
          <a:bodyPr wrap="square">
            <a:spAutoFit/>
          </a:bodyPr>
          <a:lstStyle/>
          <a:p>
            <a:pPr marL="342900" lvl="0" indent="-342900">
              <a:buFont typeface="Arial" panose="020B0604020202020204" pitchFamily="34" charset="0"/>
              <a:buChar char="•"/>
            </a:pPr>
            <a:r>
              <a:rPr lang="ja-JP" altLang="ja-JP" dirty="0">
                <a:latin typeface="Arial Unicode MS" panose="020B0604020202020204" pitchFamily="50" charset="-128"/>
                <a:ea typeface="Arial Unicode MS" panose="020B0604020202020204" pitchFamily="50" charset="-128"/>
                <a:cs typeface="Arial Unicode MS" panose="020B0604020202020204" pitchFamily="50" charset="-128"/>
              </a:rPr>
              <a:t>Frequent camera shutdowns due to radiation from the beam dump prevent stable measurements.</a:t>
            </a:r>
          </a:p>
          <a:p>
            <a:pPr marL="342900" lvl="0" indent="-342900">
              <a:buFont typeface="Arial" panose="020B0604020202020204" pitchFamily="34" charset="0"/>
              <a:buChar char="•"/>
            </a:pPr>
            <a:r>
              <a:rPr lang="ja-JP" altLang="ja-JP" dirty="0">
                <a:latin typeface="Arial Unicode MS" panose="020B0604020202020204" pitchFamily="50" charset="-128"/>
                <a:ea typeface="Arial Unicode MS" panose="020B0604020202020204" pitchFamily="50" charset="-128"/>
                <a:cs typeface="Arial Unicode MS" panose="020B0604020202020204" pitchFamily="50" charset="-128"/>
              </a:rPr>
              <a:t>Radiation shielding upgrades were postponed from the summer shutdown to the next shutdown due to higher-priority work, including SRM installation.</a:t>
            </a:r>
          </a:p>
        </p:txBody>
      </p:sp>
      <p:sp>
        <p:nvSpPr>
          <p:cNvPr id="2" name="スライド番号プレースホルダー 1">
            <a:extLst>
              <a:ext uri="{FF2B5EF4-FFF2-40B4-BE49-F238E27FC236}">
                <a16:creationId xmlns:a16="http://schemas.microsoft.com/office/drawing/2014/main" id="{72574399-1BD6-FAD7-BAF0-CAC175FC44CA}"/>
              </a:ext>
            </a:extLst>
          </p:cNvPr>
          <p:cNvSpPr>
            <a:spLocks noGrp="1"/>
          </p:cNvSpPr>
          <p:nvPr>
            <p:ph type="sldNum" sz="quarter" idx="12"/>
          </p:nvPr>
        </p:nvSpPr>
        <p:spPr/>
        <p:txBody>
          <a:bodyPr/>
          <a:lstStyle/>
          <a:p>
            <a:fld id="{CAD7C6AE-5926-44C1-B8C5-328FEA194DF7}" type="slidenum">
              <a:rPr lang="ja-JP" altLang="en-US" smtClean="0"/>
              <a:pPr/>
              <a:t>39</a:t>
            </a:fld>
            <a:endParaRPr lang="ja-JP" altLang="en-US" dirty="0"/>
          </a:p>
        </p:txBody>
      </p:sp>
    </p:spTree>
    <p:extLst>
      <p:ext uri="{BB962C8B-B14F-4D97-AF65-F5344CB8AC3E}">
        <p14:creationId xmlns:p14="http://schemas.microsoft.com/office/powerpoint/2010/main" val="17568967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テキスト ボックス 35">
            <a:extLst>
              <a:ext uri="{FF2B5EF4-FFF2-40B4-BE49-F238E27FC236}">
                <a16:creationId xmlns:a16="http://schemas.microsoft.com/office/drawing/2014/main" id="{FFB6A7B9-132B-FD93-56A8-8EAE84B69E14}"/>
              </a:ext>
            </a:extLst>
          </p:cNvPr>
          <p:cNvSpPr txBox="1"/>
          <p:nvPr/>
        </p:nvSpPr>
        <p:spPr>
          <a:xfrm>
            <a:off x="422208" y="136525"/>
            <a:ext cx="11141109" cy="338554"/>
          </a:xfrm>
          <a:prstGeom prst="rect">
            <a:avLst/>
          </a:prstGeom>
          <a:noFill/>
        </p:spPr>
        <p:txBody>
          <a:bodyPr wrap="square">
            <a:spAutoFit/>
          </a:bodyPr>
          <a:lstStyle/>
          <a:p>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Issue2: BPM Signal Overlap and Poor Position Resolution</a:t>
            </a:r>
            <a:endParaRPr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nvGrpSpPr>
          <p:cNvPr id="2" name="グループ化 1">
            <a:extLst>
              <a:ext uri="{FF2B5EF4-FFF2-40B4-BE49-F238E27FC236}">
                <a16:creationId xmlns:a16="http://schemas.microsoft.com/office/drawing/2014/main" id="{32F6831B-7203-7955-23F4-90907694DD18}"/>
              </a:ext>
            </a:extLst>
          </p:cNvPr>
          <p:cNvGrpSpPr/>
          <p:nvPr/>
        </p:nvGrpSpPr>
        <p:grpSpPr>
          <a:xfrm>
            <a:off x="1571155" y="2639434"/>
            <a:ext cx="9260115" cy="3336777"/>
            <a:chOff x="1770734" y="2746897"/>
            <a:chExt cx="8580107" cy="3091744"/>
          </a:xfrm>
        </p:grpSpPr>
        <p:pic>
          <p:nvPicPr>
            <p:cNvPr id="74" name="図 73">
              <a:extLst>
                <a:ext uri="{FF2B5EF4-FFF2-40B4-BE49-F238E27FC236}">
                  <a16:creationId xmlns:a16="http://schemas.microsoft.com/office/drawing/2014/main" id="{893E7A8A-281E-2649-9CFF-F6FDC18993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0734" y="2795007"/>
              <a:ext cx="5953284" cy="1860401"/>
            </a:xfrm>
            <a:prstGeom prst="rect">
              <a:avLst/>
            </a:prstGeom>
          </p:spPr>
        </p:pic>
        <p:sp>
          <p:nvSpPr>
            <p:cNvPr id="76" name="テキスト ボックス 75">
              <a:extLst>
                <a:ext uri="{FF2B5EF4-FFF2-40B4-BE49-F238E27FC236}">
                  <a16:creationId xmlns:a16="http://schemas.microsoft.com/office/drawing/2014/main" id="{51DEA631-82B9-FFA0-2FF4-BED21230677B}"/>
                </a:ext>
              </a:extLst>
            </p:cNvPr>
            <p:cNvSpPr txBox="1"/>
            <p:nvPr/>
          </p:nvSpPr>
          <p:spPr>
            <a:xfrm rot="16200000">
              <a:off x="3444899" y="4815983"/>
              <a:ext cx="684885"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rgbClr val="0070C0"/>
                  </a:solidFill>
                  <a:latin typeface="Times New Roman" pitchFamily="18"/>
                  <a:ea typeface="Noto Sans CJK JP" pitchFamily="2"/>
                  <a:cs typeface="Lohit Devanagari" pitchFamily="2"/>
                </a:rPr>
                <a:t>QXF1P_A_1</a:t>
              </a:r>
            </a:p>
          </p:txBody>
        </p:sp>
        <p:sp>
          <p:nvSpPr>
            <p:cNvPr id="78" name="テキスト ボックス 77">
              <a:extLst>
                <a:ext uri="{FF2B5EF4-FFF2-40B4-BE49-F238E27FC236}">
                  <a16:creationId xmlns:a16="http://schemas.microsoft.com/office/drawing/2014/main" id="{31225809-C36A-6BC1-236B-83BE6049449D}"/>
                </a:ext>
              </a:extLst>
            </p:cNvPr>
            <p:cNvSpPr txBox="1"/>
            <p:nvPr/>
          </p:nvSpPr>
          <p:spPr>
            <a:xfrm rot="16200000">
              <a:off x="5223464" y="3455376"/>
              <a:ext cx="831125"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chemeClr val="accent6">
                      <a:lumMod val="75000"/>
                    </a:schemeClr>
                  </a:solidFill>
                  <a:latin typeface="Times New Roman" pitchFamily="18"/>
                  <a:ea typeface="Noto Sans CJK JP" pitchFamily="2"/>
                  <a:cs typeface="Lohit Devanagari" pitchFamily="2"/>
                </a:rPr>
                <a:t>QWFP_4A_1</a:t>
              </a:r>
            </a:p>
          </p:txBody>
        </p:sp>
        <p:sp>
          <p:nvSpPr>
            <p:cNvPr id="92" name="テキスト ボックス 91">
              <a:extLst>
                <a:ext uri="{FF2B5EF4-FFF2-40B4-BE49-F238E27FC236}">
                  <a16:creationId xmlns:a16="http://schemas.microsoft.com/office/drawing/2014/main" id="{980F7F63-ABAA-8FC7-8EB6-E9C47DCA7215}"/>
                </a:ext>
              </a:extLst>
            </p:cNvPr>
            <p:cNvSpPr txBox="1"/>
            <p:nvPr/>
          </p:nvSpPr>
          <p:spPr>
            <a:xfrm>
              <a:off x="1781545" y="3033302"/>
              <a:ext cx="494898" cy="228140"/>
            </a:xfrm>
            <a:prstGeom prst="rect">
              <a:avLst/>
            </a:prstGeom>
            <a:noFill/>
          </p:spPr>
          <p:txBody>
            <a:bodyPr wrap="none" rtlCol="0">
              <a:spAutoFit/>
            </a:bodyPr>
            <a:lstStyle/>
            <a:p>
              <a:r>
                <a:rPr kumimoji="1" lang="en-US" altLang="ja-JP" sz="1000" b="1" dirty="0">
                  <a:latin typeface="Times New Roman" panose="02020603050405020304" pitchFamily="18" charset="0"/>
                  <a:ea typeface="Arial Unicode MS" panose="020B0604020202020204"/>
                  <a:cs typeface="Times New Roman" panose="02020603050405020304" pitchFamily="18" charset="0"/>
                </a:rPr>
                <a:t>(LER)</a:t>
              </a:r>
              <a:endParaRPr kumimoji="1" lang="ja-JP" altLang="en-US" sz="1000" b="1" dirty="0">
                <a:latin typeface="Times New Roman" panose="02020603050405020304" pitchFamily="18" charset="0"/>
                <a:ea typeface="Arial Unicode MS" panose="020B0604020202020204"/>
                <a:cs typeface="Times New Roman" panose="02020603050405020304" pitchFamily="18" charset="0"/>
              </a:endParaRPr>
            </a:p>
          </p:txBody>
        </p:sp>
        <p:sp>
          <p:nvSpPr>
            <p:cNvPr id="94" name="四角形: 角を丸くする 93">
              <a:extLst>
                <a:ext uri="{FF2B5EF4-FFF2-40B4-BE49-F238E27FC236}">
                  <a16:creationId xmlns:a16="http://schemas.microsoft.com/office/drawing/2014/main" id="{ED35FA77-7617-6125-AEFF-D2FE1BC5465B}"/>
                </a:ext>
              </a:extLst>
            </p:cNvPr>
            <p:cNvSpPr/>
            <p:nvPr/>
          </p:nvSpPr>
          <p:spPr>
            <a:xfrm>
              <a:off x="3729141" y="3265638"/>
              <a:ext cx="143705" cy="1153393"/>
            </a:xfrm>
            <a:prstGeom prst="roundRect">
              <a:avLst/>
            </a:prstGeom>
            <a:noFill/>
            <a:ln>
              <a:solidFill>
                <a:srgbClr val="FF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00" dirty="0">
                <a:ea typeface="Arial Unicode MS" panose="020B0604020202020204"/>
              </a:endParaRPr>
            </a:p>
          </p:txBody>
        </p:sp>
        <p:sp>
          <p:nvSpPr>
            <p:cNvPr id="96" name="テキスト ボックス 95">
              <a:extLst>
                <a:ext uri="{FF2B5EF4-FFF2-40B4-BE49-F238E27FC236}">
                  <a16:creationId xmlns:a16="http://schemas.microsoft.com/office/drawing/2014/main" id="{A06B614A-CE18-FFFA-2525-C0C5901C28EC}"/>
                </a:ext>
              </a:extLst>
            </p:cNvPr>
            <p:cNvSpPr txBox="1"/>
            <p:nvPr/>
          </p:nvSpPr>
          <p:spPr>
            <a:xfrm>
              <a:off x="3649343" y="3024094"/>
              <a:ext cx="442067" cy="228140"/>
            </a:xfrm>
            <a:prstGeom prst="rect">
              <a:avLst/>
            </a:prstGeom>
            <a:noFill/>
          </p:spPr>
          <p:txBody>
            <a:bodyPr wrap="square" rtlCol="0">
              <a:spAutoFit/>
            </a:bodyPr>
            <a:lstStyle/>
            <a:p>
              <a:r>
                <a:rPr lang="en-US" altLang="ja-JP" sz="1000" dirty="0">
                  <a:solidFill>
                    <a:srgbClr val="FF3399"/>
                  </a:solidFill>
                  <a:latin typeface="Times New Roman" panose="02020603050405020304" pitchFamily="18" charset="0"/>
                  <a:ea typeface="Arial Unicode MS" panose="020B0604020202020204"/>
                  <a:cs typeface="Times New Roman" panose="02020603050405020304" pitchFamily="18" charset="0"/>
                </a:rPr>
                <a:t>R1</a:t>
              </a:r>
              <a:endParaRPr kumimoji="1" lang="ja-JP" altLang="en-US" sz="1000" dirty="0">
                <a:solidFill>
                  <a:srgbClr val="FF3399"/>
                </a:solidFill>
                <a:latin typeface="Times New Roman" panose="02020603050405020304" pitchFamily="18" charset="0"/>
                <a:ea typeface="Arial Unicode MS" panose="020B0604020202020204"/>
                <a:cs typeface="Times New Roman" panose="02020603050405020304" pitchFamily="18" charset="0"/>
              </a:endParaRPr>
            </a:p>
          </p:txBody>
        </p:sp>
        <p:sp>
          <p:nvSpPr>
            <p:cNvPr id="98" name="四角形: 角を丸くする 97">
              <a:extLst>
                <a:ext uri="{FF2B5EF4-FFF2-40B4-BE49-F238E27FC236}">
                  <a16:creationId xmlns:a16="http://schemas.microsoft.com/office/drawing/2014/main" id="{4F789019-4DB5-6A83-0E29-BE3DCE8D5C7D}"/>
                </a:ext>
              </a:extLst>
            </p:cNvPr>
            <p:cNvSpPr/>
            <p:nvPr/>
          </p:nvSpPr>
          <p:spPr>
            <a:xfrm>
              <a:off x="4408569" y="3247586"/>
              <a:ext cx="465453" cy="1153393"/>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00" dirty="0">
                <a:ea typeface="Arial Unicode MS" panose="020B0604020202020204"/>
              </a:endParaRPr>
            </a:p>
          </p:txBody>
        </p:sp>
        <p:sp>
          <p:nvSpPr>
            <p:cNvPr id="100" name="テキスト ボックス 99">
              <a:extLst>
                <a:ext uri="{FF2B5EF4-FFF2-40B4-BE49-F238E27FC236}">
                  <a16:creationId xmlns:a16="http://schemas.microsoft.com/office/drawing/2014/main" id="{97B3BD00-1C33-E8DE-4184-1C4447520963}"/>
                </a:ext>
              </a:extLst>
            </p:cNvPr>
            <p:cNvSpPr txBox="1"/>
            <p:nvPr/>
          </p:nvSpPr>
          <p:spPr>
            <a:xfrm>
              <a:off x="4506577" y="3043634"/>
              <a:ext cx="442067" cy="228140"/>
            </a:xfrm>
            <a:prstGeom prst="rect">
              <a:avLst/>
            </a:prstGeom>
            <a:noFill/>
          </p:spPr>
          <p:txBody>
            <a:bodyPr wrap="square" rtlCol="0">
              <a:spAutoFit/>
            </a:bodyPr>
            <a:lstStyle/>
            <a:p>
              <a:r>
                <a:rPr kumimoji="1" lang="en-US" altLang="ja-JP" sz="1000" dirty="0">
                  <a:solidFill>
                    <a:srgbClr val="FF0000"/>
                  </a:solidFill>
                  <a:latin typeface="Times New Roman" panose="02020603050405020304" pitchFamily="18" charset="0"/>
                  <a:ea typeface="Arial Unicode MS" panose="020B0604020202020204"/>
                  <a:cs typeface="Times New Roman" panose="02020603050405020304" pitchFamily="18" charset="0"/>
                </a:rPr>
                <a:t>R2</a:t>
              </a:r>
              <a:endParaRPr kumimoji="1" lang="ja-JP" altLang="en-US" sz="1000" dirty="0">
                <a:solidFill>
                  <a:srgbClr val="FF0000"/>
                </a:solidFill>
                <a:latin typeface="Times New Roman" panose="02020603050405020304" pitchFamily="18" charset="0"/>
                <a:ea typeface="Arial Unicode MS" panose="020B0604020202020204"/>
                <a:cs typeface="Times New Roman" panose="02020603050405020304" pitchFamily="18" charset="0"/>
              </a:endParaRPr>
            </a:p>
          </p:txBody>
        </p:sp>
        <p:sp>
          <p:nvSpPr>
            <p:cNvPr id="102" name="テキスト ボックス 101">
              <a:extLst>
                <a:ext uri="{FF2B5EF4-FFF2-40B4-BE49-F238E27FC236}">
                  <a16:creationId xmlns:a16="http://schemas.microsoft.com/office/drawing/2014/main" id="{F787F068-F072-2E3C-F535-675C877D8764}"/>
                </a:ext>
              </a:extLst>
            </p:cNvPr>
            <p:cNvSpPr txBox="1"/>
            <p:nvPr/>
          </p:nvSpPr>
          <p:spPr>
            <a:xfrm rot="16200000">
              <a:off x="2430207" y="4843028"/>
              <a:ext cx="630796"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chemeClr val="accent6">
                      <a:lumMod val="75000"/>
                    </a:schemeClr>
                  </a:solidFill>
                  <a:latin typeface="Times New Roman" pitchFamily="18"/>
                  <a:ea typeface="Noto Sans CJK JP" pitchFamily="2"/>
                  <a:cs typeface="Lohit Devanagari" pitchFamily="2"/>
                </a:rPr>
                <a:t>QWDP_2A_1</a:t>
              </a:r>
            </a:p>
          </p:txBody>
        </p:sp>
        <p:sp>
          <p:nvSpPr>
            <p:cNvPr id="104" name="テキスト ボックス 103">
              <a:extLst>
                <a:ext uri="{FF2B5EF4-FFF2-40B4-BE49-F238E27FC236}">
                  <a16:creationId xmlns:a16="http://schemas.microsoft.com/office/drawing/2014/main" id="{63D7F2A1-84D7-8458-2116-1088DAAB83CD}"/>
                </a:ext>
              </a:extLst>
            </p:cNvPr>
            <p:cNvSpPr txBox="1"/>
            <p:nvPr/>
          </p:nvSpPr>
          <p:spPr>
            <a:xfrm rot="16200000">
              <a:off x="3118685" y="4843026"/>
              <a:ext cx="630798"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rgbClr val="0070C0"/>
                  </a:solidFill>
                  <a:latin typeface="Times New Roman" pitchFamily="18"/>
                  <a:ea typeface="Noto Sans CJK JP" pitchFamily="2"/>
                  <a:cs typeface="Lohit Devanagari" pitchFamily="2"/>
                </a:rPr>
                <a:t>QXD1P_A_1</a:t>
              </a:r>
            </a:p>
          </p:txBody>
        </p:sp>
        <p:sp>
          <p:nvSpPr>
            <p:cNvPr id="106" name="テキスト ボックス 105">
              <a:extLst>
                <a:ext uri="{FF2B5EF4-FFF2-40B4-BE49-F238E27FC236}">
                  <a16:creationId xmlns:a16="http://schemas.microsoft.com/office/drawing/2014/main" id="{B5D831FF-FC42-5952-7FFC-7278C8C0AC99}"/>
                </a:ext>
              </a:extLst>
            </p:cNvPr>
            <p:cNvSpPr txBox="1"/>
            <p:nvPr/>
          </p:nvSpPr>
          <p:spPr>
            <a:xfrm rot="16200000">
              <a:off x="3241083" y="4815985"/>
              <a:ext cx="684883"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rgbClr val="FF0000"/>
                  </a:solidFill>
                  <a:latin typeface="Times New Roman" pitchFamily="18"/>
                  <a:ea typeface="Noto Sans CJK JP" pitchFamily="2"/>
                  <a:cs typeface="Lohit Devanagari" pitchFamily="2"/>
                </a:rPr>
                <a:t>QXD5P_K_1</a:t>
              </a:r>
            </a:p>
          </p:txBody>
        </p:sp>
        <p:sp>
          <p:nvSpPr>
            <p:cNvPr id="108" name="テキスト ボックス 107">
              <a:extLst>
                <a:ext uri="{FF2B5EF4-FFF2-40B4-BE49-F238E27FC236}">
                  <a16:creationId xmlns:a16="http://schemas.microsoft.com/office/drawing/2014/main" id="{011AFD87-9D5D-84D9-B104-139E271B5B50}"/>
                </a:ext>
              </a:extLst>
            </p:cNvPr>
            <p:cNvSpPr txBox="1"/>
            <p:nvPr/>
          </p:nvSpPr>
          <p:spPr>
            <a:xfrm rot="16200000">
              <a:off x="3354315" y="4815985"/>
              <a:ext cx="684882"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chemeClr val="accent6">
                      <a:lumMod val="75000"/>
                    </a:schemeClr>
                  </a:solidFill>
                  <a:latin typeface="Times New Roman" pitchFamily="18"/>
                  <a:ea typeface="Noto Sans CJK JP" pitchFamily="2"/>
                  <a:cs typeface="Lohit Devanagari" pitchFamily="2"/>
                </a:rPr>
                <a:t>QWFP_3A_1</a:t>
              </a:r>
            </a:p>
          </p:txBody>
        </p:sp>
        <p:sp>
          <p:nvSpPr>
            <p:cNvPr id="110" name="テキスト ボックス 109">
              <a:extLst>
                <a:ext uri="{FF2B5EF4-FFF2-40B4-BE49-F238E27FC236}">
                  <a16:creationId xmlns:a16="http://schemas.microsoft.com/office/drawing/2014/main" id="{D8F0FD74-65F5-A097-D5D1-23113BA2A742}"/>
                </a:ext>
              </a:extLst>
            </p:cNvPr>
            <p:cNvSpPr txBox="1"/>
            <p:nvPr/>
          </p:nvSpPr>
          <p:spPr>
            <a:xfrm rot="16200000">
              <a:off x="3743700" y="4843027"/>
              <a:ext cx="630800"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rgbClr val="FF0000"/>
                  </a:solidFill>
                  <a:latin typeface="Times New Roman" pitchFamily="18"/>
                  <a:ea typeface="Noto Sans CJK JP" pitchFamily="2"/>
                  <a:cs typeface="Lohit Devanagari" pitchFamily="2"/>
                </a:rPr>
                <a:t>QXF5P_K_1</a:t>
              </a:r>
            </a:p>
          </p:txBody>
        </p:sp>
        <p:sp>
          <p:nvSpPr>
            <p:cNvPr id="112" name="テキスト ボックス 111">
              <a:extLst>
                <a:ext uri="{FF2B5EF4-FFF2-40B4-BE49-F238E27FC236}">
                  <a16:creationId xmlns:a16="http://schemas.microsoft.com/office/drawing/2014/main" id="{A0CF0808-7132-2935-DA09-6E626B790B9B}"/>
                </a:ext>
              </a:extLst>
            </p:cNvPr>
            <p:cNvSpPr txBox="1"/>
            <p:nvPr/>
          </p:nvSpPr>
          <p:spPr>
            <a:xfrm rot="16200000">
              <a:off x="3920476" y="4815985"/>
              <a:ext cx="684884"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rgbClr val="0070C0"/>
                  </a:solidFill>
                  <a:latin typeface="Times New Roman" pitchFamily="18"/>
                  <a:ea typeface="Noto Sans CJK JP" pitchFamily="2"/>
                  <a:cs typeface="Lohit Devanagari" pitchFamily="2"/>
                </a:rPr>
                <a:t>QXD2P_A_1</a:t>
              </a:r>
            </a:p>
          </p:txBody>
        </p:sp>
        <p:sp>
          <p:nvSpPr>
            <p:cNvPr id="114" name="テキスト ボックス 113">
              <a:extLst>
                <a:ext uri="{FF2B5EF4-FFF2-40B4-BE49-F238E27FC236}">
                  <a16:creationId xmlns:a16="http://schemas.microsoft.com/office/drawing/2014/main" id="{2CE6FDEF-0539-E09E-7E1A-1FF08A461459}"/>
                </a:ext>
              </a:extLst>
            </p:cNvPr>
            <p:cNvSpPr txBox="1"/>
            <p:nvPr/>
          </p:nvSpPr>
          <p:spPr>
            <a:xfrm rot="16200000">
              <a:off x="4241924" y="4843029"/>
              <a:ext cx="630796"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rgbClr val="FF0000"/>
                  </a:solidFill>
                  <a:latin typeface="Times New Roman" pitchFamily="18"/>
                  <a:ea typeface="Noto Sans CJK JP" pitchFamily="2"/>
                  <a:cs typeface="Lohit Devanagari" pitchFamily="2"/>
                </a:rPr>
                <a:t>QXD6P_K_1</a:t>
              </a:r>
            </a:p>
          </p:txBody>
        </p:sp>
        <p:sp>
          <p:nvSpPr>
            <p:cNvPr id="116" name="テキスト ボックス 115">
              <a:extLst>
                <a:ext uri="{FF2B5EF4-FFF2-40B4-BE49-F238E27FC236}">
                  <a16:creationId xmlns:a16="http://schemas.microsoft.com/office/drawing/2014/main" id="{64971D0C-85B4-498F-18F4-A92CB86B03E4}"/>
                </a:ext>
              </a:extLst>
            </p:cNvPr>
            <p:cNvSpPr txBox="1"/>
            <p:nvPr/>
          </p:nvSpPr>
          <p:spPr>
            <a:xfrm rot="16200000">
              <a:off x="4332510" y="4843029"/>
              <a:ext cx="630795"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chemeClr val="accent6">
                      <a:lumMod val="75000"/>
                    </a:schemeClr>
                  </a:solidFill>
                  <a:latin typeface="Times New Roman" pitchFamily="18"/>
                  <a:ea typeface="Noto Sans CJK JP" pitchFamily="2"/>
                  <a:cs typeface="Lohit Devanagari" pitchFamily="2"/>
                </a:rPr>
                <a:t>QWDP_3A_1</a:t>
              </a:r>
            </a:p>
          </p:txBody>
        </p:sp>
        <p:sp>
          <p:nvSpPr>
            <p:cNvPr id="118" name="テキスト ボックス 117">
              <a:extLst>
                <a:ext uri="{FF2B5EF4-FFF2-40B4-BE49-F238E27FC236}">
                  <a16:creationId xmlns:a16="http://schemas.microsoft.com/office/drawing/2014/main" id="{C71F626B-C616-3F1D-9101-E6D02C2963AB}"/>
                </a:ext>
              </a:extLst>
            </p:cNvPr>
            <p:cNvSpPr txBox="1"/>
            <p:nvPr/>
          </p:nvSpPr>
          <p:spPr>
            <a:xfrm rot="16200000">
              <a:off x="4442142" y="4862075"/>
              <a:ext cx="592703"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rgbClr val="0070C0"/>
                  </a:solidFill>
                  <a:latin typeface="Times New Roman" pitchFamily="18"/>
                  <a:ea typeface="Noto Sans CJK JP" pitchFamily="2"/>
                  <a:cs typeface="Lohit Devanagari" pitchFamily="2"/>
                </a:rPr>
                <a:t>QXF2P_A_1</a:t>
              </a:r>
            </a:p>
          </p:txBody>
        </p:sp>
        <p:sp>
          <p:nvSpPr>
            <p:cNvPr id="120" name="テキスト ボックス 119">
              <a:extLst>
                <a:ext uri="{FF2B5EF4-FFF2-40B4-BE49-F238E27FC236}">
                  <a16:creationId xmlns:a16="http://schemas.microsoft.com/office/drawing/2014/main" id="{6A2D44A5-4AC1-8BB2-ED60-F5CEFDAF539B}"/>
                </a:ext>
              </a:extLst>
            </p:cNvPr>
            <p:cNvSpPr txBox="1"/>
            <p:nvPr/>
          </p:nvSpPr>
          <p:spPr>
            <a:xfrm rot="16200000">
              <a:off x="4626914" y="4843029"/>
              <a:ext cx="630796"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chemeClr val="accent2"/>
                  </a:solidFill>
                  <a:latin typeface="Times New Roman" pitchFamily="18"/>
                  <a:ea typeface="Noto Sans CJK JP" pitchFamily="2"/>
                  <a:cs typeface="Lohit Devanagari" pitchFamily="2"/>
                </a:rPr>
                <a:t>QAD5P_A_1</a:t>
              </a:r>
            </a:p>
          </p:txBody>
        </p:sp>
        <p:sp>
          <p:nvSpPr>
            <p:cNvPr id="122" name="テキスト ボックス 121">
              <a:extLst>
                <a:ext uri="{FF2B5EF4-FFF2-40B4-BE49-F238E27FC236}">
                  <a16:creationId xmlns:a16="http://schemas.microsoft.com/office/drawing/2014/main" id="{C629896A-8F61-1C78-F361-EFAAB3CF9C79}"/>
                </a:ext>
              </a:extLst>
            </p:cNvPr>
            <p:cNvSpPr txBox="1"/>
            <p:nvPr/>
          </p:nvSpPr>
          <p:spPr>
            <a:xfrm rot="16200000">
              <a:off x="4830730" y="4843026"/>
              <a:ext cx="630800"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rgbClr val="FF0000"/>
                  </a:solidFill>
                  <a:latin typeface="Times New Roman" pitchFamily="18"/>
                  <a:ea typeface="Noto Sans CJK JP" pitchFamily="2"/>
                  <a:cs typeface="Lohit Devanagari" pitchFamily="2"/>
                </a:rPr>
                <a:t>QXF6P_A_1</a:t>
              </a:r>
            </a:p>
          </p:txBody>
        </p:sp>
        <p:sp>
          <p:nvSpPr>
            <p:cNvPr id="124" name="テキスト ボックス 123">
              <a:extLst>
                <a:ext uri="{FF2B5EF4-FFF2-40B4-BE49-F238E27FC236}">
                  <a16:creationId xmlns:a16="http://schemas.microsoft.com/office/drawing/2014/main" id="{164362B8-24D0-70CE-D88B-B4AACF987FCD}"/>
                </a:ext>
              </a:extLst>
            </p:cNvPr>
            <p:cNvSpPr txBox="1"/>
            <p:nvPr/>
          </p:nvSpPr>
          <p:spPr>
            <a:xfrm rot="16200000">
              <a:off x="5075446" y="4815985"/>
              <a:ext cx="684884"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chemeClr val="accent2"/>
                  </a:solidFill>
                  <a:latin typeface="Times New Roman" pitchFamily="18"/>
                  <a:ea typeface="Noto Sans CJK JP" pitchFamily="2"/>
                  <a:cs typeface="Lohit Devanagari" pitchFamily="2"/>
                </a:rPr>
                <a:t>QAF6P_K_1</a:t>
              </a:r>
            </a:p>
          </p:txBody>
        </p:sp>
        <p:sp>
          <p:nvSpPr>
            <p:cNvPr id="126" name="テキスト ボックス 125">
              <a:extLst>
                <a:ext uri="{FF2B5EF4-FFF2-40B4-BE49-F238E27FC236}">
                  <a16:creationId xmlns:a16="http://schemas.microsoft.com/office/drawing/2014/main" id="{80FF204D-17F2-A6EA-D202-827C0B49493B}"/>
                </a:ext>
              </a:extLst>
            </p:cNvPr>
            <p:cNvSpPr txBox="1"/>
            <p:nvPr/>
          </p:nvSpPr>
          <p:spPr>
            <a:xfrm rot="16200000">
              <a:off x="5552246" y="4830949"/>
              <a:ext cx="630800"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chemeClr val="accent2"/>
                  </a:solidFill>
                  <a:latin typeface="Times New Roman" pitchFamily="18"/>
                  <a:ea typeface="Noto Sans CJK JP" pitchFamily="2"/>
                  <a:cs typeface="Lohit Devanagari" pitchFamily="2"/>
                </a:rPr>
                <a:t>QAD7P_A_1</a:t>
              </a:r>
            </a:p>
          </p:txBody>
        </p:sp>
        <p:sp>
          <p:nvSpPr>
            <p:cNvPr id="128" name="テキスト ボックス 127">
              <a:extLst>
                <a:ext uri="{FF2B5EF4-FFF2-40B4-BE49-F238E27FC236}">
                  <a16:creationId xmlns:a16="http://schemas.microsoft.com/office/drawing/2014/main" id="{A3823C78-2C69-12F5-12D8-4420E496EB49}"/>
                </a:ext>
              </a:extLst>
            </p:cNvPr>
            <p:cNvSpPr txBox="1"/>
            <p:nvPr/>
          </p:nvSpPr>
          <p:spPr>
            <a:xfrm rot="16200000">
              <a:off x="6076285" y="4843026"/>
              <a:ext cx="630801"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chemeClr val="accent2"/>
                  </a:solidFill>
                  <a:latin typeface="Times New Roman" pitchFamily="18"/>
                  <a:ea typeface="Noto Sans CJK JP" pitchFamily="2"/>
                  <a:cs typeface="Lohit Devanagari" pitchFamily="2"/>
                </a:rPr>
                <a:t>QAF8P_K_1</a:t>
              </a:r>
            </a:p>
          </p:txBody>
        </p:sp>
        <p:sp>
          <p:nvSpPr>
            <p:cNvPr id="136" name="テキスト ボックス 135">
              <a:extLst>
                <a:ext uri="{FF2B5EF4-FFF2-40B4-BE49-F238E27FC236}">
                  <a16:creationId xmlns:a16="http://schemas.microsoft.com/office/drawing/2014/main" id="{2B2A94FE-00BF-E96B-DCBC-68C3EF44D25C}"/>
                </a:ext>
              </a:extLst>
            </p:cNvPr>
            <p:cNvSpPr txBox="1"/>
            <p:nvPr/>
          </p:nvSpPr>
          <p:spPr>
            <a:xfrm rot="16200000">
              <a:off x="5323626" y="4843026"/>
              <a:ext cx="630800"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chemeClr val="accent6">
                      <a:lumMod val="75000"/>
                    </a:schemeClr>
                  </a:solidFill>
                  <a:latin typeface="Times New Roman" pitchFamily="18"/>
                  <a:ea typeface="Noto Sans CJK JP" pitchFamily="2"/>
                  <a:cs typeface="Lohit Devanagari" pitchFamily="2"/>
                </a:rPr>
                <a:t>QWFP_4A_1</a:t>
              </a:r>
            </a:p>
          </p:txBody>
        </p:sp>
        <p:sp>
          <p:nvSpPr>
            <p:cNvPr id="138" name="テキスト ボックス 137">
              <a:extLst>
                <a:ext uri="{FF2B5EF4-FFF2-40B4-BE49-F238E27FC236}">
                  <a16:creationId xmlns:a16="http://schemas.microsoft.com/office/drawing/2014/main" id="{8DD05DCF-9208-0113-0564-87863161D95E}"/>
                </a:ext>
              </a:extLst>
            </p:cNvPr>
            <p:cNvSpPr txBox="1"/>
            <p:nvPr/>
          </p:nvSpPr>
          <p:spPr>
            <a:xfrm rot="16200000">
              <a:off x="4486635" y="5406514"/>
              <a:ext cx="684885"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rgbClr val="0070C0"/>
                  </a:solidFill>
                  <a:latin typeface="Times New Roman" pitchFamily="18"/>
                  <a:ea typeface="Noto Sans CJK JP" pitchFamily="2"/>
                  <a:cs typeface="Lohit Devanagari" pitchFamily="2"/>
                </a:rPr>
                <a:t>QXF1P_A_2</a:t>
              </a:r>
            </a:p>
          </p:txBody>
        </p:sp>
        <p:sp>
          <p:nvSpPr>
            <p:cNvPr id="140" name="テキスト ボックス 139">
              <a:extLst>
                <a:ext uri="{FF2B5EF4-FFF2-40B4-BE49-F238E27FC236}">
                  <a16:creationId xmlns:a16="http://schemas.microsoft.com/office/drawing/2014/main" id="{B4C59078-581E-DD9F-6EDB-749933C6CCF4}"/>
                </a:ext>
              </a:extLst>
            </p:cNvPr>
            <p:cNvSpPr txBox="1"/>
            <p:nvPr/>
          </p:nvSpPr>
          <p:spPr>
            <a:xfrm rot="16200000">
              <a:off x="3471943" y="5433559"/>
              <a:ext cx="630796"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chemeClr val="accent6">
                      <a:lumMod val="75000"/>
                    </a:schemeClr>
                  </a:solidFill>
                  <a:latin typeface="Times New Roman" pitchFamily="18"/>
                  <a:ea typeface="Noto Sans CJK JP" pitchFamily="2"/>
                  <a:cs typeface="Lohit Devanagari" pitchFamily="2"/>
                </a:rPr>
                <a:t>QWDP_2A_2</a:t>
              </a:r>
            </a:p>
          </p:txBody>
        </p:sp>
        <p:sp>
          <p:nvSpPr>
            <p:cNvPr id="142" name="テキスト ボックス 141">
              <a:extLst>
                <a:ext uri="{FF2B5EF4-FFF2-40B4-BE49-F238E27FC236}">
                  <a16:creationId xmlns:a16="http://schemas.microsoft.com/office/drawing/2014/main" id="{2A578B0F-DFDA-3C02-6465-5A095B021A6E}"/>
                </a:ext>
              </a:extLst>
            </p:cNvPr>
            <p:cNvSpPr txBox="1"/>
            <p:nvPr/>
          </p:nvSpPr>
          <p:spPr>
            <a:xfrm rot="16200000">
              <a:off x="4160421" y="5433557"/>
              <a:ext cx="630798"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rgbClr val="0070C0"/>
                  </a:solidFill>
                  <a:latin typeface="Times New Roman" pitchFamily="18"/>
                  <a:ea typeface="Noto Sans CJK JP" pitchFamily="2"/>
                  <a:cs typeface="Lohit Devanagari" pitchFamily="2"/>
                </a:rPr>
                <a:t>QXD1P_A_</a:t>
              </a:r>
              <a:r>
                <a:rPr lang="en-US" sz="600" dirty="0">
                  <a:solidFill>
                    <a:srgbClr val="0070C0"/>
                  </a:solidFill>
                  <a:latin typeface="Times New Roman" pitchFamily="18"/>
                  <a:ea typeface="Noto Sans CJK JP" pitchFamily="2"/>
                  <a:cs typeface="Lohit Devanagari" pitchFamily="2"/>
                </a:rPr>
                <a:t>2</a:t>
              </a:r>
              <a:endParaRPr lang="en-US" sz="600" b="0" i="0" u="none" strike="noStrike" kern="1200" cap="none" dirty="0">
                <a:ln>
                  <a:noFill/>
                </a:ln>
                <a:solidFill>
                  <a:srgbClr val="0070C0"/>
                </a:solidFill>
                <a:latin typeface="Times New Roman" pitchFamily="18"/>
                <a:ea typeface="Noto Sans CJK JP" pitchFamily="2"/>
                <a:cs typeface="Lohit Devanagari" pitchFamily="2"/>
              </a:endParaRPr>
            </a:p>
          </p:txBody>
        </p:sp>
        <p:sp>
          <p:nvSpPr>
            <p:cNvPr id="144" name="テキスト ボックス 143">
              <a:extLst>
                <a:ext uri="{FF2B5EF4-FFF2-40B4-BE49-F238E27FC236}">
                  <a16:creationId xmlns:a16="http://schemas.microsoft.com/office/drawing/2014/main" id="{1725602F-3340-597E-9584-148A3DED99AC}"/>
                </a:ext>
              </a:extLst>
            </p:cNvPr>
            <p:cNvSpPr txBox="1"/>
            <p:nvPr/>
          </p:nvSpPr>
          <p:spPr>
            <a:xfrm rot="16200000">
              <a:off x="4282819" y="5406516"/>
              <a:ext cx="684883"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rgbClr val="FF0000"/>
                  </a:solidFill>
                  <a:latin typeface="Times New Roman" pitchFamily="18"/>
                  <a:ea typeface="Noto Sans CJK JP" pitchFamily="2"/>
                  <a:cs typeface="Lohit Devanagari" pitchFamily="2"/>
                </a:rPr>
                <a:t>QXD5P_K_2</a:t>
              </a:r>
            </a:p>
          </p:txBody>
        </p:sp>
        <p:sp>
          <p:nvSpPr>
            <p:cNvPr id="146" name="テキスト ボックス 145">
              <a:extLst>
                <a:ext uri="{FF2B5EF4-FFF2-40B4-BE49-F238E27FC236}">
                  <a16:creationId xmlns:a16="http://schemas.microsoft.com/office/drawing/2014/main" id="{31ECAEED-6F30-27B1-05F6-6C68AFEC5343}"/>
                </a:ext>
              </a:extLst>
            </p:cNvPr>
            <p:cNvSpPr txBox="1"/>
            <p:nvPr/>
          </p:nvSpPr>
          <p:spPr>
            <a:xfrm rot="16200000">
              <a:off x="4396051" y="5406516"/>
              <a:ext cx="684882"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chemeClr val="accent6">
                      <a:lumMod val="75000"/>
                    </a:schemeClr>
                  </a:solidFill>
                  <a:latin typeface="Times New Roman" pitchFamily="18"/>
                  <a:ea typeface="Noto Sans CJK JP" pitchFamily="2"/>
                  <a:cs typeface="Lohit Devanagari" pitchFamily="2"/>
                </a:rPr>
                <a:t>QWFP_3A_2</a:t>
              </a:r>
            </a:p>
          </p:txBody>
        </p:sp>
        <p:sp>
          <p:nvSpPr>
            <p:cNvPr id="148" name="テキスト ボックス 147">
              <a:extLst>
                <a:ext uri="{FF2B5EF4-FFF2-40B4-BE49-F238E27FC236}">
                  <a16:creationId xmlns:a16="http://schemas.microsoft.com/office/drawing/2014/main" id="{E2292BF7-3F23-154A-05CF-D092BA04B397}"/>
                </a:ext>
              </a:extLst>
            </p:cNvPr>
            <p:cNvSpPr txBox="1"/>
            <p:nvPr/>
          </p:nvSpPr>
          <p:spPr>
            <a:xfrm rot="16200000">
              <a:off x="4785436" y="5433558"/>
              <a:ext cx="630800"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rgbClr val="FF0000"/>
                  </a:solidFill>
                  <a:latin typeface="Times New Roman" pitchFamily="18"/>
                  <a:ea typeface="Noto Sans CJK JP" pitchFamily="2"/>
                  <a:cs typeface="Lohit Devanagari" pitchFamily="2"/>
                </a:rPr>
                <a:t>QXF5P_K_2</a:t>
              </a:r>
            </a:p>
          </p:txBody>
        </p:sp>
        <p:sp>
          <p:nvSpPr>
            <p:cNvPr id="150" name="テキスト ボックス 149">
              <a:extLst>
                <a:ext uri="{FF2B5EF4-FFF2-40B4-BE49-F238E27FC236}">
                  <a16:creationId xmlns:a16="http://schemas.microsoft.com/office/drawing/2014/main" id="{A70889FE-02A6-2A51-584E-A80EF9578684}"/>
                </a:ext>
              </a:extLst>
            </p:cNvPr>
            <p:cNvSpPr txBox="1"/>
            <p:nvPr/>
          </p:nvSpPr>
          <p:spPr>
            <a:xfrm rot="16200000">
              <a:off x="4962212" y="5406516"/>
              <a:ext cx="684884"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rgbClr val="0070C0"/>
                  </a:solidFill>
                  <a:latin typeface="Times New Roman" pitchFamily="18"/>
                  <a:ea typeface="Noto Sans CJK JP" pitchFamily="2"/>
                  <a:cs typeface="Lohit Devanagari" pitchFamily="2"/>
                </a:rPr>
                <a:t>QXD2P_A_2</a:t>
              </a:r>
            </a:p>
          </p:txBody>
        </p:sp>
        <p:sp>
          <p:nvSpPr>
            <p:cNvPr id="152" name="テキスト ボックス 151">
              <a:extLst>
                <a:ext uri="{FF2B5EF4-FFF2-40B4-BE49-F238E27FC236}">
                  <a16:creationId xmlns:a16="http://schemas.microsoft.com/office/drawing/2014/main" id="{383B09EB-F8F3-60BE-925D-10D0F73713E4}"/>
                </a:ext>
              </a:extLst>
            </p:cNvPr>
            <p:cNvSpPr txBox="1"/>
            <p:nvPr/>
          </p:nvSpPr>
          <p:spPr>
            <a:xfrm rot="16200000">
              <a:off x="5283660" y="5433560"/>
              <a:ext cx="630796"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rgbClr val="FF0000"/>
                  </a:solidFill>
                  <a:latin typeface="Times New Roman" pitchFamily="18"/>
                  <a:ea typeface="Noto Sans CJK JP" pitchFamily="2"/>
                  <a:cs typeface="Lohit Devanagari" pitchFamily="2"/>
                </a:rPr>
                <a:t>QXD6P_K_2</a:t>
              </a:r>
            </a:p>
          </p:txBody>
        </p:sp>
        <p:sp>
          <p:nvSpPr>
            <p:cNvPr id="154" name="テキスト ボックス 153">
              <a:extLst>
                <a:ext uri="{FF2B5EF4-FFF2-40B4-BE49-F238E27FC236}">
                  <a16:creationId xmlns:a16="http://schemas.microsoft.com/office/drawing/2014/main" id="{3721CE2F-D030-D362-8043-B70245BA0480}"/>
                </a:ext>
              </a:extLst>
            </p:cNvPr>
            <p:cNvSpPr txBox="1"/>
            <p:nvPr/>
          </p:nvSpPr>
          <p:spPr>
            <a:xfrm rot="16200000">
              <a:off x="5374246" y="5433560"/>
              <a:ext cx="630795"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chemeClr val="accent6">
                      <a:lumMod val="75000"/>
                    </a:schemeClr>
                  </a:solidFill>
                  <a:latin typeface="Times New Roman" pitchFamily="18"/>
                  <a:ea typeface="Noto Sans CJK JP" pitchFamily="2"/>
                  <a:cs typeface="Lohit Devanagari" pitchFamily="2"/>
                </a:rPr>
                <a:t>QWDP_3A_2</a:t>
              </a:r>
            </a:p>
          </p:txBody>
        </p:sp>
        <p:sp>
          <p:nvSpPr>
            <p:cNvPr id="156" name="テキスト ボックス 155">
              <a:extLst>
                <a:ext uri="{FF2B5EF4-FFF2-40B4-BE49-F238E27FC236}">
                  <a16:creationId xmlns:a16="http://schemas.microsoft.com/office/drawing/2014/main" id="{93E6628F-81F6-48D8-A580-42DD3CC7D24D}"/>
                </a:ext>
              </a:extLst>
            </p:cNvPr>
            <p:cNvSpPr txBox="1"/>
            <p:nvPr/>
          </p:nvSpPr>
          <p:spPr>
            <a:xfrm rot="16200000">
              <a:off x="5483878" y="5452606"/>
              <a:ext cx="592703"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rgbClr val="0070C0"/>
                  </a:solidFill>
                  <a:latin typeface="Times New Roman" pitchFamily="18"/>
                  <a:ea typeface="Noto Sans CJK JP" pitchFamily="2"/>
                  <a:cs typeface="Lohit Devanagari" pitchFamily="2"/>
                </a:rPr>
                <a:t>QXF2P_A_2</a:t>
              </a:r>
            </a:p>
          </p:txBody>
        </p:sp>
        <p:sp>
          <p:nvSpPr>
            <p:cNvPr id="158" name="テキスト ボックス 157">
              <a:extLst>
                <a:ext uri="{FF2B5EF4-FFF2-40B4-BE49-F238E27FC236}">
                  <a16:creationId xmlns:a16="http://schemas.microsoft.com/office/drawing/2014/main" id="{734DD675-1971-A818-7844-52DE35FB2FDB}"/>
                </a:ext>
              </a:extLst>
            </p:cNvPr>
            <p:cNvSpPr txBox="1"/>
            <p:nvPr/>
          </p:nvSpPr>
          <p:spPr>
            <a:xfrm rot="16200000">
              <a:off x="5668650" y="5433560"/>
              <a:ext cx="630796"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chemeClr val="accent2"/>
                  </a:solidFill>
                  <a:latin typeface="Times New Roman" pitchFamily="18"/>
                  <a:ea typeface="Noto Sans CJK JP" pitchFamily="2"/>
                  <a:cs typeface="Lohit Devanagari" pitchFamily="2"/>
                </a:rPr>
                <a:t>QAD5P_A_2</a:t>
              </a:r>
            </a:p>
          </p:txBody>
        </p:sp>
        <p:sp>
          <p:nvSpPr>
            <p:cNvPr id="160" name="テキスト ボックス 159">
              <a:extLst>
                <a:ext uri="{FF2B5EF4-FFF2-40B4-BE49-F238E27FC236}">
                  <a16:creationId xmlns:a16="http://schemas.microsoft.com/office/drawing/2014/main" id="{69C8548B-1222-4443-97EA-C492F4BA735C}"/>
                </a:ext>
              </a:extLst>
            </p:cNvPr>
            <p:cNvSpPr txBox="1"/>
            <p:nvPr/>
          </p:nvSpPr>
          <p:spPr>
            <a:xfrm rot="16200000">
              <a:off x="5872466" y="5433557"/>
              <a:ext cx="630800"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rgbClr val="FF0000"/>
                  </a:solidFill>
                  <a:latin typeface="Times New Roman" pitchFamily="18"/>
                  <a:ea typeface="Noto Sans CJK JP" pitchFamily="2"/>
                  <a:cs typeface="Lohit Devanagari" pitchFamily="2"/>
                </a:rPr>
                <a:t>QXF6P_A_2</a:t>
              </a:r>
            </a:p>
          </p:txBody>
        </p:sp>
        <p:sp>
          <p:nvSpPr>
            <p:cNvPr id="162" name="テキスト ボックス 161">
              <a:extLst>
                <a:ext uri="{FF2B5EF4-FFF2-40B4-BE49-F238E27FC236}">
                  <a16:creationId xmlns:a16="http://schemas.microsoft.com/office/drawing/2014/main" id="{1AF2DC12-AE7D-713D-28F9-49F75637D3B7}"/>
                </a:ext>
              </a:extLst>
            </p:cNvPr>
            <p:cNvSpPr txBox="1"/>
            <p:nvPr/>
          </p:nvSpPr>
          <p:spPr>
            <a:xfrm rot="16200000">
              <a:off x="6117182" y="5406516"/>
              <a:ext cx="684884"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chemeClr val="accent2"/>
                  </a:solidFill>
                  <a:latin typeface="Times New Roman" pitchFamily="18"/>
                  <a:ea typeface="Noto Sans CJK JP" pitchFamily="2"/>
                  <a:cs typeface="Lohit Devanagari" pitchFamily="2"/>
                </a:rPr>
                <a:t>QAF6P_K_2</a:t>
              </a:r>
            </a:p>
          </p:txBody>
        </p:sp>
        <p:sp>
          <p:nvSpPr>
            <p:cNvPr id="164" name="テキスト ボックス 163">
              <a:extLst>
                <a:ext uri="{FF2B5EF4-FFF2-40B4-BE49-F238E27FC236}">
                  <a16:creationId xmlns:a16="http://schemas.microsoft.com/office/drawing/2014/main" id="{C14F4BF8-92FC-6286-5CD9-D807A9C2717A}"/>
                </a:ext>
              </a:extLst>
            </p:cNvPr>
            <p:cNvSpPr txBox="1"/>
            <p:nvPr/>
          </p:nvSpPr>
          <p:spPr>
            <a:xfrm rot="16200000">
              <a:off x="6593982" y="5421480"/>
              <a:ext cx="630800"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chemeClr val="accent2"/>
                  </a:solidFill>
                  <a:latin typeface="Times New Roman" pitchFamily="18"/>
                  <a:ea typeface="Noto Sans CJK JP" pitchFamily="2"/>
                  <a:cs typeface="Lohit Devanagari" pitchFamily="2"/>
                </a:rPr>
                <a:t>QAD7P_A_2</a:t>
              </a:r>
            </a:p>
          </p:txBody>
        </p:sp>
        <p:sp>
          <p:nvSpPr>
            <p:cNvPr id="166" name="テキスト ボックス 165">
              <a:extLst>
                <a:ext uri="{FF2B5EF4-FFF2-40B4-BE49-F238E27FC236}">
                  <a16:creationId xmlns:a16="http://schemas.microsoft.com/office/drawing/2014/main" id="{870C00DC-C95B-BE1D-99E5-6FB90AF82874}"/>
                </a:ext>
              </a:extLst>
            </p:cNvPr>
            <p:cNvSpPr txBox="1"/>
            <p:nvPr/>
          </p:nvSpPr>
          <p:spPr>
            <a:xfrm rot="16200000">
              <a:off x="7118021" y="5433557"/>
              <a:ext cx="630801"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chemeClr val="accent2"/>
                  </a:solidFill>
                  <a:latin typeface="Times New Roman" pitchFamily="18"/>
                  <a:ea typeface="Noto Sans CJK JP" pitchFamily="2"/>
                  <a:cs typeface="Lohit Devanagari" pitchFamily="2"/>
                </a:rPr>
                <a:t>QAF8P_K_2</a:t>
              </a:r>
            </a:p>
          </p:txBody>
        </p:sp>
        <p:sp>
          <p:nvSpPr>
            <p:cNvPr id="174" name="テキスト ボックス 173">
              <a:extLst>
                <a:ext uri="{FF2B5EF4-FFF2-40B4-BE49-F238E27FC236}">
                  <a16:creationId xmlns:a16="http://schemas.microsoft.com/office/drawing/2014/main" id="{27138C2E-B7DE-158D-2214-E8B0966C3C7B}"/>
                </a:ext>
              </a:extLst>
            </p:cNvPr>
            <p:cNvSpPr txBox="1"/>
            <p:nvPr/>
          </p:nvSpPr>
          <p:spPr>
            <a:xfrm rot="16200000">
              <a:off x="6365362" y="5433557"/>
              <a:ext cx="630800" cy="179365"/>
            </a:xfrm>
            <a:prstGeom prst="rect">
              <a:avLst/>
            </a:prstGeom>
            <a:noFill/>
            <a:ln>
              <a:no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100">
                  <a:latin typeface="Times New Roman" pitchFamily="18"/>
                </a:defRPr>
              </a:pPr>
              <a:r>
                <a:rPr lang="en-US" sz="600" b="0" i="0" u="none" strike="noStrike" kern="1200" cap="none" dirty="0">
                  <a:ln>
                    <a:noFill/>
                  </a:ln>
                  <a:solidFill>
                    <a:schemeClr val="accent6">
                      <a:lumMod val="75000"/>
                    </a:schemeClr>
                  </a:solidFill>
                  <a:latin typeface="Times New Roman" pitchFamily="18"/>
                  <a:ea typeface="Noto Sans CJK JP" pitchFamily="2"/>
                  <a:cs typeface="Lohit Devanagari" pitchFamily="2"/>
                </a:rPr>
                <a:t>QWFP_4A_2</a:t>
              </a:r>
            </a:p>
          </p:txBody>
        </p:sp>
        <p:sp>
          <p:nvSpPr>
            <p:cNvPr id="176" name="四角形: 角を丸くする 175">
              <a:extLst>
                <a:ext uri="{FF2B5EF4-FFF2-40B4-BE49-F238E27FC236}">
                  <a16:creationId xmlns:a16="http://schemas.microsoft.com/office/drawing/2014/main" id="{D1DACF8B-39C7-B780-4B5C-B6675A495668}"/>
                </a:ext>
              </a:extLst>
            </p:cNvPr>
            <p:cNvSpPr/>
            <p:nvPr/>
          </p:nvSpPr>
          <p:spPr>
            <a:xfrm>
              <a:off x="5017783" y="3247586"/>
              <a:ext cx="226917" cy="1153393"/>
            </a:xfrm>
            <a:prstGeom prst="roundRect">
              <a:avLst/>
            </a:prstGeom>
            <a:noFill/>
            <a:ln>
              <a:solidFill>
                <a:srgbClr val="FF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00" dirty="0">
                <a:ea typeface="Arial Unicode MS" panose="020B0604020202020204"/>
              </a:endParaRPr>
            </a:p>
          </p:txBody>
        </p:sp>
        <p:sp>
          <p:nvSpPr>
            <p:cNvPr id="178" name="テキスト ボックス 177">
              <a:extLst>
                <a:ext uri="{FF2B5EF4-FFF2-40B4-BE49-F238E27FC236}">
                  <a16:creationId xmlns:a16="http://schemas.microsoft.com/office/drawing/2014/main" id="{FA8647E3-BA80-3CF3-3977-6C0D69E0B017}"/>
                </a:ext>
              </a:extLst>
            </p:cNvPr>
            <p:cNvSpPr txBox="1"/>
            <p:nvPr/>
          </p:nvSpPr>
          <p:spPr>
            <a:xfrm>
              <a:off x="4959909" y="3045612"/>
              <a:ext cx="442067" cy="228140"/>
            </a:xfrm>
            <a:prstGeom prst="rect">
              <a:avLst/>
            </a:prstGeom>
            <a:noFill/>
          </p:spPr>
          <p:txBody>
            <a:bodyPr wrap="square" rtlCol="0">
              <a:spAutoFit/>
            </a:bodyPr>
            <a:lstStyle/>
            <a:p>
              <a:r>
                <a:rPr kumimoji="1" lang="en-US" altLang="ja-JP" sz="1000" dirty="0">
                  <a:solidFill>
                    <a:srgbClr val="FF3399"/>
                  </a:solidFill>
                  <a:latin typeface="Times New Roman" panose="02020603050405020304" pitchFamily="18" charset="0"/>
                  <a:ea typeface="Arial Unicode MS" panose="020B0604020202020204"/>
                  <a:cs typeface="Times New Roman" panose="02020603050405020304" pitchFamily="18" charset="0"/>
                </a:rPr>
                <a:t>R</a:t>
              </a:r>
              <a:r>
                <a:rPr lang="en-US" altLang="ja-JP" sz="1000" dirty="0">
                  <a:solidFill>
                    <a:srgbClr val="FF3399"/>
                  </a:solidFill>
                  <a:latin typeface="Times New Roman" panose="02020603050405020304" pitchFamily="18" charset="0"/>
                  <a:ea typeface="Arial Unicode MS" panose="020B0604020202020204"/>
                  <a:cs typeface="Times New Roman" panose="02020603050405020304" pitchFamily="18" charset="0"/>
                </a:rPr>
                <a:t>3</a:t>
              </a:r>
              <a:endParaRPr kumimoji="1" lang="ja-JP" altLang="en-US" sz="1000" dirty="0">
                <a:solidFill>
                  <a:srgbClr val="FF3399"/>
                </a:solidFill>
                <a:latin typeface="Times New Roman" panose="02020603050405020304" pitchFamily="18" charset="0"/>
                <a:ea typeface="Arial Unicode MS" panose="020B0604020202020204"/>
                <a:cs typeface="Times New Roman" panose="02020603050405020304" pitchFamily="18" charset="0"/>
              </a:endParaRPr>
            </a:p>
          </p:txBody>
        </p:sp>
        <p:sp>
          <p:nvSpPr>
            <p:cNvPr id="180" name="テキスト ボックス 179">
              <a:extLst>
                <a:ext uri="{FF2B5EF4-FFF2-40B4-BE49-F238E27FC236}">
                  <a16:creationId xmlns:a16="http://schemas.microsoft.com/office/drawing/2014/main" id="{A7AAF873-F49F-04CD-2BC6-0573CB7F018F}"/>
                </a:ext>
              </a:extLst>
            </p:cNvPr>
            <p:cNvSpPr txBox="1"/>
            <p:nvPr/>
          </p:nvSpPr>
          <p:spPr>
            <a:xfrm>
              <a:off x="5610484" y="3043634"/>
              <a:ext cx="373845" cy="228140"/>
            </a:xfrm>
            <a:prstGeom prst="rect">
              <a:avLst/>
            </a:prstGeom>
            <a:solidFill>
              <a:srgbClr val="F0F0F0"/>
            </a:solidFill>
          </p:spPr>
          <p:txBody>
            <a:bodyPr wrap="square" rtlCol="0">
              <a:spAutoFit/>
            </a:bodyPr>
            <a:lstStyle/>
            <a:p>
              <a:r>
                <a:rPr kumimoji="1" lang="en-US" altLang="ja-JP" sz="1000" dirty="0">
                  <a:solidFill>
                    <a:srgbClr val="FF3399"/>
                  </a:solidFill>
                  <a:latin typeface="Times New Roman" panose="02020603050405020304" pitchFamily="18" charset="0"/>
                  <a:ea typeface="Arial Unicode MS" panose="020B0604020202020204"/>
                  <a:cs typeface="Times New Roman" panose="02020603050405020304" pitchFamily="18" charset="0"/>
                </a:rPr>
                <a:t>R4</a:t>
              </a:r>
              <a:endParaRPr kumimoji="1" lang="ja-JP" altLang="en-US" sz="1000" dirty="0">
                <a:solidFill>
                  <a:srgbClr val="FF3399"/>
                </a:solidFill>
                <a:latin typeface="Times New Roman" panose="02020603050405020304" pitchFamily="18" charset="0"/>
                <a:ea typeface="Arial Unicode MS" panose="020B0604020202020204"/>
                <a:cs typeface="Times New Roman" panose="02020603050405020304" pitchFamily="18" charset="0"/>
              </a:endParaRPr>
            </a:p>
          </p:txBody>
        </p:sp>
        <p:sp>
          <p:nvSpPr>
            <p:cNvPr id="182" name="四角形: 角を丸くする 181">
              <a:extLst>
                <a:ext uri="{FF2B5EF4-FFF2-40B4-BE49-F238E27FC236}">
                  <a16:creationId xmlns:a16="http://schemas.microsoft.com/office/drawing/2014/main" id="{84B5C1DF-D39B-F111-B773-64D54241CE01}"/>
                </a:ext>
              </a:extLst>
            </p:cNvPr>
            <p:cNvSpPr/>
            <p:nvPr/>
          </p:nvSpPr>
          <p:spPr>
            <a:xfrm>
              <a:off x="5534474" y="3255600"/>
              <a:ext cx="530422" cy="1153393"/>
            </a:xfrm>
            <a:prstGeom prst="roundRect">
              <a:avLst/>
            </a:prstGeom>
            <a:noFill/>
            <a:ln>
              <a:solidFill>
                <a:srgbClr val="FF33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00" dirty="0">
                <a:ea typeface="Arial Unicode MS" panose="020B0604020202020204"/>
              </a:endParaRPr>
            </a:p>
          </p:txBody>
        </p:sp>
        <p:sp>
          <p:nvSpPr>
            <p:cNvPr id="184" name="テキスト ボックス 183">
              <a:extLst>
                <a:ext uri="{FF2B5EF4-FFF2-40B4-BE49-F238E27FC236}">
                  <a16:creationId xmlns:a16="http://schemas.microsoft.com/office/drawing/2014/main" id="{1A1695FC-36A9-EE22-F799-BB50AB6AF173}"/>
                </a:ext>
              </a:extLst>
            </p:cNvPr>
            <p:cNvSpPr txBox="1"/>
            <p:nvPr/>
          </p:nvSpPr>
          <p:spPr>
            <a:xfrm>
              <a:off x="7004072" y="4660224"/>
              <a:ext cx="534497" cy="149869"/>
            </a:xfrm>
            <a:prstGeom prst="rect">
              <a:avLst/>
            </a:prstGeom>
            <a:solidFill>
              <a:schemeClr val="bg1"/>
            </a:solidFill>
            <a:ln>
              <a:solidFill>
                <a:schemeClr val="tx1"/>
              </a:solidFill>
            </a:ln>
          </p:spPr>
          <p:txBody>
            <a:bodyPr vert="horz" wrap="square" lIns="90000" tIns="45000" rIns="90000" bIns="45000" anchorCtr="0" compatLnSpc="0">
              <a:spAutoFit/>
            </a:bodyPr>
            <a:lstStyle/>
            <a:p>
              <a:pPr marL="0" marR="0" lvl="0" indent="0" rtl="0" hangingPunct="0">
                <a:lnSpc>
                  <a:spcPct val="100000"/>
                </a:lnSpc>
                <a:spcBef>
                  <a:spcPts val="0"/>
                </a:spcBef>
                <a:spcAft>
                  <a:spcPts val="0"/>
                </a:spcAft>
                <a:buNone/>
                <a:tabLst/>
                <a:defRPr sz="1000"/>
              </a:pPr>
              <a:r>
                <a:rPr lang="en-US" sz="400" b="0" i="0" u="none" strike="noStrike" kern="1200" cap="none" dirty="0">
                  <a:ln>
                    <a:noFill/>
                  </a:ln>
                  <a:latin typeface="Liberation Sans" pitchFamily="18"/>
                  <a:ea typeface="Noto Sans CJK JP" pitchFamily="2"/>
                  <a:cs typeface="Lohit Devanagari" pitchFamily="2"/>
                </a:rPr>
                <a:t>0.1 ns/point</a:t>
              </a:r>
            </a:p>
          </p:txBody>
        </p:sp>
        <p:cxnSp>
          <p:nvCxnSpPr>
            <p:cNvPr id="60" name="直線矢印コネクタ 59">
              <a:extLst>
                <a:ext uri="{FF2B5EF4-FFF2-40B4-BE49-F238E27FC236}">
                  <a16:creationId xmlns:a16="http://schemas.microsoft.com/office/drawing/2014/main" id="{EDFCDA14-A84F-FBD5-700C-19C08A299382}"/>
                </a:ext>
              </a:extLst>
            </p:cNvPr>
            <p:cNvCxnSpPr>
              <a:cxnSpLocks/>
            </p:cNvCxnSpPr>
            <p:nvPr/>
          </p:nvCxnSpPr>
          <p:spPr>
            <a:xfrm flipH="1">
              <a:off x="4874022" y="3101658"/>
              <a:ext cx="3167155" cy="356413"/>
            </a:xfrm>
            <a:prstGeom prst="straightConnector1">
              <a:avLst/>
            </a:prstGeom>
            <a:ln>
              <a:solidFill>
                <a:srgbClr val="FF0000"/>
              </a:solidFill>
              <a:headEnd type="triangle" w="med" len="med"/>
              <a:tailEnd type="none" w="med" len="med"/>
            </a:ln>
          </p:spPr>
          <p:style>
            <a:lnRef idx="2">
              <a:schemeClr val="accent1"/>
            </a:lnRef>
            <a:fillRef idx="0">
              <a:schemeClr val="accent1"/>
            </a:fillRef>
            <a:effectRef idx="1">
              <a:schemeClr val="accent1"/>
            </a:effectRef>
            <a:fontRef idx="minor">
              <a:schemeClr val="tx1"/>
            </a:fontRef>
          </p:style>
        </p:cxnSp>
        <p:pic>
          <p:nvPicPr>
            <p:cNvPr id="230" name="図 229">
              <a:extLst>
                <a:ext uri="{FF2B5EF4-FFF2-40B4-BE49-F238E27FC236}">
                  <a16:creationId xmlns:a16="http://schemas.microsoft.com/office/drawing/2014/main" id="{E935ACE4-D9D7-9737-7FA9-551D1486490D}"/>
                </a:ext>
              </a:extLst>
            </p:cNvPr>
            <p:cNvPicPr>
              <a:picLocks noChangeAspect="1"/>
            </p:cNvPicPr>
            <p:nvPr/>
          </p:nvPicPr>
          <p:blipFill>
            <a:blip r:embed="rId3"/>
            <a:stretch>
              <a:fillRect/>
            </a:stretch>
          </p:blipFill>
          <p:spPr>
            <a:xfrm>
              <a:off x="8122841" y="2746897"/>
              <a:ext cx="2228000" cy="2525362"/>
            </a:xfrm>
            <a:prstGeom prst="rect">
              <a:avLst/>
            </a:prstGeom>
          </p:spPr>
        </p:pic>
        <p:sp>
          <p:nvSpPr>
            <p:cNvPr id="232" name="四角形: 角を丸くする 231">
              <a:extLst>
                <a:ext uri="{FF2B5EF4-FFF2-40B4-BE49-F238E27FC236}">
                  <a16:creationId xmlns:a16="http://schemas.microsoft.com/office/drawing/2014/main" id="{EF1D905D-1720-A26B-5CBE-0020948A2A13}"/>
                </a:ext>
              </a:extLst>
            </p:cNvPr>
            <p:cNvSpPr/>
            <p:nvPr/>
          </p:nvSpPr>
          <p:spPr>
            <a:xfrm>
              <a:off x="8069230" y="2751030"/>
              <a:ext cx="2281611" cy="528493"/>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00" dirty="0">
                <a:ea typeface="Arial Unicode MS" panose="020B0604020202020204"/>
              </a:endParaRPr>
            </a:p>
          </p:txBody>
        </p:sp>
        <p:sp>
          <p:nvSpPr>
            <p:cNvPr id="234" name="テキスト ボックス 233">
              <a:extLst>
                <a:ext uri="{FF2B5EF4-FFF2-40B4-BE49-F238E27FC236}">
                  <a16:creationId xmlns:a16="http://schemas.microsoft.com/office/drawing/2014/main" id="{E8B906E4-2003-DE10-56EC-CD8E0CD8F809}"/>
                </a:ext>
              </a:extLst>
            </p:cNvPr>
            <p:cNvSpPr txBox="1"/>
            <p:nvPr/>
          </p:nvSpPr>
          <p:spPr>
            <a:xfrm>
              <a:off x="8194131" y="2746897"/>
              <a:ext cx="468398" cy="261610"/>
            </a:xfrm>
            <a:prstGeom prst="rect">
              <a:avLst/>
            </a:prstGeom>
            <a:noFill/>
          </p:spPr>
          <p:txBody>
            <a:bodyPr wrap="none" rtlCol="0">
              <a:spAutoFit/>
            </a:bodyPr>
            <a:lstStyle/>
            <a:p>
              <a:pPr algn="l"/>
              <a:r>
                <a:rPr kumimoji="1" lang="en-US" altLang="ja-JP" sz="1100" dirty="0">
                  <a:latin typeface="Arial Unicode MS" panose="020B0604020202020204" pitchFamily="50" charset="-128"/>
                  <a:ea typeface="Arial Unicode MS" panose="020B0604020202020204" pitchFamily="50" charset="-128"/>
                  <a:cs typeface="Arial Unicode MS" panose="020B0604020202020204" pitchFamily="50" charset="-128"/>
                </a:rPr>
                <a:t>CH1</a:t>
              </a:r>
              <a:endParaRPr kumimoji="1" lang="ja-JP" altLang="en-US" sz="11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36" name="テキスト ボックス 235">
              <a:extLst>
                <a:ext uri="{FF2B5EF4-FFF2-40B4-BE49-F238E27FC236}">
                  <a16:creationId xmlns:a16="http://schemas.microsoft.com/office/drawing/2014/main" id="{25E49F2E-482C-45F9-6ED1-6A7A80C9099F}"/>
                </a:ext>
              </a:extLst>
            </p:cNvPr>
            <p:cNvSpPr txBox="1"/>
            <p:nvPr/>
          </p:nvSpPr>
          <p:spPr>
            <a:xfrm>
              <a:off x="8194131" y="3364308"/>
              <a:ext cx="468398" cy="261610"/>
            </a:xfrm>
            <a:prstGeom prst="rect">
              <a:avLst/>
            </a:prstGeom>
            <a:noFill/>
          </p:spPr>
          <p:txBody>
            <a:bodyPr wrap="none" rtlCol="0">
              <a:spAutoFit/>
            </a:bodyPr>
            <a:lstStyle/>
            <a:p>
              <a:pPr algn="l"/>
              <a:r>
                <a:rPr kumimoji="1" lang="en-US" altLang="ja-JP" sz="1100" dirty="0">
                  <a:latin typeface="Arial Unicode MS" panose="020B0604020202020204" pitchFamily="50" charset="-128"/>
                  <a:ea typeface="Arial Unicode MS" panose="020B0604020202020204" pitchFamily="50" charset="-128"/>
                  <a:cs typeface="Arial Unicode MS" panose="020B0604020202020204" pitchFamily="50" charset="-128"/>
                </a:rPr>
                <a:t>CH2</a:t>
              </a:r>
              <a:endParaRPr kumimoji="1" lang="ja-JP" altLang="en-US" sz="11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38" name="テキスト ボックス 237">
              <a:extLst>
                <a:ext uri="{FF2B5EF4-FFF2-40B4-BE49-F238E27FC236}">
                  <a16:creationId xmlns:a16="http://schemas.microsoft.com/office/drawing/2014/main" id="{94528B47-B379-76EC-4704-BEAFB2B81E25}"/>
                </a:ext>
              </a:extLst>
            </p:cNvPr>
            <p:cNvSpPr txBox="1"/>
            <p:nvPr/>
          </p:nvSpPr>
          <p:spPr>
            <a:xfrm>
              <a:off x="8194131" y="4014281"/>
              <a:ext cx="468398" cy="261610"/>
            </a:xfrm>
            <a:prstGeom prst="rect">
              <a:avLst/>
            </a:prstGeom>
            <a:noFill/>
          </p:spPr>
          <p:txBody>
            <a:bodyPr wrap="none" rtlCol="0">
              <a:spAutoFit/>
            </a:bodyPr>
            <a:lstStyle/>
            <a:p>
              <a:pPr algn="l"/>
              <a:r>
                <a:rPr kumimoji="1" lang="en-US" altLang="ja-JP" sz="1100" dirty="0">
                  <a:latin typeface="Arial Unicode MS" panose="020B0604020202020204" pitchFamily="50" charset="-128"/>
                  <a:ea typeface="Arial Unicode MS" panose="020B0604020202020204" pitchFamily="50" charset="-128"/>
                  <a:cs typeface="Arial Unicode MS" panose="020B0604020202020204" pitchFamily="50" charset="-128"/>
                </a:rPr>
                <a:t>CH</a:t>
              </a:r>
              <a:r>
                <a:rPr lang="en-US" altLang="ja-JP" sz="1100" dirty="0">
                  <a:latin typeface="Arial Unicode MS" panose="020B0604020202020204" pitchFamily="50" charset="-128"/>
                  <a:ea typeface="Arial Unicode MS" panose="020B0604020202020204" pitchFamily="50" charset="-128"/>
                  <a:cs typeface="Arial Unicode MS" panose="020B0604020202020204" pitchFamily="50" charset="-128"/>
                </a:rPr>
                <a:t>3</a:t>
              </a:r>
              <a:endParaRPr kumimoji="1" lang="ja-JP" altLang="en-US" sz="11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41" name="テキスト ボックス 240">
              <a:extLst>
                <a:ext uri="{FF2B5EF4-FFF2-40B4-BE49-F238E27FC236}">
                  <a16:creationId xmlns:a16="http://schemas.microsoft.com/office/drawing/2014/main" id="{6D2C7459-46B1-9446-4138-77E15CCA38DC}"/>
                </a:ext>
              </a:extLst>
            </p:cNvPr>
            <p:cNvSpPr txBox="1"/>
            <p:nvPr/>
          </p:nvSpPr>
          <p:spPr>
            <a:xfrm>
              <a:off x="8193947" y="4642592"/>
              <a:ext cx="468398" cy="261610"/>
            </a:xfrm>
            <a:prstGeom prst="rect">
              <a:avLst/>
            </a:prstGeom>
            <a:noFill/>
          </p:spPr>
          <p:txBody>
            <a:bodyPr wrap="none" rtlCol="0">
              <a:spAutoFit/>
            </a:bodyPr>
            <a:lstStyle/>
            <a:p>
              <a:pPr algn="l"/>
              <a:r>
                <a:rPr kumimoji="1" lang="en-US" altLang="ja-JP" sz="1100" dirty="0">
                  <a:latin typeface="Arial Unicode MS" panose="020B0604020202020204" pitchFamily="50" charset="-128"/>
                  <a:ea typeface="Arial Unicode MS" panose="020B0604020202020204" pitchFamily="50" charset="-128"/>
                  <a:cs typeface="Arial Unicode MS" panose="020B0604020202020204" pitchFamily="50" charset="-128"/>
                </a:rPr>
                <a:t>CH4</a:t>
              </a:r>
              <a:endParaRPr kumimoji="1" lang="ja-JP" altLang="en-US" sz="11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sp>
        <p:nvSpPr>
          <p:cNvPr id="242" name="テキスト ボックス 241">
            <a:extLst>
              <a:ext uri="{FF2B5EF4-FFF2-40B4-BE49-F238E27FC236}">
                <a16:creationId xmlns:a16="http://schemas.microsoft.com/office/drawing/2014/main" id="{FDFA3852-FC67-F56A-E326-64DF1306D9CC}"/>
              </a:ext>
            </a:extLst>
          </p:cNvPr>
          <p:cNvSpPr txBox="1"/>
          <p:nvPr/>
        </p:nvSpPr>
        <p:spPr>
          <a:xfrm>
            <a:off x="991805" y="1216564"/>
            <a:ext cx="10693114" cy="1323439"/>
          </a:xfrm>
          <a:prstGeom prst="rect">
            <a:avLst/>
          </a:prstGeom>
          <a:noFill/>
        </p:spPr>
        <p:txBody>
          <a:bodyPr wrap="square" rtlCol="0">
            <a:spAutoFit/>
          </a:bodyPr>
          <a:lstStyle/>
          <a:p>
            <a:pPr marL="285750" lvl="0" indent="-285750">
              <a:buFont typeface="Arial" panose="020B0604020202020204" pitchFamily="34" charset="0"/>
              <a:buChar char="•"/>
            </a:pP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Fewer BPMs provide valid measurements during double-bunch operation.</a:t>
            </a:r>
            <a:endPar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endParaRPr>
          </a:p>
          <a:p>
            <a:pPr marL="285750" lvl="0" indent="-28575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Limited BPM availability for orbit feedback.</a:t>
            </a:r>
          </a:p>
          <a:p>
            <a:pPr marL="285750" lvl="0" indent="-28575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Few BPMs can measure both bunches, requiring orbit comparisons using different BPMs for the 1st and 2nd bunches.</a:t>
            </a:r>
          </a:p>
          <a:p>
            <a:pPr marL="285750" lvl="0" indent="-28575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BPM resolution-induced position spread exceeds orbit jitter, making it difficult to identify the underlying problems.</a:t>
            </a:r>
          </a:p>
        </p:txBody>
      </p:sp>
      <p:sp>
        <p:nvSpPr>
          <p:cNvPr id="4" name="テキスト ボックス 3">
            <a:extLst>
              <a:ext uri="{FF2B5EF4-FFF2-40B4-BE49-F238E27FC236}">
                <a16:creationId xmlns:a16="http://schemas.microsoft.com/office/drawing/2014/main" id="{53EA7228-331F-D41F-820D-9AC667932243}"/>
              </a:ext>
            </a:extLst>
          </p:cNvPr>
          <p:cNvSpPr txBox="1"/>
          <p:nvPr/>
        </p:nvSpPr>
        <p:spPr>
          <a:xfrm>
            <a:off x="1756667" y="6373016"/>
            <a:ext cx="9062096" cy="369332"/>
          </a:xfrm>
          <a:prstGeom prst="rect">
            <a:avLst/>
          </a:prstGeom>
          <a:noFill/>
        </p:spPr>
        <p:txBody>
          <a:bodyPr wrap="none" rtlCol="0">
            <a:spAutoFit/>
          </a:bodyPr>
          <a:lstStyle/>
          <a:p>
            <a:pPr algn="l"/>
            <a:r>
              <a:rPr kumimoji="1" lang="en-US" altLang="ja-JP" dirty="0">
                <a:solidFill>
                  <a:schemeClr val="accent6">
                    <a:lumMod val="75000"/>
                  </a:schemeClr>
                </a:solidFill>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Detail will be presented </a:t>
            </a:r>
            <a:r>
              <a:rPr lang="en-US" altLang="ja-JP" dirty="0">
                <a:solidFill>
                  <a:schemeClr val="accent6">
                    <a:lumMod val="75000"/>
                  </a:schemeClr>
                </a:solidFill>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in this afternoon’s Control/Monitor session (Ikeda-san’s talk).</a:t>
            </a:r>
            <a:endParaRPr kumimoji="1" lang="ja-JP" altLang="en-US" dirty="0">
              <a:solidFill>
                <a:schemeClr val="accent6">
                  <a:lumMod val="75000"/>
                </a:schemeClr>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 name="四角形: 角を丸くする 2">
            <a:extLst>
              <a:ext uri="{FF2B5EF4-FFF2-40B4-BE49-F238E27FC236}">
                <a16:creationId xmlns:a16="http://schemas.microsoft.com/office/drawing/2014/main" id="{30C6ABDB-CFA5-B56A-C3C8-E1A00F0E3774}"/>
              </a:ext>
            </a:extLst>
          </p:cNvPr>
          <p:cNvSpPr/>
          <p:nvPr/>
        </p:nvSpPr>
        <p:spPr>
          <a:xfrm>
            <a:off x="2447925" y="4761824"/>
            <a:ext cx="4230051" cy="58290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6" name="四角形: 角を丸くする 5">
            <a:extLst>
              <a:ext uri="{FF2B5EF4-FFF2-40B4-BE49-F238E27FC236}">
                <a16:creationId xmlns:a16="http://schemas.microsoft.com/office/drawing/2014/main" id="{CB9A3929-C101-2E6C-A0A2-E6175E83F5A0}"/>
              </a:ext>
            </a:extLst>
          </p:cNvPr>
          <p:cNvSpPr/>
          <p:nvPr/>
        </p:nvSpPr>
        <p:spPr>
          <a:xfrm>
            <a:off x="3587863" y="5388237"/>
            <a:ext cx="4230051" cy="582902"/>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7" name="テキスト ボックス 6">
            <a:extLst>
              <a:ext uri="{FF2B5EF4-FFF2-40B4-BE49-F238E27FC236}">
                <a16:creationId xmlns:a16="http://schemas.microsoft.com/office/drawing/2014/main" id="{D1E6359F-DD3A-FAD6-A46F-3F32316B99E1}"/>
              </a:ext>
            </a:extLst>
          </p:cNvPr>
          <p:cNvSpPr txBox="1"/>
          <p:nvPr/>
        </p:nvSpPr>
        <p:spPr>
          <a:xfrm>
            <a:off x="4979050" y="6014650"/>
            <a:ext cx="2379177" cy="276999"/>
          </a:xfrm>
          <a:prstGeom prst="rect">
            <a:avLst/>
          </a:prstGeom>
          <a:noFill/>
        </p:spPr>
        <p:txBody>
          <a:bodyPr wrap="none" rtlCol="0">
            <a:spAutoFit/>
          </a:bodyPr>
          <a:lstStyle/>
          <a:p>
            <a:pPr algn="l"/>
            <a: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Overlap of the BPM raw signals.</a:t>
            </a:r>
            <a:endParaRPr kumimoji="1" lang="ja-JP" altLang="en-US" sz="12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8" name="テキスト ボックス 7">
            <a:extLst>
              <a:ext uri="{FF2B5EF4-FFF2-40B4-BE49-F238E27FC236}">
                <a16:creationId xmlns:a16="http://schemas.microsoft.com/office/drawing/2014/main" id="{8F21FF89-5DF3-BBE4-4474-9ABA9E4B84EE}"/>
              </a:ext>
            </a:extLst>
          </p:cNvPr>
          <p:cNvSpPr txBox="1"/>
          <p:nvPr/>
        </p:nvSpPr>
        <p:spPr>
          <a:xfrm>
            <a:off x="1501846" y="4899386"/>
            <a:ext cx="960519" cy="307777"/>
          </a:xfrm>
          <a:prstGeom prst="rect">
            <a:avLst/>
          </a:prstGeom>
          <a:noFill/>
        </p:spPr>
        <p:txBody>
          <a:bodyPr wrap="none" rtlCol="0">
            <a:spAutoFit/>
          </a:bodyPr>
          <a:lstStyle/>
          <a:p>
            <a:pPr algn="l"/>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1st bunch</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0" name="テキスト ボックス 9">
            <a:extLst>
              <a:ext uri="{FF2B5EF4-FFF2-40B4-BE49-F238E27FC236}">
                <a16:creationId xmlns:a16="http://schemas.microsoft.com/office/drawing/2014/main" id="{54E084BF-6F55-63A0-8790-64FB1F4ABAFC}"/>
              </a:ext>
            </a:extLst>
          </p:cNvPr>
          <p:cNvSpPr txBox="1"/>
          <p:nvPr/>
        </p:nvSpPr>
        <p:spPr>
          <a:xfrm>
            <a:off x="2608544" y="5512008"/>
            <a:ext cx="1019831" cy="307777"/>
          </a:xfrm>
          <a:prstGeom prst="rect">
            <a:avLst/>
          </a:prstGeom>
          <a:noFill/>
        </p:spPr>
        <p:txBody>
          <a:bodyPr wrap="none" rtlCol="0">
            <a:spAutoFit/>
          </a:bodyPr>
          <a:lstStyle/>
          <a:p>
            <a:pPr algn="l"/>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2nd bunch</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2" name="テキスト ボックス 11">
            <a:extLst>
              <a:ext uri="{FF2B5EF4-FFF2-40B4-BE49-F238E27FC236}">
                <a16:creationId xmlns:a16="http://schemas.microsoft.com/office/drawing/2014/main" id="{7ACF62F3-D871-C8F6-DB5E-9048D2B601B6}"/>
              </a:ext>
            </a:extLst>
          </p:cNvPr>
          <p:cNvSpPr txBox="1"/>
          <p:nvPr/>
        </p:nvSpPr>
        <p:spPr>
          <a:xfrm>
            <a:off x="1135681" y="662565"/>
            <a:ext cx="8623313" cy="369332"/>
          </a:xfrm>
          <a:prstGeom prst="rect">
            <a:avLst/>
          </a:prstGeom>
          <a:noFill/>
        </p:spPr>
        <p:txBody>
          <a:bodyPr wrap="square">
            <a:spAutoFit/>
          </a:bodyPr>
          <a:lstStyle/>
          <a:p>
            <a:r>
              <a:rPr lang="ja-JP" altLang="ja-JP"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An issue that complicates beam operation and root cause investigation.</a:t>
            </a:r>
            <a:endParaRPr lang="ja-JP" altLang="en-US"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 name="スライド番号プレースホルダー 4">
            <a:extLst>
              <a:ext uri="{FF2B5EF4-FFF2-40B4-BE49-F238E27FC236}">
                <a16:creationId xmlns:a16="http://schemas.microsoft.com/office/drawing/2014/main" id="{B674D503-99FF-0F34-8668-2454E7066D9D}"/>
              </a:ext>
            </a:extLst>
          </p:cNvPr>
          <p:cNvSpPr>
            <a:spLocks noGrp="1"/>
          </p:cNvSpPr>
          <p:nvPr>
            <p:ph type="sldNum" sz="quarter" idx="12"/>
          </p:nvPr>
        </p:nvSpPr>
        <p:spPr/>
        <p:txBody>
          <a:bodyPr/>
          <a:lstStyle/>
          <a:p>
            <a:fld id="{CAD7C6AE-5926-44C1-B8C5-328FEA194DF7}" type="slidenum">
              <a:rPr lang="ja-JP" altLang="en-US" smtClean="0"/>
              <a:pPr/>
              <a:t>40</a:t>
            </a:fld>
            <a:endParaRPr lang="ja-JP" altLang="en-US" dirty="0"/>
          </a:p>
        </p:txBody>
      </p:sp>
    </p:spTree>
    <p:extLst>
      <p:ext uri="{BB962C8B-B14F-4D97-AF65-F5344CB8AC3E}">
        <p14:creationId xmlns:p14="http://schemas.microsoft.com/office/powerpoint/2010/main" val="11216880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a:extLst>
              <a:ext uri="{FF2B5EF4-FFF2-40B4-BE49-F238E27FC236}">
                <a16:creationId xmlns:a16="http://schemas.microsoft.com/office/drawing/2014/main" id="{366F2939-1551-4A5B-9C4F-0436B00104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7576" y="1921304"/>
            <a:ext cx="5627702" cy="4250380"/>
          </a:xfrm>
          <a:prstGeom prst="rect">
            <a:avLst/>
          </a:prstGeom>
        </p:spPr>
      </p:pic>
      <p:sp>
        <p:nvSpPr>
          <p:cNvPr id="2" name="スライド番号プレースホルダー 1">
            <a:extLst>
              <a:ext uri="{FF2B5EF4-FFF2-40B4-BE49-F238E27FC236}">
                <a16:creationId xmlns:a16="http://schemas.microsoft.com/office/drawing/2014/main" id="{A599F74B-FA23-B9C0-CF79-182EA387AC24}"/>
              </a:ext>
            </a:extLst>
          </p:cNvPr>
          <p:cNvSpPr>
            <a:spLocks noGrp="1"/>
          </p:cNvSpPr>
          <p:nvPr>
            <p:ph type="sldNum" sz="quarter" idx="12"/>
          </p:nvPr>
        </p:nvSpPr>
        <p:spPr/>
        <p:txBody>
          <a:bodyPr/>
          <a:lstStyle/>
          <a:p>
            <a:fld id="{CAD7C6AE-5926-44C1-B8C5-328FEA194DF7}" type="slidenum">
              <a:rPr lang="ja-JP" altLang="en-US" smtClean="0"/>
              <a:pPr/>
              <a:t>41</a:t>
            </a:fld>
            <a:endParaRPr lang="ja-JP" altLang="en-US" dirty="0"/>
          </a:p>
        </p:txBody>
      </p:sp>
      <p:sp>
        <p:nvSpPr>
          <p:cNvPr id="6" name="テキスト ボックス 5">
            <a:extLst>
              <a:ext uri="{FF2B5EF4-FFF2-40B4-BE49-F238E27FC236}">
                <a16:creationId xmlns:a16="http://schemas.microsoft.com/office/drawing/2014/main" id="{28EA99D7-8F68-7C38-1EF4-E40F68681BDD}"/>
              </a:ext>
            </a:extLst>
          </p:cNvPr>
          <p:cNvSpPr txBox="1"/>
          <p:nvPr/>
        </p:nvSpPr>
        <p:spPr>
          <a:xfrm>
            <a:off x="246708" y="148504"/>
            <a:ext cx="9014988" cy="461665"/>
          </a:xfrm>
          <a:prstGeom prst="rect">
            <a:avLst/>
          </a:prstGeom>
          <a:noFill/>
        </p:spPr>
        <p:txBody>
          <a:bodyPr wrap="square">
            <a:spAutoFit/>
          </a:bodyPr>
          <a:lstStyle/>
          <a:p>
            <a:pPr marL="285750" indent="-285750">
              <a:buFont typeface="Arial" panose="020B0604020202020204" pitchFamily="34" charset="0"/>
              <a:buChar char="•"/>
            </a:pPr>
            <a:r>
              <a:rPr lang="en-US" altLang="ja-JP" sz="2400" b="1"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LER Injection Point Chamber Upgrade</a:t>
            </a:r>
          </a:p>
        </p:txBody>
      </p:sp>
      <p:sp>
        <p:nvSpPr>
          <p:cNvPr id="7" name="テキスト ボックス 6">
            <a:extLst>
              <a:ext uri="{FF2B5EF4-FFF2-40B4-BE49-F238E27FC236}">
                <a16:creationId xmlns:a16="http://schemas.microsoft.com/office/drawing/2014/main" id="{94802AA4-F8D1-916A-59CA-11C748E5D1F9}"/>
              </a:ext>
            </a:extLst>
          </p:cNvPr>
          <p:cNvSpPr txBox="1"/>
          <p:nvPr/>
        </p:nvSpPr>
        <p:spPr>
          <a:xfrm>
            <a:off x="923454" y="642796"/>
            <a:ext cx="9212778" cy="338554"/>
          </a:xfrm>
          <a:prstGeom prst="rect">
            <a:avLst/>
          </a:prstGeom>
          <a:noFill/>
        </p:spPr>
        <p:txBody>
          <a:bodyPr wrap="none" rtlCol="0">
            <a:spAutoFit/>
          </a:bodyPr>
          <a:lstStyle/>
          <a:p>
            <a:pPr algn="l"/>
            <a:r>
              <a:rPr kumimoji="1" lang="en-US" altLang="ja-JP" sz="16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Enlarge the aperture on the stored beam side of the Q-magnet chamber at the injection point</a:t>
            </a:r>
            <a:endParaRPr kumimoji="1" lang="ja-JP" altLang="en-US" sz="1600" b="1"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8" name="テキスト ボックス 7">
            <a:extLst>
              <a:ext uri="{FF2B5EF4-FFF2-40B4-BE49-F238E27FC236}">
                <a16:creationId xmlns:a16="http://schemas.microsoft.com/office/drawing/2014/main" id="{D940E28A-DBD3-A8AC-B43A-E276E0DCE03C}"/>
              </a:ext>
            </a:extLst>
          </p:cNvPr>
          <p:cNvSpPr txBox="1"/>
          <p:nvPr/>
        </p:nvSpPr>
        <p:spPr>
          <a:xfrm>
            <a:off x="1204111" y="1231271"/>
            <a:ext cx="8664551" cy="584775"/>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Increase the kicker </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height</a:t>
            </a: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to reduce the separation between the injected and stored beam,</a:t>
            </a:r>
            <a:b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b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thereby reducing the amplitude of injection oscillations</a:t>
            </a:r>
          </a:p>
        </p:txBody>
      </p:sp>
      <p:sp>
        <p:nvSpPr>
          <p:cNvPr id="9" name="テキスト ボックス 8">
            <a:extLst>
              <a:ext uri="{FF2B5EF4-FFF2-40B4-BE49-F238E27FC236}">
                <a16:creationId xmlns:a16="http://schemas.microsoft.com/office/drawing/2014/main" id="{F55E6F1F-F036-E912-4103-0477CA38A797}"/>
              </a:ext>
            </a:extLst>
          </p:cNvPr>
          <p:cNvSpPr txBox="1"/>
          <p:nvPr/>
        </p:nvSpPr>
        <p:spPr>
          <a:xfrm>
            <a:off x="1463962" y="6302243"/>
            <a:ext cx="9264075" cy="369332"/>
          </a:xfrm>
          <a:prstGeom prst="rect">
            <a:avLst/>
          </a:prstGeom>
          <a:noFill/>
        </p:spPr>
        <p:txBody>
          <a:bodyPr wrap="none" rtlCol="0">
            <a:spAutoFit/>
          </a:bodyPr>
          <a:lstStyle/>
          <a:p>
            <a:pPr algn="l"/>
            <a:r>
              <a:rPr kumimoji="1" lang="en-US" altLang="ja-JP" b="1"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rPr>
              <a:t>An injection-point chamber with an enlarged aperture will be installed in December</a:t>
            </a:r>
            <a:endParaRPr kumimoji="1" lang="ja-JP" altLang="en-US" b="1" dirty="0">
              <a:solidFill>
                <a:srgbClr val="0000FF"/>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6" name="テキスト ボックス 15">
            <a:extLst>
              <a:ext uri="{FF2B5EF4-FFF2-40B4-BE49-F238E27FC236}">
                <a16:creationId xmlns:a16="http://schemas.microsoft.com/office/drawing/2014/main" id="{FC85EC04-E72C-5B92-73D0-063BDE9DE7D8}"/>
              </a:ext>
            </a:extLst>
          </p:cNvPr>
          <p:cNvSpPr txBox="1"/>
          <p:nvPr/>
        </p:nvSpPr>
        <p:spPr>
          <a:xfrm>
            <a:off x="382921" y="5288175"/>
            <a:ext cx="2650084" cy="338554"/>
          </a:xfrm>
          <a:prstGeom prst="rect">
            <a:avLst/>
          </a:prstGeom>
          <a:noFill/>
        </p:spPr>
        <p:txBody>
          <a:bodyPr wrap="none" rtlCol="0">
            <a:spAutoFit/>
          </a:bodyPr>
          <a:lstStyle/>
          <a:p>
            <a:pPr algn="l"/>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Starting Point of the recess</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7" name="テキスト ボックス 16">
            <a:extLst>
              <a:ext uri="{FF2B5EF4-FFF2-40B4-BE49-F238E27FC236}">
                <a16:creationId xmlns:a16="http://schemas.microsoft.com/office/drawing/2014/main" id="{C73263CA-B246-A7A2-5BE1-3DEFFA94404D}"/>
              </a:ext>
            </a:extLst>
          </p:cNvPr>
          <p:cNvSpPr txBox="1"/>
          <p:nvPr/>
        </p:nvSpPr>
        <p:spPr>
          <a:xfrm>
            <a:off x="2443899" y="5795209"/>
            <a:ext cx="2226892"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Machine 1 mm deeper</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cxnSp>
        <p:nvCxnSpPr>
          <p:cNvPr id="19" name="直線矢印コネクタ 18">
            <a:extLst>
              <a:ext uri="{FF2B5EF4-FFF2-40B4-BE49-F238E27FC236}">
                <a16:creationId xmlns:a16="http://schemas.microsoft.com/office/drawing/2014/main" id="{36497638-C127-0007-E0AA-A1651001DEF5}"/>
              </a:ext>
            </a:extLst>
          </p:cNvPr>
          <p:cNvCxnSpPr/>
          <p:nvPr/>
        </p:nvCxnSpPr>
        <p:spPr>
          <a:xfrm>
            <a:off x="7297093" y="4617267"/>
            <a:ext cx="0" cy="416460"/>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0" name="テキスト ボックス 19">
            <a:extLst>
              <a:ext uri="{FF2B5EF4-FFF2-40B4-BE49-F238E27FC236}">
                <a16:creationId xmlns:a16="http://schemas.microsoft.com/office/drawing/2014/main" id="{2DC3B578-CF6A-2DC2-980A-03A49BB807AD}"/>
              </a:ext>
            </a:extLst>
          </p:cNvPr>
          <p:cNvSpPr txBox="1"/>
          <p:nvPr/>
        </p:nvSpPr>
        <p:spPr>
          <a:xfrm>
            <a:off x="7327450" y="4656220"/>
            <a:ext cx="699230" cy="338554"/>
          </a:xfrm>
          <a:prstGeom prst="rect">
            <a:avLst/>
          </a:prstGeom>
          <a:noFill/>
        </p:spPr>
        <p:txBody>
          <a:bodyPr wrap="none" rtlCol="0">
            <a:spAutoFit/>
          </a:bodyPr>
          <a:lstStyle/>
          <a:p>
            <a:pPr algn="l"/>
            <a:r>
              <a:rPr kumimoji="1" lang="en-US" altLang="ja-JP" sz="16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1 mm</a:t>
            </a:r>
            <a:endParaRPr kumimoji="1" lang="ja-JP" altLang="en-US" sz="16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 name="楕円 2">
            <a:extLst>
              <a:ext uri="{FF2B5EF4-FFF2-40B4-BE49-F238E27FC236}">
                <a16:creationId xmlns:a16="http://schemas.microsoft.com/office/drawing/2014/main" id="{8C73EAE0-2DD7-B165-C961-3DD0EA7A211C}"/>
              </a:ext>
            </a:extLst>
          </p:cNvPr>
          <p:cNvSpPr/>
          <p:nvPr/>
        </p:nvSpPr>
        <p:spPr>
          <a:xfrm>
            <a:off x="4588187" y="4118846"/>
            <a:ext cx="2459976" cy="1399922"/>
          </a:xfrm>
          <a:prstGeom prst="ellipse">
            <a:avLst/>
          </a:prstGeom>
          <a:noFill/>
          <a:ln>
            <a:solidFill>
              <a:srgbClr val="FA7D1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007B00"/>
              </a:solidFill>
            </a:endParaRPr>
          </a:p>
        </p:txBody>
      </p:sp>
      <p:cxnSp>
        <p:nvCxnSpPr>
          <p:cNvPr id="5" name="直線コネクタ 4">
            <a:extLst>
              <a:ext uri="{FF2B5EF4-FFF2-40B4-BE49-F238E27FC236}">
                <a16:creationId xmlns:a16="http://schemas.microsoft.com/office/drawing/2014/main" id="{E16C7362-B534-9DF7-7C75-DC98A2349B85}"/>
              </a:ext>
            </a:extLst>
          </p:cNvPr>
          <p:cNvCxnSpPr/>
          <p:nvPr/>
        </p:nvCxnSpPr>
        <p:spPr>
          <a:xfrm flipH="1">
            <a:off x="6862046" y="3429000"/>
            <a:ext cx="1748554" cy="1021619"/>
          </a:xfrm>
          <a:prstGeom prst="line">
            <a:avLst/>
          </a:prstGeom>
          <a:ln>
            <a:solidFill>
              <a:srgbClr val="FA7D14"/>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10" name="テキスト ボックス 9">
            <a:extLst>
              <a:ext uri="{FF2B5EF4-FFF2-40B4-BE49-F238E27FC236}">
                <a16:creationId xmlns:a16="http://schemas.microsoft.com/office/drawing/2014/main" id="{C5D5C5B4-83F5-B454-E493-D789CCF7D6B4}"/>
              </a:ext>
            </a:extLst>
          </p:cNvPr>
          <p:cNvSpPr txBox="1"/>
          <p:nvPr/>
        </p:nvSpPr>
        <p:spPr>
          <a:xfrm>
            <a:off x="8610600" y="3238936"/>
            <a:ext cx="2427268"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This part will be widened</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Tree>
    <p:extLst>
      <p:ext uri="{BB962C8B-B14F-4D97-AF65-F5344CB8AC3E}">
        <p14:creationId xmlns:p14="http://schemas.microsoft.com/office/powerpoint/2010/main" val="31564755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字幕 2">
            <a:extLst>
              <a:ext uri="{FF2B5EF4-FFF2-40B4-BE49-F238E27FC236}">
                <a16:creationId xmlns:a16="http://schemas.microsoft.com/office/drawing/2014/main" id="{DC94E4EB-5420-D07C-7FCF-0A6205D38E91}"/>
              </a:ext>
            </a:extLst>
          </p:cNvPr>
          <p:cNvSpPr txBox="1">
            <a:spLocks/>
          </p:cNvSpPr>
          <p:nvPr/>
        </p:nvSpPr>
        <p:spPr>
          <a:xfrm>
            <a:off x="-2" y="0"/>
            <a:ext cx="10960102" cy="602902"/>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Challenges for Luminosity Improvement</a:t>
            </a:r>
          </a:p>
        </p:txBody>
      </p:sp>
      <p:sp>
        <p:nvSpPr>
          <p:cNvPr id="6" name="テキスト ボックス 5">
            <a:extLst>
              <a:ext uri="{FF2B5EF4-FFF2-40B4-BE49-F238E27FC236}">
                <a16:creationId xmlns:a16="http://schemas.microsoft.com/office/drawing/2014/main" id="{C565CC7B-044C-1448-7B4B-1C341CFA952F}"/>
              </a:ext>
            </a:extLst>
          </p:cNvPr>
          <p:cNvSpPr txBox="1"/>
          <p:nvPr/>
        </p:nvSpPr>
        <p:spPr>
          <a:xfrm>
            <a:off x="742675" y="1043941"/>
            <a:ext cx="9611927" cy="830997"/>
          </a:xfrm>
          <a:prstGeom prst="rect">
            <a:avLst/>
          </a:prstGeom>
          <a:noFill/>
        </p:spPr>
        <p:txBody>
          <a:bodyPr wrap="none" rtlCol="0">
            <a:spAutoFit/>
          </a:bodyPr>
          <a:lstStyle/>
          <a:p>
            <a:pPr marL="285750" indent="-285750" algn="l">
              <a:buFont typeface="Arial" panose="020B0604020202020204" pitchFamily="34" charset="0"/>
              <a:buChar char="•"/>
            </a:pP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Worse than </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in 2022 </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Investigate the cause (Ground subsidence? Magnet misalignment?)</a:t>
            </a:r>
          </a:p>
          <a:p>
            <a:pPr marL="285750" indent="-28575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Investigate the cause of </a:t>
            </a:r>
            <a:r>
              <a:rPr lang="ja-JP"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the decrease in Specific Luminosity at high beam currents</a:t>
            </a:r>
            <a:endParaRPr lang="en-US" altLang="ja-JP" sz="1600" b="1" dirty="0">
              <a:latin typeface="Arial Unicode MS" panose="020B0604020202020204" pitchFamily="50" charset="-128"/>
              <a:ea typeface="Arial Unicode MS" panose="020B0604020202020204" pitchFamily="50" charset="-128"/>
              <a:cs typeface="Arial Unicode MS" panose="020B0604020202020204" pitchFamily="50" charset="-128"/>
            </a:endParaRPr>
          </a:p>
          <a:p>
            <a:pPr marL="285750" indent="-285750">
              <a:buFont typeface="Arial" panose="020B0604020202020204" pitchFamily="34" charset="0"/>
              <a:buChar char="•"/>
            </a:pP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In 2024ab, The beam i</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njection efficiency</a:t>
            </a: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 dropped at </a:t>
            </a:r>
            <a:r>
              <a:rPr kumimoji="1" lang="en-US" altLang="ja-JP" sz="1600" dirty="0">
                <a:latin typeface="Symbol" panose="05050102010706020507" pitchFamily="18" charset="2"/>
                <a:ea typeface="Arial Unicode MS" panose="020B0604020202020204" pitchFamily="50" charset="-128"/>
                <a:cs typeface="Arial Unicode MS" panose="020B0604020202020204" pitchFamily="50" charset="-128"/>
              </a:rPr>
              <a:t>b</a:t>
            </a: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y=0.8 </a:t>
            </a: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Search for better operating condition?</a:t>
            </a: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 </a:t>
            </a:r>
          </a:p>
        </p:txBody>
      </p:sp>
      <p:sp>
        <p:nvSpPr>
          <p:cNvPr id="13" name="テキスト ボックス 12">
            <a:extLst>
              <a:ext uri="{FF2B5EF4-FFF2-40B4-BE49-F238E27FC236}">
                <a16:creationId xmlns:a16="http://schemas.microsoft.com/office/drawing/2014/main" id="{88597B4F-48C9-5C24-20D7-88BB381E807D}"/>
              </a:ext>
            </a:extLst>
          </p:cNvPr>
          <p:cNvSpPr txBox="1"/>
          <p:nvPr/>
        </p:nvSpPr>
        <p:spPr>
          <a:xfrm>
            <a:off x="262723" y="600650"/>
            <a:ext cx="2727029" cy="400110"/>
          </a:xfrm>
          <a:prstGeom prst="rect">
            <a:avLst/>
          </a:prstGeom>
          <a:noFill/>
        </p:spPr>
        <p:txBody>
          <a:bodyPr wrap="none" rtlCol="0">
            <a:spAutoFit/>
          </a:bodyPr>
          <a:lstStyle/>
          <a:p>
            <a:pPr marL="342900" indent="-342900" algn="l">
              <a:buFont typeface="Wingdings" panose="05000000000000000000" pitchFamily="2" charset="2"/>
              <a:buChar char="u"/>
            </a:pPr>
            <a:r>
              <a:rPr kumimoji="1" lang="en-US" altLang="ja-JP" sz="20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Specific Luminosity</a:t>
            </a:r>
            <a:endParaRPr kumimoji="1" lang="ja-JP" altLang="en-US" sz="20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5" name="テキスト ボックス 14">
            <a:extLst>
              <a:ext uri="{FF2B5EF4-FFF2-40B4-BE49-F238E27FC236}">
                <a16:creationId xmlns:a16="http://schemas.microsoft.com/office/drawing/2014/main" id="{D2DC36E9-D3AF-6BAF-AB02-00399A343CF4}"/>
              </a:ext>
            </a:extLst>
          </p:cNvPr>
          <p:cNvSpPr txBox="1"/>
          <p:nvPr/>
        </p:nvSpPr>
        <p:spPr>
          <a:xfrm>
            <a:off x="262723" y="1980224"/>
            <a:ext cx="2169184" cy="400110"/>
          </a:xfrm>
          <a:prstGeom prst="rect">
            <a:avLst/>
          </a:prstGeom>
          <a:noFill/>
        </p:spPr>
        <p:txBody>
          <a:bodyPr wrap="none" rtlCol="0">
            <a:spAutoFit/>
          </a:bodyPr>
          <a:lstStyle/>
          <a:p>
            <a:pPr marL="342900" indent="-342900" algn="l">
              <a:buFont typeface="Wingdings" panose="05000000000000000000" pitchFamily="2" charset="2"/>
              <a:buChar char="u"/>
            </a:pPr>
            <a:r>
              <a:rPr lang="en-US" altLang="ja-JP" sz="20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Beam Lifetime</a:t>
            </a:r>
            <a:endParaRPr kumimoji="1" lang="ja-JP" altLang="en-US" sz="20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7" name="テキスト ボックス 16">
            <a:extLst>
              <a:ext uri="{FF2B5EF4-FFF2-40B4-BE49-F238E27FC236}">
                <a16:creationId xmlns:a16="http://schemas.microsoft.com/office/drawing/2014/main" id="{E34EC119-D9E4-FCA4-33E4-22F63F4BC46C}"/>
              </a:ext>
            </a:extLst>
          </p:cNvPr>
          <p:cNvSpPr txBox="1"/>
          <p:nvPr/>
        </p:nvSpPr>
        <p:spPr>
          <a:xfrm>
            <a:off x="228047" y="3520455"/>
            <a:ext cx="3408305" cy="400110"/>
          </a:xfrm>
          <a:prstGeom prst="rect">
            <a:avLst/>
          </a:prstGeom>
          <a:noFill/>
        </p:spPr>
        <p:txBody>
          <a:bodyPr wrap="none" rtlCol="0">
            <a:spAutoFit/>
          </a:bodyPr>
          <a:lstStyle/>
          <a:p>
            <a:pPr marL="342900" indent="-342900" algn="l">
              <a:buFont typeface="Wingdings" panose="05000000000000000000" pitchFamily="2" charset="2"/>
              <a:buChar char="u"/>
            </a:pPr>
            <a:r>
              <a:rPr kumimoji="1" lang="en-US" altLang="ja-JP" sz="20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Injection Efficiency / Rate</a:t>
            </a:r>
            <a:endParaRPr kumimoji="1" lang="ja-JP" altLang="en-US" sz="20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0" name="テキスト ボックス 19">
            <a:extLst>
              <a:ext uri="{FF2B5EF4-FFF2-40B4-BE49-F238E27FC236}">
                <a16:creationId xmlns:a16="http://schemas.microsoft.com/office/drawing/2014/main" id="{83825C84-1370-51E6-9ED8-D7537CB02550}"/>
              </a:ext>
            </a:extLst>
          </p:cNvPr>
          <p:cNvSpPr txBox="1"/>
          <p:nvPr/>
        </p:nvSpPr>
        <p:spPr>
          <a:xfrm>
            <a:off x="776841" y="2390945"/>
            <a:ext cx="7048724" cy="830997"/>
          </a:xfrm>
          <a:prstGeom prst="rect">
            <a:avLst/>
          </a:prstGeom>
          <a:noFill/>
        </p:spPr>
        <p:txBody>
          <a:bodyPr wrap="none" rtlCol="0">
            <a:spAutoFit/>
          </a:bodyPr>
          <a:lstStyle/>
          <a:p>
            <a:pPr marL="285750" indent="-285750" algn="l">
              <a:buFont typeface="Arial" panose="020B0604020202020204" pitchFamily="34" charset="0"/>
              <a:buChar char="•"/>
            </a:pP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Beam-gas Coulomb</a:t>
            </a:r>
            <a:r>
              <a:rPr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rPr>
              <a:t> </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a:t>
            </a:r>
            <a:r>
              <a:rPr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Improvement</a:t>
            </a:r>
            <a:r>
              <a:rPr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of</a:t>
            </a:r>
            <a:r>
              <a:rPr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Vacuum Pressure</a:t>
            </a:r>
          </a:p>
          <a:p>
            <a:pPr marL="285750" indent="-285750" algn="l">
              <a:buFont typeface="Arial" panose="020B0604020202020204" pitchFamily="34" charset="0"/>
              <a:buChar char="•"/>
            </a:pP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Touschek  Optimization of Dynamic Aperture (Sextupole</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Optimization)</a:t>
            </a:r>
          </a:p>
          <a:p>
            <a:pPr marL="285750" indent="-285750" algn="l">
              <a:buFont typeface="Arial" panose="020B0604020202020204" pitchFamily="34" charset="0"/>
              <a:buChar char="•"/>
            </a:pP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Crab waist ratio Optimization</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2" name="テキスト ボックス 21">
            <a:extLst>
              <a:ext uri="{FF2B5EF4-FFF2-40B4-BE49-F238E27FC236}">
                <a16:creationId xmlns:a16="http://schemas.microsoft.com/office/drawing/2014/main" id="{A0492205-0137-C8E4-8FA8-AA0C2B11EB8C}"/>
              </a:ext>
            </a:extLst>
          </p:cNvPr>
          <p:cNvSpPr txBox="1"/>
          <p:nvPr/>
        </p:nvSpPr>
        <p:spPr>
          <a:xfrm>
            <a:off x="659077" y="3988049"/>
            <a:ext cx="9823523" cy="2062103"/>
          </a:xfrm>
          <a:prstGeom prst="rect">
            <a:avLst/>
          </a:prstGeom>
          <a:noFill/>
        </p:spPr>
        <p:txBody>
          <a:bodyPr wrap="none" rtlCol="0">
            <a:spAutoFit/>
          </a:bodyPr>
          <a:lstStyle/>
          <a:p>
            <a:pPr marL="285750" indent="-285750" algn="l">
              <a:buFont typeface="Arial" panose="020B0604020202020204" pitchFamily="34" charset="0"/>
              <a:buChar char="•"/>
            </a:pP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Injection beam emittance </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Reduction of Initial Emittance (RF-gun?)</a:t>
            </a:r>
            <a:b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b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Investigation of the Cause of Emittance Blow-up in BT and its Mitigation</a:t>
            </a:r>
          </a:p>
          <a:p>
            <a:pPr marL="285750" indent="-285750" algn="l">
              <a:buFont typeface="Arial" panose="020B0604020202020204" pitchFamily="34" charset="0"/>
              <a:buChar char="•"/>
            </a:pP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Injection efficiency degradation along the train</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 Investigation of the Cause (Beam loading?, Tune?)</a:t>
            </a:r>
          </a:p>
          <a:p>
            <a:pPr marL="285750" indent="-285750" algn="l">
              <a:buFont typeface="Arial" panose="020B0604020202020204" pitchFamily="34" charset="0"/>
              <a:buChar char="•"/>
            </a:pP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Increase in Charge  Attemp to transport a Low-Emittance Beam during the 2026c and 2027a Runs</a:t>
            </a:r>
          </a:p>
          <a:p>
            <a:pPr marL="285750" indent="-285750">
              <a:buFont typeface="Arial" panose="020B0604020202020204" pitchFamily="34" charset="0"/>
              <a:buChar char="•"/>
            </a:pP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Improved Automatic Orbit Feedback Precision Following the BT BPM Upgrade</a:t>
            </a:r>
            <a:b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b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 </a:t>
            </a:r>
            <a:r>
              <a:rPr lang="en-US" altLang="ja-JP" sz="1600" dirty="0">
                <a:solidFill>
                  <a:srgbClr val="32A304"/>
                </a:solidFill>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In Later Slides and the Control/Monitor Talk (Ikeda-san)</a:t>
            </a:r>
          </a:p>
          <a:p>
            <a:pPr marL="285750" indent="-285750">
              <a:buFont typeface="Arial" panose="020B0604020202020204" pitchFamily="34" charset="0"/>
              <a:buChar char="•"/>
            </a:pP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Improved Emittance Auto Tuning (EAT) with SY3 beam diagnostics line, following the BT BPM Upgrade</a:t>
            </a:r>
          </a:p>
          <a:p>
            <a:pPr marL="285750" indent="-285750">
              <a:buFont typeface="Arial" panose="020B0604020202020204" pitchFamily="34" charset="0"/>
              <a:buChar char="•"/>
            </a:pP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 name="スライド番号プレースホルダー 1">
            <a:extLst>
              <a:ext uri="{FF2B5EF4-FFF2-40B4-BE49-F238E27FC236}">
                <a16:creationId xmlns:a16="http://schemas.microsoft.com/office/drawing/2014/main" id="{1E648BB9-7222-ED42-FEEE-6594D1B8096D}"/>
              </a:ext>
            </a:extLst>
          </p:cNvPr>
          <p:cNvSpPr>
            <a:spLocks noGrp="1"/>
          </p:cNvSpPr>
          <p:nvPr>
            <p:ph type="sldNum" sz="quarter" idx="12"/>
          </p:nvPr>
        </p:nvSpPr>
        <p:spPr/>
        <p:txBody>
          <a:bodyPr/>
          <a:lstStyle/>
          <a:p>
            <a:fld id="{CAD7C6AE-5926-44C1-B8C5-328FEA194DF7}" type="slidenum">
              <a:rPr lang="ja-JP" altLang="en-US" smtClean="0"/>
              <a:pPr/>
              <a:t>42</a:t>
            </a:fld>
            <a:endParaRPr lang="ja-JP" altLang="en-US" dirty="0"/>
          </a:p>
        </p:txBody>
      </p:sp>
    </p:spTree>
    <p:extLst>
      <p:ext uri="{BB962C8B-B14F-4D97-AF65-F5344CB8AC3E}">
        <p14:creationId xmlns:p14="http://schemas.microsoft.com/office/powerpoint/2010/main" val="37295997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テキスト ボックス 56">
            <a:extLst>
              <a:ext uri="{FF2B5EF4-FFF2-40B4-BE49-F238E27FC236}">
                <a16:creationId xmlns:a16="http://schemas.microsoft.com/office/drawing/2014/main" id="{7077C645-654A-6126-5787-0F2049984BA2}"/>
              </a:ext>
            </a:extLst>
          </p:cNvPr>
          <p:cNvSpPr txBox="1"/>
          <p:nvPr/>
        </p:nvSpPr>
        <p:spPr>
          <a:xfrm>
            <a:off x="211685" y="4630431"/>
            <a:ext cx="5299836" cy="2110287"/>
          </a:xfrm>
          <a:prstGeom prst="rect">
            <a:avLst/>
          </a:prstGeom>
          <a:noFill/>
        </p:spPr>
        <p:txBody>
          <a:bodyPr wrap="square">
            <a:spAutoFit/>
          </a:bodyPr>
          <a:lstStyle/>
          <a:p>
            <a:pPr>
              <a:buNone/>
            </a:pPr>
            <a:r>
              <a:rPr lang="ja-JP"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Challenges:</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Confirm compliance with internal beam loss and radiation limits.</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Review the limits with the Radiation Science Center if necessary.</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Measure the radiation dose at the injection kicker power supply downstream of the collimators and evaluate the risk of radiation damage.</a:t>
            </a:r>
          </a:p>
        </p:txBody>
      </p:sp>
      <p:sp>
        <p:nvSpPr>
          <p:cNvPr id="60" name="テキスト ボックス 59">
            <a:extLst>
              <a:ext uri="{FF2B5EF4-FFF2-40B4-BE49-F238E27FC236}">
                <a16:creationId xmlns:a16="http://schemas.microsoft.com/office/drawing/2014/main" id="{5B0A1717-2E9D-E711-6F20-F6D968E84372}"/>
              </a:ext>
            </a:extLst>
          </p:cNvPr>
          <p:cNvSpPr txBox="1"/>
          <p:nvPr/>
        </p:nvSpPr>
        <p:spPr>
          <a:xfrm>
            <a:off x="6096000" y="4762244"/>
            <a:ext cx="6159500" cy="1846659"/>
          </a:xfrm>
          <a:prstGeom prst="rect">
            <a:avLst/>
          </a:prstGeom>
          <a:noFill/>
        </p:spPr>
        <p:txBody>
          <a:bodyPr wrap="square">
            <a:spAutoFit/>
          </a:bodyPr>
          <a:lstStyle/>
          <a:p>
            <a:pPr>
              <a:buNone/>
            </a:pPr>
            <a:r>
              <a:rPr lang="ja-JP"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Planned Measurements</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Radiation levels at critical locations (Radiation Science Center).</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Collimator position vs. beam charge (beam profile scan).</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Long-term beam loss stability.</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Gamma-ray and neutron dose at the kicker power supply.</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Collimator position vs. injection background.</a:t>
            </a:r>
          </a:p>
        </p:txBody>
      </p:sp>
      <p:pic>
        <p:nvPicPr>
          <p:cNvPr id="3" name="図 2">
            <a:extLst>
              <a:ext uri="{FF2B5EF4-FFF2-40B4-BE49-F238E27FC236}">
                <a16:creationId xmlns:a16="http://schemas.microsoft.com/office/drawing/2014/main" id="{57AA8AF6-642E-DE15-28CE-0C82DF79B0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1664" y="1746455"/>
            <a:ext cx="8922936" cy="2418949"/>
          </a:xfrm>
          <a:prstGeom prst="rect">
            <a:avLst/>
          </a:prstGeom>
        </p:spPr>
      </p:pic>
      <p:sp>
        <p:nvSpPr>
          <p:cNvPr id="58" name="テキスト ボックス 57">
            <a:extLst>
              <a:ext uri="{FF2B5EF4-FFF2-40B4-BE49-F238E27FC236}">
                <a16:creationId xmlns:a16="http://schemas.microsoft.com/office/drawing/2014/main" id="{9ECC47E6-D3E2-B2CC-5F8D-9F1F0EB82235}"/>
              </a:ext>
            </a:extLst>
          </p:cNvPr>
          <p:cNvSpPr txBox="1"/>
          <p:nvPr/>
        </p:nvSpPr>
        <p:spPr>
          <a:xfrm>
            <a:off x="1666184" y="4019251"/>
            <a:ext cx="10017537" cy="584775"/>
          </a:xfrm>
          <a:prstGeom prst="rect">
            <a:avLst/>
          </a:prstGeom>
          <a:solidFill>
            <a:schemeClr val="bg1"/>
          </a:solidFill>
        </p:spPr>
        <p:txBody>
          <a:bodyPr wrap="square" rtlCol="0">
            <a:spAutoFit/>
          </a:bodyPr>
          <a:lstStyle/>
          <a:p>
            <a:r>
              <a:rPr lang="en-US" altLang="ja-JP" sz="1600" dirty="0">
                <a:solidFill>
                  <a:srgbClr val="7030A0"/>
                </a:solidFill>
                <a:latin typeface="Arial Unicode MS" panose="020B0604020202020204" pitchFamily="50" charset="-128"/>
                <a:ea typeface="Arial Unicode MS" panose="020B0604020202020204" pitchFamily="50" charset="-128"/>
                <a:cs typeface="Arial Unicode MS" panose="020B0604020202020204" pitchFamily="50" charset="-128"/>
              </a:rPr>
              <a:t>Why Haven’t we used the Collimators?</a:t>
            </a:r>
            <a:r>
              <a:rPr lang="ja-JP" altLang="en-US" sz="1600" dirty="0">
                <a:solidFill>
                  <a:srgbClr val="7030A0"/>
                </a:solidFill>
                <a:latin typeface="Arial Unicode MS" panose="020B0604020202020204" pitchFamily="50" charset="-128"/>
                <a:ea typeface="Arial Unicode MS" panose="020B0604020202020204" pitchFamily="50" charset="-128"/>
                <a:cs typeface="Arial Unicode MS" panose="020B0604020202020204" pitchFamily="50" charset="-128"/>
              </a:rPr>
              <a:t>　</a:t>
            </a:r>
            <a:r>
              <a:rPr lang="ja-JP" altLang="ja-JP" sz="1600" dirty="0">
                <a:solidFill>
                  <a:srgbClr val="7030A0"/>
                </a:solidFill>
                <a:latin typeface="Arial Unicode MS" panose="020B0604020202020204" pitchFamily="50" charset="-128"/>
                <a:ea typeface="Arial Unicode MS" panose="020B0604020202020204" pitchFamily="50" charset="-128"/>
                <a:cs typeface="Arial Unicode MS" panose="020B0604020202020204" pitchFamily="50" charset="-128"/>
              </a:rPr>
              <a:t>Large orbit drifts previously prevented collimator use.</a:t>
            </a:r>
          </a:p>
          <a:p>
            <a:pPr algn="l"/>
            <a:endPar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5" name="テキスト ボックス 54">
            <a:extLst>
              <a:ext uri="{FF2B5EF4-FFF2-40B4-BE49-F238E27FC236}">
                <a16:creationId xmlns:a16="http://schemas.microsoft.com/office/drawing/2014/main" id="{9E668769-3645-402D-2E00-D383D08E13E4}"/>
              </a:ext>
            </a:extLst>
          </p:cNvPr>
          <p:cNvSpPr txBox="1"/>
          <p:nvPr/>
        </p:nvSpPr>
        <p:spPr>
          <a:xfrm>
            <a:off x="2027026" y="4312197"/>
            <a:ext cx="7292212" cy="338554"/>
          </a:xfrm>
          <a:prstGeom prst="rect">
            <a:avLst/>
          </a:prstGeom>
          <a:solidFill>
            <a:schemeClr val="bg1"/>
          </a:solidFill>
        </p:spPr>
        <p:txBody>
          <a:bodyPr wrap="square" rtlCol="0">
            <a:spAutoFit/>
          </a:bodyPr>
          <a:lstStyle/>
          <a:p>
            <a:pPr lvl="0"/>
            <a:r>
              <a:rPr lang="en-US" altLang="ja-JP" sz="16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However, s</a:t>
            </a:r>
            <a:r>
              <a:rPr lang="ja-JP" altLang="ja-JP" sz="16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uccessful orbit feedback now makes collimator operation feasible</a:t>
            </a:r>
          </a:p>
        </p:txBody>
      </p:sp>
      <p:sp>
        <p:nvSpPr>
          <p:cNvPr id="9" name="テキスト ボックス 8">
            <a:extLst>
              <a:ext uri="{FF2B5EF4-FFF2-40B4-BE49-F238E27FC236}">
                <a16:creationId xmlns:a16="http://schemas.microsoft.com/office/drawing/2014/main" id="{6F2E2848-D1BD-3AD9-E035-D2C0471E1270}"/>
              </a:ext>
            </a:extLst>
          </p:cNvPr>
          <p:cNvSpPr txBox="1"/>
          <p:nvPr/>
        </p:nvSpPr>
        <p:spPr>
          <a:xfrm>
            <a:off x="0" y="29844"/>
            <a:ext cx="2925801" cy="400110"/>
          </a:xfrm>
          <a:prstGeom prst="rect">
            <a:avLst/>
          </a:prstGeom>
          <a:noFill/>
        </p:spPr>
        <p:txBody>
          <a:bodyPr wrap="none" rtlCol="0">
            <a:spAutoFit/>
          </a:bodyPr>
          <a:lstStyle/>
          <a:p>
            <a:pPr marL="342900" indent="-342900" algn="l">
              <a:buFont typeface="Wingdings" panose="05000000000000000000" pitchFamily="2" charset="2"/>
              <a:buChar char="u"/>
            </a:pPr>
            <a:r>
              <a:rPr kumimoji="1" lang="en-US" altLang="ja-JP" sz="20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Injection Background</a:t>
            </a:r>
            <a:endParaRPr kumimoji="1" lang="ja-JP" altLang="en-US" sz="20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1" name="テキスト ボックス 10">
            <a:extLst>
              <a:ext uri="{FF2B5EF4-FFF2-40B4-BE49-F238E27FC236}">
                <a16:creationId xmlns:a16="http://schemas.microsoft.com/office/drawing/2014/main" id="{1AAD380D-C430-A287-F322-A81CFA3150F7}"/>
              </a:ext>
            </a:extLst>
          </p:cNvPr>
          <p:cNvSpPr txBox="1"/>
          <p:nvPr/>
        </p:nvSpPr>
        <p:spPr>
          <a:xfrm>
            <a:off x="307464" y="422632"/>
            <a:ext cx="2892138"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High Injection Background </a:t>
            </a:r>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rPr>
              <a:t> </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nvGrpSpPr>
          <p:cNvPr id="13" name="グループ化 12">
            <a:extLst>
              <a:ext uri="{FF2B5EF4-FFF2-40B4-BE49-F238E27FC236}">
                <a16:creationId xmlns:a16="http://schemas.microsoft.com/office/drawing/2014/main" id="{0A8056E6-AD89-92B8-D0A8-124D6A26E46E}"/>
              </a:ext>
            </a:extLst>
          </p:cNvPr>
          <p:cNvGrpSpPr/>
          <p:nvPr/>
        </p:nvGrpSpPr>
        <p:grpSpPr>
          <a:xfrm>
            <a:off x="342898" y="1021271"/>
            <a:ext cx="9791702" cy="716293"/>
            <a:chOff x="354412" y="880302"/>
            <a:chExt cx="9791702" cy="716293"/>
          </a:xfrm>
        </p:grpSpPr>
        <p:sp>
          <p:nvSpPr>
            <p:cNvPr id="8" name="四角形: 角を丸くする 7">
              <a:extLst>
                <a:ext uri="{FF2B5EF4-FFF2-40B4-BE49-F238E27FC236}">
                  <a16:creationId xmlns:a16="http://schemas.microsoft.com/office/drawing/2014/main" id="{D496A042-B79B-7383-9065-42DBDB033E78}"/>
                </a:ext>
              </a:extLst>
            </p:cNvPr>
            <p:cNvSpPr/>
            <p:nvPr/>
          </p:nvSpPr>
          <p:spPr>
            <a:xfrm>
              <a:off x="354412" y="880302"/>
              <a:ext cx="9791702" cy="716293"/>
            </a:xfrm>
            <a:prstGeom prst="roundRect">
              <a:avLst/>
            </a:prstGeom>
            <a:solidFill>
              <a:schemeClr val="bg1">
                <a:lumMod val="95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10" name="テキスト ボックス 9">
              <a:extLst>
                <a:ext uri="{FF2B5EF4-FFF2-40B4-BE49-F238E27FC236}">
                  <a16:creationId xmlns:a16="http://schemas.microsoft.com/office/drawing/2014/main" id="{04C0E871-F744-A44E-FD00-E2CF6920D23B}"/>
                </a:ext>
              </a:extLst>
            </p:cNvPr>
            <p:cNvSpPr txBox="1"/>
            <p:nvPr/>
          </p:nvSpPr>
          <p:spPr>
            <a:xfrm>
              <a:off x="1977980" y="880302"/>
              <a:ext cx="184731" cy="338554"/>
            </a:xfrm>
            <a:prstGeom prst="rect">
              <a:avLst/>
            </a:prstGeom>
            <a:noFill/>
          </p:spPr>
          <p:txBody>
            <a:bodyPr wrap="none" rtlCol="0">
              <a:spAutoFit/>
            </a:bodyPr>
            <a:lstStyle/>
            <a:p>
              <a:pPr algn="l"/>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2" name="テキスト ボックス 11">
              <a:extLst>
                <a:ext uri="{FF2B5EF4-FFF2-40B4-BE49-F238E27FC236}">
                  <a16:creationId xmlns:a16="http://schemas.microsoft.com/office/drawing/2014/main" id="{EBD8540D-DF26-5D7E-3DDE-03BE84E42A9C}"/>
                </a:ext>
              </a:extLst>
            </p:cNvPr>
            <p:cNvSpPr txBox="1"/>
            <p:nvPr/>
          </p:nvSpPr>
          <p:spPr>
            <a:xfrm>
              <a:off x="460330" y="918402"/>
              <a:ext cx="9579867" cy="584775"/>
            </a:xfrm>
            <a:prstGeom prst="rect">
              <a:avLst/>
            </a:prstGeom>
            <a:noFill/>
          </p:spPr>
          <p:txBody>
            <a:bodyPr wrap="square" rtlCol="0">
              <a:spAutoFit/>
            </a:bodyPr>
            <a:lstStyle/>
            <a:p>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Objective: </a:t>
              </a: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Remove beam halo and energy tails using collimators at SY3 and in the BT before injection</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 </a:t>
              </a:r>
            </a:p>
            <a:p>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                   to Reduce Injection Beam-Loss Background</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sp>
        <p:nvSpPr>
          <p:cNvPr id="16" name="テキスト ボックス 15">
            <a:extLst>
              <a:ext uri="{FF2B5EF4-FFF2-40B4-BE49-F238E27FC236}">
                <a16:creationId xmlns:a16="http://schemas.microsoft.com/office/drawing/2014/main" id="{67504454-7835-323E-D4FB-EECA8BB831AD}"/>
              </a:ext>
            </a:extLst>
          </p:cNvPr>
          <p:cNvSpPr txBox="1"/>
          <p:nvPr/>
        </p:nvSpPr>
        <p:spPr>
          <a:xfrm>
            <a:off x="3403600" y="299521"/>
            <a:ext cx="7225055" cy="584775"/>
          </a:xfrm>
          <a:prstGeom prst="rect">
            <a:avLst/>
          </a:prstGeom>
          <a:noFill/>
        </p:spPr>
        <p:txBody>
          <a:bodyPr wrap="none" rtlCol="0">
            <a:spAutoFit/>
          </a:bodyPr>
          <a:lstStyle/>
          <a:p>
            <a:pPr marL="285750" indent="-285750" algn="l">
              <a:buFont typeface="Arial" panose="020B0604020202020204" pitchFamily="34" charset="0"/>
              <a:buChar char="•"/>
            </a:pP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Reduce DAQ Efficiency Due to Injection Veto</a:t>
            </a:r>
          </a:p>
          <a:p>
            <a:pPr marL="285750" indent="-285750" algn="l">
              <a:buFont typeface="Arial" panose="020B0604020202020204" pitchFamily="34" charset="0"/>
              <a:buChar char="•"/>
            </a:pP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MR Beam Current Limited by Increased Injection and Storage Background</a:t>
            </a:r>
          </a:p>
        </p:txBody>
      </p:sp>
      <p:sp>
        <p:nvSpPr>
          <p:cNvPr id="17" name="左中かっこ 16">
            <a:extLst>
              <a:ext uri="{FF2B5EF4-FFF2-40B4-BE49-F238E27FC236}">
                <a16:creationId xmlns:a16="http://schemas.microsoft.com/office/drawing/2014/main" id="{65E62FCF-C648-E1D8-40BE-451EA0DB6985}"/>
              </a:ext>
            </a:extLst>
          </p:cNvPr>
          <p:cNvSpPr/>
          <p:nvPr/>
        </p:nvSpPr>
        <p:spPr>
          <a:xfrm>
            <a:off x="3270722" y="409829"/>
            <a:ext cx="132878" cy="391565"/>
          </a:xfrm>
          <a:prstGeom prst="leftBrace">
            <a:avLst>
              <a:gd name="adj1" fmla="val 29838"/>
              <a:gd name="adj2" fmla="val 50000"/>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dirty="0">
              <a:ea typeface="Arial Unicode MS" panose="020B0604020202020204"/>
            </a:endParaRPr>
          </a:p>
        </p:txBody>
      </p:sp>
      <p:sp>
        <p:nvSpPr>
          <p:cNvPr id="2" name="スライド番号プレースホルダー 1">
            <a:extLst>
              <a:ext uri="{FF2B5EF4-FFF2-40B4-BE49-F238E27FC236}">
                <a16:creationId xmlns:a16="http://schemas.microsoft.com/office/drawing/2014/main" id="{B31844F5-4016-13F8-AF1E-298FFAD08550}"/>
              </a:ext>
            </a:extLst>
          </p:cNvPr>
          <p:cNvSpPr>
            <a:spLocks noGrp="1"/>
          </p:cNvSpPr>
          <p:nvPr>
            <p:ph type="sldNum" sz="quarter" idx="12"/>
          </p:nvPr>
        </p:nvSpPr>
        <p:spPr/>
        <p:txBody>
          <a:bodyPr/>
          <a:lstStyle/>
          <a:p>
            <a:fld id="{CAD7C6AE-5926-44C1-B8C5-328FEA194DF7}" type="slidenum">
              <a:rPr lang="ja-JP" altLang="en-US" smtClean="0"/>
              <a:pPr/>
              <a:t>43</a:t>
            </a:fld>
            <a:endParaRPr lang="ja-JP" altLang="en-US" dirty="0"/>
          </a:p>
        </p:txBody>
      </p:sp>
    </p:spTree>
    <p:extLst>
      <p:ext uri="{BB962C8B-B14F-4D97-AF65-F5344CB8AC3E}">
        <p14:creationId xmlns:p14="http://schemas.microsoft.com/office/powerpoint/2010/main" val="14744192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字幕 2">
            <a:extLst>
              <a:ext uri="{FF2B5EF4-FFF2-40B4-BE49-F238E27FC236}">
                <a16:creationId xmlns:a16="http://schemas.microsoft.com/office/drawing/2014/main" id="{1BB888A6-685B-56C2-80FF-36C7A8820EE0}"/>
              </a:ext>
            </a:extLst>
          </p:cNvPr>
          <p:cNvSpPr txBox="1">
            <a:spLocks/>
          </p:cNvSpPr>
          <p:nvPr/>
        </p:nvSpPr>
        <p:spPr>
          <a:xfrm>
            <a:off x="-2" y="-1"/>
            <a:ext cx="10960102" cy="1155701"/>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Summary</a:t>
            </a:r>
          </a:p>
        </p:txBody>
      </p:sp>
      <p:sp>
        <p:nvSpPr>
          <p:cNvPr id="5" name="テキスト ボックス 4">
            <a:extLst>
              <a:ext uri="{FF2B5EF4-FFF2-40B4-BE49-F238E27FC236}">
                <a16:creationId xmlns:a16="http://schemas.microsoft.com/office/drawing/2014/main" id="{DEBDFB44-E6D7-9706-4554-C487E23A0884}"/>
              </a:ext>
            </a:extLst>
          </p:cNvPr>
          <p:cNvSpPr txBox="1"/>
          <p:nvPr/>
        </p:nvSpPr>
        <p:spPr>
          <a:xfrm>
            <a:off x="499432" y="688554"/>
            <a:ext cx="11193136" cy="4339650"/>
          </a:xfrm>
          <a:prstGeom prst="rect">
            <a:avLst/>
          </a:prstGeom>
          <a:noFill/>
        </p:spPr>
        <p:txBody>
          <a:bodyPr wrap="square">
            <a:spAutoFit/>
          </a:bodyPr>
          <a:lstStyle/>
          <a:p>
            <a:pPr>
              <a:buNone/>
            </a:pPr>
            <a:r>
              <a:rPr lang="ja-JP" altLang="ja-JP" b="1" dirty="0">
                <a:latin typeface="Arial Unicode MS" panose="020B0604020202020204" pitchFamily="50" charset="-128"/>
                <a:ea typeface="Arial Unicode MS" panose="020B0604020202020204" pitchFamily="50" charset="-128"/>
                <a:cs typeface="Arial Unicode MS" panose="020B0604020202020204" pitchFamily="50" charset="-128"/>
              </a:rPr>
              <a:t>HER/LER Beam Current</a:t>
            </a:r>
          </a:p>
          <a:p>
            <a:pPr>
              <a:buNone/>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During the 2026ab run, the beam currents reached 1650 mA for the LER and 1300 mA for the HER.</a:t>
            </a:r>
          </a:p>
          <a:p>
            <a:pPr>
              <a:buNone/>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Further increases in beam current are planned starting from the 2027a run (see Mitsuka-san's talk).</a:t>
            </a:r>
            <a:b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br>
            <a:endPar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endParaRPr>
          </a:p>
          <a:p>
            <a:pPr>
              <a:buNone/>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Challenges:</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Beam lifetime currently limits the achievable beam current.</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To reach a luminosity of \(10^{35}\), it is necessary not only to increase the injection power but also to reduce the beam loss rate.</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Beam loss between successive injections (the difference between the injection efficiency at the 100th turn and that of the next injection) needs to be reduced.</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For SBL, see Uno-san's talk</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a:t>
            </a:r>
            <a:b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br>
            <a:endPar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endParaRPr>
          </a:p>
          <a:p>
            <a:pPr>
              <a:buNone/>
            </a:pPr>
            <a:r>
              <a:rPr lang="ja-JP" altLang="ja-JP" b="1" dirty="0">
                <a:latin typeface="Arial Unicode MS" panose="020B0604020202020204" pitchFamily="50" charset="-128"/>
                <a:ea typeface="Arial Unicode MS" panose="020B0604020202020204" pitchFamily="50" charset="-128"/>
                <a:cs typeface="Arial Unicode MS" panose="020B0604020202020204" pitchFamily="50" charset="-128"/>
              </a:rPr>
              <a:t>Injection Beam Charge</a:t>
            </a:r>
          </a:p>
          <a:p>
            <a:pPr>
              <a:buNone/>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During the 2026ab run, injection beam charges of 2 nC for the HER and 2.6 nC for the LER were achieved.</a:t>
            </a:r>
          </a:p>
          <a:p>
            <a:pPr>
              <a:buNone/>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Higher </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bunch</a:t>
            </a: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 charges are expected through the RF gun upgrade and an increase in the pulse width of the thermionic electron gun.</a:t>
            </a:r>
          </a:p>
          <a:p>
            <a:pPr>
              <a:buNone/>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Beam studies with higher bunch charges will begin in the 2026c run.</a:t>
            </a:r>
          </a:p>
        </p:txBody>
      </p:sp>
      <p:sp>
        <p:nvSpPr>
          <p:cNvPr id="7" name="テキスト ボックス 6">
            <a:extLst>
              <a:ext uri="{FF2B5EF4-FFF2-40B4-BE49-F238E27FC236}">
                <a16:creationId xmlns:a16="http://schemas.microsoft.com/office/drawing/2014/main" id="{6B321C7C-C2E8-C872-45DA-07E1811259AB}"/>
              </a:ext>
            </a:extLst>
          </p:cNvPr>
          <p:cNvSpPr txBox="1"/>
          <p:nvPr/>
        </p:nvSpPr>
        <p:spPr>
          <a:xfrm>
            <a:off x="499432" y="5168731"/>
            <a:ext cx="11193136" cy="1600438"/>
          </a:xfrm>
          <a:prstGeom prst="rect">
            <a:avLst/>
          </a:prstGeom>
          <a:noFill/>
        </p:spPr>
        <p:txBody>
          <a:bodyPr wrap="square">
            <a:spAutoFit/>
          </a:bodyPr>
          <a:lstStyle/>
          <a:p>
            <a:pPr>
              <a:buNone/>
            </a:pPr>
            <a:r>
              <a:rPr lang="ja-JP" altLang="ja-JP" b="1" dirty="0">
                <a:latin typeface="Arial Unicode MS" panose="020B0604020202020204" pitchFamily="50" charset="-128"/>
                <a:ea typeface="Arial Unicode MS" panose="020B0604020202020204" pitchFamily="50" charset="-128"/>
                <a:cs typeface="Arial Unicode MS" panose="020B0604020202020204" pitchFamily="50" charset="-128"/>
              </a:rPr>
              <a:t>Injection Background Mitigation</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We plan to reduce injection background by cutting the energy and emittance tails using collimators in SY3 and the HER/LER BT lines.</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It is necessary to evaluate the constraints imposed by radiation dose limits at KEK and the risk of radiation damage to the kicker power supplies downstream of the collimators.</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Beam studies will begin in the 2026c run.</a:t>
            </a:r>
          </a:p>
        </p:txBody>
      </p:sp>
      <p:sp>
        <p:nvSpPr>
          <p:cNvPr id="2" name="スライド番号プレースホルダー 1">
            <a:extLst>
              <a:ext uri="{FF2B5EF4-FFF2-40B4-BE49-F238E27FC236}">
                <a16:creationId xmlns:a16="http://schemas.microsoft.com/office/drawing/2014/main" id="{FD542D61-41EF-13FD-5764-5A84F25F01F5}"/>
              </a:ext>
            </a:extLst>
          </p:cNvPr>
          <p:cNvSpPr>
            <a:spLocks noGrp="1"/>
          </p:cNvSpPr>
          <p:nvPr>
            <p:ph type="sldNum" sz="quarter" idx="12"/>
          </p:nvPr>
        </p:nvSpPr>
        <p:spPr/>
        <p:txBody>
          <a:bodyPr/>
          <a:lstStyle/>
          <a:p>
            <a:fld id="{CAD7C6AE-5926-44C1-B8C5-328FEA194DF7}" type="slidenum">
              <a:rPr lang="ja-JP" altLang="en-US" smtClean="0"/>
              <a:pPr/>
              <a:t>44</a:t>
            </a:fld>
            <a:endParaRPr lang="ja-JP" altLang="en-US" dirty="0"/>
          </a:p>
        </p:txBody>
      </p:sp>
    </p:spTree>
    <p:extLst>
      <p:ext uri="{BB962C8B-B14F-4D97-AF65-F5344CB8AC3E}">
        <p14:creationId xmlns:p14="http://schemas.microsoft.com/office/powerpoint/2010/main" val="24522532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CC951180-203A-17EA-281C-ABA62D829ED1}"/>
              </a:ext>
            </a:extLst>
          </p:cNvPr>
          <p:cNvSpPr txBox="1"/>
          <p:nvPr/>
        </p:nvSpPr>
        <p:spPr>
          <a:xfrm>
            <a:off x="628306" y="225083"/>
            <a:ext cx="10648950" cy="6032421"/>
          </a:xfrm>
          <a:prstGeom prst="rect">
            <a:avLst/>
          </a:prstGeom>
          <a:noFill/>
        </p:spPr>
        <p:txBody>
          <a:bodyPr wrap="square">
            <a:spAutoFit/>
          </a:bodyPr>
          <a:lstStyle/>
          <a:p>
            <a:pPr>
              <a:buNone/>
            </a:pPr>
            <a:r>
              <a:rPr lang="ja-JP" altLang="ja-JP" b="1" dirty="0">
                <a:latin typeface="Arial Unicode MS" panose="020B0604020202020204" pitchFamily="50" charset="-128"/>
                <a:ea typeface="Arial Unicode MS" panose="020B0604020202020204" pitchFamily="50" charset="-128"/>
                <a:cs typeface="Arial Unicode MS" panose="020B0604020202020204" pitchFamily="50" charset="-128"/>
              </a:rPr>
              <a:t>Injection Beam Emittance, Energy Spread, and Beam Stability</a:t>
            </a:r>
          </a:p>
          <a:p>
            <a:pPr>
              <a:buNone/>
            </a:pPr>
            <a:r>
              <a:rPr lang="ja-JP"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Electron</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Emittance Auto Tuning (EAT) and Automatic Orbit Feedback have enabled stable injection of low-emittance beams.</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Stable injection of the second bunch into the HER has been achieved.</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The gun upgrade is expected to improve the second-bunch quality to a level comparable to that of the first bunch.</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We will further improve EAT and Automatic Orbit Feedback using the SRM at SY3, the upgraded BT BPMs, and the SY3 diagnostic line, aiming to reduce the emittance at the BT end.</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The ECS can now compress the energy spread to the required level. However, the accelerating gradient is lower than the design value, leaving little margin relative to the requirement.</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Higher RF power is expected to become available after addressing the waveguide discharge issue. Beam studies will begin in the 2026c run.</a:t>
            </a:r>
          </a:p>
          <a:p>
            <a:pPr>
              <a:buNone/>
            </a:pPr>
            <a:r>
              <a:rPr lang="ja-JP"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Positron</a:t>
            </a:r>
          </a:p>
          <a:p>
            <a:pPr>
              <a:buNone/>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 Automatic Orbit Feedback has enabled stable beam orbit control from the DR to injection.</a:t>
            </a:r>
          </a:p>
          <a:p>
            <a:pPr>
              <a:buNone/>
            </a:pPr>
            <a:r>
              <a:rPr lang="ja-JP" altLang="ja-JP" sz="1600" b="1" dirty="0">
                <a:latin typeface="Arial Unicode MS" panose="020B0604020202020204" pitchFamily="50" charset="-128"/>
                <a:ea typeface="Arial Unicode MS" panose="020B0604020202020204" pitchFamily="50" charset="-128"/>
                <a:cs typeface="Arial Unicode MS" panose="020B0604020202020204" pitchFamily="50" charset="-128"/>
              </a:rPr>
              <a:t>Common Challenges</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Emittance blow-up in the BT remains a major bottleneck. Identifying its cause and implementing countermeasures are urgent priorities.</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The upgraded BT BPMs are expected to facilitate further investigation of this issue.</a:t>
            </a:r>
            <a:b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br>
            <a:endPar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endParaRPr>
          </a:p>
          <a:p>
            <a:pPr>
              <a:buNone/>
            </a:pPr>
            <a:r>
              <a:rPr lang="ja-JP" altLang="ja-JP" b="1" dirty="0">
                <a:latin typeface="Arial Unicode MS" panose="020B0604020202020204" pitchFamily="50" charset="-128"/>
                <a:ea typeface="Arial Unicode MS" panose="020B0604020202020204" pitchFamily="50" charset="-128"/>
                <a:cs typeface="Arial Unicode MS" panose="020B0604020202020204" pitchFamily="50" charset="-128"/>
              </a:rPr>
              <a:t>Synchrotron Injection</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Synchrotron injection successfully suppressed injection oscillations, making injection tuning easier.</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Due to limited beam study time, a detailed comparison with betatron injection could not be completed.</a:t>
            </a:r>
          </a:p>
          <a:p>
            <a:pPr marL="342900" lvl="0" indent="-342900">
              <a:buFont typeface="Arial" panose="020B0604020202020204" pitchFamily="34" charset="0"/>
              <a:buChar char="•"/>
            </a:pPr>
            <a:r>
              <a:rPr lang="ja-JP"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We plan to make the necessary preparations and perform a more detailed comparison in a future beam study.</a:t>
            </a:r>
          </a:p>
        </p:txBody>
      </p:sp>
      <p:sp>
        <p:nvSpPr>
          <p:cNvPr id="2" name="スライド番号プレースホルダー 1">
            <a:extLst>
              <a:ext uri="{FF2B5EF4-FFF2-40B4-BE49-F238E27FC236}">
                <a16:creationId xmlns:a16="http://schemas.microsoft.com/office/drawing/2014/main" id="{7CC41672-8B53-7548-14F0-5CB0344AB069}"/>
              </a:ext>
            </a:extLst>
          </p:cNvPr>
          <p:cNvSpPr>
            <a:spLocks noGrp="1"/>
          </p:cNvSpPr>
          <p:nvPr>
            <p:ph type="sldNum" sz="quarter" idx="12"/>
          </p:nvPr>
        </p:nvSpPr>
        <p:spPr/>
        <p:txBody>
          <a:bodyPr/>
          <a:lstStyle/>
          <a:p>
            <a:fld id="{CAD7C6AE-5926-44C1-B8C5-328FEA194DF7}" type="slidenum">
              <a:rPr lang="ja-JP" altLang="en-US" smtClean="0"/>
              <a:pPr/>
              <a:t>45</a:t>
            </a:fld>
            <a:endParaRPr lang="ja-JP" altLang="en-US" dirty="0"/>
          </a:p>
        </p:txBody>
      </p:sp>
    </p:spTree>
    <p:extLst>
      <p:ext uri="{BB962C8B-B14F-4D97-AF65-F5344CB8AC3E}">
        <p14:creationId xmlns:p14="http://schemas.microsoft.com/office/powerpoint/2010/main" val="9883943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字幕 2">
            <a:extLst>
              <a:ext uri="{FF2B5EF4-FFF2-40B4-BE49-F238E27FC236}">
                <a16:creationId xmlns:a16="http://schemas.microsoft.com/office/drawing/2014/main" id="{582799B7-958D-4E64-57BC-E8B07C20D6B1}"/>
              </a:ext>
            </a:extLst>
          </p:cNvPr>
          <p:cNvSpPr txBox="1">
            <a:spLocks/>
          </p:cNvSpPr>
          <p:nvPr/>
        </p:nvSpPr>
        <p:spPr>
          <a:xfrm>
            <a:off x="704850" y="2200275"/>
            <a:ext cx="10782300" cy="2117726"/>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0" fontAlgn="base" hangingPunct="0">
              <a:lnSpc>
                <a:spcPct val="100000"/>
              </a:lnSpc>
              <a:spcBef>
                <a:spcPct val="0"/>
              </a:spcBef>
              <a:spcAft>
                <a:spcPct val="0"/>
              </a:spcAft>
              <a:defRPr sz="2900">
                <a:solidFill>
                  <a:srgbClr val="2E6EBC"/>
                </a:solidFill>
                <a:latin typeface="ヒラギノ丸ゴ Pro W4"/>
              </a:defRPr>
            </a:pPr>
            <a:r>
              <a:rPr lang="en-US" sz="11500" b="1" kern="0" dirty="0">
                <a:solidFill>
                  <a:schemeClr val="tx2"/>
                </a:solidFill>
                <a:latin typeface="Arial Unicode MS" panose="020B0604020202020204" pitchFamily="50" charset="-128"/>
                <a:ea typeface="Arial Unicode MS" panose="020B0604020202020204" pitchFamily="50" charset="-128"/>
                <a:cs typeface="Arial Unicode MS" panose="020B0604020202020204" pitchFamily="50" charset="-128"/>
              </a:rPr>
              <a:t>Appendix</a:t>
            </a:r>
          </a:p>
        </p:txBody>
      </p:sp>
      <p:sp>
        <p:nvSpPr>
          <p:cNvPr id="5" name="スライド番号プレースホルダー 4">
            <a:extLst>
              <a:ext uri="{FF2B5EF4-FFF2-40B4-BE49-F238E27FC236}">
                <a16:creationId xmlns:a16="http://schemas.microsoft.com/office/drawing/2014/main" id="{079C6E20-EFBC-DD84-4A8F-C51F13D32EC9}"/>
              </a:ext>
            </a:extLst>
          </p:cNvPr>
          <p:cNvSpPr>
            <a:spLocks noGrp="1"/>
          </p:cNvSpPr>
          <p:nvPr>
            <p:ph type="sldNum" sz="quarter" idx="12"/>
          </p:nvPr>
        </p:nvSpPr>
        <p:spPr/>
        <p:txBody>
          <a:bodyPr/>
          <a:lstStyle/>
          <a:p>
            <a:fld id="{CAD7C6AE-5926-44C1-B8C5-328FEA194DF7}" type="slidenum">
              <a:rPr lang="ja-JP" altLang="en-US" smtClean="0"/>
              <a:pPr/>
              <a:t>46</a:t>
            </a:fld>
            <a:endParaRPr lang="ja-JP" altLang="en-US" dirty="0"/>
          </a:p>
        </p:txBody>
      </p:sp>
    </p:spTree>
    <p:extLst>
      <p:ext uri="{BB962C8B-B14F-4D97-AF65-F5344CB8AC3E}">
        <p14:creationId xmlns:p14="http://schemas.microsoft.com/office/powerpoint/2010/main" val="4096769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B68C0588-F9A8-B12F-5F93-92411EC9D1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561" y="1132114"/>
            <a:ext cx="9858102" cy="5288461"/>
          </a:xfrm>
          <a:prstGeom prst="rect">
            <a:avLst/>
          </a:prstGeom>
        </p:spPr>
      </p:pic>
      <p:sp>
        <p:nvSpPr>
          <p:cNvPr id="5" name="字幕 2">
            <a:extLst>
              <a:ext uri="{FF2B5EF4-FFF2-40B4-BE49-F238E27FC236}">
                <a16:creationId xmlns:a16="http://schemas.microsoft.com/office/drawing/2014/main" id="{FB18E5C6-50DA-2B1A-A58C-FA2BDAA0B634}"/>
              </a:ext>
            </a:extLst>
          </p:cNvPr>
          <p:cNvSpPr txBox="1">
            <a:spLocks/>
          </p:cNvSpPr>
          <p:nvPr/>
        </p:nvSpPr>
        <p:spPr>
          <a:xfrm>
            <a:off x="-2" y="-1"/>
            <a:ext cx="9791702" cy="504093"/>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Thermionic Gun Heater Current and Bunch Charge</a:t>
            </a:r>
          </a:p>
        </p:txBody>
      </p:sp>
      <p:sp>
        <p:nvSpPr>
          <p:cNvPr id="6" name="スライド番号プレースホルダー 5">
            <a:extLst>
              <a:ext uri="{FF2B5EF4-FFF2-40B4-BE49-F238E27FC236}">
                <a16:creationId xmlns:a16="http://schemas.microsoft.com/office/drawing/2014/main" id="{D3FE83FA-E625-DC22-C0AD-44B93B6A838C}"/>
              </a:ext>
            </a:extLst>
          </p:cNvPr>
          <p:cNvSpPr>
            <a:spLocks noGrp="1"/>
          </p:cNvSpPr>
          <p:nvPr>
            <p:ph type="sldNum" sz="quarter" idx="12"/>
          </p:nvPr>
        </p:nvSpPr>
        <p:spPr/>
        <p:txBody>
          <a:bodyPr/>
          <a:lstStyle/>
          <a:p>
            <a:fld id="{CAD7C6AE-5926-44C1-B8C5-328FEA194DF7}" type="slidenum">
              <a:rPr lang="ja-JP" altLang="en-US" smtClean="0"/>
              <a:pPr/>
              <a:t>47</a:t>
            </a:fld>
            <a:endParaRPr lang="ja-JP" altLang="en-US" dirty="0"/>
          </a:p>
        </p:txBody>
      </p:sp>
    </p:spTree>
    <p:extLst>
      <p:ext uri="{BB962C8B-B14F-4D97-AF65-F5344CB8AC3E}">
        <p14:creationId xmlns:p14="http://schemas.microsoft.com/office/powerpoint/2010/main" val="24423859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13B70-9D40-BD99-8C69-99189FC8685A}"/>
            </a:ext>
          </a:extLst>
        </p:cNvPr>
        <p:cNvGrpSpPr/>
        <p:nvPr/>
      </p:nvGrpSpPr>
      <p:grpSpPr>
        <a:xfrm>
          <a:off x="0" y="0"/>
          <a:ext cx="0" cy="0"/>
          <a:chOff x="0" y="0"/>
          <a:chExt cx="0" cy="0"/>
        </a:xfrm>
      </p:grpSpPr>
      <p:graphicFrame>
        <p:nvGraphicFramePr>
          <p:cNvPr id="7" name="表 6">
            <a:extLst>
              <a:ext uri="{FF2B5EF4-FFF2-40B4-BE49-F238E27FC236}">
                <a16:creationId xmlns:a16="http://schemas.microsoft.com/office/drawing/2014/main" id="{45E48DD0-714F-97CD-EE86-F7CC9D17AC57}"/>
              </a:ext>
            </a:extLst>
          </p:cNvPr>
          <p:cNvGraphicFramePr>
            <a:graphicFrameLocks noGrp="1"/>
          </p:cNvGraphicFramePr>
          <p:nvPr/>
        </p:nvGraphicFramePr>
        <p:xfrm>
          <a:off x="369824" y="1966751"/>
          <a:ext cx="7128000" cy="1897200"/>
        </p:xfrm>
        <a:graphic>
          <a:graphicData uri="http://schemas.openxmlformats.org/drawingml/2006/table">
            <a:tbl>
              <a:tblPr firstRow="1" bandRow="1">
                <a:tableStyleId>{5C22544A-7EE6-4342-B048-85BDC9FD1C3A}</a:tableStyleId>
              </a:tblPr>
              <a:tblGrid>
                <a:gridCol w="900000">
                  <a:extLst>
                    <a:ext uri="{9D8B030D-6E8A-4147-A177-3AD203B41FA5}">
                      <a16:colId xmlns:a16="http://schemas.microsoft.com/office/drawing/2014/main" val="4136707294"/>
                    </a:ext>
                  </a:extLst>
                </a:gridCol>
                <a:gridCol w="900000">
                  <a:extLst>
                    <a:ext uri="{9D8B030D-6E8A-4147-A177-3AD203B41FA5}">
                      <a16:colId xmlns:a16="http://schemas.microsoft.com/office/drawing/2014/main" val="3675446532"/>
                    </a:ext>
                  </a:extLst>
                </a:gridCol>
                <a:gridCol w="1630651">
                  <a:extLst>
                    <a:ext uri="{9D8B030D-6E8A-4147-A177-3AD203B41FA5}">
                      <a16:colId xmlns:a16="http://schemas.microsoft.com/office/drawing/2014/main" val="1472179751"/>
                    </a:ext>
                  </a:extLst>
                </a:gridCol>
                <a:gridCol w="3697349">
                  <a:extLst>
                    <a:ext uri="{9D8B030D-6E8A-4147-A177-3AD203B41FA5}">
                      <a16:colId xmlns:a16="http://schemas.microsoft.com/office/drawing/2014/main" val="1754419235"/>
                    </a:ext>
                  </a:extLst>
                </a:gridCol>
              </a:tblGrid>
              <a:tr h="288000">
                <a:tc>
                  <a:txBody>
                    <a:bodyPr/>
                    <a:lstStyle/>
                    <a:p>
                      <a:pPr algn="ctr"/>
                      <a:r>
                        <a:rPr lang="en-US" altLang="ja-JP" sz="1200" dirty="0">
                          <a:latin typeface="メイリオ" panose="020B0604030504040204" pitchFamily="50" charset="-128"/>
                          <a:ea typeface="メイリオ" panose="020B0604030504040204" pitchFamily="50" charset="-128"/>
                        </a:rPr>
                        <a:t>Name</a:t>
                      </a:r>
                      <a:endParaRPr lang="en-US" sz="1200" dirty="0">
                        <a:latin typeface="メイリオ" panose="020B0604030504040204" pitchFamily="50" charset="-128"/>
                        <a:ea typeface="メイリオ" panose="020B0604030504040204" pitchFamily="50" charset="-128"/>
                      </a:endParaRPr>
                    </a:p>
                  </a:txBody>
                  <a:tcPr anchor="ctr"/>
                </a:tc>
                <a:tc>
                  <a:txBody>
                    <a:bodyPr/>
                    <a:lstStyle/>
                    <a:p>
                      <a:pPr algn="ctr"/>
                      <a:r>
                        <a:rPr lang="en-US" sz="1200" dirty="0">
                          <a:latin typeface="メイリオ" panose="020B0604030504040204" pitchFamily="50" charset="-128"/>
                          <a:ea typeface="メイリオ" panose="020B0604030504040204" pitchFamily="50" charset="-128"/>
                        </a:rPr>
                        <a:t>date</a:t>
                      </a:r>
                    </a:p>
                  </a:txBody>
                  <a:tcPr anchor="ctr"/>
                </a:tc>
                <a:tc>
                  <a:txBody>
                    <a:bodyPr/>
                    <a:lstStyle/>
                    <a:p>
                      <a:r>
                        <a:rPr lang="en-US" altLang="ja-JP" sz="1200" dirty="0">
                          <a:latin typeface="メイリオ" panose="020B0604030504040204" pitchFamily="50" charset="-128"/>
                          <a:ea typeface="メイリオ" panose="020B0604030504040204" pitchFamily="50" charset="-128"/>
                        </a:rPr>
                        <a:t>Status</a:t>
                      </a:r>
                      <a:endParaRPr lang="en-US" sz="1200" dirty="0">
                        <a:latin typeface="メイリオ" panose="020B0604030504040204" pitchFamily="50" charset="-128"/>
                        <a:ea typeface="メイリオ" panose="020B0604030504040204" pitchFamily="50" charset="-128"/>
                      </a:endParaRPr>
                    </a:p>
                  </a:txBody>
                  <a:tcPr/>
                </a:tc>
                <a:tc>
                  <a:txBody>
                    <a:bodyPr/>
                    <a:lstStyle/>
                    <a:p>
                      <a:r>
                        <a:rPr lang="en-US" sz="1200" dirty="0">
                          <a:latin typeface="メイリオ" panose="020B0604030504040204" pitchFamily="50" charset="-128"/>
                          <a:ea typeface="メイリオ" panose="020B0604030504040204" pitchFamily="50" charset="-128"/>
                        </a:rPr>
                        <a:t>Notes</a:t>
                      </a:r>
                    </a:p>
                  </a:txBody>
                  <a:tcPr/>
                </a:tc>
                <a:extLst>
                  <a:ext uri="{0D108BD9-81ED-4DB2-BD59-A6C34878D82A}">
                    <a16:rowId xmlns:a16="http://schemas.microsoft.com/office/drawing/2014/main" val="1241178775"/>
                  </a:ext>
                </a:extLst>
              </a:tr>
              <a:tr h="288000">
                <a:tc>
                  <a:txBody>
                    <a:bodyPr/>
                    <a:lstStyle/>
                    <a:p>
                      <a:pPr algn="ctr"/>
                      <a:r>
                        <a:rPr lang="en-US" sz="1200" dirty="0">
                          <a:latin typeface="メイリオ" panose="020B0604030504040204" pitchFamily="50" charset="-128"/>
                          <a:ea typeface="メイリオ" panose="020B0604030504040204" pitchFamily="50" charset="-128"/>
                        </a:rPr>
                        <a:t>FY_A2_2</a:t>
                      </a:r>
                    </a:p>
                  </a:txBody>
                  <a:tcPr anchor="ctr"/>
                </a:tc>
                <a:tc>
                  <a:txBody>
                    <a:bodyPr/>
                    <a:lstStyle/>
                    <a:p>
                      <a:pPr algn="ctr"/>
                      <a:r>
                        <a:rPr lang="en-US" sz="1200" dirty="0">
                          <a:latin typeface="メイリオ" panose="020B0604030504040204" pitchFamily="50" charset="-128"/>
                          <a:ea typeface="メイリオ" panose="020B0604030504040204" pitchFamily="50" charset="-128"/>
                        </a:rPr>
                        <a:t>2024/8</a:t>
                      </a:r>
                    </a:p>
                  </a:txBody>
                  <a:tcPr anchor="ctr"/>
                </a:tc>
                <a:tc>
                  <a:txBody>
                    <a:bodyPr/>
                    <a:lstStyle/>
                    <a:p>
                      <a:r>
                        <a:rPr lang="en-US" sz="1200" dirty="0">
                          <a:latin typeface="メイリオ" panose="020B0604030504040204" pitchFamily="50" charset="-128"/>
                          <a:ea typeface="メイリオ" panose="020B0604030504040204" pitchFamily="50" charset="-128"/>
                        </a:rPr>
                        <a:t>Operation</a:t>
                      </a:r>
                    </a:p>
                  </a:txBody>
                  <a:tcPr/>
                </a:tc>
                <a:tc>
                  <a:txBody>
                    <a:bodyPr/>
                    <a:lstStyle/>
                    <a:p>
                      <a:r>
                        <a:rPr lang="en-US" altLang="ja-JP" sz="1200" dirty="0">
                          <a:latin typeface="メイリオ" panose="020B0604030504040204" pitchFamily="50" charset="-128"/>
                          <a:ea typeface="メイリオ" panose="020B0604030504040204" pitchFamily="50" charset="-128"/>
                        </a:rPr>
                        <a:t>Polarity</a:t>
                      </a:r>
                      <a:r>
                        <a:rPr lang="ja-JP" altLang="en-US" sz="1200" dirty="0">
                          <a:latin typeface="メイリオ" panose="020B0604030504040204" pitchFamily="50" charset="-128"/>
                          <a:ea typeface="メイリオ" panose="020B0604030504040204" pitchFamily="50" charset="-128"/>
                        </a:rPr>
                        <a:t> </a:t>
                      </a:r>
                      <a:r>
                        <a:rPr lang="en-US" altLang="ja-JP" sz="1200" dirty="0">
                          <a:latin typeface="メイリオ" panose="020B0604030504040204" pitchFamily="50" charset="-128"/>
                          <a:ea typeface="メイリオ" panose="020B0604030504040204" pitchFamily="50" charset="-128"/>
                        </a:rPr>
                        <a:t>Reversed</a:t>
                      </a: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Capacitor: 40 μF </a:t>
                      </a:r>
                      <a:r>
                        <a:rPr lang="en-US" altLang="ja-JP" sz="1200" dirty="0">
                          <a:latin typeface="メイリオ" panose="020B0604030504040204" pitchFamily="50" charset="-128"/>
                          <a:ea typeface="メイリオ" panose="020B0604030504040204" pitchFamily="50" charset="-128"/>
                          <a:sym typeface="Wingdings" panose="05000000000000000000" pitchFamily="2" charset="2"/>
                        </a:rPr>
                        <a:t> 8 μF</a:t>
                      </a:r>
                      <a:endParaRPr lang="en-US" sz="1200" dirty="0">
                        <a:latin typeface="メイリオ" panose="020B0604030504040204" pitchFamily="50" charset="-128"/>
                        <a:ea typeface="メイリオ" panose="020B0604030504040204" pitchFamily="50" charset="-128"/>
                      </a:endParaRPr>
                    </a:p>
                  </a:txBody>
                  <a:tcPr/>
                </a:tc>
                <a:extLst>
                  <a:ext uri="{0D108BD9-81ED-4DB2-BD59-A6C34878D82A}">
                    <a16:rowId xmlns:a16="http://schemas.microsoft.com/office/drawing/2014/main" val="1914993011"/>
                  </a:ext>
                </a:extLst>
              </a:tr>
              <a:tr h="288000">
                <a:tc>
                  <a:txBody>
                    <a:bodyPr/>
                    <a:lstStyle/>
                    <a:p>
                      <a:pPr algn="ctr"/>
                      <a:r>
                        <a:rPr lang="en-US" sz="1200" dirty="0">
                          <a:latin typeface="メイリオ" panose="020B0604030504040204" pitchFamily="50" charset="-128"/>
                          <a:ea typeface="メイリオ" panose="020B0604030504040204" pitchFamily="50" charset="-128"/>
                        </a:rPr>
                        <a:t>FY_A4_4</a:t>
                      </a:r>
                    </a:p>
                  </a:txBody>
                  <a:tcPr anchor="ctr"/>
                </a:tc>
                <a:tc>
                  <a:txBody>
                    <a:bodyPr/>
                    <a:lstStyle/>
                    <a:p>
                      <a:pPr algn="ctr"/>
                      <a:r>
                        <a:rPr lang="en-US" sz="1200" dirty="0">
                          <a:latin typeface="メイリオ" panose="020B0604030504040204" pitchFamily="50" charset="-128"/>
                          <a:ea typeface="メイリオ" panose="020B0604030504040204" pitchFamily="50" charset="-128"/>
                        </a:rPr>
                        <a:t>2024/8</a:t>
                      </a:r>
                    </a:p>
                  </a:txBody>
                  <a:tcPr anchor="ctr"/>
                </a:tc>
                <a:tc>
                  <a:txBody>
                    <a:bodyPr/>
                    <a:lstStyle/>
                    <a:p>
                      <a:r>
                        <a:rPr lang="en-US" sz="1200" dirty="0">
                          <a:latin typeface="メイリオ" panose="020B0604030504040204" pitchFamily="50" charset="-128"/>
                          <a:ea typeface="メイリオ" panose="020B0604030504040204" pitchFamily="50" charset="-128"/>
                        </a:rPr>
                        <a:t>Operation</a:t>
                      </a:r>
                    </a:p>
                  </a:txBody>
                  <a:tcPr/>
                </a:tc>
                <a:tc>
                  <a:txBody>
                    <a:bodyPr/>
                    <a:lstStyle/>
                    <a:p>
                      <a:r>
                        <a:rPr lang="en-US" altLang="ja-JP" sz="1200" dirty="0">
                          <a:latin typeface="メイリオ" panose="020B0604030504040204" pitchFamily="50" charset="-128"/>
                          <a:ea typeface="メイリオ" panose="020B0604030504040204" pitchFamily="50" charset="-128"/>
                        </a:rPr>
                        <a:t>Capacitor: 40 μF </a:t>
                      </a:r>
                      <a:r>
                        <a:rPr lang="en-US" altLang="ja-JP" sz="1200" dirty="0">
                          <a:latin typeface="メイリオ" panose="020B0604030504040204" pitchFamily="50" charset="-128"/>
                          <a:ea typeface="メイリオ" panose="020B0604030504040204" pitchFamily="50" charset="-128"/>
                          <a:sym typeface="Wingdings" panose="05000000000000000000" pitchFamily="2" charset="2"/>
                        </a:rPr>
                        <a:t> 8 μF</a:t>
                      </a:r>
                      <a:endParaRPr lang="en-US" sz="1200" dirty="0">
                        <a:latin typeface="メイリオ" panose="020B0604030504040204" pitchFamily="50" charset="-128"/>
                        <a:ea typeface="メイリオ" panose="020B0604030504040204" pitchFamily="50" charset="-128"/>
                      </a:endParaRPr>
                    </a:p>
                  </a:txBody>
                  <a:tcPr/>
                </a:tc>
                <a:extLst>
                  <a:ext uri="{0D108BD9-81ED-4DB2-BD59-A6C34878D82A}">
                    <a16:rowId xmlns:a16="http://schemas.microsoft.com/office/drawing/2014/main" val="3511141410"/>
                  </a:ext>
                </a:extLst>
              </a:tr>
              <a:tr h="288000">
                <a:tc>
                  <a:txBody>
                    <a:bodyPr/>
                    <a:lstStyle/>
                    <a:p>
                      <a:pPr algn="ctr"/>
                      <a:r>
                        <a:rPr lang="en-US" sz="1200" dirty="0">
                          <a:latin typeface="メイリオ" panose="020B0604030504040204" pitchFamily="50" charset="-128"/>
                          <a:ea typeface="メイリオ" panose="020B0604030504040204" pitchFamily="50" charset="-128"/>
                        </a:rPr>
                        <a:t>FY_R0_2</a:t>
                      </a:r>
                    </a:p>
                  </a:txBody>
                  <a:tcPr anchor="ctr"/>
                </a:tc>
                <a:tc>
                  <a:txBody>
                    <a:bodyPr/>
                    <a:lstStyle/>
                    <a:p>
                      <a:pPr algn="ctr"/>
                      <a:r>
                        <a:rPr lang="en-US" sz="1200" dirty="0">
                          <a:latin typeface="メイリオ" panose="020B0604030504040204" pitchFamily="50" charset="-128"/>
                          <a:ea typeface="メイリオ" panose="020B0604030504040204" pitchFamily="50" charset="-128"/>
                        </a:rPr>
                        <a:t>2022/8</a:t>
                      </a:r>
                    </a:p>
                  </a:txBody>
                  <a:tcPr anchor="ctr"/>
                </a:tc>
                <a:tc>
                  <a:txBody>
                    <a:bodyPr/>
                    <a:lstStyle/>
                    <a:p>
                      <a:r>
                        <a:rPr lang="en-US" altLang="ja-JP" sz="1200" dirty="0">
                          <a:latin typeface="メイリオ" panose="020B0604030504040204" pitchFamily="50" charset="-128"/>
                          <a:ea typeface="メイリオ" panose="020B0604030504040204" pitchFamily="50" charset="-128"/>
                        </a:rPr>
                        <a:t>Shut down</a:t>
                      </a:r>
                      <a:endParaRPr lang="en-US" sz="1200" dirty="0">
                        <a:latin typeface="メイリオ" panose="020B0604030504040204" pitchFamily="50" charset="-128"/>
                        <a:ea typeface="メイリオ" panose="020B0604030504040204" pitchFamily="50" charset="-128"/>
                      </a:endParaRPr>
                    </a:p>
                  </a:txBody>
                  <a:tcPr/>
                </a:tc>
                <a:tc>
                  <a:txBody>
                    <a:bodyPr/>
                    <a:lstStyle/>
                    <a:p>
                      <a:r>
                        <a:rPr lang="en-US" sz="1200" dirty="0">
                          <a:latin typeface="メイリオ" panose="020B0604030504040204" pitchFamily="50" charset="-128"/>
                          <a:ea typeface="メイリオ" panose="020B0604030504040204" pitchFamily="50" charset="-128"/>
                        </a:rPr>
                        <a:t>Enhanced shielding is required</a:t>
                      </a:r>
                    </a:p>
                  </a:txBody>
                  <a:tcPr/>
                </a:tc>
                <a:extLst>
                  <a:ext uri="{0D108BD9-81ED-4DB2-BD59-A6C34878D82A}">
                    <a16:rowId xmlns:a16="http://schemas.microsoft.com/office/drawing/2014/main" val="2894806051"/>
                  </a:ext>
                </a:extLst>
              </a:tr>
              <a:tr h="288000">
                <a:tc>
                  <a:txBody>
                    <a:bodyPr/>
                    <a:lstStyle/>
                    <a:p>
                      <a:pPr algn="ctr"/>
                      <a:r>
                        <a:rPr lang="en-US" sz="1200" dirty="0">
                          <a:latin typeface="メイリオ" panose="020B0604030504040204" pitchFamily="50" charset="-128"/>
                          <a:ea typeface="メイリオ" panose="020B0604030504040204" pitchFamily="50" charset="-128"/>
                        </a:rPr>
                        <a:t>FY_48_4</a:t>
                      </a:r>
                    </a:p>
                  </a:txBody>
                  <a:tcPr anchor="ctr"/>
                </a:tc>
                <a:tc>
                  <a:txBody>
                    <a:bodyPr/>
                    <a:lstStyle/>
                    <a:p>
                      <a:pPr algn="ctr"/>
                      <a:r>
                        <a:rPr lang="en-US" sz="1200" dirty="0">
                          <a:latin typeface="メイリオ" panose="020B0604030504040204" pitchFamily="50" charset="-128"/>
                          <a:ea typeface="メイリオ" panose="020B0604030504040204" pitchFamily="50" charset="-128"/>
                        </a:rPr>
                        <a:t>2026/4</a:t>
                      </a:r>
                    </a:p>
                  </a:txBody>
                  <a:tcPr anchor="ctr"/>
                </a:tc>
                <a:tc>
                  <a:txBody>
                    <a:bodyPr/>
                    <a:lstStyle/>
                    <a:p>
                      <a:r>
                        <a:rPr lang="en-US" altLang="ja-JP" sz="1200" dirty="0">
                          <a:latin typeface="メイリオ" panose="020B0604030504040204" pitchFamily="50" charset="-128"/>
                          <a:ea typeface="メイリオ" panose="020B0604030504040204" pitchFamily="50" charset="-128"/>
                        </a:rPr>
                        <a:t>Ope. </a:t>
                      </a:r>
                      <a:r>
                        <a:rPr lang="en-US" altLang="ja-JP" sz="1200" dirty="0">
                          <a:latin typeface="メイリオ" panose="020B0604030504040204" pitchFamily="50" charset="-128"/>
                          <a:ea typeface="メイリオ" panose="020B0604030504040204" pitchFamily="50" charset="-128"/>
                          <a:sym typeface="Wingdings" panose="05000000000000000000" pitchFamily="2" charset="2"/>
                        </a:rPr>
                        <a:t> failure</a:t>
                      </a:r>
                      <a:endParaRPr lang="en-US" sz="1200" dirty="0">
                        <a:latin typeface="メイリオ" panose="020B0604030504040204" pitchFamily="50" charset="-128"/>
                        <a:ea typeface="メイリオ" panose="020B0604030504040204" pitchFamily="50" charset="-128"/>
                      </a:endParaRPr>
                    </a:p>
                  </a:txBody>
                  <a:tcPr/>
                </a:tc>
                <a:tc>
                  <a:txBody>
                    <a:bodyPr/>
                    <a:lstStyle/>
                    <a:p>
                      <a:r>
                        <a:rPr lang="ja-JP" altLang="ja-JP" sz="1200" dirty="0">
                          <a:ea typeface="Arial Unicode MS" panose="020B0604020202020204"/>
                        </a:rPr>
                        <a:t>Improving the High-Voltage Withstand Capability of Litz Wire</a:t>
                      </a:r>
                      <a:r>
                        <a:rPr lang="en-US" altLang="ja-JP" sz="1200" dirty="0"/>
                        <a:t>. </a:t>
                      </a:r>
                      <a:r>
                        <a:rPr lang="en-US" altLang="ja-JP" sz="1200" dirty="0">
                          <a:latin typeface="メイリオ" panose="020B0604030504040204" pitchFamily="50" charset="-128"/>
                          <a:ea typeface="メイリオ" panose="020B0604030504040204" pitchFamily="50" charset="-128"/>
                        </a:rPr>
                        <a:t>Capacitor: 40 μF </a:t>
                      </a:r>
                      <a:r>
                        <a:rPr lang="en-US" altLang="ja-JP" sz="1200" dirty="0">
                          <a:latin typeface="メイリオ" panose="020B0604030504040204" pitchFamily="50" charset="-128"/>
                          <a:ea typeface="メイリオ" panose="020B0604030504040204" pitchFamily="50" charset="-128"/>
                          <a:sym typeface="Wingdings" panose="05000000000000000000" pitchFamily="2" charset="2"/>
                        </a:rPr>
                        <a:t> 8 μF</a:t>
                      </a:r>
                      <a:endParaRPr lang="en-US" sz="1200" dirty="0">
                        <a:latin typeface="メイリオ" panose="020B0604030504040204" pitchFamily="50" charset="-128"/>
                        <a:ea typeface="メイリオ" panose="020B0604030504040204" pitchFamily="50" charset="-128"/>
                      </a:endParaRPr>
                    </a:p>
                  </a:txBody>
                  <a:tcPr/>
                </a:tc>
                <a:extLst>
                  <a:ext uri="{0D108BD9-81ED-4DB2-BD59-A6C34878D82A}">
                    <a16:rowId xmlns:a16="http://schemas.microsoft.com/office/drawing/2014/main" val="3327550655"/>
                  </a:ext>
                </a:extLst>
              </a:tr>
              <a:tr h="288000">
                <a:tc>
                  <a:txBody>
                    <a:bodyPr/>
                    <a:lstStyle/>
                    <a:p>
                      <a:pPr algn="ctr"/>
                      <a:r>
                        <a:rPr lang="en-US" sz="1200" dirty="0">
                          <a:latin typeface="メイリオ" panose="020B0604030504040204" pitchFamily="50" charset="-128"/>
                          <a:ea typeface="メイリオ" panose="020B0604030504040204" pitchFamily="50" charset="-128"/>
                        </a:rPr>
                        <a:t>FY_58_4</a:t>
                      </a:r>
                    </a:p>
                  </a:txBody>
                  <a:tcPr anchor="ctr"/>
                </a:tc>
                <a:tc>
                  <a:txBody>
                    <a:bodyPr/>
                    <a:lstStyle/>
                    <a:p>
                      <a:pPr algn="ctr"/>
                      <a:r>
                        <a:rPr lang="en-US" sz="1200" dirty="0">
                          <a:latin typeface="メイリオ" panose="020B0604030504040204" pitchFamily="50" charset="-128"/>
                          <a:ea typeface="メイリオ" panose="020B0604030504040204" pitchFamily="50" charset="-128"/>
                        </a:rPr>
                        <a:t>2025/8</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dirty="0">
                          <a:latin typeface="メイリオ" panose="020B0604030504040204" pitchFamily="50" charset="-128"/>
                          <a:ea typeface="メイリオ" panose="020B0604030504040204" pitchFamily="50" charset="-128"/>
                        </a:rPr>
                        <a:t>Operation</a:t>
                      </a:r>
                      <a:endParaRPr lang="en-US" sz="1200" dirty="0">
                        <a:latin typeface="メイリオ" panose="020B0604030504040204" pitchFamily="50" charset="-128"/>
                        <a:ea typeface="メイリオ" panose="020B0604030504040204" pitchFamily="50" charset="-128"/>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dirty="0">
                          <a:latin typeface="メイリオ" panose="020B0604030504040204" pitchFamily="50" charset="-128"/>
                          <a:ea typeface="メイリオ" panose="020B0604030504040204" pitchFamily="50" charset="-128"/>
                        </a:rPr>
                        <a:t>Enhanced shielding is required</a:t>
                      </a:r>
                    </a:p>
                  </a:txBody>
                  <a:tcPr/>
                </a:tc>
                <a:extLst>
                  <a:ext uri="{0D108BD9-81ED-4DB2-BD59-A6C34878D82A}">
                    <a16:rowId xmlns:a16="http://schemas.microsoft.com/office/drawing/2014/main" val="1635826840"/>
                  </a:ext>
                </a:extLst>
              </a:tr>
            </a:tbl>
          </a:graphicData>
        </a:graphic>
      </p:graphicFrame>
      <p:sp>
        <p:nvSpPr>
          <p:cNvPr id="8" name="テキスト ボックス 7">
            <a:extLst>
              <a:ext uri="{FF2B5EF4-FFF2-40B4-BE49-F238E27FC236}">
                <a16:creationId xmlns:a16="http://schemas.microsoft.com/office/drawing/2014/main" id="{20963730-BF1E-F347-30A0-64A7233D49DF}"/>
              </a:ext>
            </a:extLst>
          </p:cNvPr>
          <p:cNvSpPr txBox="1"/>
          <p:nvPr/>
        </p:nvSpPr>
        <p:spPr>
          <a:xfrm>
            <a:off x="85746" y="3864038"/>
            <a:ext cx="7867651" cy="2462213"/>
          </a:xfrm>
          <a:prstGeom prst="rect">
            <a:avLst/>
          </a:prstGeom>
          <a:noFill/>
        </p:spPr>
        <p:txBody>
          <a:bodyPr wrap="square" rtlCol="0">
            <a:spAutoFit/>
          </a:bodyPr>
          <a:lstStyle/>
          <a:p>
            <a:pPr marL="285750" indent="-28575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To avoid the risk of damaging the high-speed switching module (¥1.6 million) due to hard switching (</a:t>
            </a:r>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high induced voltage</a:t>
            </a: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 the capacitance was reduced to achieve soft switching.</a:t>
            </a:r>
            <a:b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b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However, soft switching increased the overshoot amplitude, so the introduction of a diode is being considered. In the current configuration, the 1st and 2nd bunches can be kicked in opposite directions, with sufficiently good waveform reproducibility.</a:t>
            </a:r>
            <a:b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br>
            <a:endPar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endParaRPr>
          </a:p>
          <a:p>
            <a:pPr marL="285750" indent="-28575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On June 22, 2026, an electrical discharge occurred in the Litz wire of FY_48_4, and the cable was replaced. However, another discharge occurred on July 1, leading to the suspension of operation. The voltage withstand capability of the Litz wire was improved</a:t>
            </a:r>
            <a:b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br>
            <a:endParaRPr lang="en-US" sz="1400" dirty="0">
              <a:latin typeface="Arial Unicode MS" panose="020B0604020202020204" pitchFamily="50" charset="-128"/>
              <a:ea typeface="Arial Unicode MS" panose="020B0604020202020204" pitchFamily="50" charset="-128"/>
              <a:cs typeface="Arial Unicode MS" panose="020B0604020202020204" pitchFamily="50" charset="-128"/>
              <a:sym typeface="Wingdings" panose="05000000000000000000" pitchFamily="2" charset="2"/>
            </a:endParaRPr>
          </a:p>
          <a:p>
            <a:pPr marL="285750" indent="-285750">
              <a:buFont typeface="Arial" panose="020B0604020202020204" pitchFamily="34" charset="0"/>
              <a:buChar char="•"/>
            </a:pP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Shielding for FY_R0_2 and FY_58_4 is currently being designed using PHITS.</a:t>
            </a:r>
            <a:endParaRPr 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pic>
        <p:nvPicPr>
          <p:cNvPr id="10" name="図 9">
            <a:extLst>
              <a:ext uri="{FF2B5EF4-FFF2-40B4-BE49-F238E27FC236}">
                <a16:creationId xmlns:a16="http://schemas.microsoft.com/office/drawing/2014/main" id="{2A60A3AC-6948-D629-D5CA-AFB29A385930}"/>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r="50140"/>
          <a:stretch>
            <a:fillRect/>
          </a:stretch>
        </p:blipFill>
        <p:spPr>
          <a:xfrm>
            <a:off x="8190463" y="2127650"/>
            <a:ext cx="3208911" cy="2160000"/>
          </a:xfrm>
          <a:prstGeom prst="rect">
            <a:avLst/>
          </a:prstGeom>
        </p:spPr>
      </p:pic>
      <p:pic>
        <p:nvPicPr>
          <p:cNvPr id="14" name="図 13">
            <a:extLst>
              <a:ext uri="{FF2B5EF4-FFF2-40B4-BE49-F238E27FC236}">
                <a16:creationId xmlns:a16="http://schemas.microsoft.com/office/drawing/2014/main" id="{906D798F-55B9-8322-A8EE-BC4254A69B6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l="49860"/>
          <a:stretch>
            <a:fillRect/>
          </a:stretch>
        </p:blipFill>
        <p:spPr>
          <a:xfrm>
            <a:off x="8172429" y="4375574"/>
            <a:ext cx="3226945" cy="2160000"/>
          </a:xfrm>
          <a:prstGeom prst="rect">
            <a:avLst/>
          </a:prstGeom>
        </p:spPr>
      </p:pic>
      <p:sp>
        <p:nvSpPr>
          <p:cNvPr id="20" name="テキスト ボックス 19">
            <a:extLst>
              <a:ext uri="{FF2B5EF4-FFF2-40B4-BE49-F238E27FC236}">
                <a16:creationId xmlns:a16="http://schemas.microsoft.com/office/drawing/2014/main" id="{39EC3AA7-BEE4-9D8A-82BE-B508C361FD85}"/>
              </a:ext>
            </a:extLst>
          </p:cNvPr>
          <p:cNvSpPr txBox="1"/>
          <p:nvPr/>
        </p:nvSpPr>
        <p:spPr>
          <a:xfrm>
            <a:off x="9098997" y="2328075"/>
            <a:ext cx="1391841" cy="307777"/>
          </a:xfrm>
          <a:prstGeom prst="rect">
            <a:avLst/>
          </a:prstGeom>
          <a:solidFill>
            <a:schemeClr val="bg1"/>
          </a:solidFill>
          <a:ln>
            <a:solidFill>
              <a:schemeClr val="tx1"/>
            </a:solidFill>
          </a:ln>
        </p:spPr>
        <p:txBody>
          <a:bodyPr wrap="square">
            <a:spAutoFit/>
          </a:bodyPr>
          <a:lstStyle/>
          <a:p>
            <a:pPr algn="ctr"/>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Hard </a:t>
            </a: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switching</a:t>
            </a:r>
            <a:endParaRPr lang="ja-JP" altLang="en-US" dirty="0">
              <a:ea typeface="Arial Unicode MS" panose="020B0604020202020204"/>
            </a:endParaRPr>
          </a:p>
        </p:txBody>
      </p:sp>
      <p:sp>
        <p:nvSpPr>
          <p:cNvPr id="22" name="テキスト ボックス 21">
            <a:extLst>
              <a:ext uri="{FF2B5EF4-FFF2-40B4-BE49-F238E27FC236}">
                <a16:creationId xmlns:a16="http://schemas.microsoft.com/office/drawing/2014/main" id="{2FF0D611-8FE6-A352-7177-9423E62A6800}"/>
              </a:ext>
            </a:extLst>
          </p:cNvPr>
          <p:cNvSpPr txBox="1"/>
          <p:nvPr/>
        </p:nvSpPr>
        <p:spPr>
          <a:xfrm>
            <a:off x="9131385" y="4533411"/>
            <a:ext cx="1391841" cy="307777"/>
          </a:xfrm>
          <a:prstGeom prst="rect">
            <a:avLst/>
          </a:prstGeom>
          <a:solidFill>
            <a:schemeClr val="bg1"/>
          </a:solidFill>
          <a:ln>
            <a:solidFill>
              <a:schemeClr val="tx1"/>
            </a:solidFill>
          </a:ln>
        </p:spPr>
        <p:txBody>
          <a:bodyPr wrap="square">
            <a:spAutoFit/>
          </a:bodyPr>
          <a:lstStyle/>
          <a:p>
            <a:pPr algn="ctr"/>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Soft </a:t>
            </a:r>
            <a:r>
              <a:rPr lang="ja-JP"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switching</a:t>
            </a:r>
            <a:endParaRPr lang="ja-JP" altLang="en-US" dirty="0">
              <a:ea typeface="Arial Unicode MS" panose="020B0604020202020204"/>
            </a:endParaRPr>
          </a:p>
        </p:txBody>
      </p:sp>
      <p:sp>
        <p:nvSpPr>
          <p:cNvPr id="23" name="テキスト ボックス 22">
            <a:extLst>
              <a:ext uri="{FF2B5EF4-FFF2-40B4-BE49-F238E27FC236}">
                <a16:creationId xmlns:a16="http://schemas.microsoft.com/office/drawing/2014/main" id="{72603515-56CD-265D-0D51-797FF21A46FA}"/>
              </a:ext>
            </a:extLst>
          </p:cNvPr>
          <p:cNvSpPr txBox="1"/>
          <p:nvPr/>
        </p:nvSpPr>
        <p:spPr>
          <a:xfrm>
            <a:off x="8322245" y="5588980"/>
            <a:ext cx="869149" cy="338554"/>
          </a:xfrm>
          <a:prstGeom prst="rect">
            <a:avLst/>
          </a:prstGeom>
          <a:noFill/>
        </p:spPr>
        <p:txBody>
          <a:bodyPr wrap="none" rtlCol="0">
            <a:spAutoFit/>
          </a:bodyPr>
          <a:lstStyle/>
          <a:p>
            <a:pPr algn="l"/>
            <a:r>
              <a:rPr kumimoji="1" lang="en-US" altLang="ja-JP" sz="16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Current</a:t>
            </a:r>
            <a:endParaRPr kumimoji="1" lang="ja-JP" altLang="en-US" sz="1600"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5" name="テキスト ボックス 24">
            <a:extLst>
              <a:ext uri="{FF2B5EF4-FFF2-40B4-BE49-F238E27FC236}">
                <a16:creationId xmlns:a16="http://schemas.microsoft.com/office/drawing/2014/main" id="{90F845C7-9E1B-8A2C-660E-AA809CE7E774}"/>
              </a:ext>
            </a:extLst>
          </p:cNvPr>
          <p:cNvSpPr txBox="1"/>
          <p:nvPr/>
        </p:nvSpPr>
        <p:spPr>
          <a:xfrm>
            <a:off x="8339877" y="4806654"/>
            <a:ext cx="833883" cy="338554"/>
          </a:xfrm>
          <a:prstGeom prst="rect">
            <a:avLst/>
          </a:prstGeom>
          <a:noFill/>
        </p:spPr>
        <p:txBody>
          <a:bodyPr wrap="none" rtlCol="0">
            <a:spAutoFit/>
          </a:bodyPr>
          <a:lstStyle/>
          <a:p>
            <a:pPr algn="l"/>
            <a:r>
              <a:rPr lang="en-US" altLang="ja-JP" sz="1600" dirty="0">
                <a:solidFill>
                  <a:schemeClr val="accent6">
                    <a:lumMod val="75000"/>
                  </a:schemeClr>
                </a:solidFill>
                <a:latin typeface="Arial Unicode MS" panose="020B0604020202020204" pitchFamily="50" charset="-128"/>
                <a:ea typeface="Arial Unicode MS" panose="020B0604020202020204" pitchFamily="50" charset="-128"/>
                <a:cs typeface="Arial Unicode MS" panose="020B0604020202020204" pitchFamily="50" charset="-128"/>
              </a:rPr>
              <a:t>Trigger</a:t>
            </a:r>
            <a:endParaRPr kumimoji="1" lang="ja-JP" altLang="en-US" sz="1600" dirty="0">
              <a:solidFill>
                <a:schemeClr val="accent6">
                  <a:lumMod val="75000"/>
                </a:schemeClr>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nvGrpSpPr>
          <p:cNvPr id="29" name="グループ化 28">
            <a:extLst>
              <a:ext uri="{FF2B5EF4-FFF2-40B4-BE49-F238E27FC236}">
                <a16:creationId xmlns:a16="http://schemas.microsoft.com/office/drawing/2014/main" id="{D07DABB7-4EB3-FBFE-6BDB-FE84E8D653C8}"/>
              </a:ext>
            </a:extLst>
          </p:cNvPr>
          <p:cNvGrpSpPr/>
          <p:nvPr/>
        </p:nvGrpSpPr>
        <p:grpSpPr>
          <a:xfrm>
            <a:off x="708663" y="481688"/>
            <a:ext cx="9782175" cy="1386450"/>
            <a:chOff x="0" y="0"/>
            <a:chExt cx="12192000" cy="1728000"/>
          </a:xfrm>
        </p:grpSpPr>
        <p:pic>
          <p:nvPicPr>
            <p:cNvPr id="6" name="図 5">
              <a:extLst>
                <a:ext uri="{FF2B5EF4-FFF2-40B4-BE49-F238E27FC236}">
                  <a16:creationId xmlns:a16="http://schemas.microsoft.com/office/drawing/2014/main" id="{36EEFCB2-CB54-9352-AC25-7BD579D4A283}"/>
                </a:ext>
              </a:extLst>
            </p:cNvPr>
            <p:cNvPicPr>
              <a:picLocks noChangeAspect="1"/>
            </p:cNvPicPr>
            <p:nvPr/>
          </p:nvPicPr>
          <p:blipFill>
            <a:blip r:embed="rId4">
              <a:extLst>
                <a:ext uri="{28A0092B-C50C-407E-A947-70E740481C1C}">
                  <a14:useLocalDpi xmlns:a14="http://schemas.microsoft.com/office/drawing/2010/main" val="0"/>
                </a:ext>
              </a:extLst>
            </a:blip>
            <a:srcRect b="19624"/>
            <a:stretch>
              <a:fillRect/>
            </a:stretch>
          </p:blipFill>
          <p:spPr>
            <a:xfrm>
              <a:off x="0" y="0"/>
              <a:ext cx="12192000" cy="1728000"/>
            </a:xfrm>
            <a:prstGeom prst="rect">
              <a:avLst/>
            </a:prstGeom>
          </p:spPr>
        </p:pic>
        <p:sp>
          <p:nvSpPr>
            <p:cNvPr id="2" name="楕円 1">
              <a:extLst>
                <a:ext uri="{FF2B5EF4-FFF2-40B4-BE49-F238E27FC236}">
                  <a16:creationId xmlns:a16="http://schemas.microsoft.com/office/drawing/2014/main" id="{D4083988-8384-DC44-1D52-0B1B22F65673}"/>
                </a:ext>
              </a:extLst>
            </p:cNvPr>
            <p:cNvSpPr/>
            <p:nvPr/>
          </p:nvSpPr>
          <p:spPr>
            <a:xfrm>
              <a:off x="2643187" y="794943"/>
              <a:ext cx="138114" cy="138114"/>
            </a:xfrm>
            <a:prstGeom prst="ellipse">
              <a:avLst/>
            </a:prstGeom>
            <a:solidFill>
              <a:srgbClr val="92D050"/>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11" name="楕円 10">
              <a:extLst>
                <a:ext uri="{FF2B5EF4-FFF2-40B4-BE49-F238E27FC236}">
                  <a16:creationId xmlns:a16="http://schemas.microsoft.com/office/drawing/2014/main" id="{AFB82270-5D09-BE9C-F7E2-9FF2CE3D23AD}"/>
                </a:ext>
              </a:extLst>
            </p:cNvPr>
            <p:cNvSpPr/>
            <p:nvPr/>
          </p:nvSpPr>
          <p:spPr>
            <a:xfrm>
              <a:off x="1738312" y="804452"/>
              <a:ext cx="138114" cy="138114"/>
            </a:xfrm>
            <a:prstGeom prst="ellipse">
              <a:avLst/>
            </a:prstGeom>
            <a:solidFill>
              <a:srgbClr val="92D050"/>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13" name="楕円 12">
              <a:extLst>
                <a:ext uri="{FF2B5EF4-FFF2-40B4-BE49-F238E27FC236}">
                  <a16:creationId xmlns:a16="http://schemas.microsoft.com/office/drawing/2014/main" id="{9B118EF7-2707-E9C7-6AE9-A360A1F10ABD}"/>
                </a:ext>
              </a:extLst>
            </p:cNvPr>
            <p:cNvSpPr/>
            <p:nvPr/>
          </p:nvSpPr>
          <p:spPr>
            <a:xfrm>
              <a:off x="8739187" y="1099743"/>
              <a:ext cx="138114" cy="138114"/>
            </a:xfrm>
            <a:prstGeom prst="ellipse">
              <a:avLst/>
            </a:prstGeom>
            <a:solidFill>
              <a:srgbClr val="92D050"/>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16" name="楕円 15">
              <a:extLst>
                <a:ext uri="{FF2B5EF4-FFF2-40B4-BE49-F238E27FC236}">
                  <a16:creationId xmlns:a16="http://schemas.microsoft.com/office/drawing/2014/main" id="{1925FC11-F41B-FDF8-75DC-2AC9F1036B25}"/>
                </a:ext>
              </a:extLst>
            </p:cNvPr>
            <p:cNvSpPr/>
            <p:nvPr/>
          </p:nvSpPr>
          <p:spPr>
            <a:xfrm>
              <a:off x="538162" y="794943"/>
              <a:ext cx="138114" cy="138114"/>
            </a:xfrm>
            <a:prstGeom prst="ellipse">
              <a:avLst/>
            </a:prstGeom>
            <a:solidFill>
              <a:schemeClr val="bg2">
                <a:lumMod val="25000"/>
              </a:schemeClr>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sp>
          <p:nvSpPr>
            <p:cNvPr id="18" name="楕円 17">
              <a:extLst>
                <a:ext uri="{FF2B5EF4-FFF2-40B4-BE49-F238E27FC236}">
                  <a16:creationId xmlns:a16="http://schemas.microsoft.com/office/drawing/2014/main" id="{FCC9AEF3-2CCE-EB0E-1D2A-315B6D31171A}"/>
                </a:ext>
              </a:extLst>
            </p:cNvPr>
            <p:cNvSpPr/>
            <p:nvPr/>
          </p:nvSpPr>
          <p:spPr>
            <a:xfrm>
              <a:off x="10215562" y="1099743"/>
              <a:ext cx="138114" cy="138114"/>
            </a:xfrm>
            <a:prstGeom prst="ellipse">
              <a:avLst/>
            </a:prstGeom>
            <a:solidFill>
              <a:schemeClr val="bg2">
                <a:lumMod val="25000"/>
              </a:schemeClr>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ea typeface="Arial Unicode MS" panose="020B0604020202020204"/>
              </a:endParaRPr>
            </a:p>
          </p:txBody>
        </p:sp>
      </p:grpSp>
      <p:sp>
        <p:nvSpPr>
          <p:cNvPr id="28" name="字幕 2">
            <a:extLst>
              <a:ext uri="{FF2B5EF4-FFF2-40B4-BE49-F238E27FC236}">
                <a16:creationId xmlns:a16="http://schemas.microsoft.com/office/drawing/2014/main" id="{8837D958-916C-758B-DC97-76B8D1E4E353}"/>
              </a:ext>
            </a:extLst>
          </p:cNvPr>
          <p:cNvSpPr txBox="1">
            <a:spLocks/>
          </p:cNvSpPr>
          <p:nvPr/>
        </p:nvSpPr>
        <p:spPr>
          <a:xfrm>
            <a:off x="-2" y="0"/>
            <a:ext cx="10960102" cy="602902"/>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Fast Kicker: Operational use began in the 2026ab run</a:t>
            </a:r>
          </a:p>
        </p:txBody>
      </p:sp>
      <p:sp>
        <p:nvSpPr>
          <p:cNvPr id="31" name="テキスト ボックス 30">
            <a:extLst>
              <a:ext uri="{FF2B5EF4-FFF2-40B4-BE49-F238E27FC236}">
                <a16:creationId xmlns:a16="http://schemas.microsoft.com/office/drawing/2014/main" id="{FE6B6D60-A305-E6F9-4A15-D2F68366B79F}"/>
              </a:ext>
            </a:extLst>
          </p:cNvPr>
          <p:cNvSpPr txBox="1"/>
          <p:nvPr/>
        </p:nvSpPr>
        <p:spPr>
          <a:xfrm>
            <a:off x="10141144" y="573687"/>
            <a:ext cx="2050856" cy="307777"/>
          </a:xfrm>
          <a:prstGeom prst="rect">
            <a:avLst/>
          </a:prstGeom>
          <a:noFill/>
        </p:spPr>
        <p:txBody>
          <a:bodyPr wrap="square" rtlCol="0">
            <a:spAutoFit/>
          </a:bodyPr>
          <a:lstStyle/>
          <a:p>
            <a:pPr algn="l"/>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Y. Okayasu, T. Natsui</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 name="テキスト ボックス 3">
            <a:extLst>
              <a:ext uri="{FF2B5EF4-FFF2-40B4-BE49-F238E27FC236}">
                <a16:creationId xmlns:a16="http://schemas.microsoft.com/office/drawing/2014/main" id="{D0A10905-3A94-48DB-7374-559989A6C52B}"/>
              </a:ext>
            </a:extLst>
          </p:cNvPr>
          <p:cNvSpPr txBox="1"/>
          <p:nvPr/>
        </p:nvSpPr>
        <p:spPr>
          <a:xfrm>
            <a:off x="1444056" y="6378881"/>
            <a:ext cx="6163936" cy="369332"/>
          </a:xfrm>
          <a:prstGeom prst="rect">
            <a:avLst/>
          </a:prstGeom>
          <a:noFill/>
        </p:spPr>
        <p:txBody>
          <a:bodyPr wrap="square">
            <a:spAutoFit/>
          </a:bodyPr>
          <a:lstStyle/>
          <a:p>
            <a:r>
              <a:rPr lang="en-US" altLang="ja-JP"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Fast Kicker</a:t>
            </a:r>
            <a:r>
              <a:rPr lang="ja-JP" altLang="ja-JP"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rPr>
              <a:t> led to stable injection of the second bunch.</a:t>
            </a:r>
            <a:endParaRPr lang="ja-JP" altLang="en-US" dirty="0">
              <a:solidFill>
                <a:srgbClr val="FF0000"/>
              </a:solidFill>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 name="スライド番号プレースホルダー 2">
            <a:extLst>
              <a:ext uri="{FF2B5EF4-FFF2-40B4-BE49-F238E27FC236}">
                <a16:creationId xmlns:a16="http://schemas.microsoft.com/office/drawing/2014/main" id="{317A29D0-8FF9-0E8B-66D6-92C68DE18333}"/>
              </a:ext>
            </a:extLst>
          </p:cNvPr>
          <p:cNvSpPr>
            <a:spLocks noGrp="1"/>
          </p:cNvSpPr>
          <p:nvPr>
            <p:ph type="sldNum" sz="quarter" idx="12"/>
          </p:nvPr>
        </p:nvSpPr>
        <p:spPr/>
        <p:txBody>
          <a:bodyPr/>
          <a:lstStyle/>
          <a:p>
            <a:fld id="{CAD7C6AE-5926-44C1-B8C5-328FEA194DF7}" type="slidenum">
              <a:rPr lang="ja-JP" altLang="en-US" smtClean="0"/>
              <a:pPr/>
              <a:t>48</a:t>
            </a:fld>
            <a:endParaRPr lang="ja-JP" altLang="en-US" dirty="0"/>
          </a:p>
        </p:txBody>
      </p:sp>
    </p:spTree>
    <p:extLst>
      <p:ext uri="{BB962C8B-B14F-4D97-AF65-F5344CB8AC3E}">
        <p14:creationId xmlns:p14="http://schemas.microsoft.com/office/powerpoint/2010/main" val="33207840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F5B310D-9F48-AF82-EC67-4AA0A38F7D27}"/>
              </a:ext>
            </a:extLst>
          </p:cNvPr>
          <p:cNvSpPr>
            <a:spLocks noGrp="1"/>
          </p:cNvSpPr>
          <p:nvPr>
            <p:ph type="sldNum" sz="quarter" idx="12"/>
          </p:nvPr>
        </p:nvSpPr>
        <p:spPr/>
        <p:txBody>
          <a:bodyPr/>
          <a:lstStyle/>
          <a:p>
            <a:fld id="{CAD7C6AE-5926-44C1-B8C5-328FEA194DF7}" type="slidenum">
              <a:rPr lang="ja-JP" altLang="en-US" smtClean="0"/>
              <a:pPr/>
              <a:t>49</a:t>
            </a:fld>
            <a:endParaRPr lang="ja-JP" altLang="en-US" dirty="0"/>
          </a:p>
        </p:txBody>
      </p:sp>
      <p:pic>
        <p:nvPicPr>
          <p:cNvPr id="4" name="図 3">
            <a:extLst>
              <a:ext uri="{FF2B5EF4-FFF2-40B4-BE49-F238E27FC236}">
                <a16:creationId xmlns:a16="http://schemas.microsoft.com/office/drawing/2014/main" id="{B7442E0C-E0A6-1E37-0575-364FC66381E1}"/>
              </a:ext>
            </a:extLst>
          </p:cNvPr>
          <p:cNvPicPr>
            <a:picLocks noChangeAspect="1"/>
          </p:cNvPicPr>
          <p:nvPr/>
        </p:nvPicPr>
        <p:blipFill>
          <a:blip r:embed="rId2"/>
          <a:stretch>
            <a:fillRect/>
          </a:stretch>
        </p:blipFill>
        <p:spPr>
          <a:xfrm>
            <a:off x="5332651" y="1023715"/>
            <a:ext cx="6120716" cy="4272522"/>
          </a:xfrm>
          <a:prstGeom prst="rect">
            <a:avLst/>
          </a:prstGeom>
        </p:spPr>
      </p:pic>
      <p:pic>
        <p:nvPicPr>
          <p:cNvPr id="6" name="図 5">
            <a:extLst>
              <a:ext uri="{FF2B5EF4-FFF2-40B4-BE49-F238E27FC236}">
                <a16:creationId xmlns:a16="http://schemas.microsoft.com/office/drawing/2014/main" id="{540396EB-2898-296B-38D8-16D673E412EF}"/>
              </a:ext>
            </a:extLst>
          </p:cNvPr>
          <p:cNvPicPr>
            <a:picLocks noChangeAspect="1"/>
          </p:cNvPicPr>
          <p:nvPr/>
        </p:nvPicPr>
        <p:blipFill>
          <a:blip r:embed="rId3"/>
          <a:stretch>
            <a:fillRect/>
          </a:stretch>
        </p:blipFill>
        <p:spPr>
          <a:xfrm>
            <a:off x="0" y="1417550"/>
            <a:ext cx="5454472" cy="2011450"/>
          </a:xfrm>
          <a:prstGeom prst="rect">
            <a:avLst/>
          </a:prstGeom>
        </p:spPr>
      </p:pic>
      <p:sp>
        <p:nvSpPr>
          <p:cNvPr id="8" name="字幕 2">
            <a:extLst>
              <a:ext uri="{FF2B5EF4-FFF2-40B4-BE49-F238E27FC236}">
                <a16:creationId xmlns:a16="http://schemas.microsoft.com/office/drawing/2014/main" id="{2B753D89-1850-1619-F9FA-AABE967851AE}"/>
              </a:ext>
            </a:extLst>
          </p:cNvPr>
          <p:cNvSpPr txBox="1">
            <a:spLocks/>
          </p:cNvSpPr>
          <p:nvPr/>
        </p:nvSpPr>
        <p:spPr>
          <a:xfrm>
            <a:off x="-2" y="-1"/>
            <a:ext cx="10960102" cy="1155701"/>
          </a:xfrm>
          <a:prstGeom prst="rect">
            <a:avLst/>
          </a:prstGeom>
          <a:ln>
            <a:noFill/>
          </a:ln>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eaLnBrk="0" fontAlgn="base" hangingPunct="0">
              <a:lnSpc>
                <a:spcPct val="100000"/>
              </a:lnSpc>
              <a:spcBef>
                <a:spcPct val="0"/>
              </a:spcBef>
              <a:spcAft>
                <a:spcPct val="0"/>
              </a:spcAft>
              <a:defRPr sz="2900">
                <a:solidFill>
                  <a:srgbClr val="2E6EBC"/>
                </a:solidFill>
                <a:latin typeface="ヒラギノ丸ゴ Pro W4"/>
              </a:defRPr>
            </a:pPr>
            <a:r>
              <a:rPr lang="en-US" sz="2800" b="1" kern="0" dirty="0" err="1">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BTp</a:t>
            </a:r>
            <a:r>
              <a:rPr lang="en-US" sz="2800" b="1" kern="0" dirty="0">
                <a:solidFill>
                  <a:srgbClr val="333399"/>
                </a:solidFill>
                <a:latin typeface="Arial Unicode MS" panose="020B0604020202020204" pitchFamily="50" charset="-128"/>
                <a:ea typeface="Arial Unicode MS" panose="020B0604020202020204" pitchFamily="50" charset="-128"/>
                <a:cs typeface="Arial Unicode MS" panose="020B0604020202020204" pitchFamily="50" charset="-128"/>
              </a:rPr>
              <a:t> simulation Model and Automatic Orbit Feedback</a:t>
            </a:r>
          </a:p>
        </p:txBody>
      </p:sp>
      <p:sp>
        <p:nvSpPr>
          <p:cNvPr id="10" name="テキスト ボックス 9">
            <a:extLst>
              <a:ext uri="{FF2B5EF4-FFF2-40B4-BE49-F238E27FC236}">
                <a16:creationId xmlns:a16="http://schemas.microsoft.com/office/drawing/2014/main" id="{DF0407DA-DF4A-BED5-6783-0468B83FAAA2}"/>
              </a:ext>
            </a:extLst>
          </p:cNvPr>
          <p:cNvSpPr txBox="1"/>
          <p:nvPr/>
        </p:nvSpPr>
        <p:spPr>
          <a:xfrm>
            <a:off x="1539769" y="5929289"/>
            <a:ext cx="8997233" cy="584775"/>
          </a:xfrm>
          <a:prstGeom prst="rect">
            <a:avLst/>
          </a:prstGeom>
          <a:noFill/>
        </p:spPr>
        <p:txBody>
          <a:bodyPr wrap="square" rtlCol="0">
            <a:spAutoFit/>
          </a:bodyPr>
          <a:lstStyle/>
          <a:p>
            <a:pPr algn="l"/>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In the LER, since correcting for field errors </a:t>
            </a:r>
            <a:r>
              <a:rPr lang="en-US" altLang="ja-JP" sz="1600" dirty="0" err="1">
                <a:latin typeface="Arial Unicode MS" panose="020B0604020202020204" pitchFamily="50" charset="-128"/>
                <a:ea typeface="Arial Unicode MS" panose="020B0604020202020204" pitchFamily="50" charset="-128"/>
                <a:cs typeface="Arial Unicode MS" panose="020B0604020202020204" pitchFamily="50" charset="-128"/>
              </a:rPr>
              <a:t>stil</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 resulted in large discrepancies between simulations and experiments, orbit correction is performed using the measured response matrix.</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1" name="テキスト ボックス 10">
            <a:extLst>
              <a:ext uri="{FF2B5EF4-FFF2-40B4-BE49-F238E27FC236}">
                <a16:creationId xmlns:a16="http://schemas.microsoft.com/office/drawing/2014/main" id="{B4BA98A1-42A1-0922-58BF-506E02EC4E41}"/>
              </a:ext>
            </a:extLst>
          </p:cNvPr>
          <p:cNvSpPr txBox="1"/>
          <p:nvPr/>
        </p:nvSpPr>
        <p:spPr>
          <a:xfrm>
            <a:off x="7416619" y="5274209"/>
            <a:ext cx="1952779" cy="338554"/>
          </a:xfrm>
          <a:prstGeom prst="rect">
            <a:avLst/>
          </a:prstGeom>
          <a:noFill/>
        </p:spPr>
        <p:txBody>
          <a:bodyPr wrap="none" rtlCol="0">
            <a:spAutoFit/>
          </a:bodyPr>
          <a:lstStyle/>
          <a:p>
            <a:pPr algn="l"/>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Example of an orbit</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Tree>
    <p:extLst>
      <p:ext uri="{BB962C8B-B14F-4D97-AF65-F5344CB8AC3E}">
        <p14:creationId xmlns:p14="http://schemas.microsoft.com/office/powerpoint/2010/main" val="4272077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59688-029F-F2D7-CEA0-FD3D8D7EC16A}"/>
            </a:ext>
          </a:extLst>
        </p:cNvPr>
        <p:cNvGrpSpPr/>
        <p:nvPr/>
      </p:nvGrpSpPr>
      <p:grpSpPr>
        <a:xfrm>
          <a:off x="0" y="0"/>
          <a:ext cx="0" cy="0"/>
          <a:chOff x="0" y="0"/>
          <a:chExt cx="0" cy="0"/>
        </a:xfrm>
      </p:grpSpPr>
      <p:pic>
        <p:nvPicPr>
          <p:cNvPr id="58" name="図 57">
            <a:extLst>
              <a:ext uri="{FF2B5EF4-FFF2-40B4-BE49-F238E27FC236}">
                <a16:creationId xmlns:a16="http://schemas.microsoft.com/office/drawing/2014/main" id="{F1AD89BB-872B-B72A-186C-759F5F794679}"/>
              </a:ext>
            </a:extLst>
          </p:cNvPr>
          <p:cNvPicPr>
            <a:picLocks noChangeAspect="1"/>
          </p:cNvPicPr>
          <p:nvPr/>
        </p:nvPicPr>
        <p:blipFill>
          <a:blip r:embed="rId2"/>
          <a:stretch>
            <a:fillRect/>
          </a:stretch>
        </p:blipFill>
        <p:spPr>
          <a:xfrm>
            <a:off x="6063581" y="431020"/>
            <a:ext cx="5930269" cy="1732295"/>
          </a:xfrm>
          <a:prstGeom prst="rect">
            <a:avLst/>
          </a:prstGeom>
        </p:spPr>
      </p:pic>
      <p:sp>
        <p:nvSpPr>
          <p:cNvPr id="35" name="テキスト ボックス 34">
            <a:extLst>
              <a:ext uri="{FF2B5EF4-FFF2-40B4-BE49-F238E27FC236}">
                <a16:creationId xmlns:a16="http://schemas.microsoft.com/office/drawing/2014/main" id="{AA0C2029-70C4-DC32-EF56-6524671D8C8C}"/>
              </a:ext>
            </a:extLst>
          </p:cNvPr>
          <p:cNvSpPr txBox="1"/>
          <p:nvPr/>
        </p:nvSpPr>
        <p:spPr>
          <a:xfrm>
            <a:off x="238617" y="1151125"/>
            <a:ext cx="5674951" cy="276999"/>
          </a:xfrm>
          <a:prstGeom prst="rect">
            <a:avLst/>
          </a:prstGeom>
          <a:noFill/>
        </p:spPr>
        <p:txBody>
          <a:bodyPr wrap="none" rtlCol="0">
            <a:spAutoFit/>
          </a:bodyPr>
          <a:lstStyle/>
          <a:p>
            <a:pPr marL="285750" indent="-285750">
              <a:buFont typeface="Arial" panose="020B0604020202020204" pitchFamily="34" charset="0"/>
              <a:buChar char="•"/>
            </a:pPr>
            <a:r>
              <a:rPr kumimoji="1" lang="en-US" altLang="ja-JP" sz="1200" b="1">
                <a:solidFill>
                  <a:srgbClr val="0432FF"/>
                </a:solidFill>
              </a:rPr>
              <a:t>Measured beam oscillations using TbT-BPMs with the </a:t>
            </a:r>
            <a:r>
              <a:rPr kumimoji="1" lang="en-US" altLang="ja-JP" sz="1200" b="1" u="sng">
                <a:solidFill>
                  <a:srgbClr val="0432FF"/>
                </a:solidFill>
              </a:rPr>
              <a:t>detuned optics</a:t>
            </a:r>
            <a:endParaRPr kumimoji="1" lang="ja-JP" altLang="en-US" sz="1200" b="1" u="sng">
              <a:solidFill>
                <a:srgbClr val="0432FF"/>
              </a:solidFill>
            </a:endParaRPr>
          </a:p>
        </p:txBody>
      </p:sp>
      <p:grpSp>
        <p:nvGrpSpPr>
          <p:cNvPr id="2" name="グループ化 1">
            <a:extLst>
              <a:ext uri="{FF2B5EF4-FFF2-40B4-BE49-F238E27FC236}">
                <a16:creationId xmlns:a16="http://schemas.microsoft.com/office/drawing/2014/main" id="{963D9547-3277-DA9E-E7B0-1C9CFD94C55C}"/>
              </a:ext>
            </a:extLst>
          </p:cNvPr>
          <p:cNvGrpSpPr/>
          <p:nvPr/>
        </p:nvGrpSpPr>
        <p:grpSpPr>
          <a:xfrm>
            <a:off x="552875" y="1413752"/>
            <a:ext cx="5288121" cy="3029374"/>
            <a:chOff x="553738" y="406279"/>
            <a:chExt cx="10417433" cy="5967769"/>
          </a:xfrm>
        </p:grpSpPr>
        <p:pic>
          <p:nvPicPr>
            <p:cNvPr id="36" name="図 35">
              <a:extLst>
                <a:ext uri="{FF2B5EF4-FFF2-40B4-BE49-F238E27FC236}">
                  <a16:creationId xmlns:a16="http://schemas.microsoft.com/office/drawing/2014/main" id="{A49F6CEA-66CF-8FA1-754D-5736896E6FFB}"/>
                </a:ext>
              </a:extLst>
            </p:cNvPr>
            <p:cNvPicPr>
              <a:picLocks noChangeAspect="1"/>
            </p:cNvPicPr>
            <p:nvPr/>
          </p:nvPicPr>
          <p:blipFill>
            <a:blip r:embed="rId3"/>
            <a:srcRect b="55725"/>
            <a:stretch>
              <a:fillRect/>
            </a:stretch>
          </p:blipFill>
          <p:spPr>
            <a:xfrm>
              <a:off x="5682448" y="776393"/>
              <a:ext cx="5288723" cy="2348017"/>
            </a:xfrm>
            <a:prstGeom prst="rect">
              <a:avLst/>
            </a:prstGeom>
          </p:spPr>
        </p:pic>
        <p:pic>
          <p:nvPicPr>
            <p:cNvPr id="37" name="図 36">
              <a:extLst>
                <a:ext uri="{FF2B5EF4-FFF2-40B4-BE49-F238E27FC236}">
                  <a16:creationId xmlns:a16="http://schemas.microsoft.com/office/drawing/2014/main" id="{B501219D-A338-D58A-1B46-83DB26B68BE0}"/>
                </a:ext>
              </a:extLst>
            </p:cNvPr>
            <p:cNvPicPr>
              <a:picLocks noChangeAspect="1"/>
            </p:cNvPicPr>
            <p:nvPr/>
          </p:nvPicPr>
          <p:blipFill>
            <a:blip r:embed="rId4"/>
            <a:srcRect b="56261"/>
            <a:stretch>
              <a:fillRect/>
            </a:stretch>
          </p:blipFill>
          <p:spPr>
            <a:xfrm>
              <a:off x="635524" y="783566"/>
              <a:ext cx="5231091" cy="2294300"/>
            </a:xfrm>
            <a:prstGeom prst="rect">
              <a:avLst/>
            </a:prstGeom>
          </p:spPr>
        </p:pic>
        <p:pic>
          <p:nvPicPr>
            <p:cNvPr id="3" name="図 2">
              <a:extLst>
                <a:ext uri="{FF2B5EF4-FFF2-40B4-BE49-F238E27FC236}">
                  <a16:creationId xmlns:a16="http://schemas.microsoft.com/office/drawing/2014/main" id="{1F0C7FE8-B492-9824-446D-6B6300DB70E4}"/>
                </a:ext>
              </a:extLst>
            </p:cNvPr>
            <p:cNvPicPr>
              <a:picLocks noChangeAspect="1"/>
            </p:cNvPicPr>
            <p:nvPr/>
          </p:nvPicPr>
          <p:blipFill>
            <a:blip r:embed="rId5"/>
            <a:stretch>
              <a:fillRect/>
            </a:stretch>
          </p:blipFill>
          <p:spPr>
            <a:xfrm>
              <a:off x="902306" y="3619609"/>
              <a:ext cx="4855148" cy="2269391"/>
            </a:xfrm>
            <a:prstGeom prst="rect">
              <a:avLst/>
            </a:prstGeom>
          </p:spPr>
        </p:pic>
        <p:pic>
          <p:nvPicPr>
            <p:cNvPr id="5" name="図 4">
              <a:extLst>
                <a:ext uri="{FF2B5EF4-FFF2-40B4-BE49-F238E27FC236}">
                  <a16:creationId xmlns:a16="http://schemas.microsoft.com/office/drawing/2014/main" id="{B9AFAE61-F1DE-4482-6844-2D2C710A3E10}"/>
                </a:ext>
              </a:extLst>
            </p:cNvPr>
            <p:cNvPicPr>
              <a:picLocks noChangeAspect="1"/>
            </p:cNvPicPr>
            <p:nvPr/>
          </p:nvPicPr>
          <p:blipFill>
            <a:blip r:embed="rId6"/>
            <a:stretch>
              <a:fillRect/>
            </a:stretch>
          </p:blipFill>
          <p:spPr>
            <a:xfrm>
              <a:off x="5984976" y="3601385"/>
              <a:ext cx="4865314" cy="2287615"/>
            </a:xfrm>
            <a:prstGeom prst="rect">
              <a:avLst/>
            </a:prstGeom>
          </p:spPr>
        </p:pic>
        <p:sp>
          <p:nvSpPr>
            <p:cNvPr id="6" name="テキスト ボックス 5">
              <a:extLst>
                <a:ext uri="{FF2B5EF4-FFF2-40B4-BE49-F238E27FC236}">
                  <a16:creationId xmlns:a16="http://schemas.microsoft.com/office/drawing/2014/main" id="{D0246EC1-8BDD-DE38-881D-F7AE8401A0C7}"/>
                </a:ext>
              </a:extLst>
            </p:cNvPr>
            <p:cNvSpPr txBox="1"/>
            <p:nvPr/>
          </p:nvSpPr>
          <p:spPr>
            <a:xfrm>
              <a:off x="1169235" y="406279"/>
              <a:ext cx="3006921" cy="545679"/>
            </a:xfrm>
            <a:prstGeom prst="rect">
              <a:avLst/>
            </a:prstGeom>
            <a:noFill/>
          </p:spPr>
          <p:txBody>
            <a:bodyPr wrap="none" rtlCol="0">
              <a:spAutoFit/>
            </a:bodyPr>
            <a:lstStyle/>
            <a:p>
              <a:r>
                <a:rPr kumimoji="1" lang="en-US" altLang="ja-JP" sz="1200" b="1" dirty="0"/>
                <a:t>Betatron injection</a:t>
              </a:r>
              <a:endParaRPr kumimoji="1" lang="ja-JP" altLang="en-US" sz="1200" b="1"/>
            </a:p>
          </p:txBody>
        </p:sp>
        <p:sp>
          <p:nvSpPr>
            <p:cNvPr id="7" name="テキスト ボックス 6">
              <a:extLst>
                <a:ext uri="{FF2B5EF4-FFF2-40B4-BE49-F238E27FC236}">
                  <a16:creationId xmlns:a16="http://schemas.microsoft.com/office/drawing/2014/main" id="{0A7020B0-0BBF-EF15-0A3E-84481245ABA8}"/>
                </a:ext>
              </a:extLst>
            </p:cNvPr>
            <p:cNvSpPr txBox="1"/>
            <p:nvPr/>
          </p:nvSpPr>
          <p:spPr>
            <a:xfrm>
              <a:off x="6261975" y="406279"/>
              <a:ext cx="3524810" cy="545679"/>
            </a:xfrm>
            <a:prstGeom prst="rect">
              <a:avLst/>
            </a:prstGeom>
            <a:noFill/>
          </p:spPr>
          <p:txBody>
            <a:bodyPr wrap="none" rtlCol="0">
              <a:spAutoFit/>
            </a:bodyPr>
            <a:lstStyle/>
            <a:p>
              <a:r>
                <a:rPr kumimoji="1" lang="en-US" altLang="ja-JP" sz="1200" b="1" dirty="0"/>
                <a:t>Synchrotron injection</a:t>
              </a:r>
              <a:endParaRPr kumimoji="1" lang="ja-JP" altLang="en-US" sz="1200" b="1"/>
            </a:p>
          </p:txBody>
        </p:sp>
        <p:sp>
          <p:nvSpPr>
            <p:cNvPr id="8" name="テキスト ボックス 7">
              <a:extLst>
                <a:ext uri="{FF2B5EF4-FFF2-40B4-BE49-F238E27FC236}">
                  <a16:creationId xmlns:a16="http://schemas.microsoft.com/office/drawing/2014/main" id="{A84D8E20-7C1D-F34A-5607-AE94B9450A1C}"/>
                </a:ext>
              </a:extLst>
            </p:cNvPr>
            <p:cNvSpPr txBox="1"/>
            <p:nvPr/>
          </p:nvSpPr>
          <p:spPr>
            <a:xfrm>
              <a:off x="2428406" y="3053725"/>
              <a:ext cx="2372189" cy="485047"/>
            </a:xfrm>
            <a:prstGeom prst="rect">
              <a:avLst/>
            </a:prstGeom>
            <a:noFill/>
          </p:spPr>
          <p:txBody>
            <a:bodyPr wrap="none" rtlCol="0">
              <a:spAutoFit/>
            </a:bodyPr>
            <a:lstStyle/>
            <a:p>
              <a:r>
                <a:rPr kumimoji="1" lang="en-US" altLang="ja-JP" sz="1000" b="1" dirty="0"/>
                <a:t>Number of turns</a:t>
              </a:r>
              <a:endParaRPr kumimoji="1" lang="ja-JP" altLang="en-US" sz="1000" b="1"/>
            </a:p>
          </p:txBody>
        </p:sp>
        <p:sp>
          <p:nvSpPr>
            <p:cNvPr id="9" name="テキスト ボックス 8">
              <a:extLst>
                <a:ext uri="{FF2B5EF4-FFF2-40B4-BE49-F238E27FC236}">
                  <a16:creationId xmlns:a16="http://schemas.microsoft.com/office/drawing/2014/main" id="{A8BD2427-2308-A7BC-DC68-690873360B74}"/>
                </a:ext>
              </a:extLst>
            </p:cNvPr>
            <p:cNvSpPr txBox="1"/>
            <p:nvPr/>
          </p:nvSpPr>
          <p:spPr>
            <a:xfrm>
              <a:off x="7637202" y="3059668"/>
              <a:ext cx="2372189" cy="485047"/>
            </a:xfrm>
            <a:prstGeom prst="rect">
              <a:avLst/>
            </a:prstGeom>
            <a:noFill/>
          </p:spPr>
          <p:txBody>
            <a:bodyPr wrap="none" rtlCol="0">
              <a:spAutoFit/>
            </a:bodyPr>
            <a:lstStyle/>
            <a:p>
              <a:r>
                <a:rPr kumimoji="1" lang="en-US" altLang="ja-JP" sz="1000" b="1" dirty="0"/>
                <a:t>Number of turns</a:t>
              </a:r>
              <a:endParaRPr kumimoji="1" lang="ja-JP" altLang="en-US" sz="1000" b="1"/>
            </a:p>
          </p:txBody>
        </p:sp>
        <p:grpSp>
          <p:nvGrpSpPr>
            <p:cNvPr id="13" name="グループ化 12">
              <a:extLst>
                <a:ext uri="{FF2B5EF4-FFF2-40B4-BE49-F238E27FC236}">
                  <a16:creationId xmlns:a16="http://schemas.microsoft.com/office/drawing/2014/main" id="{6FF448D0-8834-45AF-BB27-93BE2B9891CC}"/>
                </a:ext>
              </a:extLst>
            </p:cNvPr>
            <p:cNvGrpSpPr/>
            <p:nvPr/>
          </p:nvGrpSpPr>
          <p:grpSpPr>
            <a:xfrm>
              <a:off x="553738" y="717647"/>
              <a:ext cx="647945" cy="2381318"/>
              <a:chOff x="498738" y="717647"/>
              <a:chExt cx="647945" cy="2381318"/>
            </a:xfrm>
          </p:grpSpPr>
          <p:sp>
            <p:nvSpPr>
              <p:cNvPr id="10" name="テキスト ボックス 9">
                <a:extLst>
                  <a:ext uri="{FF2B5EF4-FFF2-40B4-BE49-F238E27FC236}">
                    <a16:creationId xmlns:a16="http://schemas.microsoft.com/office/drawing/2014/main" id="{CAA9AC12-3559-B3D2-54A0-952EDC3B9386}"/>
                  </a:ext>
                </a:extLst>
              </p:cNvPr>
              <p:cNvSpPr txBox="1"/>
              <p:nvPr/>
            </p:nvSpPr>
            <p:spPr>
              <a:xfrm rot="16200000">
                <a:off x="315021" y="2304207"/>
                <a:ext cx="978475" cy="611041"/>
              </a:xfrm>
              <a:prstGeom prst="rect">
                <a:avLst/>
              </a:prstGeom>
              <a:solidFill>
                <a:schemeClr val="bg1"/>
              </a:solidFill>
            </p:spPr>
            <p:txBody>
              <a:bodyPr wrap="none" rtlCol="0">
                <a:spAutoFit/>
              </a:bodyPr>
              <a:lstStyle/>
              <a:p>
                <a:pPr algn="ctr"/>
                <a:r>
                  <a:rPr kumimoji="1" lang="en-US" altLang="ja-JP" sz="700" b="1" dirty="0"/>
                  <a:t>Charge</a:t>
                </a:r>
              </a:p>
              <a:p>
                <a:pPr algn="ctr"/>
                <a:r>
                  <a:rPr lang="en-US" altLang="ja-JP" sz="700" b="1" dirty="0"/>
                  <a:t>[nC]</a:t>
                </a:r>
                <a:endParaRPr kumimoji="1" lang="ja-JP" altLang="en-US" sz="700" b="1"/>
              </a:p>
            </p:txBody>
          </p:sp>
          <p:sp>
            <p:nvSpPr>
              <p:cNvPr id="11" name="テキスト ボックス 10">
                <a:extLst>
                  <a:ext uri="{FF2B5EF4-FFF2-40B4-BE49-F238E27FC236}">
                    <a16:creationId xmlns:a16="http://schemas.microsoft.com/office/drawing/2014/main" id="{16486BE8-CFA1-245D-1D7E-355A16C5FF51}"/>
                  </a:ext>
                </a:extLst>
              </p:cNvPr>
              <p:cNvSpPr txBox="1"/>
              <p:nvPr/>
            </p:nvSpPr>
            <p:spPr>
              <a:xfrm rot="16200000">
                <a:off x="461425" y="1695811"/>
                <a:ext cx="976413" cy="394102"/>
              </a:xfrm>
              <a:prstGeom prst="rect">
                <a:avLst/>
              </a:prstGeom>
              <a:solidFill>
                <a:schemeClr val="bg1"/>
              </a:solidFill>
            </p:spPr>
            <p:txBody>
              <a:bodyPr wrap="none" rtlCol="0">
                <a:spAutoFit/>
              </a:bodyPr>
              <a:lstStyle/>
              <a:p>
                <a:pPr algn="ctr"/>
                <a:r>
                  <a:rPr lang="en-US" altLang="ja-JP" sz="700" b="1" dirty="0"/>
                  <a:t>y [mm]</a:t>
                </a:r>
                <a:endParaRPr kumimoji="1" lang="ja-JP" altLang="en-US" sz="700" b="1"/>
              </a:p>
            </p:txBody>
          </p:sp>
          <p:sp>
            <p:nvSpPr>
              <p:cNvPr id="12" name="テキスト ボックス 11">
                <a:extLst>
                  <a:ext uri="{FF2B5EF4-FFF2-40B4-BE49-F238E27FC236}">
                    <a16:creationId xmlns:a16="http://schemas.microsoft.com/office/drawing/2014/main" id="{1EE429F1-313C-E366-6DA4-EB22E4DDAD21}"/>
                  </a:ext>
                </a:extLst>
              </p:cNvPr>
              <p:cNvSpPr txBox="1"/>
              <p:nvPr/>
            </p:nvSpPr>
            <p:spPr>
              <a:xfrm rot="16200000">
                <a:off x="453932" y="1008803"/>
                <a:ext cx="976413" cy="394102"/>
              </a:xfrm>
              <a:prstGeom prst="rect">
                <a:avLst/>
              </a:prstGeom>
              <a:solidFill>
                <a:schemeClr val="bg1"/>
              </a:solidFill>
            </p:spPr>
            <p:txBody>
              <a:bodyPr wrap="none" rtlCol="0">
                <a:spAutoFit/>
              </a:bodyPr>
              <a:lstStyle/>
              <a:p>
                <a:pPr algn="ctr"/>
                <a:r>
                  <a:rPr lang="en-US" altLang="ja-JP" sz="700" b="1" dirty="0"/>
                  <a:t>x [mm]</a:t>
                </a:r>
                <a:endParaRPr kumimoji="1" lang="ja-JP" altLang="en-US" sz="700" b="1"/>
              </a:p>
            </p:txBody>
          </p:sp>
        </p:grpSp>
        <p:grpSp>
          <p:nvGrpSpPr>
            <p:cNvPr id="14" name="グループ化 13">
              <a:extLst>
                <a:ext uri="{FF2B5EF4-FFF2-40B4-BE49-F238E27FC236}">
                  <a16:creationId xmlns:a16="http://schemas.microsoft.com/office/drawing/2014/main" id="{E134A3B0-ECF7-2608-5D76-32BBABBAB42F}"/>
                </a:ext>
              </a:extLst>
            </p:cNvPr>
            <p:cNvGrpSpPr/>
            <p:nvPr/>
          </p:nvGrpSpPr>
          <p:grpSpPr>
            <a:xfrm>
              <a:off x="5655888" y="717648"/>
              <a:ext cx="641070" cy="2381315"/>
              <a:chOff x="505615" y="717649"/>
              <a:chExt cx="641070" cy="2381315"/>
            </a:xfrm>
          </p:grpSpPr>
          <p:sp>
            <p:nvSpPr>
              <p:cNvPr id="15" name="テキスト ボックス 14">
                <a:extLst>
                  <a:ext uri="{FF2B5EF4-FFF2-40B4-BE49-F238E27FC236}">
                    <a16:creationId xmlns:a16="http://schemas.microsoft.com/office/drawing/2014/main" id="{A62900E1-48B5-89A2-C922-50BD614AE695}"/>
                  </a:ext>
                </a:extLst>
              </p:cNvPr>
              <p:cNvSpPr txBox="1"/>
              <p:nvPr/>
            </p:nvSpPr>
            <p:spPr>
              <a:xfrm rot="16200000">
                <a:off x="321898" y="2304206"/>
                <a:ext cx="978475" cy="611041"/>
              </a:xfrm>
              <a:prstGeom prst="rect">
                <a:avLst/>
              </a:prstGeom>
              <a:solidFill>
                <a:schemeClr val="bg1"/>
              </a:solidFill>
            </p:spPr>
            <p:txBody>
              <a:bodyPr wrap="none" rtlCol="0">
                <a:spAutoFit/>
              </a:bodyPr>
              <a:lstStyle/>
              <a:p>
                <a:pPr algn="ctr"/>
                <a:r>
                  <a:rPr kumimoji="1" lang="en-US" altLang="ja-JP" sz="700" b="1" dirty="0"/>
                  <a:t>Charge</a:t>
                </a:r>
              </a:p>
              <a:p>
                <a:pPr algn="ctr"/>
                <a:r>
                  <a:rPr lang="en-US" altLang="ja-JP" sz="700" b="1" dirty="0"/>
                  <a:t>[nC]</a:t>
                </a:r>
                <a:endParaRPr kumimoji="1" lang="ja-JP" altLang="en-US" sz="700" b="1"/>
              </a:p>
            </p:txBody>
          </p:sp>
          <p:sp>
            <p:nvSpPr>
              <p:cNvPr id="16" name="テキスト ボックス 15">
                <a:extLst>
                  <a:ext uri="{FF2B5EF4-FFF2-40B4-BE49-F238E27FC236}">
                    <a16:creationId xmlns:a16="http://schemas.microsoft.com/office/drawing/2014/main" id="{AD0529E9-CE34-EA3B-7D8E-FD15E2919570}"/>
                  </a:ext>
                </a:extLst>
              </p:cNvPr>
              <p:cNvSpPr txBox="1"/>
              <p:nvPr/>
            </p:nvSpPr>
            <p:spPr>
              <a:xfrm rot="16200000">
                <a:off x="461427" y="1695811"/>
                <a:ext cx="976413" cy="394102"/>
              </a:xfrm>
              <a:prstGeom prst="rect">
                <a:avLst/>
              </a:prstGeom>
              <a:solidFill>
                <a:schemeClr val="bg1"/>
              </a:solidFill>
            </p:spPr>
            <p:txBody>
              <a:bodyPr wrap="none" rtlCol="0">
                <a:spAutoFit/>
              </a:bodyPr>
              <a:lstStyle/>
              <a:p>
                <a:pPr algn="ctr"/>
                <a:r>
                  <a:rPr lang="en-US" altLang="ja-JP" sz="700" b="1" dirty="0"/>
                  <a:t>y [mm]</a:t>
                </a:r>
                <a:endParaRPr kumimoji="1" lang="ja-JP" altLang="en-US" sz="700" b="1"/>
              </a:p>
            </p:txBody>
          </p:sp>
          <p:sp>
            <p:nvSpPr>
              <p:cNvPr id="17" name="テキスト ボックス 16">
                <a:extLst>
                  <a:ext uri="{FF2B5EF4-FFF2-40B4-BE49-F238E27FC236}">
                    <a16:creationId xmlns:a16="http://schemas.microsoft.com/office/drawing/2014/main" id="{22D592B5-F8CA-857F-DA7E-C14AF88280B9}"/>
                  </a:ext>
                </a:extLst>
              </p:cNvPr>
              <p:cNvSpPr txBox="1"/>
              <p:nvPr/>
            </p:nvSpPr>
            <p:spPr>
              <a:xfrm rot="16200000">
                <a:off x="453932" y="1008804"/>
                <a:ext cx="976413" cy="394103"/>
              </a:xfrm>
              <a:prstGeom prst="rect">
                <a:avLst/>
              </a:prstGeom>
              <a:solidFill>
                <a:schemeClr val="bg1"/>
              </a:solidFill>
            </p:spPr>
            <p:txBody>
              <a:bodyPr wrap="none" rtlCol="0">
                <a:spAutoFit/>
              </a:bodyPr>
              <a:lstStyle/>
              <a:p>
                <a:pPr algn="ctr"/>
                <a:r>
                  <a:rPr lang="en-US" altLang="ja-JP" sz="700" b="1" dirty="0"/>
                  <a:t>x [mm]</a:t>
                </a:r>
                <a:endParaRPr kumimoji="1" lang="ja-JP" altLang="en-US" sz="700" b="1"/>
              </a:p>
            </p:txBody>
          </p:sp>
        </p:grpSp>
        <p:grpSp>
          <p:nvGrpSpPr>
            <p:cNvPr id="18" name="グループ化 17">
              <a:extLst>
                <a:ext uri="{FF2B5EF4-FFF2-40B4-BE49-F238E27FC236}">
                  <a16:creationId xmlns:a16="http://schemas.microsoft.com/office/drawing/2014/main" id="{C4ED082C-3A47-9C9B-7AAE-6ED5DFF036DA}"/>
                </a:ext>
              </a:extLst>
            </p:cNvPr>
            <p:cNvGrpSpPr/>
            <p:nvPr/>
          </p:nvGrpSpPr>
          <p:grpSpPr>
            <a:xfrm>
              <a:off x="695336" y="3576772"/>
              <a:ext cx="405182" cy="2359357"/>
              <a:chOff x="741502" y="731861"/>
              <a:chExt cx="405182" cy="2359357"/>
            </a:xfrm>
          </p:grpSpPr>
          <p:sp>
            <p:nvSpPr>
              <p:cNvPr id="19" name="テキスト ボックス 18">
                <a:extLst>
                  <a:ext uri="{FF2B5EF4-FFF2-40B4-BE49-F238E27FC236}">
                    <a16:creationId xmlns:a16="http://schemas.microsoft.com/office/drawing/2014/main" id="{F5C28891-D1F7-F1FF-4482-E3BEB1649337}"/>
                  </a:ext>
                </a:extLst>
              </p:cNvPr>
              <p:cNvSpPr txBox="1"/>
              <p:nvPr/>
            </p:nvSpPr>
            <p:spPr>
              <a:xfrm rot="16200000">
                <a:off x="464558" y="2420170"/>
                <a:ext cx="947992" cy="394103"/>
              </a:xfrm>
              <a:prstGeom prst="rect">
                <a:avLst/>
              </a:prstGeom>
              <a:solidFill>
                <a:schemeClr val="bg1"/>
              </a:solidFill>
            </p:spPr>
            <p:txBody>
              <a:bodyPr wrap="none" rtlCol="0">
                <a:spAutoFit/>
              </a:bodyPr>
              <a:lstStyle/>
              <a:p>
                <a:pPr algn="ctr"/>
                <a:r>
                  <a:rPr lang="en-US" altLang="ja-JP" sz="700" b="1" dirty="0"/>
                  <a:t>FFT(s)</a:t>
                </a:r>
                <a:endParaRPr kumimoji="1" lang="ja-JP" altLang="en-US" sz="700" b="1"/>
              </a:p>
            </p:txBody>
          </p:sp>
          <p:sp>
            <p:nvSpPr>
              <p:cNvPr id="20" name="テキスト ボックス 19">
                <a:extLst>
                  <a:ext uri="{FF2B5EF4-FFF2-40B4-BE49-F238E27FC236}">
                    <a16:creationId xmlns:a16="http://schemas.microsoft.com/office/drawing/2014/main" id="{2AF72336-C30C-BA14-E6CB-50E9A41F8B56}"/>
                  </a:ext>
                </a:extLst>
              </p:cNvPr>
              <p:cNvSpPr txBox="1"/>
              <p:nvPr/>
            </p:nvSpPr>
            <p:spPr>
              <a:xfrm rot="16200000">
                <a:off x="475637" y="1695810"/>
                <a:ext cx="947992" cy="394102"/>
              </a:xfrm>
              <a:prstGeom prst="rect">
                <a:avLst/>
              </a:prstGeom>
              <a:solidFill>
                <a:schemeClr val="bg1"/>
              </a:solidFill>
            </p:spPr>
            <p:txBody>
              <a:bodyPr wrap="none" rtlCol="0">
                <a:spAutoFit/>
              </a:bodyPr>
              <a:lstStyle/>
              <a:p>
                <a:pPr algn="ctr"/>
                <a:r>
                  <a:rPr lang="en-US" altLang="ja-JP" sz="700" b="1" dirty="0"/>
                  <a:t>FFT(y)</a:t>
                </a:r>
                <a:endParaRPr lang="ja-JP" altLang="en-US" sz="700" b="1"/>
              </a:p>
            </p:txBody>
          </p:sp>
          <p:sp>
            <p:nvSpPr>
              <p:cNvPr id="21" name="テキスト ボックス 20">
                <a:extLst>
                  <a:ext uri="{FF2B5EF4-FFF2-40B4-BE49-F238E27FC236}">
                    <a16:creationId xmlns:a16="http://schemas.microsoft.com/office/drawing/2014/main" id="{6B60D37D-7EE5-DA2C-85BD-F5CC21600352}"/>
                  </a:ext>
                </a:extLst>
              </p:cNvPr>
              <p:cNvSpPr txBox="1"/>
              <p:nvPr/>
            </p:nvSpPr>
            <p:spPr>
              <a:xfrm rot="16200000">
                <a:off x="468142" y="1008805"/>
                <a:ext cx="947992" cy="394103"/>
              </a:xfrm>
              <a:prstGeom prst="rect">
                <a:avLst/>
              </a:prstGeom>
              <a:solidFill>
                <a:schemeClr val="bg1"/>
              </a:solidFill>
            </p:spPr>
            <p:txBody>
              <a:bodyPr wrap="none" rtlCol="0">
                <a:spAutoFit/>
              </a:bodyPr>
              <a:lstStyle/>
              <a:p>
                <a:pPr algn="ctr"/>
                <a:r>
                  <a:rPr lang="en-US" altLang="ja-JP" sz="700" b="1" dirty="0"/>
                  <a:t>FFT(x)</a:t>
                </a:r>
                <a:endParaRPr lang="ja-JP" altLang="en-US" sz="700" b="1"/>
              </a:p>
            </p:txBody>
          </p:sp>
        </p:grpSp>
        <p:grpSp>
          <p:nvGrpSpPr>
            <p:cNvPr id="22" name="グループ化 21">
              <a:extLst>
                <a:ext uri="{FF2B5EF4-FFF2-40B4-BE49-F238E27FC236}">
                  <a16:creationId xmlns:a16="http://schemas.microsoft.com/office/drawing/2014/main" id="{40794E73-135C-CB91-5EE3-D1567C7438D3}"/>
                </a:ext>
              </a:extLst>
            </p:cNvPr>
            <p:cNvGrpSpPr/>
            <p:nvPr/>
          </p:nvGrpSpPr>
          <p:grpSpPr>
            <a:xfrm>
              <a:off x="5760771" y="3560948"/>
              <a:ext cx="405182" cy="2359357"/>
              <a:chOff x="741502" y="731861"/>
              <a:chExt cx="405182" cy="2359357"/>
            </a:xfrm>
          </p:grpSpPr>
          <p:sp>
            <p:nvSpPr>
              <p:cNvPr id="23" name="テキスト ボックス 22">
                <a:extLst>
                  <a:ext uri="{FF2B5EF4-FFF2-40B4-BE49-F238E27FC236}">
                    <a16:creationId xmlns:a16="http://schemas.microsoft.com/office/drawing/2014/main" id="{869B562C-3258-CD63-4260-E861ADEE0685}"/>
                  </a:ext>
                </a:extLst>
              </p:cNvPr>
              <p:cNvSpPr txBox="1"/>
              <p:nvPr/>
            </p:nvSpPr>
            <p:spPr>
              <a:xfrm rot="16200000">
                <a:off x="464558" y="2420170"/>
                <a:ext cx="947992" cy="394103"/>
              </a:xfrm>
              <a:prstGeom prst="rect">
                <a:avLst/>
              </a:prstGeom>
              <a:solidFill>
                <a:schemeClr val="bg1"/>
              </a:solidFill>
            </p:spPr>
            <p:txBody>
              <a:bodyPr wrap="none" rtlCol="0">
                <a:spAutoFit/>
              </a:bodyPr>
              <a:lstStyle/>
              <a:p>
                <a:pPr algn="ctr"/>
                <a:r>
                  <a:rPr lang="en-US" altLang="ja-JP" sz="700" b="1" dirty="0"/>
                  <a:t>FFT(s)</a:t>
                </a:r>
                <a:endParaRPr kumimoji="1" lang="ja-JP" altLang="en-US" sz="700" b="1"/>
              </a:p>
            </p:txBody>
          </p:sp>
          <p:sp>
            <p:nvSpPr>
              <p:cNvPr id="24" name="テキスト ボックス 23">
                <a:extLst>
                  <a:ext uri="{FF2B5EF4-FFF2-40B4-BE49-F238E27FC236}">
                    <a16:creationId xmlns:a16="http://schemas.microsoft.com/office/drawing/2014/main" id="{F6C5095A-BDB1-53B9-EAFE-020B37D906B9}"/>
                  </a:ext>
                </a:extLst>
              </p:cNvPr>
              <p:cNvSpPr txBox="1"/>
              <p:nvPr/>
            </p:nvSpPr>
            <p:spPr>
              <a:xfrm rot="16200000">
                <a:off x="475637" y="1695810"/>
                <a:ext cx="947992" cy="394102"/>
              </a:xfrm>
              <a:prstGeom prst="rect">
                <a:avLst/>
              </a:prstGeom>
              <a:solidFill>
                <a:schemeClr val="bg1"/>
              </a:solidFill>
            </p:spPr>
            <p:txBody>
              <a:bodyPr wrap="none" rtlCol="0">
                <a:spAutoFit/>
              </a:bodyPr>
              <a:lstStyle/>
              <a:p>
                <a:pPr algn="ctr"/>
                <a:r>
                  <a:rPr lang="en-US" altLang="ja-JP" sz="700" b="1" dirty="0"/>
                  <a:t>FFT(y)</a:t>
                </a:r>
                <a:endParaRPr lang="ja-JP" altLang="en-US" sz="700" b="1"/>
              </a:p>
            </p:txBody>
          </p:sp>
          <p:sp>
            <p:nvSpPr>
              <p:cNvPr id="25" name="テキスト ボックス 24">
                <a:extLst>
                  <a:ext uri="{FF2B5EF4-FFF2-40B4-BE49-F238E27FC236}">
                    <a16:creationId xmlns:a16="http://schemas.microsoft.com/office/drawing/2014/main" id="{5D9A87E6-D1EA-726E-18A5-3D4AA23FFD53}"/>
                  </a:ext>
                </a:extLst>
              </p:cNvPr>
              <p:cNvSpPr txBox="1"/>
              <p:nvPr/>
            </p:nvSpPr>
            <p:spPr>
              <a:xfrm rot="16200000">
                <a:off x="468142" y="1008805"/>
                <a:ext cx="947992" cy="394103"/>
              </a:xfrm>
              <a:prstGeom prst="rect">
                <a:avLst/>
              </a:prstGeom>
              <a:solidFill>
                <a:schemeClr val="bg1"/>
              </a:solidFill>
            </p:spPr>
            <p:txBody>
              <a:bodyPr wrap="none" rtlCol="0">
                <a:spAutoFit/>
              </a:bodyPr>
              <a:lstStyle/>
              <a:p>
                <a:pPr algn="ctr"/>
                <a:r>
                  <a:rPr lang="en-US" altLang="ja-JP" sz="700" b="1" dirty="0"/>
                  <a:t>FFT(x)</a:t>
                </a:r>
                <a:endParaRPr lang="ja-JP" altLang="en-US" sz="700" b="1"/>
              </a:p>
            </p:txBody>
          </p:sp>
        </p:grpSp>
        <p:sp>
          <p:nvSpPr>
            <p:cNvPr id="26" name="テキスト ボックス 25">
              <a:extLst>
                <a:ext uri="{FF2B5EF4-FFF2-40B4-BE49-F238E27FC236}">
                  <a16:creationId xmlns:a16="http://schemas.microsoft.com/office/drawing/2014/main" id="{A1B52792-1935-DE15-2BF4-7502A2206054}"/>
                </a:ext>
              </a:extLst>
            </p:cNvPr>
            <p:cNvSpPr txBox="1"/>
            <p:nvPr/>
          </p:nvSpPr>
          <p:spPr>
            <a:xfrm>
              <a:off x="2428406" y="5889001"/>
              <a:ext cx="2226928" cy="485047"/>
            </a:xfrm>
            <a:prstGeom prst="rect">
              <a:avLst/>
            </a:prstGeom>
            <a:noFill/>
          </p:spPr>
          <p:txBody>
            <a:bodyPr wrap="none" rtlCol="0">
              <a:spAutoFit/>
            </a:bodyPr>
            <a:lstStyle/>
            <a:p>
              <a:r>
                <a:rPr lang="en-US" altLang="ja-JP" sz="1000" b="1" dirty="0"/>
                <a:t>Fractional tune</a:t>
              </a:r>
              <a:endParaRPr kumimoji="1" lang="ja-JP" altLang="en-US" sz="1000" b="1"/>
            </a:p>
          </p:txBody>
        </p:sp>
        <p:sp>
          <p:nvSpPr>
            <p:cNvPr id="27" name="テキスト ボックス 26">
              <a:extLst>
                <a:ext uri="{FF2B5EF4-FFF2-40B4-BE49-F238E27FC236}">
                  <a16:creationId xmlns:a16="http://schemas.microsoft.com/office/drawing/2014/main" id="{9B429DA5-DB08-5A77-A4AA-7FFC2CD4897C}"/>
                </a:ext>
              </a:extLst>
            </p:cNvPr>
            <p:cNvSpPr txBox="1"/>
            <p:nvPr/>
          </p:nvSpPr>
          <p:spPr>
            <a:xfrm>
              <a:off x="7525061" y="5876720"/>
              <a:ext cx="2226928" cy="485047"/>
            </a:xfrm>
            <a:prstGeom prst="rect">
              <a:avLst/>
            </a:prstGeom>
            <a:noFill/>
          </p:spPr>
          <p:txBody>
            <a:bodyPr wrap="none" rtlCol="0">
              <a:spAutoFit/>
            </a:bodyPr>
            <a:lstStyle/>
            <a:p>
              <a:r>
                <a:rPr lang="en-US" altLang="ja-JP" sz="1000" b="1" dirty="0"/>
                <a:t>Fractional tune</a:t>
              </a:r>
              <a:endParaRPr kumimoji="1" lang="ja-JP" altLang="en-US" sz="1000" b="1"/>
            </a:p>
          </p:txBody>
        </p:sp>
      </p:grpSp>
      <p:grpSp>
        <p:nvGrpSpPr>
          <p:cNvPr id="33" name="グループ化 32">
            <a:extLst>
              <a:ext uri="{FF2B5EF4-FFF2-40B4-BE49-F238E27FC236}">
                <a16:creationId xmlns:a16="http://schemas.microsoft.com/office/drawing/2014/main" id="{8014B9E8-1221-D3E9-01D4-8BFD9D1744F2}"/>
              </a:ext>
            </a:extLst>
          </p:cNvPr>
          <p:cNvGrpSpPr/>
          <p:nvPr/>
        </p:nvGrpSpPr>
        <p:grpSpPr>
          <a:xfrm>
            <a:off x="646748" y="5136542"/>
            <a:ext cx="5095298" cy="1700401"/>
            <a:chOff x="229269" y="4493868"/>
            <a:chExt cx="6787455" cy="2265107"/>
          </a:xfrm>
        </p:grpSpPr>
        <p:pic>
          <p:nvPicPr>
            <p:cNvPr id="31" name="図 30">
              <a:extLst>
                <a:ext uri="{FF2B5EF4-FFF2-40B4-BE49-F238E27FC236}">
                  <a16:creationId xmlns:a16="http://schemas.microsoft.com/office/drawing/2014/main" id="{A3AC7B6C-8FA7-6F90-BD03-587DF1BA1280}"/>
                </a:ext>
              </a:extLst>
            </p:cNvPr>
            <p:cNvPicPr>
              <a:picLocks noChangeAspect="1"/>
            </p:cNvPicPr>
            <p:nvPr/>
          </p:nvPicPr>
          <p:blipFill>
            <a:blip r:embed="rId7"/>
            <a:stretch>
              <a:fillRect/>
            </a:stretch>
          </p:blipFill>
          <p:spPr>
            <a:xfrm>
              <a:off x="229269" y="4493868"/>
              <a:ext cx="6787455" cy="2265107"/>
            </a:xfrm>
            <a:prstGeom prst="rect">
              <a:avLst/>
            </a:prstGeom>
          </p:spPr>
        </p:pic>
        <p:sp>
          <p:nvSpPr>
            <p:cNvPr id="32" name="正方形/長方形 31">
              <a:extLst>
                <a:ext uri="{FF2B5EF4-FFF2-40B4-BE49-F238E27FC236}">
                  <a16:creationId xmlns:a16="http://schemas.microsoft.com/office/drawing/2014/main" id="{C8D8D863-76A0-E059-BABF-F5F3C92CF70C}"/>
                </a:ext>
              </a:extLst>
            </p:cNvPr>
            <p:cNvSpPr/>
            <p:nvPr/>
          </p:nvSpPr>
          <p:spPr>
            <a:xfrm>
              <a:off x="3622997" y="4525113"/>
              <a:ext cx="328282" cy="4087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grpSp>
      <p:sp>
        <p:nvSpPr>
          <p:cNvPr id="38" name="テキスト ボックス 37">
            <a:extLst>
              <a:ext uri="{FF2B5EF4-FFF2-40B4-BE49-F238E27FC236}">
                <a16:creationId xmlns:a16="http://schemas.microsoft.com/office/drawing/2014/main" id="{4411C2EB-7EAC-00CD-F603-B1E90CD527C6}"/>
              </a:ext>
            </a:extLst>
          </p:cNvPr>
          <p:cNvSpPr txBox="1"/>
          <p:nvPr/>
        </p:nvSpPr>
        <p:spPr>
          <a:xfrm>
            <a:off x="297499" y="4880836"/>
            <a:ext cx="5819222" cy="276999"/>
          </a:xfrm>
          <a:prstGeom prst="rect">
            <a:avLst/>
          </a:prstGeom>
          <a:noFill/>
        </p:spPr>
        <p:txBody>
          <a:bodyPr wrap="none" rtlCol="0">
            <a:spAutoFit/>
          </a:bodyPr>
          <a:lstStyle/>
          <a:p>
            <a:pPr marL="285750" indent="-285750">
              <a:buFont typeface="Arial" panose="020B0604020202020204" pitchFamily="34" charset="0"/>
              <a:buChar char="•"/>
            </a:pPr>
            <a:r>
              <a:rPr kumimoji="1" lang="en-US" altLang="ja-JP" sz="1200" b="1">
                <a:solidFill>
                  <a:srgbClr val="0432FF"/>
                </a:solidFill>
              </a:rPr>
              <a:t>Simulations (</a:t>
            </a:r>
            <a:r>
              <a:rPr kumimoji="1" lang="en-US" altLang="ja-JP" sz="1200" b="1">
                <a:solidFill>
                  <a:srgbClr val="0432FF"/>
                </a:solidFill>
                <a:latin typeface="Symbol" pitchFamily="2" charset="2"/>
              </a:rPr>
              <a:t>b</a:t>
            </a:r>
            <a:r>
              <a:rPr kumimoji="1" lang="en-US" altLang="ja-JP" sz="1200" b="1">
                <a:solidFill>
                  <a:srgbClr val="0432FF"/>
                </a:solidFill>
              </a:rPr>
              <a:t>y*=1mm, w/o collimators, knobs, b-b, and different tune)</a:t>
            </a:r>
            <a:endParaRPr kumimoji="1" lang="ja-JP" altLang="en-US" sz="1200" b="1">
              <a:solidFill>
                <a:srgbClr val="0432FF"/>
              </a:solidFill>
            </a:endParaRPr>
          </a:p>
        </p:txBody>
      </p:sp>
      <p:sp>
        <p:nvSpPr>
          <p:cNvPr id="39" name="テキスト ボックス 38">
            <a:extLst>
              <a:ext uri="{FF2B5EF4-FFF2-40B4-BE49-F238E27FC236}">
                <a16:creationId xmlns:a16="http://schemas.microsoft.com/office/drawing/2014/main" id="{7B256A99-A5BA-36A5-6D96-107592E6B42D}"/>
              </a:ext>
            </a:extLst>
          </p:cNvPr>
          <p:cNvSpPr txBox="1"/>
          <p:nvPr/>
        </p:nvSpPr>
        <p:spPr>
          <a:xfrm>
            <a:off x="66262" y="6429216"/>
            <a:ext cx="617477" cy="246221"/>
          </a:xfrm>
          <a:prstGeom prst="rect">
            <a:avLst/>
          </a:prstGeom>
          <a:noFill/>
        </p:spPr>
        <p:txBody>
          <a:bodyPr wrap="none" rtlCol="0">
            <a:spAutoFit/>
          </a:bodyPr>
          <a:lstStyle/>
          <a:p>
            <a:r>
              <a:rPr kumimoji="1" lang="en-US" altLang="ja-JP" sz="1000">
                <a:solidFill>
                  <a:srgbClr val="0432FF"/>
                </a:solidFill>
              </a:rPr>
              <a:t>K. Oide</a:t>
            </a:r>
            <a:endParaRPr kumimoji="1" lang="ja-JP" altLang="en-US" sz="1000">
              <a:solidFill>
                <a:srgbClr val="0432FF"/>
              </a:solidFill>
            </a:endParaRPr>
          </a:p>
        </p:txBody>
      </p:sp>
      <p:sp>
        <p:nvSpPr>
          <p:cNvPr id="43" name="テキスト ボックス 42">
            <a:extLst>
              <a:ext uri="{FF2B5EF4-FFF2-40B4-BE49-F238E27FC236}">
                <a16:creationId xmlns:a16="http://schemas.microsoft.com/office/drawing/2014/main" id="{32167214-5D67-68DC-BF24-C997496AE808}"/>
              </a:ext>
            </a:extLst>
          </p:cNvPr>
          <p:cNvSpPr txBox="1"/>
          <p:nvPr/>
        </p:nvSpPr>
        <p:spPr>
          <a:xfrm rot="16200000">
            <a:off x="-192402" y="3373651"/>
            <a:ext cx="1176284" cy="461665"/>
          </a:xfrm>
          <a:prstGeom prst="rect">
            <a:avLst/>
          </a:prstGeom>
          <a:noFill/>
        </p:spPr>
        <p:txBody>
          <a:bodyPr wrap="square" rtlCol="0">
            <a:spAutoFit/>
          </a:bodyPr>
          <a:lstStyle/>
          <a:p>
            <a:r>
              <a:rPr kumimoji="1" lang="en-US" altLang="ja-JP" sz="1200"/>
              <a:t>Frequency components</a:t>
            </a:r>
            <a:endParaRPr kumimoji="1" lang="ja-JP" altLang="en-US" sz="1200"/>
          </a:p>
        </p:txBody>
      </p:sp>
      <p:sp>
        <p:nvSpPr>
          <p:cNvPr id="49" name="タイトル 48">
            <a:extLst>
              <a:ext uri="{FF2B5EF4-FFF2-40B4-BE49-F238E27FC236}">
                <a16:creationId xmlns:a16="http://schemas.microsoft.com/office/drawing/2014/main" id="{553458CD-018D-3B22-C25E-955E5BE07D01}"/>
              </a:ext>
            </a:extLst>
          </p:cNvPr>
          <p:cNvSpPr>
            <a:spLocks noGrp="1"/>
          </p:cNvSpPr>
          <p:nvPr>
            <p:ph type="title"/>
          </p:nvPr>
        </p:nvSpPr>
        <p:spPr>
          <a:xfrm>
            <a:off x="500507" y="258145"/>
            <a:ext cx="5151169" cy="573863"/>
          </a:xfrm>
        </p:spPr>
        <p:txBody>
          <a:bodyPr>
            <a:normAutofit fontScale="90000"/>
          </a:bodyPr>
          <a:lstStyle/>
          <a:p>
            <a:r>
              <a:rPr lang="en-US" altLang="ja-JP" sz="3600" b="1"/>
              <a:t>Injection Commissioning</a:t>
            </a:r>
            <a:endParaRPr lang="ja-JP" altLang="en-US" sz="3600" b="1"/>
          </a:p>
        </p:txBody>
      </p:sp>
      <p:sp>
        <p:nvSpPr>
          <p:cNvPr id="50" name="テキスト ボックス 49">
            <a:extLst>
              <a:ext uri="{FF2B5EF4-FFF2-40B4-BE49-F238E27FC236}">
                <a16:creationId xmlns:a16="http://schemas.microsoft.com/office/drawing/2014/main" id="{DABF3B94-1EEA-4338-C9C3-59924F72884E}"/>
              </a:ext>
            </a:extLst>
          </p:cNvPr>
          <p:cNvSpPr txBox="1"/>
          <p:nvPr/>
        </p:nvSpPr>
        <p:spPr>
          <a:xfrm>
            <a:off x="799005" y="767048"/>
            <a:ext cx="3967753" cy="307777"/>
          </a:xfrm>
          <a:prstGeom prst="rect">
            <a:avLst/>
          </a:prstGeom>
          <a:noFill/>
        </p:spPr>
        <p:txBody>
          <a:bodyPr wrap="none" rtlCol="0">
            <a:spAutoFit/>
          </a:bodyPr>
          <a:lstStyle/>
          <a:p>
            <a:r>
              <a:rPr kumimoji="1" lang="en-US" altLang="ja-JP" sz="1400" b="1"/>
              <a:t>The SI was tested from Nov.6 to 20 in 2025.</a:t>
            </a:r>
            <a:endParaRPr kumimoji="1" lang="ja-JP" altLang="en-US" sz="1400" b="1"/>
          </a:p>
        </p:txBody>
      </p:sp>
      <p:sp>
        <p:nvSpPr>
          <p:cNvPr id="51" name="テキスト ボックス 50">
            <a:extLst>
              <a:ext uri="{FF2B5EF4-FFF2-40B4-BE49-F238E27FC236}">
                <a16:creationId xmlns:a16="http://schemas.microsoft.com/office/drawing/2014/main" id="{06B50E34-03A7-0D1A-9C19-FE55DF66E8EA}"/>
              </a:ext>
            </a:extLst>
          </p:cNvPr>
          <p:cNvSpPr txBox="1"/>
          <p:nvPr/>
        </p:nvSpPr>
        <p:spPr>
          <a:xfrm>
            <a:off x="-15319" y="8546"/>
            <a:ext cx="2061783" cy="276999"/>
          </a:xfrm>
          <a:prstGeom prst="rect">
            <a:avLst/>
          </a:prstGeom>
          <a:noFill/>
        </p:spPr>
        <p:txBody>
          <a:bodyPr wrap="none" rtlCol="0">
            <a:spAutoFit/>
          </a:bodyPr>
          <a:lstStyle/>
          <a:p>
            <a:r>
              <a:rPr kumimoji="1" lang="en-US" altLang="ja-JP" sz="1200">
                <a:solidFill>
                  <a:srgbClr val="0432FF"/>
                </a:solidFill>
              </a:rPr>
              <a:t>HER Synchrotron Injection</a:t>
            </a:r>
            <a:endParaRPr kumimoji="1" lang="ja-JP" altLang="en-US" sz="1200">
              <a:solidFill>
                <a:srgbClr val="0432FF"/>
              </a:solidFill>
            </a:endParaRPr>
          </a:p>
        </p:txBody>
      </p:sp>
      <p:pic>
        <p:nvPicPr>
          <p:cNvPr id="55" name="図 54">
            <a:extLst>
              <a:ext uri="{FF2B5EF4-FFF2-40B4-BE49-F238E27FC236}">
                <a16:creationId xmlns:a16="http://schemas.microsoft.com/office/drawing/2014/main" id="{E7E9083F-523A-0F84-6695-C0DD28E5DD7A}"/>
              </a:ext>
            </a:extLst>
          </p:cNvPr>
          <p:cNvPicPr>
            <a:picLocks noChangeAspect="1"/>
          </p:cNvPicPr>
          <p:nvPr/>
        </p:nvPicPr>
        <p:blipFill>
          <a:blip r:embed="rId8"/>
          <a:stretch>
            <a:fillRect/>
          </a:stretch>
        </p:blipFill>
        <p:spPr>
          <a:xfrm>
            <a:off x="6585638" y="3054339"/>
            <a:ext cx="4556093" cy="2622263"/>
          </a:xfrm>
          <a:prstGeom prst="rect">
            <a:avLst/>
          </a:prstGeom>
        </p:spPr>
      </p:pic>
      <p:sp>
        <p:nvSpPr>
          <p:cNvPr id="56" name="テキスト ボックス 55">
            <a:extLst>
              <a:ext uri="{FF2B5EF4-FFF2-40B4-BE49-F238E27FC236}">
                <a16:creationId xmlns:a16="http://schemas.microsoft.com/office/drawing/2014/main" id="{30767E71-096D-8B5C-A8E7-ED9F0D24A9A8}"/>
              </a:ext>
            </a:extLst>
          </p:cNvPr>
          <p:cNvSpPr txBox="1"/>
          <p:nvPr/>
        </p:nvSpPr>
        <p:spPr>
          <a:xfrm>
            <a:off x="6963163" y="2600107"/>
            <a:ext cx="4499950" cy="369332"/>
          </a:xfrm>
          <a:prstGeom prst="rect">
            <a:avLst/>
          </a:prstGeom>
          <a:noFill/>
        </p:spPr>
        <p:txBody>
          <a:bodyPr wrap="none" rtlCol="0">
            <a:spAutoFit/>
          </a:bodyPr>
          <a:lstStyle/>
          <a:p>
            <a:r>
              <a:rPr kumimoji="1" lang="en-US" altLang="ja-JP"/>
              <a:t>Dynamic aperturesm(DA) by simulations</a:t>
            </a:r>
            <a:endParaRPr kumimoji="1" lang="ja-JP" altLang="en-US"/>
          </a:p>
        </p:txBody>
      </p:sp>
      <p:sp>
        <p:nvSpPr>
          <p:cNvPr id="57" name="スライド番号プレースホルダー 56">
            <a:extLst>
              <a:ext uri="{FF2B5EF4-FFF2-40B4-BE49-F238E27FC236}">
                <a16:creationId xmlns:a16="http://schemas.microsoft.com/office/drawing/2014/main" id="{1087BDC8-E7B8-54FF-C369-C556963020E0}"/>
              </a:ext>
            </a:extLst>
          </p:cNvPr>
          <p:cNvSpPr>
            <a:spLocks noGrp="1"/>
          </p:cNvSpPr>
          <p:nvPr>
            <p:ph type="sldNum" sz="quarter" idx="12"/>
          </p:nvPr>
        </p:nvSpPr>
        <p:spPr>
          <a:xfrm>
            <a:off x="11904292" y="6492875"/>
            <a:ext cx="287708" cy="365125"/>
          </a:xfrm>
        </p:spPr>
        <p:txBody>
          <a:bodyPr/>
          <a:lstStyle/>
          <a:p>
            <a:fld id="{D7FF6D23-1734-5242-B669-C9819F3C2B41}" type="slidenum">
              <a:rPr/>
              <a:t>50</a:t>
            </a:fld>
            <a:endParaRPr kumimoji="1" lang="ja-JP" altLang="en-US"/>
          </a:p>
        </p:txBody>
      </p:sp>
      <p:sp>
        <p:nvSpPr>
          <p:cNvPr id="59" name="テキスト ボックス 58">
            <a:extLst>
              <a:ext uri="{FF2B5EF4-FFF2-40B4-BE49-F238E27FC236}">
                <a16:creationId xmlns:a16="http://schemas.microsoft.com/office/drawing/2014/main" id="{1214120B-8988-1DF8-4FF1-B9662D2B5423}"/>
              </a:ext>
            </a:extLst>
          </p:cNvPr>
          <p:cNvSpPr txBox="1"/>
          <p:nvPr/>
        </p:nvSpPr>
        <p:spPr>
          <a:xfrm>
            <a:off x="5887691" y="131656"/>
            <a:ext cx="6106159" cy="307777"/>
          </a:xfrm>
          <a:prstGeom prst="rect">
            <a:avLst/>
          </a:prstGeom>
          <a:noFill/>
        </p:spPr>
        <p:txBody>
          <a:bodyPr wrap="none" rtlCol="0">
            <a:spAutoFit/>
          </a:bodyPr>
          <a:lstStyle/>
          <a:p>
            <a:pPr marL="285750" indent="-285750">
              <a:buFont typeface="Arial" panose="020B0604020202020204" pitchFamily="34" charset="0"/>
              <a:buChar char="•"/>
            </a:pPr>
            <a:r>
              <a:rPr kumimoji="1" lang="en-US" altLang="ja-JP" sz="1400" b="1">
                <a:solidFill>
                  <a:srgbClr val="0432FF"/>
                </a:solidFill>
              </a:rPr>
              <a:t>Comparison of ten-minutes operation with the </a:t>
            </a:r>
            <a:r>
              <a:rPr kumimoji="1" lang="en-US" altLang="ja-JP" sz="1400" b="1" u="sng">
                <a:solidFill>
                  <a:srgbClr val="0432FF"/>
                </a:solidFill>
                <a:latin typeface="Symbol" pitchFamily="2" charset="2"/>
              </a:rPr>
              <a:t>b</a:t>
            </a:r>
            <a:r>
              <a:rPr kumimoji="1" lang="en-US" altLang="ja-JP" sz="1400" b="1" u="sng">
                <a:solidFill>
                  <a:srgbClr val="0432FF"/>
                </a:solidFill>
              </a:rPr>
              <a:t>y*=1 mm optics </a:t>
            </a:r>
            <a:endParaRPr kumimoji="1" lang="ja-JP" altLang="en-US" sz="1400" b="1" u="sng">
              <a:solidFill>
                <a:srgbClr val="0432FF"/>
              </a:solidFill>
            </a:endParaRPr>
          </a:p>
        </p:txBody>
      </p:sp>
      <p:sp>
        <p:nvSpPr>
          <p:cNvPr id="60" name="テキスト ボックス 59">
            <a:extLst>
              <a:ext uri="{FF2B5EF4-FFF2-40B4-BE49-F238E27FC236}">
                <a16:creationId xmlns:a16="http://schemas.microsoft.com/office/drawing/2014/main" id="{75E47FFE-380E-3092-58C0-7641115514D1}"/>
              </a:ext>
            </a:extLst>
          </p:cNvPr>
          <p:cNvSpPr txBox="1"/>
          <p:nvPr/>
        </p:nvSpPr>
        <p:spPr>
          <a:xfrm>
            <a:off x="6215661" y="952544"/>
            <a:ext cx="854721" cy="276999"/>
          </a:xfrm>
          <a:prstGeom prst="rect">
            <a:avLst/>
          </a:prstGeom>
          <a:noFill/>
        </p:spPr>
        <p:txBody>
          <a:bodyPr wrap="none" rtlCol="0">
            <a:spAutoFit/>
          </a:bodyPr>
          <a:lstStyle/>
          <a:p>
            <a:r>
              <a:rPr kumimoji="1" lang="en-US" altLang="ja-JP" sz="1200" b="1">
                <a:solidFill>
                  <a:srgbClr val="0432FF"/>
                </a:solidFill>
                <a:latin typeface="Symbol" pitchFamily="2" charset="2"/>
              </a:rPr>
              <a:t>e</a:t>
            </a:r>
            <a:r>
              <a:rPr kumimoji="1" lang="en-US" altLang="ja-JP" sz="1200" b="1">
                <a:solidFill>
                  <a:srgbClr val="0432FF"/>
                </a:solidFill>
              </a:rPr>
              <a:t>inj~60%</a:t>
            </a:r>
            <a:endParaRPr kumimoji="1" lang="ja-JP" altLang="en-US" sz="1200" b="1">
              <a:solidFill>
                <a:srgbClr val="0432FF"/>
              </a:solidFill>
            </a:endParaRPr>
          </a:p>
        </p:txBody>
      </p:sp>
      <p:sp>
        <p:nvSpPr>
          <p:cNvPr id="61" name="テキスト ボックス 60">
            <a:extLst>
              <a:ext uri="{FF2B5EF4-FFF2-40B4-BE49-F238E27FC236}">
                <a16:creationId xmlns:a16="http://schemas.microsoft.com/office/drawing/2014/main" id="{D0EEC370-4B97-1BBC-CC76-01E96926904D}"/>
              </a:ext>
            </a:extLst>
          </p:cNvPr>
          <p:cNvSpPr txBox="1"/>
          <p:nvPr/>
        </p:nvSpPr>
        <p:spPr>
          <a:xfrm>
            <a:off x="8513409" y="1011780"/>
            <a:ext cx="854721" cy="276999"/>
          </a:xfrm>
          <a:prstGeom prst="rect">
            <a:avLst/>
          </a:prstGeom>
          <a:noFill/>
        </p:spPr>
        <p:txBody>
          <a:bodyPr wrap="none" rtlCol="0">
            <a:spAutoFit/>
          </a:bodyPr>
          <a:lstStyle/>
          <a:p>
            <a:r>
              <a:rPr kumimoji="1" lang="en-US" altLang="ja-JP" sz="1200" b="1">
                <a:solidFill>
                  <a:srgbClr val="FF0000"/>
                </a:solidFill>
                <a:latin typeface="Symbol" pitchFamily="2" charset="2"/>
              </a:rPr>
              <a:t>e</a:t>
            </a:r>
            <a:r>
              <a:rPr kumimoji="1" lang="en-US" altLang="ja-JP" sz="1200" b="1">
                <a:solidFill>
                  <a:srgbClr val="FF0000"/>
                </a:solidFill>
              </a:rPr>
              <a:t>inj~20%</a:t>
            </a:r>
            <a:endParaRPr kumimoji="1" lang="ja-JP" altLang="en-US" sz="1200" b="1">
              <a:solidFill>
                <a:srgbClr val="FF0000"/>
              </a:solidFill>
            </a:endParaRPr>
          </a:p>
        </p:txBody>
      </p:sp>
      <p:sp>
        <p:nvSpPr>
          <p:cNvPr id="62" name="テキスト ボックス 61">
            <a:extLst>
              <a:ext uri="{FF2B5EF4-FFF2-40B4-BE49-F238E27FC236}">
                <a16:creationId xmlns:a16="http://schemas.microsoft.com/office/drawing/2014/main" id="{CAD8E6C6-FDA2-5EEC-4037-D184A3B39D8C}"/>
              </a:ext>
            </a:extLst>
          </p:cNvPr>
          <p:cNvSpPr txBox="1"/>
          <p:nvPr/>
        </p:nvSpPr>
        <p:spPr>
          <a:xfrm>
            <a:off x="10566402" y="952545"/>
            <a:ext cx="854721" cy="276999"/>
          </a:xfrm>
          <a:prstGeom prst="rect">
            <a:avLst/>
          </a:prstGeom>
          <a:noFill/>
        </p:spPr>
        <p:txBody>
          <a:bodyPr wrap="none" rtlCol="0">
            <a:spAutoFit/>
          </a:bodyPr>
          <a:lstStyle/>
          <a:p>
            <a:r>
              <a:rPr kumimoji="1" lang="en-US" altLang="ja-JP" sz="1200" b="1">
                <a:solidFill>
                  <a:srgbClr val="0432FF"/>
                </a:solidFill>
                <a:latin typeface="Symbol" pitchFamily="2" charset="2"/>
              </a:rPr>
              <a:t>e</a:t>
            </a:r>
            <a:r>
              <a:rPr kumimoji="1" lang="en-US" altLang="ja-JP" sz="1200" b="1">
                <a:solidFill>
                  <a:srgbClr val="0432FF"/>
                </a:solidFill>
              </a:rPr>
              <a:t>inj~60%</a:t>
            </a:r>
            <a:endParaRPr kumimoji="1" lang="ja-JP" altLang="en-US" sz="1200" b="1">
              <a:solidFill>
                <a:srgbClr val="0432FF"/>
              </a:solidFill>
            </a:endParaRPr>
          </a:p>
        </p:txBody>
      </p:sp>
      <p:sp>
        <p:nvSpPr>
          <p:cNvPr id="63" name="テキスト ボックス 62">
            <a:extLst>
              <a:ext uri="{FF2B5EF4-FFF2-40B4-BE49-F238E27FC236}">
                <a16:creationId xmlns:a16="http://schemas.microsoft.com/office/drawing/2014/main" id="{D656BF68-3F24-A761-9DA7-3C1C016B5F49}"/>
              </a:ext>
            </a:extLst>
          </p:cNvPr>
          <p:cNvSpPr txBox="1"/>
          <p:nvPr/>
        </p:nvSpPr>
        <p:spPr>
          <a:xfrm>
            <a:off x="6138451" y="2104321"/>
            <a:ext cx="5842475" cy="600164"/>
          </a:xfrm>
          <a:prstGeom prst="rect">
            <a:avLst/>
          </a:prstGeom>
          <a:noFill/>
        </p:spPr>
        <p:txBody>
          <a:bodyPr wrap="square" rtlCol="0">
            <a:spAutoFit/>
          </a:bodyPr>
          <a:lstStyle/>
          <a:p>
            <a:r>
              <a:rPr kumimoji="1" lang="en-US" altLang="ja-JP" sz="1100" b="1"/>
              <a:t>The injection efficiency of SI</a:t>
            </a:r>
            <a:r>
              <a:rPr kumimoji="1" lang="ja-JP" altLang="en-US" sz="1100" b="1"/>
              <a:t> </a:t>
            </a:r>
            <a:r>
              <a:rPr lang="en-US" altLang="ja-JP" sz="1100" b="1"/>
              <a:t>reached 60% after 7.5hr-tuning</a:t>
            </a:r>
            <a:r>
              <a:rPr lang="en-US" altLang="ja-JP" sz="1100"/>
              <a:t>, on the other hand,</a:t>
            </a:r>
          </a:p>
          <a:p>
            <a:r>
              <a:rPr kumimoji="1" lang="en-US" altLang="ja-JP" sz="1100"/>
              <a:t>that of BI stayed only 20% after 4 days. However, after retuning of injection in Feb. 2026, 60% was achieved by BI. </a:t>
            </a:r>
            <a:endParaRPr kumimoji="1" lang="ja-JP" altLang="en-US" sz="1100"/>
          </a:p>
        </p:txBody>
      </p:sp>
      <p:sp>
        <p:nvSpPr>
          <p:cNvPr id="64" name="テキスト ボックス 63">
            <a:extLst>
              <a:ext uri="{FF2B5EF4-FFF2-40B4-BE49-F238E27FC236}">
                <a16:creationId xmlns:a16="http://schemas.microsoft.com/office/drawing/2014/main" id="{2420D13E-BCD5-399C-BC9F-82CF098FB438}"/>
              </a:ext>
            </a:extLst>
          </p:cNvPr>
          <p:cNvSpPr txBox="1"/>
          <p:nvPr/>
        </p:nvSpPr>
        <p:spPr>
          <a:xfrm>
            <a:off x="7555404" y="2865061"/>
            <a:ext cx="369012" cy="307777"/>
          </a:xfrm>
          <a:prstGeom prst="rect">
            <a:avLst/>
          </a:prstGeom>
          <a:noFill/>
        </p:spPr>
        <p:txBody>
          <a:bodyPr wrap="none" rtlCol="0">
            <a:spAutoFit/>
          </a:bodyPr>
          <a:lstStyle/>
          <a:p>
            <a:r>
              <a:rPr kumimoji="1" lang="en-US" altLang="ja-JP" sz="1400" b="1"/>
              <a:t>BI</a:t>
            </a:r>
            <a:endParaRPr kumimoji="1" lang="ja-JP" altLang="en-US" sz="1400" b="1"/>
          </a:p>
        </p:txBody>
      </p:sp>
      <p:sp>
        <p:nvSpPr>
          <p:cNvPr id="65" name="テキスト ボックス 64">
            <a:extLst>
              <a:ext uri="{FF2B5EF4-FFF2-40B4-BE49-F238E27FC236}">
                <a16:creationId xmlns:a16="http://schemas.microsoft.com/office/drawing/2014/main" id="{B4E2FBC9-EAD9-0616-C494-DAA2032202EC}"/>
              </a:ext>
            </a:extLst>
          </p:cNvPr>
          <p:cNvSpPr txBox="1"/>
          <p:nvPr/>
        </p:nvSpPr>
        <p:spPr>
          <a:xfrm>
            <a:off x="9889118" y="2840323"/>
            <a:ext cx="360996" cy="307777"/>
          </a:xfrm>
          <a:prstGeom prst="rect">
            <a:avLst/>
          </a:prstGeom>
          <a:noFill/>
        </p:spPr>
        <p:txBody>
          <a:bodyPr wrap="none" rtlCol="0">
            <a:spAutoFit/>
          </a:bodyPr>
          <a:lstStyle/>
          <a:p>
            <a:r>
              <a:rPr lang="en-US" altLang="ja-JP" sz="1400" b="1"/>
              <a:t>S</a:t>
            </a:r>
            <a:r>
              <a:rPr kumimoji="1" lang="en-US" altLang="ja-JP" sz="1400" b="1"/>
              <a:t>I</a:t>
            </a:r>
            <a:endParaRPr kumimoji="1" lang="ja-JP" altLang="en-US" sz="1400" b="1"/>
          </a:p>
        </p:txBody>
      </p:sp>
      <p:sp>
        <p:nvSpPr>
          <p:cNvPr id="66" name="テキスト ボックス 65">
            <a:extLst>
              <a:ext uri="{FF2B5EF4-FFF2-40B4-BE49-F238E27FC236}">
                <a16:creationId xmlns:a16="http://schemas.microsoft.com/office/drawing/2014/main" id="{74DD4483-9B10-CB7C-9EB9-DDEA91C859A9}"/>
              </a:ext>
            </a:extLst>
          </p:cNvPr>
          <p:cNvSpPr txBox="1"/>
          <p:nvPr/>
        </p:nvSpPr>
        <p:spPr>
          <a:xfrm>
            <a:off x="6215659" y="3371050"/>
            <a:ext cx="530915" cy="369332"/>
          </a:xfrm>
          <a:prstGeom prst="rect">
            <a:avLst/>
          </a:prstGeom>
          <a:noFill/>
        </p:spPr>
        <p:txBody>
          <a:bodyPr wrap="none" rtlCol="0">
            <a:spAutoFit/>
          </a:bodyPr>
          <a:lstStyle/>
          <a:p>
            <a:r>
              <a:rPr kumimoji="1" lang="en-US" altLang="ja-JP" b="1"/>
              <a:t>x-y</a:t>
            </a:r>
            <a:endParaRPr kumimoji="1" lang="ja-JP" altLang="en-US" b="1"/>
          </a:p>
        </p:txBody>
      </p:sp>
      <p:sp>
        <p:nvSpPr>
          <p:cNvPr id="67" name="テキスト ボックス 66">
            <a:extLst>
              <a:ext uri="{FF2B5EF4-FFF2-40B4-BE49-F238E27FC236}">
                <a16:creationId xmlns:a16="http://schemas.microsoft.com/office/drawing/2014/main" id="{A9CBF4DE-964E-2A90-2BE8-74A4588E526D}"/>
              </a:ext>
            </a:extLst>
          </p:cNvPr>
          <p:cNvSpPr txBox="1"/>
          <p:nvPr/>
        </p:nvSpPr>
        <p:spPr>
          <a:xfrm>
            <a:off x="6138451" y="4548997"/>
            <a:ext cx="643125" cy="369332"/>
          </a:xfrm>
          <a:prstGeom prst="rect">
            <a:avLst/>
          </a:prstGeom>
          <a:noFill/>
        </p:spPr>
        <p:txBody>
          <a:bodyPr wrap="none" rtlCol="0">
            <a:spAutoFit/>
          </a:bodyPr>
          <a:lstStyle/>
          <a:p>
            <a:r>
              <a:rPr lang="en-US" altLang="ja-JP" b="1"/>
              <a:t>z</a:t>
            </a:r>
            <a:r>
              <a:rPr kumimoji="1" lang="en-US" altLang="ja-JP" b="1"/>
              <a:t>-xy</a:t>
            </a:r>
            <a:endParaRPr kumimoji="1" lang="ja-JP" altLang="en-US" b="1"/>
          </a:p>
        </p:txBody>
      </p:sp>
      <p:sp>
        <p:nvSpPr>
          <p:cNvPr id="68" name="テキスト ボックス 67">
            <a:extLst>
              <a:ext uri="{FF2B5EF4-FFF2-40B4-BE49-F238E27FC236}">
                <a16:creationId xmlns:a16="http://schemas.microsoft.com/office/drawing/2014/main" id="{7844B6F2-D720-653D-3715-639C9607F2DF}"/>
              </a:ext>
            </a:extLst>
          </p:cNvPr>
          <p:cNvSpPr txBox="1"/>
          <p:nvPr/>
        </p:nvSpPr>
        <p:spPr>
          <a:xfrm>
            <a:off x="6150075" y="5644613"/>
            <a:ext cx="5930269" cy="1223412"/>
          </a:xfrm>
          <a:prstGeom prst="rect">
            <a:avLst/>
          </a:prstGeom>
          <a:noFill/>
        </p:spPr>
        <p:txBody>
          <a:bodyPr wrap="square" rtlCol="0">
            <a:spAutoFit/>
          </a:bodyPr>
          <a:lstStyle/>
          <a:p>
            <a:pPr marL="171450" indent="-171450">
              <a:buFont typeface="Arial" panose="020B0604020202020204" pitchFamily="34" charset="0"/>
              <a:buChar char="•"/>
            </a:pPr>
            <a:r>
              <a:rPr lang="en-US" altLang="ja-JP" sz="1050"/>
              <a:t>(a), (b): The transverse dynamic aperture.  </a:t>
            </a:r>
            <a:r>
              <a:rPr lang="en-US" altLang="ja-JP" sz="1050" b="1"/>
              <a:t>The orange square indicates ∼ ±2.5</a:t>
            </a:r>
            <a:r>
              <a:rPr lang="el-GR" altLang="ja-JP" sz="1050" b="1"/>
              <a:t>σ </a:t>
            </a:r>
            <a:r>
              <a:rPr lang="en-US" altLang="ja-JP" sz="1050" b="1"/>
              <a:t>of the injected beam</a:t>
            </a:r>
            <a:r>
              <a:rPr lang="en-US" altLang="ja-JP" sz="1050"/>
              <a:t>. As for SI(b), the tracking starts with an initial momentum offset ∆p/p0 = 0.6 %, the perform a synchrotron motion. . The amplitude ratio Jy/Jx are set at 1 %.</a:t>
            </a:r>
          </a:p>
          <a:p>
            <a:pPr marL="171450" indent="-171450">
              <a:buFont typeface="Arial" panose="020B0604020202020204" pitchFamily="34" charset="0"/>
              <a:buChar char="•"/>
            </a:pPr>
            <a:r>
              <a:rPr lang="en-US" altLang="ja-JP" sz="1050"/>
              <a:t>(c), (d): The dynamic momentum acceptance are plotted in (c) BI and (d) SI, respectively, where the horizontal axes are the initial momentum offset. </a:t>
            </a:r>
            <a:r>
              <a:rPr lang="en-US" altLang="ja-JP" sz="1050" b="1"/>
              <a:t>The orange squares show the horizontal size and momentum spread of the injected beams. </a:t>
            </a:r>
          </a:p>
          <a:p>
            <a:pPr marL="171450" indent="-171450">
              <a:buFont typeface="Arial" panose="020B0604020202020204" pitchFamily="34" charset="0"/>
              <a:buChar char="•"/>
            </a:pPr>
            <a:r>
              <a:rPr kumimoji="1" lang="en-US" altLang="ja-JP" sz="1050"/>
              <a:t>Possibility of larger off-momentum DA, </a:t>
            </a:r>
            <a:r>
              <a:rPr lang="en-US" altLang="ja-JP" sz="1050" b="1"/>
              <a:t>s</a:t>
            </a:r>
            <a:r>
              <a:rPr kumimoji="1" lang="en-US" altLang="ja-JP" sz="1050" b="1"/>
              <a:t>ee Koga-san’s talk </a:t>
            </a:r>
            <a:r>
              <a:rPr kumimoji="1" lang="en-US" altLang="ja-JP" sz="1050"/>
              <a:t>tomorrow.</a:t>
            </a:r>
            <a:endParaRPr kumimoji="1" lang="ja-JP" altLang="en-US" sz="1050"/>
          </a:p>
        </p:txBody>
      </p:sp>
      <p:sp>
        <p:nvSpPr>
          <p:cNvPr id="69" name="テキスト ボックス 68">
            <a:extLst>
              <a:ext uri="{FF2B5EF4-FFF2-40B4-BE49-F238E27FC236}">
                <a16:creationId xmlns:a16="http://schemas.microsoft.com/office/drawing/2014/main" id="{C86136B0-245D-DCBF-3D9E-31632C118E88}"/>
              </a:ext>
            </a:extLst>
          </p:cNvPr>
          <p:cNvSpPr txBox="1"/>
          <p:nvPr/>
        </p:nvSpPr>
        <p:spPr>
          <a:xfrm>
            <a:off x="724781" y="4335220"/>
            <a:ext cx="4884068" cy="577081"/>
          </a:xfrm>
          <a:prstGeom prst="rect">
            <a:avLst/>
          </a:prstGeom>
          <a:noFill/>
        </p:spPr>
        <p:txBody>
          <a:bodyPr wrap="square" rtlCol="0">
            <a:spAutoFit/>
          </a:bodyPr>
          <a:lstStyle/>
          <a:p>
            <a:r>
              <a:rPr lang="en-US" altLang="ja-JP" sz="1050"/>
              <a:t>A peak appears in the frequency spectra at the horizontal tune in BI, while the synchrotron tune in SI. These results indicate</a:t>
            </a:r>
            <a:r>
              <a:rPr lang="en-US" altLang="ja-JP" sz="1050" b="1"/>
              <a:t> a perfect realization of the synchrotron injection</a:t>
            </a:r>
            <a:r>
              <a:rPr lang="en-US" altLang="ja-JP" sz="1050"/>
              <a:t> as the simulation results.</a:t>
            </a:r>
            <a:endParaRPr kumimoji="1" lang="ja-JP" altLang="en-US" sz="1050"/>
          </a:p>
        </p:txBody>
      </p:sp>
      <p:sp>
        <p:nvSpPr>
          <p:cNvPr id="4" name="テキスト ボックス 3">
            <a:extLst>
              <a:ext uri="{FF2B5EF4-FFF2-40B4-BE49-F238E27FC236}">
                <a16:creationId xmlns:a16="http://schemas.microsoft.com/office/drawing/2014/main" id="{36569FF1-07EB-E0B0-E02C-75581309F7AE}"/>
              </a:ext>
            </a:extLst>
          </p:cNvPr>
          <p:cNvSpPr txBox="1"/>
          <p:nvPr/>
        </p:nvSpPr>
        <p:spPr>
          <a:xfrm>
            <a:off x="1417049" y="2943347"/>
            <a:ext cx="766848" cy="253916"/>
          </a:xfrm>
          <a:prstGeom prst="rect">
            <a:avLst/>
          </a:prstGeom>
          <a:solidFill>
            <a:schemeClr val="bg1"/>
          </a:solidFill>
          <a:ln>
            <a:solidFill>
              <a:schemeClr val="bg1">
                <a:lumMod val="65000"/>
              </a:schemeClr>
            </a:solidFill>
          </a:ln>
        </p:spPr>
        <p:txBody>
          <a:bodyPr wrap="square" rtlCol="0">
            <a:spAutoFit/>
          </a:bodyPr>
          <a:lstStyle/>
          <a:p>
            <a:r>
              <a:rPr kumimoji="1" lang="en-US" altLang="ja-JP" sz="1050" b="1" dirty="0">
                <a:solidFill>
                  <a:srgbClr val="FF2F92"/>
                </a:solidFill>
                <a:latin typeface="Symbol" pitchFamily="2" charset="2"/>
              </a:rPr>
              <a:t>n</a:t>
            </a:r>
            <a:r>
              <a:rPr kumimoji="1" lang="en-US" altLang="ja-JP" sz="1050" b="1" dirty="0">
                <a:solidFill>
                  <a:srgbClr val="FF2F92"/>
                </a:solidFill>
              </a:rPr>
              <a:t>x=.535</a:t>
            </a:r>
            <a:endParaRPr kumimoji="1" lang="ja-JP" altLang="en-US" sz="1050" b="1">
              <a:solidFill>
                <a:srgbClr val="FF2F92"/>
              </a:solidFill>
            </a:endParaRPr>
          </a:p>
        </p:txBody>
      </p:sp>
      <p:sp>
        <p:nvSpPr>
          <p:cNvPr id="28" name="テキスト ボックス 27">
            <a:extLst>
              <a:ext uri="{FF2B5EF4-FFF2-40B4-BE49-F238E27FC236}">
                <a16:creationId xmlns:a16="http://schemas.microsoft.com/office/drawing/2014/main" id="{71A7A064-55AA-51F7-509A-FE5ACF3802A6}"/>
              </a:ext>
            </a:extLst>
          </p:cNvPr>
          <p:cNvSpPr txBox="1"/>
          <p:nvPr/>
        </p:nvSpPr>
        <p:spPr>
          <a:xfrm>
            <a:off x="4850848" y="3690824"/>
            <a:ext cx="796177" cy="253916"/>
          </a:xfrm>
          <a:prstGeom prst="rect">
            <a:avLst/>
          </a:prstGeom>
          <a:solidFill>
            <a:schemeClr val="bg1"/>
          </a:solidFill>
          <a:ln>
            <a:solidFill>
              <a:schemeClr val="bg1">
                <a:lumMod val="65000"/>
              </a:schemeClr>
            </a:solidFill>
          </a:ln>
        </p:spPr>
        <p:txBody>
          <a:bodyPr wrap="square" rtlCol="0">
            <a:spAutoFit/>
          </a:bodyPr>
          <a:lstStyle/>
          <a:p>
            <a:r>
              <a:rPr kumimoji="1" lang="en-US" altLang="ja-JP" sz="1050" b="1" dirty="0">
                <a:solidFill>
                  <a:srgbClr val="FF2F92"/>
                </a:solidFill>
                <a:latin typeface="Symbol" pitchFamily="2" charset="2"/>
              </a:rPr>
              <a:t>n</a:t>
            </a:r>
            <a:r>
              <a:rPr kumimoji="1" lang="en-US" altLang="ja-JP" sz="1050" b="1" dirty="0">
                <a:solidFill>
                  <a:srgbClr val="FF2F92"/>
                </a:solidFill>
              </a:rPr>
              <a:t>s=.0277</a:t>
            </a:r>
            <a:endParaRPr kumimoji="1" lang="ja-JP" altLang="en-US" sz="1050" b="1">
              <a:solidFill>
                <a:srgbClr val="FF2F92"/>
              </a:solidFill>
            </a:endParaRPr>
          </a:p>
        </p:txBody>
      </p:sp>
      <p:sp>
        <p:nvSpPr>
          <p:cNvPr id="34" name="右カーブ矢印 33">
            <a:extLst>
              <a:ext uri="{FF2B5EF4-FFF2-40B4-BE49-F238E27FC236}">
                <a16:creationId xmlns:a16="http://schemas.microsoft.com/office/drawing/2014/main" id="{7F8AA1E9-8A9C-3FF1-B901-1BA9E01CDBBB}"/>
              </a:ext>
            </a:extLst>
          </p:cNvPr>
          <p:cNvSpPr/>
          <p:nvPr/>
        </p:nvSpPr>
        <p:spPr>
          <a:xfrm flipV="1">
            <a:off x="135468" y="1908108"/>
            <a:ext cx="490693" cy="3880808"/>
          </a:xfrm>
          <a:prstGeom prst="curv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9" name="テキスト ボックス 28">
            <a:extLst>
              <a:ext uri="{FF2B5EF4-FFF2-40B4-BE49-F238E27FC236}">
                <a16:creationId xmlns:a16="http://schemas.microsoft.com/office/drawing/2014/main" id="{E4D31813-FAC3-48D1-B0D2-0A330486ACB8}"/>
              </a:ext>
            </a:extLst>
          </p:cNvPr>
          <p:cNvSpPr txBox="1"/>
          <p:nvPr/>
        </p:nvSpPr>
        <p:spPr>
          <a:xfrm>
            <a:off x="11113370" y="2978744"/>
            <a:ext cx="697627" cy="276999"/>
          </a:xfrm>
          <a:prstGeom prst="rect">
            <a:avLst/>
          </a:prstGeom>
          <a:noFill/>
        </p:spPr>
        <p:txBody>
          <a:bodyPr wrap="none" rtlCol="0">
            <a:spAutoFit/>
          </a:bodyPr>
          <a:lstStyle/>
          <a:p>
            <a:pPr algn="l"/>
            <a:r>
              <a:rPr kumimoji="1" lang="en-US" altLang="ja-JP" sz="1200" dirty="0">
                <a:latin typeface="Arial Unicode MS" panose="020B0604020202020204" pitchFamily="50" charset="-128"/>
                <a:ea typeface="Arial Unicode MS" panose="020B0604020202020204" pitchFamily="50" charset="-128"/>
                <a:cs typeface="Arial Unicode MS" panose="020B0604020202020204" pitchFamily="50" charset="-128"/>
              </a:rPr>
              <a:t>K. Oide</a:t>
            </a:r>
            <a:endParaRPr kumimoji="1" lang="ja-JP" altLang="en-US" sz="12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30" name="テキスト ボックス 29">
            <a:extLst>
              <a:ext uri="{FF2B5EF4-FFF2-40B4-BE49-F238E27FC236}">
                <a16:creationId xmlns:a16="http://schemas.microsoft.com/office/drawing/2014/main" id="{89B1A794-FCD9-5026-81A7-D1682473DFEB}"/>
              </a:ext>
            </a:extLst>
          </p:cNvPr>
          <p:cNvSpPr txBox="1"/>
          <p:nvPr/>
        </p:nvSpPr>
        <p:spPr>
          <a:xfrm>
            <a:off x="4855602" y="470622"/>
            <a:ext cx="851515" cy="369332"/>
          </a:xfrm>
          <a:prstGeom prst="rect">
            <a:avLst/>
          </a:prstGeom>
          <a:noFill/>
        </p:spPr>
        <p:txBody>
          <a:bodyPr wrap="none" rtlCol="0">
            <a:spAutoFit/>
          </a:bodyPr>
          <a:lstStyle/>
          <a:p>
            <a:pPr algn="l"/>
            <a:r>
              <a:rPr kumimoji="1" lang="en-US" altLang="ja-JP" dirty="0">
                <a:latin typeface="Arial Unicode MS" panose="020B0604020202020204" pitchFamily="50" charset="-128"/>
                <a:ea typeface="Arial Unicode MS" panose="020B0604020202020204" pitchFamily="50" charset="-128"/>
                <a:cs typeface="Arial Unicode MS" panose="020B0604020202020204" pitchFamily="50" charset="-128"/>
              </a:rPr>
              <a:t>N. Iida</a:t>
            </a:r>
            <a:endParaRPr kumimoji="1" lang="ja-JP" altLang="en-US"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Tree>
    <p:extLst>
      <p:ext uri="{BB962C8B-B14F-4D97-AF65-F5344CB8AC3E}">
        <p14:creationId xmlns:p14="http://schemas.microsoft.com/office/powerpoint/2010/main" val="36011949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コンテンツ プレースホルダー 10">
            <a:extLst>
              <a:ext uri="{FF2B5EF4-FFF2-40B4-BE49-F238E27FC236}">
                <a16:creationId xmlns:a16="http://schemas.microsoft.com/office/drawing/2014/main" id="{E598EECA-72E3-A58B-0FDB-2A1F5675F681}"/>
              </a:ext>
            </a:extLst>
          </p:cNvPr>
          <p:cNvPicPr>
            <a:picLocks noChangeAspect="1"/>
          </p:cNvPicPr>
          <p:nvPr/>
        </p:nvPicPr>
        <p:blipFill>
          <a:blip r:embed="rId2"/>
          <a:stretch>
            <a:fillRect/>
          </a:stretch>
        </p:blipFill>
        <p:spPr>
          <a:xfrm>
            <a:off x="4387867" y="1383957"/>
            <a:ext cx="7722938" cy="4916575"/>
          </a:xfrm>
          <a:prstGeom prst="rect">
            <a:avLst/>
          </a:prstGeom>
        </p:spPr>
      </p:pic>
      <p:sp>
        <p:nvSpPr>
          <p:cNvPr id="3" name="タイトル 1">
            <a:extLst>
              <a:ext uri="{FF2B5EF4-FFF2-40B4-BE49-F238E27FC236}">
                <a16:creationId xmlns:a16="http://schemas.microsoft.com/office/drawing/2014/main" id="{7F6EB82E-FB26-AB16-D4D6-307684975FE2}"/>
              </a:ext>
            </a:extLst>
          </p:cNvPr>
          <p:cNvSpPr txBox="1">
            <a:spLocks/>
          </p:cNvSpPr>
          <p:nvPr/>
        </p:nvSpPr>
        <p:spPr>
          <a:xfrm>
            <a:off x="0" y="0"/>
            <a:ext cx="6032500" cy="662782"/>
          </a:xfrm>
          <a:prstGeom prst="rect">
            <a:avLst/>
          </a:prstGeom>
        </p:spPr>
        <p:txBody>
          <a:bodyPr>
            <a:normAutofit fontScale="975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altLang="ja-JP" sz="2800" b="1" dirty="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rPr>
              <a:t>Specific Luminosity</a:t>
            </a:r>
            <a:endParaRPr lang="en-US" sz="28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5" name="テキスト ボックス 4">
            <a:extLst>
              <a:ext uri="{FF2B5EF4-FFF2-40B4-BE49-F238E27FC236}">
                <a16:creationId xmlns:a16="http://schemas.microsoft.com/office/drawing/2014/main" id="{A24DFC55-EFD1-27DB-D8E8-CF9DC3EBBA07}"/>
              </a:ext>
            </a:extLst>
          </p:cNvPr>
          <p:cNvSpPr txBox="1"/>
          <p:nvPr/>
        </p:nvSpPr>
        <p:spPr>
          <a:xfrm>
            <a:off x="0" y="1261807"/>
            <a:ext cx="4583306" cy="5909310"/>
          </a:xfrm>
          <a:prstGeom prst="rect">
            <a:avLst/>
          </a:prstGeom>
          <a:noFill/>
        </p:spPr>
        <p:txBody>
          <a:bodyPr wrap="none" rtlCol="0">
            <a:spAutoFit/>
          </a:bodyPr>
          <a:lstStyle/>
          <a:p>
            <a:r>
              <a:rPr lang="en-US" dirty="0"/>
              <a:t>Assumption</a:t>
            </a:r>
          </a:p>
          <a:p>
            <a:endParaRPr lang="en-US" dirty="0"/>
          </a:p>
          <a:p>
            <a:r>
              <a:rPr lang="en-US" altLang="ja-JP" dirty="0">
                <a:ea typeface="Arial Unicode MS" panose="020B0604020202020204"/>
              </a:rPr>
              <a:t>-Specific luminosity@</a:t>
            </a:r>
            <a:r>
              <a:rPr lang="en-US" altLang="ja-JP" dirty="0">
                <a:latin typeface="Symbol" pitchFamily="2" charset="2"/>
                <a:ea typeface="Arial Unicode MS" panose="020B0604020202020204"/>
              </a:rPr>
              <a:t>b</a:t>
            </a:r>
            <a:r>
              <a:rPr lang="en-US" altLang="ja-JP" dirty="0">
                <a:ea typeface="Arial Unicode MS" panose="020B0604020202020204"/>
              </a:rPr>
              <a:t>y*=0.9 mm</a:t>
            </a:r>
          </a:p>
          <a:p>
            <a:r>
              <a:rPr lang="en-US" altLang="ja-JP" dirty="0">
                <a:ea typeface="Arial Unicode MS" panose="020B0604020202020204"/>
              </a:rPr>
              <a:t>   HBC study (2026/6/16)</a:t>
            </a:r>
          </a:p>
          <a:p>
            <a:r>
              <a:rPr lang="en-US" altLang="ja-JP" dirty="0">
                <a:solidFill>
                  <a:srgbClr val="FF0000"/>
                </a:solidFill>
                <a:ea typeface="Arial Unicode MS" panose="020B0604020202020204"/>
              </a:rPr>
              <a:t>   </a:t>
            </a:r>
            <a:r>
              <a:rPr lang="en-US" altLang="ja-JP" b="1" dirty="0">
                <a:solidFill>
                  <a:srgbClr val="FF0000"/>
                </a:solidFill>
                <a:ea typeface="Arial Unicode MS" panose="020B0604020202020204"/>
              </a:rPr>
              <a:t>Red line (Case A)</a:t>
            </a:r>
            <a:r>
              <a:rPr lang="en-US" altLang="ja-JP" dirty="0">
                <a:solidFill>
                  <a:srgbClr val="FF0000"/>
                </a:solidFill>
                <a:ea typeface="Arial Unicode MS" panose="020B0604020202020204"/>
              </a:rPr>
              <a:t>:</a:t>
            </a:r>
            <a:br>
              <a:rPr lang="en-US" altLang="ja-JP" dirty="0">
                <a:ea typeface="Arial Unicode MS" panose="020B0604020202020204"/>
              </a:rPr>
            </a:br>
            <a:r>
              <a:rPr lang="en-US" altLang="ja-JP" dirty="0">
                <a:ea typeface="Arial Unicode MS" panose="020B0604020202020204"/>
              </a:rPr>
              <a:t>     </a:t>
            </a:r>
            <a:r>
              <a:rPr lang="ja-JP" altLang="ja-JP" dirty="0">
                <a:ea typeface="Arial Unicode MS" panose="020B0604020202020204"/>
              </a:rPr>
              <a:t>a line tangent to the HBC study data</a:t>
            </a:r>
            <a:endParaRPr lang="en-US" altLang="ja-JP" dirty="0">
              <a:ea typeface="Arial Unicode MS" panose="020B0604020202020204"/>
            </a:endParaRPr>
          </a:p>
          <a:p>
            <a:endParaRPr lang="en-US" dirty="0"/>
          </a:p>
          <a:p>
            <a:r>
              <a:rPr lang="en-US" altLang="ja-JP" dirty="0">
                <a:ea typeface="Arial Unicode MS" panose="020B0604020202020204"/>
              </a:rPr>
              <a:t>-Specific luminosity@</a:t>
            </a:r>
            <a:r>
              <a:rPr lang="en-US" altLang="ja-JP" dirty="0">
                <a:latin typeface="Symbol" pitchFamily="2" charset="2"/>
                <a:ea typeface="Arial Unicode MS" panose="020B0604020202020204"/>
              </a:rPr>
              <a:t>b</a:t>
            </a:r>
            <a:r>
              <a:rPr lang="en-US" altLang="ja-JP" dirty="0">
                <a:ea typeface="Arial Unicode MS" panose="020B0604020202020204"/>
              </a:rPr>
              <a:t>y*=0.9 mm</a:t>
            </a:r>
          </a:p>
          <a:p>
            <a:r>
              <a:rPr lang="en-US" altLang="ja-JP" dirty="0">
                <a:ea typeface="Arial Unicode MS" panose="020B0604020202020204"/>
              </a:rPr>
              <a:t>   HBC study (2026/6/16) * (1-0.125)</a:t>
            </a:r>
          </a:p>
          <a:p>
            <a:r>
              <a:rPr lang="en-US" altLang="ja-JP" dirty="0">
                <a:solidFill>
                  <a:srgbClr val="00B050"/>
                </a:solidFill>
                <a:ea typeface="Arial Unicode MS" panose="020B0604020202020204"/>
              </a:rPr>
              <a:t>   Green line</a:t>
            </a:r>
            <a:br>
              <a:rPr lang="en-US" altLang="ja-JP" dirty="0">
                <a:ea typeface="Arial Unicode MS" panose="020B0604020202020204"/>
              </a:rPr>
            </a:br>
            <a:r>
              <a:rPr lang="en-US" altLang="ja-JP" dirty="0">
                <a:ea typeface="Arial Unicode MS" panose="020B0604020202020204"/>
              </a:rPr>
              <a:t>    (12.5% degrade at high beam currents)</a:t>
            </a:r>
          </a:p>
          <a:p>
            <a:endParaRPr lang="en-US" altLang="ja-JP" dirty="0">
              <a:ea typeface="Arial Unicode MS" panose="020B0604020202020204"/>
            </a:endParaRPr>
          </a:p>
          <a:p>
            <a:r>
              <a:rPr lang="en-US" altLang="ja-JP" dirty="0">
                <a:ea typeface="Arial Unicode MS" panose="020B0604020202020204"/>
              </a:rPr>
              <a:t>-Specific luminosity@</a:t>
            </a:r>
            <a:r>
              <a:rPr lang="en-US" altLang="ja-JP" dirty="0">
                <a:latin typeface="Symbol" pitchFamily="2" charset="2"/>
                <a:ea typeface="Arial Unicode MS" panose="020B0604020202020204"/>
              </a:rPr>
              <a:t>b</a:t>
            </a:r>
            <a:r>
              <a:rPr lang="en-US" altLang="ja-JP" dirty="0">
                <a:ea typeface="Arial Unicode MS" panose="020B0604020202020204"/>
              </a:rPr>
              <a:t>y*=0.8 mm</a:t>
            </a:r>
          </a:p>
          <a:p>
            <a:r>
              <a:rPr lang="en-US" altLang="ja-JP" dirty="0">
                <a:ea typeface="Arial Unicode MS" panose="020B0604020202020204"/>
              </a:rPr>
              <a:t>(Red line * (1 + 0.125))</a:t>
            </a:r>
          </a:p>
          <a:p>
            <a:r>
              <a:rPr lang="en-US" altLang="ja-JP" dirty="0">
                <a:solidFill>
                  <a:srgbClr val="0000FF"/>
                </a:solidFill>
                <a:ea typeface="Arial Unicode MS" panose="020B0604020202020204"/>
              </a:rPr>
              <a:t>  </a:t>
            </a:r>
            <a:r>
              <a:rPr lang="en-US" altLang="ja-JP" b="1" dirty="0">
                <a:solidFill>
                  <a:srgbClr val="0000FF"/>
                </a:solidFill>
                <a:ea typeface="Arial Unicode MS" panose="020B0604020202020204"/>
              </a:rPr>
              <a:t>Blue line (Case B)</a:t>
            </a:r>
          </a:p>
          <a:p>
            <a:endParaRPr lang="en-US" altLang="ja-JP" dirty="0">
              <a:solidFill>
                <a:srgbClr val="0000FF"/>
              </a:solidFill>
              <a:ea typeface="Arial Unicode MS" panose="020B0604020202020204"/>
            </a:endParaRPr>
          </a:p>
          <a:p>
            <a:r>
              <a:rPr lang="en-US" altLang="ja-JP" dirty="0">
                <a:solidFill>
                  <a:srgbClr val="0000FF"/>
                </a:solidFill>
                <a:ea typeface="Arial Unicode MS" panose="020B0604020202020204"/>
              </a:rPr>
              <a:t>-</a:t>
            </a:r>
            <a:r>
              <a:rPr lang="en-US" altLang="ja-JP" dirty="0">
                <a:ea typeface="Arial Unicode MS" panose="020B0604020202020204"/>
              </a:rPr>
              <a:t>Specific luminosity</a:t>
            </a:r>
          </a:p>
          <a:p>
            <a:r>
              <a:rPr lang="en-US" altLang="ja-JP" dirty="0">
                <a:solidFill>
                  <a:schemeClr val="tx1">
                    <a:lumMod val="50000"/>
                    <a:lumOff val="50000"/>
                  </a:schemeClr>
                </a:solidFill>
                <a:ea typeface="Arial Unicode MS" panose="020B0604020202020204"/>
              </a:rPr>
              <a:t>  Grey line </a:t>
            </a:r>
            <a:r>
              <a:rPr lang="en-US" altLang="ja-JP" dirty="0">
                <a:ea typeface="Arial Unicode MS" panose="020B0604020202020204"/>
              </a:rPr>
              <a:t>(fit to 2022 data (</a:t>
            </a:r>
            <a:r>
              <a:rPr lang="en-US" altLang="ja-JP" dirty="0">
                <a:latin typeface="Symbol" pitchFamily="2" charset="2"/>
                <a:ea typeface="Arial Unicode MS" panose="020B0604020202020204"/>
              </a:rPr>
              <a:t>b</a:t>
            </a:r>
            <a:r>
              <a:rPr lang="en-US" altLang="ja-JP" dirty="0">
                <a:ea typeface="Arial Unicode MS" panose="020B0604020202020204"/>
              </a:rPr>
              <a:t>y*= 1mm))</a:t>
            </a:r>
          </a:p>
          <a:p>
            <a:endParaRPr lang="en-US" altLang="ja-JP" dirty="0">
              <a:ea typeface="Arial Unicode MS" panose="020B0604020202020204"/>
            </a:endParaRPr>
          </a:p>
          <a:p>
            <a:endParaRPr lang="en-US" altLang="ja-JP" dirty="0">
              <a:ea typeface="Arial Unicode MS" panose="020B0604020202020204"/>
            </a:endParaRPr>
          </a:p>
          <a:p>
            <a:endParaRPr lang="en-US" dirty="0"/>
          </a:p>
        </p:txBody>
      </p:sp>
      <p:sp>
        <p:nvSpPr>
          <p:cNvPr id="7" name="テキスト ボックス 6">
            <a:extLst>
              <a:ext uri="{FF2B5EF4-FFF2-40B4-BE49-F238E27FC236}">
                <a16:creationId xmlns:a16="http://schemas.microsoft.com/office/drawing/2014/main" id="{A0EF95AA-E6BC-53BF-29BD-96421C212C7F}"/>
              </a:ext>
            </a:extLst>
          </p:cNvPr>
          <p:cNvSpPr txBox="1"/>
          <p:nvPr/>
        </p:nvSpPr>
        <p:spPr>
          <a:xfrm>
            <a:off x="10730299" y="1092530"/>
            <a:ext cx="1380506" cy="338554"/>
          </a:xfrm>
          <a:prstGeom prst="rect">
            <a:avLst/>
          </a:prstGeom>
          <a:noFill/>
        </p:spPr>
        <p:txBody>
          <a:bodyPr wrap="none" rtlCol="0">
            <a:spAutoFit/>
          </a:bodyPr>
          <a:lstStyle/>
          <a:p>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Y. </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Funakoshi</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9" name="テキスト ボックス 8">
            <a:extLst>
              <a:ext uri="{FF2B5EF4-FFF2-40B4-BE49-F238E27FC236}">
                <a16:creationId xmlns:a16="http://schemas.microsoft.com/office/drawing/2014/main" id="{CAD779EA-19BD-CFF6-2CB6-092C3249B740}"/>
              </a:ext>
            </a:extLst>
          </p:cNvPr>
          <p:cNvSpPr txBox="1"/>
          <p:nvPr/>
        </p:nvSpPr>
        <p:spPr>
          <a:xfrm>
            <a:off x="8058111" y="52668"/>
            <a:ext cx="4052694" cy="338554"/>
          </a:xfrm>
          <a:prstGeom prst="rect">
            <a:avLst/>
          </a:prstGeom>
          <a:noFill/>
          <a:ln>
            <a:solidFill>
              <a:schemeClr val="tx1"/>
            </a:solidFill>
          </a:ln>
        </p:spPr>
        <p:txBody>
          <a:bodyPr wrap="square">
            <a:spAutoFit/>
          </a:bodyPr>
          <a:lstStyle/>
          <a:p>
            <a:r>
              <a:rPr lang="ja-JP" altLang="ja-JP" sz="1600" i="1" dirty="0">
                <a:latin typeface="Arial Unicode MS" panose="020B0604020202020204" pitchFamily="50" charset="-128"/>
                <a:ea typeface="Arial Unicode MS" panose="020B0604020202020204" pitchFamily="50" charset="-128"/>
                <a:cs typeface="Arial Unicode MS" panose="020B0604020202020204" pitchFamily="50" charset="-128"/>
              </a:rPr>
              <a:t>Used to evaluate the required parameters</a:t>
            </a:r>
            <a:endParaRPr lang="ja-JP" altLang="en-US" sz="1600" i="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 name="スライド番号プレースホルダー 3">
            <a:extLst>
              <a:ext uri="{FF2B5EF4-FFF2-40B4-BE49-F238E27FC236}">
                <a16:creationId xmlns:a16="http://schemas.microsoft.com/office/drawing/2014/main" id="{E40E4AB7-CC6D-4290-C127-C1C6328067BE}"/>
              </a:ext>
            </a:extLst>
          </p:cNvPr>
          <p:cNvSpPr>
            <a:spLocks noGrp="1"/>
          </p:cNvSpPr>
          <p:nvPr>
            <p:ph type="sldNum" sz="quarter" idx="12"/>
          </p:nvPr>
        </p:nvSpPr>
        <p:spPr/>
        <p:txBody>
          <a:bodyPr/>
          <a:lstStyle/>
          <a:p>
            <a:fld id="{CAD7C6AE-5926-44C1-B8C5-328FEA194DF7}" type="slidenum">
              <a:rPr lang="ja-JP" altLang="en-US" smtClean="0"/>
              <a:pPr/>
              <a:t>51</a:t>
            </a:fld>
            <a:endParaRPr lang="ja-JP" altLang="en-US" dirty="0"/>
          </a:p>
        </p:txBody>
      </p:sp>
    </p:spTree>
    <p:extLst>
      <p:ext uri="{BB962C8B-B14F-4D97-AF65-F5344CB8AC3E}">
        <p14:creationId xmlns:p14="http://schemas.microsoft.com/office/powerpoint/2010/main" val="33572737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コンテンツ プレースホルダー 10">
            <a:extLst>
              <a:ext uri="{FF2B5EF4-FFF2-40B4-BE49-F238E27FC236}">
                <a16:creationId xmlns:a16="http://schemas.microsoft.com/office/drawing/2014/main" id="{3BBE39FF-E5C3-C146-1E24-54B185511CB5}"/>
              </a:ext>
            </a:extLst>
          </p:cNvPr>
          <p:cNvPicPr>
            <a:picLocks noChangeAspect="1"/>
          </p:cNvPicPr>
          <p:nvPr/>
        </p:nvPicPr>
        <p:blipFill>
          <a:blip r:embed="rId2"/>
          <a:stretch>
            <a:fillRect/>
          </a:stretch>
        </p:blipFill>
        <p:spPr>
          <a:xfrm>
            <a:off x="3659539" y="632547"/>
            <a:ext cx="4229594" cy="2692643"/>
          </a:xfrm>
          <a:prstGeom prst="rect">
            <a:avLst/>
          </a:prstGeom>
        </p:spPr>
      </p:pic>
      <p:pic>
        <p:nvPicPr>
          <p:cNvPr id="2" name="コンテンツ プレースホルダー 19">
            <a:extLst>
              <a:ext uri="{FF2B5EF4-FFF2-40B4-BE49-F238E27FC236}">
                <a16:creationId xmlns:a16="http://schemas.microsoft.com/office/drawing/2014/main" id="{14D8EC8C-AB6B-847D-EA7E-AD313CCDA085}"/>
              </a:ext>
            </a:extLst>
          </p:cNvPr>
          <p:cNvPicPr>
            <a:picLocks noChangeAspect="1"/>
          </p:cNvPicPr>
          <p:nvPr/>
        </p:nvPicPr>
        <p:blipFill>
          <a:blip r:embed="rId3"/>
          <a:stretch>
            <a:fillRect/>
          </a:stretch>
        </p:blipFill>
        <p:spPr>
          <a:xfrm>
            <a:off x="6811570" y="4186764"/>
            <a:ext cx="4229594" cy="2626296"/>
          </a:xfrm>
          <a:prstGeom prst="rect">
            <a:avLst/>
          </a:prstGeom>
        </p:spPr>
      </p:pic>
      <p:sp>
        <p:nvSpPr>
          <p:cNvPr id="3" name="テキスト ボックス 2">
            <a:extLst>
              <a:ext uri="{FF2B5EF4-FFF2-40B4-BE49-F238E27FC236}">
                <a16:creationId xmlns:a16="http://schemas.microsoft.com/office/drawing/2014/main" id="{116F1ABC-D56B-97DC-EB89-FF4005BC9763}"/>
              </a:ext>
            </a:extLst>
          </p:cNvPr>
          <p:cNvSpPr txBox="1"/>
          <p:nvPr/>
        </p:nvSpPr>
        <p:spPr>
          <a:xfrm>
            <a:off x="2164443" y="3844309"/>
            <a:ext cx="2666114" cy="369332"/>
          </a:xfrm>
          <a:prstGeom prst="rect">
            <a:avLst/>
          </a:prstGeom>
          <a:noFill/>
        </p:spPr>
        <p:txBody>
          <a:bodyPr wrap="none" rtlCol="0">
            <a:spAutoFit/>
          </a:bodyPr>
          <a:lstStyle/>
          <a:p>
            <a:r>
              <a:rPr lang="en-US" dirty="0">
                <a:solidFill>
                  <a:srgbClr val="FF0000"/>
                </a:solidFill>
              </a:rPr>
              <a:t>Specific luminosity: red</a:t>
            </a:r>
          </a:p>
        </p:txBody>
      </p:sp>
      <p:sp>
        <p:nvSpPr>
          <p:cNvPr id="4" name="テキスト ボックス 3">
            <a:extLst>
              <a:ext uri="{FF2B5EF4-FFF2-40B4-BE49-F238E27FC236}">
                <a16:creationId xmlns:a16="http://schemas.microsoft.com/office/drawing/2014/main" id="{51F9AD58-A478-A4C3-22CE-4FF64CF72D98}"/>
              </a:ext>
            </a:extLst>
          </p:cNvPr>
          <p:cNvSpPr txBox="1"/>
          <p:nvPr/>
        </p:nvSpPr>
        <p:spPr>
          <a:xfrm>
            <a:off x="7536403" y="3753932"/>
            <a:ext cx="2779928" cy="369332"/>
          </a:xfrm>
          <a:prstGeom prst="rect">
            <a:avLst/>
          </a:prstGeom>
          <a:noFill/>
        </p:spPr>
        <p:txBody>
          <a:bodyPr wrap="none" rtlCol="0">
            <a:spAutoFit/>
          </a:bodyPr>
          <a:lstStyle/>
          <a:p>
            <a:r>
              <a:rPr lang="en-US" dirty="0">
                <a:solidFill>
                  <a:srgbClr val="0000FF"/>
                </a:solidFill>
              </a:rPr>
              <a:t>Specific luminosity: blue</a:t>
            </a:r>
          </a:p>
        </p:txBody>
      </p:sp>
      <p:sp>
        <p:nvSpPr>
          <p:cNvPr id="5" name="テキスト ボックス 4">
            <a:extLst>
              <a:ext uri="{FF2B5EF4-FFF2-40B4-BE49-F238E27FC236}">
                <a16:creationId xmlns:a16="http://schemas.microsoft.com/office/drawing/2014/main" id="{43B16D18-8863-609B-7555-448CC39A7ADB}"/>
              </a:ext>
            </a:extLst>
          </p:cNvPr>
          <p:cNvSpPr txBox="1"/>
          <p:nvPr/>
        </p:nvSpPr>
        <p:spPr>
          <a:xfrm>
            <a:off x="8532462" y="3069258"/>
            <a:ext cx="938077" cy="369332"/>
          </a:xfrm>
          <a:prstGeom prst="rect">
            <a:avLst/>
          </a:prstGeom>
          <a:noFill/>
        </p:spPr>
        <p:txBody>
          <a:bodyPr wrap="none" rtlCol="0">
            <a:spAutoFit/>
          </a:bodyPr>
          <a:lstStyle/>
          <a:p>
            <a:r>
              <a:rPr lang="en-US" dirty="0"/>
              <a:t>Case B</a:t>
            </a:r>
          </a:p>
        </p:txBody>
      </p:sp>
      <p:sp>
        <p:nvSpPr>
          <p:cNvPr id="6" name="テキスト ボックス 5">
            <a:extLst>
              <a:ext uri="{FF2B5EF4-FFF2-40B4-BE49-F238E27FC236}">
                <a16:creationId xmlns:a16="http://schemas.microsoft.com/office/drawing/2014/main" id="{46B19884-3FDC-2FC3-F175-2BC1DC0DB9FE}"/>
              </a:ext>
            </a:extLst>
          </p:cNvPr>
          <p:cNvSpPr txBox="1"/>
          <p:nvPr/>
        </p:nvSpPr>
        <p:spPr>
          <a:xfrm>
            <a:off x="3067691" y="2998518"/>
            <a:ext cx="930063" cy="369332"/>
          </a:xfrm>
          <a:prstGeom prst="rect">
            <a:avLst/>
          </a:prstGeom>
          <a:noFill/>
        </p:spPr>
        <p:txBody>
          <a:bodyPr wrap="none" rtlCol="0">
            <a:spAutoFit/>
          </a:bodyPr>
          <a:lstStyle/>
          <a:p>
            <a:r>
              <a:rPr lang="en-US" dirty="0"/>
              <a:t>Case A</a:t>
            </a:r>
          </a:p>
        </p:txBody>
      </p:sp>
      <p:pic>
        <p:nvPicPr>
          <p:cNvPr id="7" name="図 6">
            <a:extLst>
              <a:ext uri="{FF2B5EF4-FFF2-40B4-BE49-F238E27FC236}">
                <a16:creationId xmlns:a16="http://schemas.microsoft.com/office/drawing/2014/main" id="{0CFC9195-57F2-3828-12DA-4C27DF8B2669}"/>
              </a:ext>
            </a:extLst>
          </p:cNvPr>
          <p:cNvPicPr>
            <a:picLocks noChangeAspect="1"/>
          </p:cNvPicPr>
          <p:nvPr/>
        </p:nvPicPr>
        <p:blipFill>
          <a:blip r:embed="rId4"/>
          <a:stretch>
            <a:fillRect/>
          </a:stretch>
        </p:blipFill>
        <p:spPr>
          <a:xfrm>
            <a:off x="1322195" y="4186764"/>
            <a:ext cx="3899818" cy="2469317"/>
          </a:xfrm>
          <a:prstGeom prst="rect">
            <a:avLst/>
          </a:prstGeom>
        </p:spPr>
      </p:pic>
      <p:sp>
        <p:nvSpPr>
          <p:cNvPr id="9" name="テキスト ボックス 8">
            <a:extLst>
              <a:ext uri="{FF2B5EF4-FFF2-40B4-BE49-F238E27FC236}">
                <a16:creationId xmlns:a16="http://schemas.microsoft.com/office/drawing/2014/main" id="{75B36875-F475-2961-28C8-27B9650962CC}"/>
              </a:ext>
            </a:extLst>
          </p:cNvPr>
          <p:cNvSpPr txBox="1"/>
          <p:nvPr/>
        </p:nvSpPr>
        <p:spPr>
          <a:xfrm>
            <a:off x="1676040" y="3351792"/>
            <a:ext cx="3410998" cy="584775"/>
          </a:xfrm>
          <a:prstGeom prst="rect">
            <a:avLst/>
          </a:prstGeom>
          <a:noFill/>
        </p:spPr>
        <p:txBody>
          <a:bodyPr wrap="square">
            <a:spAutoFit/>
          </a:bodyPr>
          <a:lstStyle/>
          <a:p>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Based on the Maximum  Archived in 2026ab</a:t>
            </a:r>
            <a:endParaRPr lang="ja-JP" altLang="en-US" sz="2000" dirty="0">
              <a:ea typeface="Arial Unicode MS" panose="020B0604020202020204"/>
            </a:endParaRPr>
          </a:p>
        </p:txBody>
      </p:sp>
      <p:sp>
        <p:nvSpPr>
          <p:cNvPr id="11" name="テキスト ボックス 10">
            <a:extLst>
              <a:ext uri="{FF2B5EF4-FFF2-40B4-BE49-F238E27FC236}">
                <a16:creationId xmlns:a16="http://schemas.microsoft.com/office/drawing/2014/main" id="{359B0BF3-69BC-E2A0-3E28-99C9E13B66F9}"/>
              </a:ext>
            </a:extLst>
          </p:cNvPr>
          <p:cNvSpPr txBox="1"/>
          <p:nvPr/>
        </p:nvSpPr>
        <p:spPr>
          <a:xfrm>
            <a:off x="7536403" y="3490290"/>
            <a:ext cx="28067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400" dirty="0">
                <a:latin typeface="Symbol" panose="05050102010706020507" pitchFamily="18" charset="2"/>
                <a:ea typeface="Arial Unicode MS" panose="020B0604020202020204" pitchFamily="50" charset="-128"/>
                <a:cs typeface="Arial Unicode MS" panose="020B0604020202020204" pitchFamily="50" charset="-128"/>
              </a:rPr>
              <a:t>b</a:t>
            </a:r>
            <a:r>
              <a:rPr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y*=0.8 and 112.5% of Case A</a:t>
            </a:r>
          </a:p>
        </p:txBody>
      </p:sp>
      <p:sp>
        <p:nvSpPr>
          <p:cNvPr id="15" name="タイトル 1">
            <a:extLst>
              <a:ext uri="{FF2B5EF4-FFF2-40B4-BE49-F238E27FC236}">
                <a16:creationId xmlns:a16="http://schemas.microsoft.com/office/drawing/2014/main" id="{1464242E-435A-5EEA-2A79-F083FE24C081}"/>
              </a:ext>
            </a:extLst>
          </p:cNvPr>
          <p:cNvSpPr txBox="1">
            <a:spLocks/>
          </p:cNvSpPr>
          <p:nvPr/>
        </p:nvSpPr>
        <p:spPr>
          <a:xfrm>
            <a:off x="0" y="0"/>
            <a:ext cx="12001500" cy="662782"/>
          </a:xfrm>
          <a:prstGeom prst="rect">
            <a:avLst/>
          </a:prstGeom>
        </p:spPr>
        <p:txBody>
          <a:bodyPr>
            <a:normAutofit fontScale="975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sz="2800" b="1" dirty="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rPr>
              <a:t>Luminosity as function of LER Current</a:t>
            </a:r>
            <a:endParaRPr lang="en-US" sz="28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7" name="テキスト ボックス 16">
            <a:extLst>
              <a:ext uri="{FF2B5EF4-FFF2-40B4-BE49-F238E27FC236}">
                <a16:creationId xmlns:a16="http://schemas.microsoft.com/office/drawing/2014/main" id="{DC97E42C-77B8-F037-61E9-225FDC4DFD66}"/>
              </a:ext>
            </a:extLst>
          </p:cNvPr>
          <p:cNvSpPr txBox="1"/>
          <p:nvPr/>
        </p:nvSpPr>
        <p:spPr>
          <a:xfrm>
            <a:off x="3659539" y="5917676"/>
            <a:ext cx="1324402" cy="307777"/>
          </a:xfrm>
          <a:prstGeom prst="rect">
            <a:avLst/>
          </a:prstGeom>
          <a:noFill/>
        </p:spPr>
        <p:txBody>
          <a:bodyPr wrap="none" rtlCol="0">
            <a:spAutoFit/>
          </a:bodyPr>
          <a:lstStyle/>
          <a:p>
            <a:r>
              <a:rPr lang="en-US" sz="1400" dirty="0"/>
              <a:t>I</a:t>
            </a:r>
            <a:r>
              <a:rPr lang="en-US" sz="1400" baseline="-25000" dirty="0"/>
              <a:t>HER</a:t>
            </a:r>
            <a:r>
              <a:rPr lang="en-US" sz="1400" dirty="0"/>
              <a:t>/I</a:t>
            </a:r>
            <a:r>
              <a:rPr lang="en-US" sz="1400" baseline="-25000" dirty="0"/>
              <a:t>LER</a:t>
            </a:r>
            <a:r>
              <a:rPr lang="en-US" sz="1400" dirty="0"/>
              <a:t> = 0.8</a:t>
            </a:r>
          </a:p>
        </p:txBody>
      </p:sp>
      <p:sp>
        <p:nvSpPr>
          <p:cNvPr id="19" name="テキスト ボックス 18">
            <a:extLst>
              <a:ext uri="{FF2B5EF4-FFF2-40B4-BE49-F238E27FC236}">
                <a16:creationId xmlns:a16="http://schemas.microsoft.com/office/drawing/2014/main" id="{31BF555D-6D7F-C733-E024-24C3B77FD547}"/>
              </a:ext>
            </a:extLst>
          </p:cNvPr>
          <p:cNvSpPr txBox="1"/>
          <p:nvPr/>
        </p:nvSpPr>
        <p:spPr>
          <a:xfrm>
            <a:off x="9311039" y="5958321"/>
            <a:ext cx="1324402" cy="307777"/>
          </a:xfrm>
          <a:prstGeom prst="rect">
            <a:avLst/>
          </a:prstGeom>
          <a:noFill/>
        </p:spPr>
        <p:txBody>
          <a:bodyPr wrap="none" rtlCol="0">
            <a:spAutoFit/>
          </a:bodyPr>
          <a:lstStyle/>
          <a:p>
            <a:r>
              <a:rPr lang="en-US" sz="1400" dirty="0"/>
              <a:t>I</a:t>
            </a:r>
            <a:r>
              <a:rPr lang="en-US" sz="1400" baseline="-25000" dirty="0"/>
              <a:t>HER</a:t>
            </a:r>
            <a:r>
              <a:rPr lang="en-US" sz="1400" dirty="0"/>
              <a:t>/I</a:t>
            </a:r>
            <a:r>
              <a:rPr lang="en-US" sz="1400" baseline="-25000" dirty="0"/>
              <a:t>LER</a:t>
            </a:r>
            <a:r>
              <a:rPr lang="en-US" sz="1400" dirty="0"/>
              <a:t> = 0.8</a:t>
            </a:r>
          </a:p>
        </p:txBody>
      </p:sp>
      <p:sp>
        <p:nvSpPr>
          <p:cNvPr id="21" name="テキスト ボックス 20">
            <a:extLst>
              <a:ext uri="{FF2B5EF4-FFF2-40B4-BE49-F238E27FC236}">
                <a16:creationId xmlns:a16="http://schemas.microsoft.com/office/drawing/2014/main" id="{81234AF6-75E1-03F9-9D16-53087A13B4B5}"/>
              </a:ext>
            </a:extLst>
          </p:cNvPr>
          <p:cNvSpPr txBox="1"/>
          <p:nvPr/>
        </p:nvSpPr>
        <p:spPr>
          <a:xfrm>
            <a:off x="10635441" y="557005"/>
            <a:ext cx="1380506" cy="338554"/>
          </a:xfrm>
          <a:prstGeom prst="rect">
            <a:avLst/>
          </a:prstGeom>
          <a:noFill/>
        </p:spPr>
        <p:txBody>
          <a:bodyPr wrap="none" rtlCol="0">
            <a:spAutoFit/>
          </a:bodyPr>
          <a:lstStyle/>
          <a:p>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Y. </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Funakoshi</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3" name="テキスト ボックス 22">
            <a:extLst>
              <a:ext uri="{FF2B5EF4-FFF2-40B4-BE49-F238E27FC236}">
                <a16:creationId xmlns:a16="http://schemas.microsoft.com/office/drawing/2014/main" id="{20A73DBD-4723-F5C8-3C3D-1C4DEB188C36}"/>
              </a:ext>
            </a:extLst>
          </p:cNvPr>
          <p:cNvSpPr txBox="1"/>
          <p:nvPr/>
        </p:nvSpPr>
        <p:spPr>
          <a:xfrm>
            <a:off x="8058111" y="52668"/>
            <a:ext cx="4052694" cy="338554"/>
          </a:xfrm>
          <a:prstGeom prst="rect">
            <a:avLst/>
          </a:prstGeom>
          <a:noFill/>
          <a:ln>
            <a:solidFill>
              <a:schemeClr val="tx1"/>
            </a:solidFill>
          </a:ln>
        </p:spPr>
        <p:txBody>
          <a:bodyPr wrap="square">
            <a:spAutoFit/>
          </a:bodyPr>
          <a:lstStyle/>
          <a:p>
            <a:r>
              <a:rPr lang="ja-JP" altLang="ja-JP" sz="1600" i="1" dirty="0">
                <a:latin typeface="Arial Unicode MS" panose="020B0604020202020204" pitchFamily="50" charset="-128"/>
                <a:ea typeface="Arial Unicode MS" panose="020B0604020202020204" pitchFamily="50" charset="-128"/>
                <a:cs typeface="Arial Unicode MS" panose="020B0604020202020204" pitchFamily="50" charset="-128"/>
              </a:rPr>
              <a:t>Used to evaluate the required parameters</a:t>
            </a:r>
            <a:endParaRPr lang="ja-JP" altLang="en-US" sz="1600" i="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8" name="スライド番号プレースホルダー 7">
            <a:extLst>
              <a:ext uri="{FF2B5EF4-FFF2-40B4-BE49-F238E27FC236}">
                <a16:creationId xmlns:a16="http://schemas.microsoft.com/office/drawing/2014/main" id="{A0BBDB15-5CF6-6043-01C1-DED9941A8199}"/>
              </a:ext>
            </a:extLst>
          </p:cNvPr>
          <p:cNvSpPr>
            <a:spLocks noGrp="1"/>
          </p:cNvSpPr>
          <p:nvPr>
            <p:ph type="sldNum" sz="quarter" idx="12"/>
          </p:nvPr>
        </p:nvSpPr>
        <p:spPr/>
        <p:txBody>
          <a:bodyPr/>
          <a:lstStyle/>
          <a:p>
            <a:fld id="{CAD7C6AE-5926-44C1-B8C5-328FEA194DF7}" type="slidenum">
              <a:rPr lang="ja-JP" altLang="en-US" smtClean="0"/>
              <a:pPr/>
              <a:t>52</a:t>
            </a:fld>
            <a:endParaRPr lang="ja-JP" altLang="en-US" dirty="0"/>
          </a:p>
        </p:txBody>
      </p:sp>
    </p:spTree>
    <p:extLst>
      <p:ext uri="{BB962C8B-B14F-4D97-AF65-F5344CB8AC3E}">
        <p14:creationId xmlns:p14="http://schemas.microsoft.com/office/powerpoint/2010/main" val="4293672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a:extLst>
              <a:ext uri="{FF2B5EF4-FFF2-40B4-BE49-F238E27FC236}">
                <a16:creationId xmlns:a16="http://schemas.microsoft.com/office/drawing/2014/main" id="{0670E630-D560-58F6-C6B7-D3F865860BDB}"/>
              </a:ext>
            </a:extLst>
          </p:cNvPr>
          <p:cNvSpPr txBox="1">
            <a:spLocks/>
          </p:cNvSpPr>
          <p:nvPr/>
        </p:nvSpPr>
        <p:spPr>
          <a:xfrm>
            <a:off x="0" y="0"/>
            <a:ext cx="12001500" cy="662782"/>
          </a:xfrm>
          <a:prstGeom prst="rect">
            <a:avLst/>
          </a:prstGeom>
        </p:spPr>
        <p:txBody>
          <a:bodyPr>
            <a:normAutofit fontScale="97500"/>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en-US" sz="2800" b="1" dirty="0">
                <a:solidFill>
                  <a:srgbClr val="002060"/>
                </a:solidFill>
                <a:latin typeface="Arial Unicode MS" panose="020B0604020202020204" pitchFamily="50" charset="-128"/>
                <a:ea typeface="Arial Unicode MS" panose="020B0604020202020204" pitchFamily="50" charset="-128"/>
                <a:cs typeface="Arial Unicode MS" panose="020B0604020202020204" pitchFamily="50" charset="-128"/>
              </a:rPr>
              <a:t>Injection Efficiency model</a:t>
            </a:r>
            <a:endParaRPr lang="en-US" sz="28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4" name="テキスト ボックス 3">
            <a:extLst>
              <a:ext uri="{FF2B5EF4-FFF2-40B4-BE49-F238E27FC236}">
                <a16:creationId xmlns:a16="http://schemas.microsoft.com/office/drawing/2014/main" id="{F8275B5E-BFEB-1CD3-9855-A87B8407F0B9}"/>
              </a:ext>
            </a:extLst>
          </p:cNvPr>
          <p:cNvSpPr txBox="1"/>
          <p:nvPr/>
        </p:nvSpPr>
        <p:spPr>
          <a:xfrm>
            <a:off x="190500" y="662782"/>
            <a:ext cx="684803" cy="400110"/>
          </a:xfrm>
          <a:prstGeom prst="rect">
            <a:avLst/>
          </a:prstGeom>
          <a:noFill/>
        </p:spPr>
        <p:txBody>
          <a:bodyPr wrap="none" rtlCol="0">
            <a:spAutoFit/>
          </a:bodyPr>
          <a:lstStyle/>
          <a:p>
            <a:pPr algn="l"/>
            <a:r>
              <a:rPr kumimoji="1" lang="en-US" altLang="ja-JP" sz="2000" b="1" dirty="0">
                <a:latin typeface="Arial Unicode MS" panose="020B0604020202020204" pitchFamily="50" charset="-128"/>
                <a:ea typeface="Arial Unicode MS" panose="020B0604020202020204" pitchFamily="50" charset="-128"/>
                <a:cs typeface="Arial Unicode MS" panose="020B0604020202020204" pitchFamily="50" charset="-128"/>
              </a:rPr>
              <a:t>LER</a:t>
            </a:r>
            <a:endParaRPr kumimoji="1" lang="ja-JP" altLang="en-US" sz="20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grpSp>
        <p:nvGrpSpPr>
          <p:cNvPr id="7" name="グループ化 6">
            <a:extLst>
              <a:ext uri="{FF2B5EF4-FFF2-40B4-BE49-F238E27FC236}">
                <a16:creationId xmlns:a16="http://schemas.microsoft.com/office/drawing/2014/main" id="{DC016B3A-72AF-A05C-779B-B14B23A97F11}"/>
              </a:ext>
            </a:extLst>
          </p:cNvPr>
          <p:cNvGrpSpPr/>
          <p:nvPr/>
        </p:nvGrpSpPr>
        <p:grpSpPr>
          <a:xfrm>
            <a:off x="344436" y="1162831"/>
            <a:ext cx="3923962" cy="2849368"/>
            <a:chOff x="1655076" y="1050030"/>
            <a:chExt cx="5143000" cy="3734567"/>
          </a:xfrm>
        </p:grpSpPr>
        <p:pic>
          <p:nvPicPr>
            <p:cNvPr id="5" name="コンテンツ プレースホルダー 19">
              <a:extLst>
                <a:ext uri="{FF2B5EF4-FFF2-40B4-BE49-F238E27FC236}">
                  <a16:creationId xmlns:a16="http://schemas.microsoft.com/office/drawing/2014/main" id="{35D421B7-AFD0-FC87-D1E9-EA1202BAECD5}"/>
                </a:ext>
              </a:extLst>
            </p:cNvPr>
            <p:cNvPicPr>
              <a:picLocks noChangeAspect="1"/>
            </p:cNvPicPr>
            <p:nvPr/>
          </p:nvPicPr>
          <p:blipFill>
            <a:blip r:embed="rId2"/>
            <a:stretch>
              <a:fillRect/>
            </a:stretch>
          </p:blipFill>
          <p:spPr>
            <a:xfrm>
              <a:off x="1655076" y="1388584"/>
              <a:ext cx="5143000" cy="3396013"/>
            </a:xfrm>
            <a:prstGeom prst="rect">
              <a:avLst/>
            </a:prstGeom>
          </p:spPr>
        </p:pic>
        <p:sp>
          <p:nvSpPr>
            <p:cNvPr id="6" name="テキスト ボックス 5">
              <a:extLst>
                <a:ext uri="{FF2B5EF4-FFF2-40B4-BE49-F238E27FC236}">
                  <a16:creationId xmlns:a16="http://schemas.microsoft.com/office/drawing/2014/main" id="{F44B9A97-67AC-8FB2-1BD4-018858527244}"/>
                </a:ext>
              </a:extLst>
            </p:cNvPr>
            <p:cNvSpPr txBox="1"/>
            <p:nvPr/>
          </p:nvSpPr>
          <p:spPr>
            <a:xfrm>
              <a:off x="1902091" y="1050030"/>
              <a:ext cx="4346062" cy="338554"/>
            </a:xfrm>
            <a:prstGeom prst="rect">
              <a:avLst/>
            </a:prstGeom>
            <a:noFill/>
          </p:spPr>
          <p:txBody>
            <a:bodyPr wrap="none" rtlCol="0">
              <a:spAutoFit/>
            </a:bodyPr>
            <a:lstStyle/>
            <a:p>
              <a:r>
                <a:rPr lang="en-US" sz="1600" dirty="0">
                  <a:latin typeface="Arial Unicode MS" panose="020B0604020202020204" pitchFamily="50" charset="-128"/>
                  <a:ea typeface="Arial Unicode MS" panose="020B0604020202020204" pitchFamily="50" charset="-128"/>
                  <a:cs typeface="Arial Unicode MS" panose="020B0604020202020204" pitchFamily="50" charset="-128"/>
                </a:rPr>
                <a:t>High beam current collision Study (2026/6/16)</a:t>
              </a:r>
            </a:p>
          </p:txBody>
        </p:sp>
      </p:grpSp>
      <p:pic>
        <p:nvPicPr>
          <p:cNvPr id="9" name="図 8">
            <a:extLst>
              <a:ext uri="{FF2B5EF4-FFF2-40B4-BE49-F238E27FC236}">
                <a16:creationId xmlns:a16="http://schemas.microsoft.com/office/drawing/2014/main" id="{A4E6EE5A-03E5-5AF0-9EB8-9567887C6D67}"/>
              </a:ext>
            </a:extLst>
          </p:cNvPr>
          <p:cNvPicPr>
            <a:picLocks noChangeAspect="1"/>
          </p:cNvPicPr>
          <p:nvPr/>
        </p:nvPicPr>
        <p:blipFill>
          <a:blip r:embed="rId3"/>
          <a:stretch>
            <a:fillRect/>
          </a:stretch>
        </p:blipFill>
        <p:spPr>
          <a:xfrm>
            <a:off x="532901" y="4123424"/>
            <a:ext cx="3923962" cy="2626875"/>
          </a:xfrm>
          <a:prstGeom prst="rect">
            <a:avLst/>
          </a:prstGeom>
        </p:spPr>
      </p:pic>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E78DE923-F801-A23D-EC85-6520A23E6E24}"/>
                  </a:ext>
                </a:extLst>
              </p:cNvPr>
              <p:cNvSpPr txBox="1"/>
              <p:nvPr/>
            </p:nvSpPr>
            <p:spPr>
              <a:xfrm>
                <a:off x="532901" y="4012199"/>
                <a:ext cx="4208716" cy="280526"/>
              </a:xfrm>
              <a:prstGeom prst="rect">
                <a:avLst/>
              </a:prstGeom>
              <a:noFill/>
            </p:spPr>
            <p:txBody>
              <a:bodyPr wrap="none" lIns="0" tIns="0" rIns="0" bIns="0" rtlCol="0">
                <a:spAutoFit/>
              </a:bodyPr>
              <a:lstStyle/>
              <a:p>
                <a14:m>
                  <m:oMath xmlns:m="http://schemas.openxmlformats.org/officeDocument/2006/math">
                    <m:sSub>
                      <m:sSubPr>
                        <m:ctrlPr>
                          <a:rPr lang="en-US" b="0" i="1">
                            <a:latin typeface="Cambria Math" panose="02040503050406030204" pitchFamily="18" charset="0"/>
                          </a:rPr>
                        </m:ctrlPr>
                      </m:sSubPr>
                      <m:e>
                        <m:r>
                          <a:rPr lang="en-US" b="0" i="1">
                            <a:latin typeface="Cambria Math" panose="02040503050406030204" pitchFamily="18" charset="0"/>
                          </a:rPr>
                          <m:t>𝐼𝑛𝑗𝐸𝑓𝑓</m:t>
                        </m:r>
                      </m:e>
                      <m:sub>
                        <m:r>
                          <a:rPr lang="en-US" b="0" i="1" smtClean="0">
                            <a:latin typeface="Cambria Math" panose="02040503050406030204" pitchFamily="18" charset="0"/>
                          </a:rPr>
                          <m:t>𝐿𝐸𝑅</m:t>
                        </m:r>
                      </m:sub>
                    </m:sSub>
                    <m:r>
                      <a:rPr lang="en-US" b="0" i="1">
                        <a:latin typeface="Cambria Math" panose="02040503050406030204" pitchFamily="18" charset="0"/>
                      </a:rPr>
                      <m:t>=−</m:t>
                    </m:r>
                  </m:oMath>
                </a14:m>
                <a:r>
                  <a:rPr lang="en-US" dirty="0"/>
                  <a:t>37.52*Log</a:t>
                </a:r>
                <a14:m>
                  <m:oMath xmlns:m="http://schemas.openxmlformats.org/officeDocument/2006/math">
                    <m:d>
                      <m:dPr>
                        <m:begChr m:val="["/>
                        <m:endChr m:val="]"/>
                        <m:ctrlPr>
                          <a:rPr lang="en-US" b="0" i="1">
                            <a:latin typeface="Cambria Math" panose="02040503050406030204" pitchFamily="18" charset="0"/>
                          </a:rPr>
                        </m:ctrlPr>
                      </m:dPr>
                      <m:e>
                        <m:sSubSup>
                          <m:sSubSupPr>
                            <m:ctrlPr>
                              <a:rPr lang="en-US" b="0" i="1">
                                <a:latin typeface="Cambria Math" panose="02040503050406030204" pitchFamily="18" charset="0"/>
                              </a:rPr>
                            </m:ctrlPr>
                          </m:sSubSupPr>
                          <m:e>
                            <m:r>
                              <a:rPr lang="en-US" b="0" i="1">
                                <a:latin typeface="Cambria Math" panose="02040503050406030204" pitchFamily="18" charset="0"/>
                              </a:rPr>
                              <m:t>𝐼</m:t>
                            </m:r>
                          </m:e>
                          <m:sub>
                            <m:r>
                              <a:rPr lang="en-US" b="0" i="1">
                                <a:latin typeface="Cambria Math" panose="02040503050406030204" pitchFamily="18" charset="0"/>
                              </a:rPr>
                              <m:t>𝑏</m:t>
                            </m:r>
                          </m:sub>
                          <m:sup>
                            <m:r>
                              <a:rPr lang="en-US" b="0" i="1">
                                <a:latin typeface="Cambria Math" panose="02040503050406030204" pitchFamily="18" charset="0"/>
                              </a:rPr>
                              <m:t>+</m:t>
                            </m:r>
                          </m:sup>
                        </m:sSubSup>
                        <m:r>
                          <a:rPr lang="en-US" b="0" i="1">
                            <a:latin typeface="Cambria Math" panose="02040503050406030204" pitchFamily="18" charset="0"/>
                          </a:rPr>
                          <m:t>∗</m:t>
                        </m:r>
                        <m:sSubSup>
                          <m:sSubSupPr>
                            <m:ctrlPr>
                              <a:rPr lang="en-US" altLang="ja-JP" i="1">
                                <a:latin typeface="Cambria Math" panose="02040503050406030204" pitchFamily="18" charset="0"/>
                                <a:ea typeface="Arial Unicode MS" panose="020B0604020202020204"/>
                              </a:rPr>
                            </m:ctrlPr>
                          </m:sSubSupPr>
                          <m:e>
                            <m:r>
                              <a:rPr lang="en-US" altLang="ja-JP" i="1">
                                <a:latin typeface="Cambria Math" panose="02040503050406030204" pitchFamily="18" charset="0"/>
                                <a:ea typeface="Arial Unicode MS" panose="020B0604020202020204"/>
                              </a:rPr>
                              <m:t>𝐼</m:t>
                            </m:r>
                          </m:e>
                          <m:sub>
                            <m:r>
                              <a:rPr lang="en-US" altLang="ja-JP" i="1">
                                <a:latin typeface="Cambria Math" panose="02040503050406030204" pitchFamily="18" charset="0"/>
                                <a:ea typeface="Arial Unicode MS" panose="020B0604020202020204"/>
                              </a:rPr>
                              <m:t>𝑏</m:t>
                            </m:r>
                          </m:sub>
                          <m:sup>
                            <m:r>
                              <a:rPr lang="en-US" altLang="ja-JP" b="0" i="1">
                                <a:latin typeface="Cambria Math" panose="02040503050406030204" pitchFamily="18" charset="0"/>
                                <a:ea typeface="Arial Unicode MS" panose="020B0604020202020204"/>
                              </a:rPr>
                              <m:t>−</m:t>
                            </m:r>
                          </m:sup>
                        </m:sSubSup>
                      </m:e>
                    </m:d>
                    <m:r>
                      <a:rPr lang="en-US" b="0" i="1">
                        <a:latin typeface="Cambria Math" panose="02040503050406030204" pitchFamily="18" charset="0"/>
                      </a:rPr>
                      <m:t>+29.62</m:t>
                    </m:r>
                  </m:oMath>
                </a14:m>
                <a:endParaRPr lang="en-US" dirty="0"/>
              </a:p>
            </p:txBody>
          </p:sp>
        </mc:Choice>
        <mc:Fallback xmlns="">
          <p:sp>
            <p:nvSpPr>
              <p:cNvPr id="11" name="テキスト ボックス 10">
                <a:extLst>
                  <a:ext uri="{FF2B5EF4-FFF2-40B4-BE49-F238E27FC236}">
                    <a16:creationId xmlns:a16="http://schemas.microsoft.com/office/drawing/2014/main" id="{E78DE923-F801-A23D-EC85-6520A23E6E24}"/>
                  </a:ext>
                </a:extLst>
              </p:cNvPr>
              <p:cNvSpPr txBox="1">
                <a:spLocks noRot="1" noChangeAspect="1" noMove="1" noResize="1" noEditPoints="1" noAdjustHandles="1" noChangeArrowheads="1" noChangeShapeType="1" noTextEdit="1"/>
              </p:cNvSpPr>
              <p:nvPr/>
            </p:nvSpPr>
            <p:spPr>
              <a:xfrm>
                <a:off x="532901" y="4012199"/>
                <a:ext cx="4208716" cy="280526"/>
              </a:xfrm>
              <a:prstGeom prst="rect">
                <a:avLst/>
              </a:prstGeom>
              <a:blipFill>
                <a:blip r:embed="rId4"/>
                <a:stretch>
                  <a:fillRect l="-2605" t="-26087" r="-1447" b="-52174"/>
                </a:stretch>
              </a:blipFill>
            </p:spPr>
            <p:txBody>
              <a:bodyPr/>
              <a:lstStyle/>
              <a:p>
                <a:r>
                  <a:rPr lang="ja-JP" altLang="en-US">
                    <a:noFill/>
                  </a:rPr>
                  <a:t> </a:t>
                </a:r>
              </a:p>
            </p:txBody>
          </p:sp>
        </mc:Fallback>
      </mc:AlternateContent>
      <p:pic>
        <p:nvPicPr>
          <p:cNvPr id="13" name="図 12">
            <a:extLst>
              <a:ext uri="{FF2B5EF4-FFF2-40B4-BE49-F238E27FC236}">
                <a16:creationId xmlns:a16="http://schemas.microsoft.com/office/drawing/2014/main" id="{C46F76D4-AD40-A765-4820-E27AFE528701}"/>
              </a:ext>
            </a:extLst>
          </p:cNvPr>
          <p:cNvPicPr>
            <a:picLocks noChangeAspect="1"/>
          </p:cNvPicPr>
          <p:nvPr/>
        </p:nvPicPr>
        <p:blipFill>
          <a:blip r:embed="rId5"/>
          <a:stretch>
            <a:fillRect/>
          </a:stretch>
        </p:blipFill>
        <p:spPr>
          <a:xfrm>
            <a:off x="7182811" y="1636068"/>
            <a:ext cx="3998269" cy="2656657"/>
          </a:xfrm>
          <a:prstGeom prst="rect">
            <a:avLst/>
          </a:prstGeom>
        </p:spPr>
      </p:pic>
      <p:sp>
        <p:nvSpPr>
          <p:cNvPr id="15" name="テキスト ボックス 14">
            <a:extLst>
              <a:ext uri="{FF2B5EF4-FFF2-40B4-BE49-F238E27FC236}">
                <a16:creationId xmlns:a16="http://schemas.microsoft.com/office/drawing/2014/main" id="{A6DD3F65-DC53-C13E-1467-370E23AD7272}"/>
              </a:ext>
            </a:extLst>
          </p:cNvPr>
          <p:cNvSpPr txBox="1"/>
          <p:nvPr/>
        </p:nvSpPr>
        <p:spPr>
          <a:xfrm>
            <a:off x="7182811" y="762721"/>
            <a:ext cx="728084" cy="400110"/>
          </a:xfrm>
          <a:prstGeom prst="rect">
            <a:avLst/>
          </a:prstGeom>
          <a:noFill/>
        </p:spPr>
        <p:txBody>
          <a:bodyPr wrap="none" rtlCol="0">
            <a:spAutoFit/>
          </a:bodyPr>
          <a:lstStyle/>
          <a:p>
            <a:pPr algn="l"/>
            <a:r>
              <a:rPr kumimoji="1" lang="en-US" altLang="ja-JP" sz="2000" b="1" dirty="0">
                <a:latin typeface="Arial Unicode MS" panose="020B0604020202020204" pitchFamily="50" charset="-128"/>
                <a:ea typeface="Arial Unicode MS" panose="020B0604020202020204" pitchFamily="50" charset="-128"/>
                <a:cs typeface="Arial Unicode MS" panose="020B0604020202020204" pitchFamily="50" charset="-128"/>
              </a:rPr>
              <a:t>HER</a:t>
            </a:r>
            <a:endParaRPr kumimoji="1" lang="ja-JP" altLang="en-US" sz="2000" b="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pic>
        <p:nvPicPr>
          <p:cNvPr id="17" name="図 16">
            <a:extLst>
              <a:ext uri="{FF2B5EF4-FFF2-40B4-BE49-F238E27FC236}">
                <a16:creationId xmlns:a16="http://schemas.microsoft.com/office/drawing/2014/main" id="{8D3EBD3A-AB3E-4A63-8A0C-D64DA2F800E1}"/>
              </a:ext>
            </a:extLst>
          </p:cNvPr>
          <p:cNvPicPr>
            <a:picLocks noChangeAspect="1"/>
          </p:cNvPicPr>
          <p:nvPr/>
        </p:nvPicPr>
        <p:blipFill>
          <a:blip r:embed="rId6"/>
          <a:stretch>
            <a:fillRect/>
          </a:stretch>
        </p:blipFill>
        <p:spPr>
          <a:xfrm>
            <a:off x="7450385" y="4292725"/>
            <a:ext cx="3644335" cy="2480172"/>
          </a:xfrm>
          <a:prstGeom prst="rect">
            <a:avLst/>
          </a:prstGeom>
        </p:spPr>
      </p:pic>
      <p:sp>
        <p:nvSpPr>
          <p:cNvPr id="19" name="テキスト ボックス 18">
            <a:extLst>
              <a:ext uri="{FF2B5EF4-FFF2-40B4-BE49-F238E27FC236}">
                <a16:creationId xmlns:a16="http://schemas.microsoft.com/office/drawing/2014/main" id="{855147AB-D059-FD33-9D92-94ADD0906A3F}"/>
              </a:ext>
            </a:extLst>
          </p:cNvPr>
          <p:cNvSpPr txBox="1"/>
          <p:nvPr/>
        </p:nvSpPr>
        <p:spPr>
          <a:xfrm>
            <a:off x="8058111" y="52668"/>
            <a:ext cx="4052694" cy="338554"/>
          </a:xfrm>
          <a:prstGeom prst="rect">
            <a:avLst/>
          </a:prstGeom>
          <a:noFill/>
          <a:ln>
            <a:solidFill>
              <a:schemeClr val="tx1"/>
            </a:solidFill>
          </a:ln>
        </p:spPr>
        <p:txBody>
          <a:bodyPr wrap="square">
            <a:spAutoFit/>
          </a:bodyPr>
          <a:lstStyle/>
          <a:p>
            <a:r>
              <a:rPr lang="ja-JP" altLang="ja-JP" sz="1600" i="1" dirty="0">
                <a:latin typeface="Arial Unicode MS" panose="020B0604020202020204" pitchFamily="50" charset="-128"/>
                <a:ea typeface="Arial Unicode MS" panose="020B0604020202020204" pitchFamily="50" charset="-128"/>
                <a:cs typeface="Arial Unicode MS" panose="020B0604020202020204" pitchFamily="50" charset="-128"/>
              </a:rPr>
              <a:t>Used to evaluate the required parameters</a:t>
            </a:r>
            <a:endParaRPr lang="ja-JP" altLang="en-US" sz="1600" i="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1" name="テキスト ボックス 20">
            <a:extLst>
              <a:ext uri="{FF2B5EF4-FFF2-40B4-BE49-F238E27FC236}">
                <a16:creationId xmlns:a16="http://schemas.microsoft.com/office/drawing/2014/main" id="{211A949A-E7D9-E3CE-05B4-F8C3140F6192}"/>
              </a:ext>
            </a:extLst>
          </p:cNvPr>
          <p:cNvSpPr txBox="1"/>
          <p:nvPr/>
        </p:nvSpPr>
        <p:spPr>
          <a:xfrm>
            <a:off x="10635441" y="557005"/>
            <a:ext cx="1380506" cy="338554"/>
          </a:xfrm>
          <a:prstGeom prst="rect">
            <a:avLst/>
          </a:prstGeom>
          <a:noFill/>
        </p:spPr>
        <p:txBody>
          <a:bodyPr wrap="none" rtlCol="0">
            <a:spAutoFit/>
          </a:bodyPr>
          <a:lstStyle/>
          <a:p>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Y. </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Funakoshi</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 name="スライド番号プレースホルダー 1">
            <a:extLst>
              <a:ext uri="{FF2B5EF4-FFF2-40B4-BE49-F238E27FC236}">
                <a16:creationId xmlns:a16="http://schemas.microsoft.com/office/drawing/2014/main" id="{0F09D07F-8C4B-C8E5-E60C-7991FF663FB6}"/>
              </a:ext>
            </a:extLst>
          </p:cNvPr>
          <p:cNvSpPr>
            <a:spLocks noGrp="1"/>
          </p:cNvSpPr>
          <p:nvPr>
            <p:ph type="sldNum" sz="quarter" idx="12"/>
          </p:nvPr>
        </p:nvSpPr>
        <p:spPr/>
        <p:txBody>
          <a:bodyPr/>
          <a:lstStyle/>
          <a:p>
            <a:fld id="{CAD7C6AE-5926-44C1-B8C5-328FEA194DF7}" type="slidenum">
              <a:rPr lang="ja-JP" altLang="en-US" smtClean="0"/>
              <a:pPr/>
              <a:t>53</a:t>
            </a:fld>
            <a:endParaRPr lang="ja-JP" altLang="en-US" dirty="0"/>
          </a:p>
        </p:txBody>
      </p:sp>
    </p:spTree>
    <p:extLst>
      <p:ext uri="{BB962C8B-B14F-4D97-AF65-F5344CB8AC3E}">
        <p14:creationId xmlns:p14="http://schemas.microsoft.com/office/powerpoint/2010/main" val="271400258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a:extLst>
              <a:ext uri="{FF2B5EF4-FFF2-40B4-BE49-F238E27FC236}">
                <a16:creationId xmlns:a16="http://schemas.microsoft.com/office/drawing/2014/main" id="{235D45DB-FDFF-2D8B-F847-DC76EE1BBD54}"/>
              </a:ext>
            </a:extLst>
          </p:cNvPr>
          <p:cNvPicPr>
            <a:picLocks noChangeAspect="1"/>
          </p:cNvPicPr>
          <p:nvPr/>
        </p:nvPicPr>
        <p:blipFill>
          <a:blip r:embed="rId3"/>
          <a:stretch>
            <a:fillRect/>
          </a:stretch>
        </p:blipFill>
        <p:spPr>
          <a:xfrm>
            <a:off x="1136260" y="3707382"/>
            <a:ext cx="3614344" cy="2369403"/>
          </a:xfrm>
          <a:prstGeom prst="rect">
            <a:avLst/>
          </a:prstGeom>
        </p:spPr>
      </p:pic>
      <p:pic>
        <p:nvPicPr>
          <p:cNvPr id="22" name="図 21">
            <a:extLst>
              <a:ext uri="{FF2B5EF4-FFF2-40B4-BE49-F238E27FC236}">
                <a16:creationId xmlns:a16="http://schemas.microsoft.com/office/drawing/2014/main" id="{6F7F2443-44A5-393D-8505-26CF8D1A7EA4}"/>
              </a:ext>
            </a:extLst>
          </p:cNvPr>
          <p:cNvPicPr>
            <a:picLocks noChangeAspect="1"/>
          </p:cNvPicPr>
          <p:nvPr/>
        </p:nvPicPr>
        <p:blipFill>
          <a:blip r:embed="rId4"/>
          <a:stretch>
            <a:fillRect/>
          </a:stretch>
        </p:blipFill>
        <p:spPr>
          <a:xfrm>
            <a:off x="6848732" y="1119159"/>
            <a:ext cx="5096132" cy="3380163"/>
          </a:xfrm>
          <a:prstGeom prst="rect">
            <a:avLst/>
          </a:prstGeom>
        </p:spPr>
      </p:pic>
      <p:sp>
        <p:nvSpPr>
          <p:cNvPr id="2" name="タイトル 1">
            <a:extLst>
              <a:ext uri="{FF2B5EF4-FFF2-40B4-BE49-F238E27FC236}">
                <a16:creationId xmlns:a16="http://schemas.microsoft.com/office/drawing/2014/main" id="{A465A796-37D8-43EC-A200-CEEE65952F19}"/>
              </a:ext>
            </a:extLst>
          </p:cNvPr>
          <p:cNvSpPr>
            <a:spLocks noGrp="1"/>
          </p:cNvSpPr>
          <p:nvPr>
            <p:ph type="title"/>
          </p:nvPr>
        </p:nvSpPr>
        <p:spPr>
          <a:xfrm>
            <a:off x="838200" y="18256"/>
            <a:ext cx="10515600" cy="662782"/>
          </a:xfrm>
        </p:spPr>
        <p:txBody>
          <a:bodyPr anchor="ctr">
            <a:normAutofit/>
          </a:bodyPr>
          <a:lstStyle/>
          <a:p>
            <a:r>
              <a:rPr lang="en-US" altLang="ja-JP" sz="4100" dirty="0">
                <a:solidFill>
                  <a:srgbClr val="011893"/>
                </a:solidFill>
              </a:rPr>
              <a:t>Beam Lifetime model (LER)</a:t>
            </a:r>
            <a:endParaRPr kumimoji="1" lang="ja-JP" altLang="en-US" sz="4100" dirty="0">
              <a:solidFill>
                <a:srgbClr val="011893"/>
              </a:solidFill>
            </a:endParaRPr>
          </a:p>
        </p:txBody>
      </p:sp>
      <p:sp>
        <p:nvSpPr>
          <p:cNvPr id="9" name="スライド番号プレースホルダー 8">
            <a:extLst>
              <a:ext uri="{FF2B5EF4-FFF2-40B4-BE49-F238E27FC236}">
                <a16:creationId xmlns:a16="http://schemas.microsoft.com/office/drawing/2014/main" id="{024F6788-4E13-40E4-9BC9-41F4CBDB3A2A}"/>
              </a:ext>
            </a:extLst>
          </p:cNvPr>
          <p:cNvSpPr>
            <a:spLocks noGrp="1"/>
          </p:cNvSpPr>
          <p:nvPr>
            <p:ph type="sldNum" sz="quarter" idx="12"/>
          </p:nvPr>
        </p:nvSpPr>
        <p:spPr>
          <a:xfrm>
            <a:off x="8654143" y="6451697"/>
            <a:ext cx="2743200" cy="365125"/>
          </a:xfrm>
        </p:spPr>
        <p:txBody>
          <a:bodyPr anchor="ctr">
            <a:normAutofit/>
          </a:bodyPr>
          <a:lstStyle/>
          <a:p>
            <a:pPr>
              <a:spcAft>
                <a:spcPts val="600"/>
              </a:spcAft>
            </a:pPr>
            <a:fld id="{D92486E9-A0B3-4706-B8AA-9F1AFB67B3EB}" type="slidenum">
              <a:rPr lang="ja-JP" altLang="en-US" smtClean="0"/>
              <a:pPr>
                <a:spcAft>
                  <a:spcPts val="600"/>
                </a:spcAft>
              </a:pPr>
              <a:t>54</a:t>
            </a:fld>
            <a:endParaRPr lang="ja-JP" altLang="en-US" dirty="0"/>
          </a:p>
        </p:txBody>
      </p:sp>
      <p:sp>
        <p:nvSpPr>
          <p:cNvPr id="4" name="テキスト ボックス 3">
            <a:extLst>
              <a:ext uri="{FF2B5EF4-FFF2-40B4-BE49-F238E27FC236}">
                <a16:creationId xmlns:a16="http://schemas.microsoft.com/office/drawing/2014/main" id="{5DC132A9-0F08-8006-5442-3AD78065AE1A}"/>
              </a:ext>
            </a:extLst>
          </p:cNvPr>
          <p:cNvSpPr txBox="1"/>
          <p:nvPr/>
        </p:nvSpPr>
        <p:spPr>
          <a:xfrm>
            <a:off x="481914" y="877327"/>
            <a:ext cx="5537093" cy="369332"/>
          </a:xfrm>
          <a:prstGeom prst="rect">
            <a:avLst/>
          </a:prstGeom>
          <a:noFill/>
        </p:spPr>
        <p:txBody>
          <a:bodyPr wrap="none" rtlCol="0">
            <a:spAutoFit/>
          </a:bodyPr>
          <a:lstStyle/>
          <a:p>
            <a:r>
              <a:rPr lang="en-US" dirty="0"/>
              <a:t>LER: Touschek and vacuum lifetime is considered.</a:t>
            </a:r>
          </a:p>
        </p:txBody>
      </p:sp>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5CB8539A-5BC9-DDC2-6479-1484AB2B33DB}"/>
                  </a:ext>
                </a:extLst>
              </p:cNvPr>
              <p:cNvSpPr txBox="1"/>
              <p:nvPr/>
            </p:nvSpPr>
            <p:spPr>
              <a:xfrm>
                <a:off x="635802" y="1268190"/>
                <a:ext cx="4250266" cy="1065163"/>
              </a:xfrm>
              <a:prstGeom prst="rect">
                <a:avLst/>
              </a:prstGeom>
              <a:noFill/>
            </p:spPr>
            <p:txBody>
              <a:bodyPr wrap="none" lIns="0" tIns="0" rIns="0" bIns="0" rtlCol="0">
                <a:spAutoFit/>
              </a:bodyPr>
              <a:lstStyle/>
              <a:p>
                <a:pPr/>
                <a14:m>
                  <m:oMathPara xmlns:m="http://schemas.openxmlformats.org/officeDocument/2006/math">
                    <m:oMath>
                      <m:sSubSup>
                        <m:sSubSupPr>
                          <m:ctrlPr>
                            <a:rPr lang="en-US" altLang="ja-JP" i="1">
                              <a:latin typeface="Cambria Math" panose="02040503050406030204" pitchFamily="18" charset="0"/>
                              <a:ea typeface="Cambria Math" panose="02040503050406030204" pitchFamily="18" charset="0"/>
                            </a:rPr>
                          </m:ctrlPr>
                        </m:sSubSupPr>
                        <m:e>
                          <m:r>
                            <a:rPr lang="en-US" altLang="ja-JP" i="1">
                              <a:latin typeface="Cambria Math" panose="02040503050406030204" pitchFamily="18" charset="0"/>
                              <a:ea typeface="Cambria Math" panose="02040503050406030204" pitchFamily="18" charset="0"/>
                            </a:rPr>
                            <m:t>𝜏</m:t>
                          </m:r>
                        </m:e>
                        <m:sub>
                          <m:r>
                            <a:rPr lang="en-US" altLang="ja-JP" b="0" i="1">
                              <a:latin typeface="Cambria Math" panose="02040503050406030204" pitchFamily="18" charset="0"/>
                              <a:ea typeface="Cambria Math" panose="02040503050406030204" pitchFamily="18" charset="0"/>
                            </a:rPr>
                            <m:t>𝐿</m:t>
                          </m:r>
                          <m:r>
                            <a:rPr lang="en-US" altLang="ja-JP" i="1">
                              <a:latin typeface="Cambria Math" panose="02040503050406030204" pitchFamily="18" charset="0"/>
                              <a:ea typeface="Arial Unicode MS" panose="020B0604020202020204"/>
                            </a:rPr>
                            <m:t>𝐸𝑅</m:t>
                          </m:r>
                        </m:sub>
                        <m:sup>
                          <m:r>
                            <a:rPr lang="en-US" altLang="ja-JP" i="1">
                              <a:latin typeface="Cambria Math" panose="02040503050406030204" pitchFamily="18" charset="0"/>
                              <a:ea typeface="Arial Unicode MS" panose="020B0604020202020204"/>
                            </a:rPr>
                            <m:t>−1</m:t>
                          </m:r>
                        </m:sup>
                      </m:sSubSup>
                      <m:r>
                        <a:rPr lang="en-US" b="0" i="1">
                          <a:latin typeface="Cambria Math" panose="02040503050406030204" pitchFamily="18" charset="0"/>
                        </a:rPr>
                        <m:t>=</m:t>
                      </m:r>
                      <m:sSubSup>
                        <m:sSubSupPr>
                          <m:ctrlPr>
                            <a:rPr lang="en-US" b="0" i="1">
                              <a:latin typeface="Cambria Math" panose="02040503050406030204" pitchFamily="18" charset="0"/>
                            </a:rPr>
                          </m:ctrlPr>
                        </m:sSubSupPr>
                        <m:e>
                          <m:r>
                            <a:rPr lang="en-US" b="0" i="1">
                              <a:latin typeface="Cambria Math" panose="02040503050406030204" pitchFamily="18" charset="0"/>
                            </a:rPr>
                            <m:t>𝐾</m:t>
                          </m:r>
                        </m:e>
                        <m:sub>
                          <m:r>
                            <a:rPr lang="en-US" b="0" i="1">
                              <a:latin typeface="Cambria Math" panose="02040503050406030204" pitchFamily="18" charset="0"/>
                            </a:rPr>
                            <m:t>𝐿</m:t>
                          </m:r>
                        </m:sub>
                        <m:sup>
                          <m:r>
                            <a:rPr lang="en-US" b="0" i="1">
                              <a:latin typeface="Cambria Math" panose="02040503050406030204" pitchFamily="18" charset="0"/>
                            </a:rPr>
                            <m:t>𝑇</m:t>
                          </m:r>
                        </m:sup>
                      </m:sSubSup>
                      <m:f>
                        <m:fPr>
                          <m:ctrlPr>
                            <a:rPr lang="en-US" altLang="ja-JP" i="1">
                              <a:latin typeface="Cambria Math" panose="02040503050406030204" pitchFamily="18" charset="0"/>
                              <a:ea typeface="Arial Unicode MS" panose="020B0604020202020204"/>
                            </a:rPr>
                          </m:ctrlPr>
                        </m:fPr>
                        <m:num>
                          <m:sSub>
                            <m:sSubPr>
                              <m:ctrlPr>
                                <a:rPr lang="en-US" altLang="ja-JP" i="1">
                                  <a:latin typeface="Cambria Math" panose="02040503050406030204" pitchFamily="18" charset="0"/>
                                  <a:ea typeface="Arial Unicode MS" panose="020B0604020202020204"/>
                                </a:rPr>
                              </m:ctrlPr>
                            </m:sSubPr>
                            <m:e>
                              <m:r>
                                <a:rPr lang="en-US" altLang="ja-JP" i="1">
                                  <a:latin typeface="Cambria Math" panose="02040503050406030204" pitchFamily="18" charset="0"/>
                                  <a:ea typeface="Arial Unicode MS" panose="020B0604020202020204"/>
                                </a:rPr>
                                <m:t>𝐼</m:t>
                              </m:r>
                            </m:e>
                            <m:sub>
                              <m:r>
                                <a:rPr lang="en-US" altLang="ja-JP" i="1">
                                  <a:latin typeface="Cambria Math" panose="02040503050406030204" pitchFamily="18" charset="0"/>
                                  <a:ea typeface="Arial Unicode MS" panose="020B0604020202020204"/>
                                </a:rPr>
                                <m:t>𝑡𝑜𝑡𝑎𝑙</m:t>
                              </m:r>
                            </m:sub>
                          </m:sSub>
                        </m:num>
                        <m:den>
                          <m:sSub>
                            <m:sSubPr>
                              <m:ctrlPr>
                                <a:rPr lang="en-US" b="0" i="1">
                                  <a:latin typeface="Cambria Math" panose="02040503050406030204" pitchFamily="18" charset="0"/>
                                </a:rPr>
                              </m:ctrlPr>
                            </m:sSubPr>
                            <m:e>
                              <m:r>
                                <a:rPr lang="en-US" b="0" i="1">
                                  <a:latin typeface="Cambria Math" panose="02040503050406030204" pitchFamily="18" charset="0"/>
                                </a:rPr>
                                <m:t>𝑁</m:t>
                              </m:r>
                            </m:e>
                            <m:sub>
                              <m:r>
                                <a:rPr lang="en-US" b="0" i="1">
                                  <a:latin typeface="Cambria Math" panose="02040503050406030204" pitchFamily="18" charset="0"/>
                                </a:rPr>
                                <m:t>𝑏</m:t>
                              </m:r>
                            </m:sub>
                          </m:sSub>
                        </m:den>
                      </m:f>
                      <m:f>
                        <m:fPr>
                          <m:ctrlPr>
                            <a:rPr lang="en-US" b="0" i="1">
                              <a:latin typeface="Cambria Math" panose="02040503050406030204" pitchFamily="18" charset="0"/>
                            </a:rPr>
                          </m:ctrlPr>
                        </m:fPr>
                        <m:num>
                          <m:r>
                            <a:rPr lang="en-US" b="0" i="1">
                              <a:latin typeface="Cambria Math" panose="02040503050406030204" pitchFamily="18" charset="0"/>
                            </a:rPr>
                            <m:t>1</m:t>
                          </m:r>
                        </m:num>
                        <m:den>
                          <m:rad>
                            <m:radPr>
                              <m:degHide m:val="on"/>
                              <m:ctrlPr>
                                <a:rPr lang="en-US" altLang="ja-JP" i="1">
                                  <a:latin typeface="Cambria Math" panose="02040503050406030204" pitchFamily="18" charset="0"/>
                                  <a:ea typeface="Arial Unicode MS" panose="020B0604020202020204"/>
                                </a:rPr>
                              </m:ctrlPr>
                            </m:radPr>
                            <m:deg/>
                            <m:e>
                              <m:sSub>
                                <m:sSubPr>
                                  <m:ctrlPr>
                                    <a:rPr lang="en-US" altLang="ja-JP" i="1">
                                      <a:latin typeface="Cambria Math" panose="02040503050406030204" pitchFamily="18" charset="0"/>
                                      <a:ea typeface="Cambria Math" panose="02040503050406030204" pitchFamily="18" charset="0"/>
                                    </a:rPr>
                                  </m:ctrlPr>
                                </m:sSubPr>
                                <m:e>
                                  <m:r>
                                    <a:rPr lang="en-US" altLang="ja-JP" i="1">
                                      <a:latin typeface="Cambria Math" panose="02040503050406030204" pitchFamily="18" charset="0"/>
                                      <a:ea typeface="Cambria Math" panose="02040503050406030204" pitchFamily="18" charset="0"/>
                                    </a:rPr>
                                    <m:t>𝜀</m:t>
                                  </m:r>
                                </m:e>
                                <m:sub>
                                  <m:r>
                                    <a:rPr lang="en-US" altLang="ja-JP" i="1">
                                      <a:latin typeface="Cambria Math" panose="02040503050406030204" pitchFamily="18" charset="0"/>
                                      <a:ea typeface="Arial Unicode MS" panose="020B0604020202020204"/>
                                    </a:rPr>
                                    <m:t>𝑥</m:t>
                                  </m:r>
                                </m:sub>
                              </m:sSub>
                            </m:e>
                          </m:rad>
                          <m:r>
                            <a:rPr lang="en-US" altLang="ja-JP" i="1">
                              <a:latin typeface="Cambria Math" panose="02040503050406030204" pitchFamily="18" charset="0"/>
                              <a:ea typeface="Cambria Math" panose="02040503050406030204" pitchFamily="18" charset="0"/>
                            </a:rPr>
                            <m:t>∙</m:t>
                          </m:r>
                          <m:rad>
                            <m:radPr>
                              <m:degHide m:val="on"/>
                              <m:ctrlPr>
                                <a:rPr lang="en-US" altLang="ja-JP" i="1">
                                  <a:latin typeface="Cambria Math" panose="02040503050406030204" pitchFamily="18" charset="0"/>
                                  <a:ea typeface="Cambria Math" panose="02040503050406030204" pitchFamily="18" charset="0"/>
                                </a:rPr>
                              </m:ctrlPr>
                            </m:radPr>
                            <m:deg/>
                            <m:e>
                              <m:sSub>
                                <m:sSubPr>
                                  <m:ctrlPr>
                                    <a:rPr lang="en-US" altLang="ja-JP" i="1">
                                      <a:latin typeface="Cambria Math" panose="02040503050406030204" pitchFamily="18" charset="0"/>
                                      <a:ea typeface="Cambria Math" panose="02040503050406030204" pitchFamily="18" charset="0"/>
                                    </a:rPr>
                                  </m:ctrlPr>
                                </m:sSubPr>
                                <m:e>
                                  <m:r>
                                    <a:rPr lang="en-US" altLang="ja-JP" i="1">
                                      <a:latin typeface="Cambria Math" panose="02040503050406030204" pitchFamily="18" charset="0"/>
                                      <a:ea typeface="Cambria Math" panose="02040503050406030204" pitchFamily="18" charset="0"/>
                                    </a:rPr>
                                    <m:t>𝜀</m:t>
                                  </m:r>
                                </m:e>
                                <m:sub>
                                  <m:r>
                                    <a:rPr lang="en-US" altLang="ja-JP" i="1">
                                      <a:latin typeface="Cambria Math" panose="02040503050406030204" pitchFamily="18" charset="0"/>
                                      <a:ea typeface="Cambria Math" panose="02040503050406030204" pitchFamily="18" charset="0"/>
                                    </a:rPr>
                                    <m:t>𝑦</m:t>
                                  </m:r>
                                </m:sub>
                              </m:sSub>
                            </m:e>
                          </m:rad>
                          <m:r>
                            <a:rPr lang="en-US" altLang="ja-JP" i="1">
                              <a:latin typeface="Cambria Math" panose="02040503050406030204" pitchFamily="18" charset="0"/>
                              <a:ea typeface="Cambria Math" panose="02040503050406030204" pitchFamily="18" charset="0"/>
                            </a:rPr>
                            <m:t>∙</m:t>
                          </m:r>
                          <m:sSub>
                            <m:sSubPr>
                              <m:ctrlPr>
                                <a:rPr lang="en-US" altLang="ja-JP" i="1">
                                  <a:latin typeface="Cambria Math" panose="02040503050406030204" pitchFamily="18" charset="0"/>
                                  <a:ea typeface="Cambria Math" panose="02040503050406030204" pitchFamily="18" charset="0"/>
                                </a:rPr>
                              </m:ctrlPr>
                            </m:sSubPr>
                            <m:e>
                              <m:r>
                                <a:rPr lang="en-US" altLang="ja-JP" i="1">
                                  <a:latin typeface="Cambria Math" panose="02040503050406030204" pitchFamily="18" charset="0"/>
                                  <a:ea typeface="Cambria Math" panose="02040503050406030204" pitchFamily="18" charset="0"/>
                                </a:rPr>
                                <m:t>𝜎</m:t>
                              </m:r>
                            </m:e>
                            <m:sub>
                              <m:r>
                                <a:rPr lang="en-US" altLang="ja-JP" i="1">
                                  <a:latin typeface="Cambria Math" panose="02040503050406030204" pitchFamily="18" charset="0"/>
                                  <a:ea typeface="Cambria Math" panose="02040503050406030204" pitchFamily="18" charset="0"/>
                                </a:rPr>
                                <m:t>𝑧</m:t>
                              </m:r>
                            </m:sub>
                          </m:sSub>
                        </m:den>
                      </m:f>
                      <m:r>
                        <a:rPr lang="en-US" b="0" i="1">
                          <a:latin typeface="Cambria Math" panose="02040503050406030204" pitchFamily="18" charset="0"/>
                        </a:rPr>
                        <m:t>+</m:t>
                      </m:r>
                      <m:sSubSup>
                        <m:sSubSupPr>
                          <m:ctrlPr>
                            <a:rPr lang="en-US" b="0" i="1">
                              <a:latin typeface="Cambria Math" panose="02040503050406030204" pitchFamily="18" charset="0"/>
                            </a:rPr>
                          </m:ctrlPr>
                        </m:sSubSupPr>
                        <m:e>
                          <m:r>
                            <a:rPr lang="en-US" b="0" i="1">
                              <a:latin typeface="Cambria Math" panose="02040503050406030204" pitchFamily="18" charset="0"/>
                            </a:rPr>
                            <m:t>𝐾</m:t>
                          </m:r>
                        </m:e>
                        <m:sub>
                          <m:r>
                            <a:rPr lang="en-US" b="0" i="1">
                              <a:latin typeface="Cambria Math" panose="02040503050406030204" pitchFamily="18" charset="0"/>
                            </a:rPr>
                            <m:t>𝐿</m:t>
                          </m:r>
                        </m:sub>
                        <m:sup>
                          <m:r>
                            <a:rPr lang="en-US" b="0" i="1">
                              <a:latin typeface="Cambria Math" panose="02040503050406030204" pitchFamily="18" charset="0"/>
                            </a:rPr>
                            <m:t>𝑉</m:t>
                          </m:r>
                        </m:sup>
                      </m:sSubSup>
                      <m:sSub>
                        <m:sSubPr>
                          <m:ctrlPr>
                            <a:rPr lang="en-US" altLang="ja-JP" i="1">
                              <a:latin typeface="Cambria Math" panose="02040503050406030204" pitchFamily="18" charset="0"/>
                              <a:ea typeface="Arial Unicode MS" panose="020B0604020202020204"/>
                            </a:rPr>
                          </m:ctrlPr>
                        </m:sSubPr>
                        <m:e>
                          <m:r>
                            <a:rPr lang="en-US" altLang="ja-JP" i="1">
                              <a:latin typeface="Cambria Math" panose="02040503050406030204" pitchFamily="18" charset="0"/>
                              <a:ea typeface="Arial Unicode MS" panose="020B0604020202020204"/>
                            </a:rPr>
                            <m:t>𝑃</m:t>
                          </m:r>
                        </m:e>
                        <m:sub>
                          <m:r>
                            <a:rPr lang="en-US" altLang="ja-JP" i="1">
                              <a:latin typeface="Cambria Math" panose="02040503050406030204" pitchFamily="18" charset="0"/>
                              <a:ea typeface="Arial Unicode MS" panose="020B0604020202020204"/>
                            </a:rPr>
                            <m:t>𝑣𝑎𝑐</m:t>
                          </m:r>
                        </m:sub>
                      </m:sSub>
                    </m:oMath>
                  </m:oMathPara>
                </a14:m>
                <a:endParaRPr lang="en-US" dirty="0"/>
              </a:p>
              <a:p>
                <a:r>
                  <a:rPr lang="en-US" dirty="0"/>
                  <a:t>         </a:t>
                </a:r>
                <a14:m>
                  <m:oMath xmlns:m="http://schemas.openxmlformats.org/officeDocument/2006/math">
                    <m:r>
                      <a:rPr lang="en-US" b="0" i="1">
                        <a:latin typeface="Cambria Math" panose="02040503050406030204" pitchFamily="18" charset="0"/>
                      </a:rPr>
                      <m:t>=</m:t>
                    </m:r>
                    <m:sSubSup>
                      <m:sSubSupPr>
                        <m:ctrlPr>
                          <a:rPr lang="en-US" b="0" i="1">
                            <a:latin typeface="Cambria Math" panose="02040503050406030204" pitchFamily="18" charset="0"/>
                          </a:rPr>
                        </m:ctrlPr>
                      </m:sSubSupPr>
                      <m:e>
                        <m:r>
                          <a:rPr lang="en-US" b="0" i="1">
                            <a:latin typeface="Cambria Math" panose="02040503050406030204" pitchFamily="18" charset="0"/>
                          </a:rPr>
                          <m:t>𝐶</m:t>
                        </m:r>
                      </m:e>
                      <m:sub>
                        <m:r>
                          <a:rPr lang="en-US" b="0" i="1">
                            <a:latin typeface="Cambria Math" panose="02040503050406030204" pitchFamily="18" charset="0"/>
                          </a:rPr>
                          <m:t>𝐿</m:t>
                        </m:r>
                      </m:sub>
                      <m:sup>
                        <m:r>
                          <a:rPr lang="en-US" b="0" i="1">
                            <a:latin typeface="Cambria Math" panose="02040503050406030204" pitchFamily="18" charset="0"/>
                          </a:rPr>
                          <m:t>𝑇</m:t>
                        </m:r>
                      </m:sup>
                    </m:sSubSup>
                    <m:f>
                      <m:fPr>
                        <m:ctrlPr>
                          <a:rPr lang="en-US" altLang="ja-JP" i="1">
                            <a:latin typeface="Cambria Math" panose="02040503050406030204" pitchFamily="18" charset="0"/>
                            <a:ea typeface="Arial Unicode MS" panose="020B0604020202020204"/>
                          </a:rPr>
                        </m:ctrlPr>
                      </m:fPr>
                      <m:num>
                        <m:sSub>
                          <m:sSubPr>
                            <m:ctrlPr>
                              <a:rPr lang="en-US" altLang="ja-JP" i="1">
                                <a:latin typeface="Cambria Math" panose="02040503050406030204" pitchFamily="18" charset="0"/>
                                <a:ea typeface="Arial Unicode MS" panose="020B0604020202020204"/>
                              </a:rPr>
                            </m:ctrlPr>
                          </m:sSubPr>
                          <m:e>
                            <m:r>
                              <a:rPr lang="en-US" altLang="ja-JP" i="1">
                                <a:latin typeface="Cambria Math" panose="02040503050406030204" pitchFamily="18" charset="0"/>
                                <a:ea typeface="Arial Unicode MS" panose="020B0604020202020204"/>
                              </a:rPr>
                              <m:t>𝐼</m:t>
                            </m:r>
                          </m:e>
                          <m:sub>
                            <m:r>
                              <a:rPr lang="en-US" altLang="ja-JP" i="1">
                                <a:latin typeface="Cambria Math" panose="02040503050406030204" pitchFamily="18" charset="0"/>
                                <a:ea typeface="Arial Unicode MS" panose="020B0604020202020204"/>
                              </a:rPr>
                              <m:t>𝑡𝑜𝑡𝑎𝑙</m:t>
                            </m:r>
                          </m:sub>
                        </m:sSub>
                      </m:num>
                      <m:den>
                        <m:sSub>
                          <m:sSubPr>
                            <m:ctrlPr>
                              <a:rPr lang="en-US" altLang="ja-JP" i="1">
                                <a:latin typeface="Cambria Math" panose="02040503050406030204" pitchFamily="18" charset="0"/>
                                <a:ea typeface="Arial Unicode MS" panose="020B0604020202020204"/>
                              </a:rPr>
                            </m:ctrlPr>
                          </m:sSubPr>
                          <m:e>
                            <m:r>
                              <a:rPr lang="en-US" altLang="ja-JP" i="1">
                                <a:latin typeface="Cambria Math" panose="02040503050406030204" pitchFamily="18" charset="0"/>
                                <a:ea typeface="Arial Unicode MS" panose="020B0604020202020204"/>
                              </a:rPr>
                              <m:t>𝑁</m:t>
                            </m:r>
                          </m:e>
                          <m:sub>
                            <m:r>
                              <a:rPr lang="en-US" altLang="ja-JP" i="1">
                                <a:latin typeface="Cambria Math" panose="02040503050406030204" pitchFamily="18" charset="0"/>
                                <a:ea typeface="Arial Unicode MS" panose="020B0604020202020204"/>
                              </a:rPr>
                              <m:t>𝑏</m:t>
                            </m:r>
                          </m:sub>
                        </m:sSub>
                      </m:den>
                    </m:f>
                    <m:r>
                      <a:rPr lang="en-US" altLang="ja-JP" b="0" i="1">
                        <a:latin typeface="Cambria Math" panose="02040503050406030204" pitchFamily="18" charset="0"/>
                        <a:ea typeface="Arial Unicode MS" panose="020B0604020202020204"/>
                      </a:rPr>
                      <m:t>+ </m:t>
                    </m:r>
                    <m:sSubSup>
                      <m:sSubSupPr>
                        <m:ctrlPr>
                          <a:rPr lang="en-US" altLang="ja-JP" b="0" i="1">
                            <a:latin typeface="Cambria Math" panose="02040503050406030204" pitchFamily="18" charset="0"/>
                            <a:ea typeface="Arial Unicode MS" panose="020B0604020202020204"/>
                          </a:rPr>
                        </m:ctrlPr>
                      </m:sSubSupPr>
                      <m:e>
                        <m:r>
                          <a:rPr lang="en-US" altLang="ja-JP" b="0" i="1">
                            <a:latin typeface="Cambria Math" panose="02040503050406030204" pitchFamily="18" charset="0"/>
                            <a:ea typeface="Arial Unicode MS" panose="020B0604020202020204"/>
                          </a:rPr>
                          <m:t>𝐶</m:t>
                        </m:r>
                      </m:e>
                      <m:sub>
                        <m:r>
                          <a:rPr lang="en-US" altLang="ja-JP" i="1">
                            <a:latin typeface="Cambria Math" panose="02040503050406030204" pitchFamily="18" charset="0"/>
                            <a:ea typeface="Arial Unicode MS" panose="020B0604020202020204"/>
                          </a:rPr>
                          <m:t>𝐿</m:t>
                        </m:r>
                      </m:sub>
                      <m:sup>
                        <m:r>
                          <a:rPr lang="en-US" altLang="ja-JP" i="1">
                            <a:latin typeface="Cambria Math" panose="02040503050406030204" pitchFamily="18" charset="0"/>
                            <a:ea typeface="Arial Unicode MS" panose="020B0604020202020204"/>
                          </a:rPr>
                          <m:t>𝑉</m:t>
                        </m:r>
                      </m:sup>
                    </m:sSubSup>
                    <m:sSub>
                      <m:sSubPr>
                        <m:ctrlPr>
                          <a:rPr lang="en-US" altLang="ja-JP" i="1">
                            <a:latin typeface="Cambria Math" panose="02040503050406030204" pitchFamily="18" charset="0"/>
                            <a:ea typeface="Arial Unicode MS" panose="020B0604020202020204"/>
                          </a:rPr>
                        </m:ctrlPr>
                      </m:sSubPr>
                      <m:e>
                        <m:r>
                          <a:rPr lang="en-US" altLang="ja-JP" i="1">
                            <a:latin typeface="Cambria Math" panose="02040503050406030204" pitchFamily="18" charset="0"/>
                            <a:ea typeface="Arial Unicode MS" panose="020B0604020202020204"/>
                          </a:rPr>
                          <m:t>𝐼</m:t>
                        </m:r>
                      </m:e>
                      <m:sub>
                        <m:r>
                          <a:rPr lang="en-US" altLang="ja-JP" i="1">
                            <a:latin typeface="Cambria Math" panose="02040503050406030204" pitchFamily="18" charset="0"/>
                            <a:ea typeface="Arial Unicode MS" panose="020B0604020202020204"/>
                          </a:rPr>
                          <m:t>𝑡𝑜𝑡𝑎𝑙</m:t>
                        </m:r>
                      </m:sub>
                    </m:sSub>
                  </m:oMath>
                </a14:m>
                <a:endParaRPr lang="en-US" dirty="0"/>
              </a:p>
            </p:txBody>
          </p:sp>
        </mc:Choice>
        <mc:Fallback xmlns="">
          <p:sp>
            <p:nvSpPr>
              <p:cNvPr id="8" name="テキスト ボックス 7">
                <a:extLst>
                  <a:ext uri="{FF2B5EF4-FFF2-40B4-BE49-F238E27FC236}">
                    <a16:creationId xmlns:a16="http://schemas.microsoft.com/office/drawing/2014/main" id="{5CB8539A-5BC9-DDC2-6479-1484AB2B33DB}"/>
                  </a:ext>
                </a:extLst>
              </p:cNvPr>
              <p:cNvSpPr txBox="1">
                <a:spLocks noRot="1" noChangeAspect="1" noMove="1" noResize="1" noEditPoints="1" noAdjustHandles="1" noChangeArrowheads="1" noChangeShapeType="1" noTextEdit="1"/>
              </p:cNvSpPr>
              <p:nvPr/>
            </p:nvSpPr>
            <p:spPr>
              <a:xfrm>
                <a:off x="635802" y="1268190"/>
                <a:ext cx="4250266" cy="1065163"/>
              </a:xfrm>
              <a:prstGeom prst="rect">
                <a:avLst/>
              </a:prstGeom>
              <a:blipFill>
                <a:blip r:embed="rId5"/>
                <a:stretch>
                  <a:fillRect b="-40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01444CEA-B9B6-B1A0-1D98-83CB55B8DDCC}"/>
                  </a:ext>
                </a:extLst>
              </p:cNvPr>
              <p:cNvSpPr txBox="1"/>
              <p:nvPr/>
            </p:nvSpPr>
            <p:spPr>
              <a:xfrm>
                <a:off x="135925" y="2349222"/>
                <a:ext cx="6419643" cy="668260"/>
              </a:xfrm>
              <a:prstGeom prst="rect">
                <a:avLst/>
              </a:prstGeom>
              <a:noFill/>
            </p:spPr>
            <p:txBody>
              <a:bodyPr wrap="none" rtlCol="0">
                <a:spAutoFit/>
              </a:bodyPr>
              <a:lstStyle/>
              <a:p>
                <a14:m>
                  <m:oMath xmlns:m="http://schemas.openxmlformats.org/officeDocument/2006/math">
                    <m:sSub>
                      <m:sSubPr>
                        <m:ctrlPr>
                          <a:rPr lang="en-US" altLang="ja-JP" i="1">
                            <a:latin typeface="Cambria Math" panose="02040503050406030204" pitchFamily="18" charset="0"/>
                            <a:ea typeface="Arial Unicode MS" panose="020B0604020202020204"/>
                          </a:rPr>
                        </m:ctrlPr>
                      </m:sSubPr>
                      <m:e>
                        <m:r>
                          <a:rPr lang="en-US" altLang="ja-JP" i="1">
                            <a:latin typeface="Cambria Math" panose="02040503050406030204" pitchFamily="18" charset="0"/>
                            <a:ea typeface="Arial Unicode MS" panose="020B0604020202020204"/>
                          </a:rPr>
                          <m:t>𝐼</m:t>
                        </m:r>
                      </m:e>
                      <m:sub>
                        <m:r>
                          <a:rPr lang="en-US" altLang="ja-JP" i="1">
                            <a:latin typeface="Cambria Math" panose="02040503050406030204" pitchFamily="18" charset="0"/>
                            <a:ea typeface="Arial Unicode MS" panose="020B0604020202020204"/>
                          </a:rPr>
                          <m:t>𝑡𝑜𝑡𝑎𝑙</m:t>
                        </m:r>
                      </m:sub>
                    </m:sSub>
                  </m:oMath>
                </a14:m>
                <a:r>
                  <a:rPr lang="en-US" baseline="-25000" dirty="0"/>
                  <a:t> </a:t>
                </a:r>
                <a:r>
                  <a:rPr lang="en-US" dirty="0"/>
                  <a:t>= 1600 mA, </a:t>
                </a:r>
                <a14:m>
                  <m:oMath xmlns:m="http://schemas.openxmlformats.org/officeDocument/2006/math">
                    <m:sSub>
                      <m:sSubPr>
                        <m:ctrlPr>
                          <a:rPr lang="en-US" altLang="ja-JP" i="1">
                            <a:latin typeface="Cambria Math" panose="02040503050406030204" pitchFamily="18" charset="0"/>
                            <a:ea typeface="Arial Unicode MS" panose="020B0604020202020204"/>
                          </a:rPr>
                        </m:ctrlPr>
                      </m:sSubPr>
                      <m:e>
                        <m:r>
                          <a:rPr lang="en-US" altLang="ja-JP" i="1">
                            <a:latin typeface="Cambria Math" panose="02040503050406030204" pitchFamily="18" charset="0"/>
                            <a:ea typeface="Arial Unicode MS" panose="020B0604020202020204"/>
                          </a:rPr>
                          <m:t>𝑁</m:t>
                        </m:r>
                      </m:e>
                      <m:sub>
                        <m:r>
                          <a:rPr lang="en-US" altLang="ja-JP" i="1">
                            <a:latin typeface="Cambria Math" panose="02040503050406030204" pitchFamily="18" charset="0"/>
                            <a:ea typeface="Arial Unicode MS" panose="020B0604020202020204"/>
                          </a:rPr>
                          <m:t>𝑏</m:t>
                        </m:r>
                      </m:sub>
                    </m:sSub>
                    <m:r>
                      <a:rPr lang="en-US" altLang="ja-JP" i="1">
                        <a:latin typeface="Cambria Math" panose="02040503050406030204" pitchFamily="18" charset="0"/>
                        <a:ea typeface="Arial Unicode MS" panose="020B0604020202020204"/>
                      </a:rPr>
                      <m:t> </m:t>
                    </m:r>
                  </m:oMath>
                </a14:m>
                <a:r>
                  <a:rPr lang="en-US" dirty="0"/>
                  <a:t>= 2249, </a:t>
                </a:r>
                <a14:m>
                  <m:oMath xmlns:m="http://schemas.openxmlformats.org/officeDocument/2006/math">
                    <m:sSub>
                      <m:sSubPr>
                        <m:ctrlPr>
                          <a:rPr lang="en-US" altLang="ja-JP" i="1">
                            <a:latin typeface="Cambria Math" panose="02040503050406030204" pitchFamily="18" charset="0"/>
                            <a:ea typeface="Cambria Math" panose="02040503050406030204" pitchFamily="18" charset="0"/>
                          </a:rPr>
                        </m:ctrlPr>
                      </m:sSubPr>
                      <m:e>
                        <m:r>
                          <a:rPr lang="en-US" altLang="ja-JP" i="1">
                            <a:latin typeface="Cambria Math" panose="02040503050406030204" pitchFamily="18" charset="0"/>
                            <a:ea typeface="Cambria Math" panose="02040503050406030204" pitchFamily="18" charset="0"/>
                          </a:rPr>
                          <m:t>𝜀</m:t>
                        </m:r>
                      </m:e>
                      <m:sub>
                        <m:r>
                          <a:rPr lang="en-US" altLang="ja-JP" i="1">
                            <a:latin typeface="Cambria Math" panose="02040503050406030204" pitchFamily="18" charset="0"/>
                            <a:ea typeface="Cambria Math" panose="02040503050406030204" pitchFamily="18" charset="0"/>
                          </a:rPr>
                          <m:t>𝑦</m:t>
                        </m:r>
                      </m:sub>
                    </m:sSub>
                    <m:r>
                      <a:rPr lang="en-US" altLang="ja-JP" b="0" i="1">
                        <a:latin typeface="Cambria Math" panose="02040503050406030204" pitchFamily="18" charset="0"/>
                        <a:ea typeface="Cambria Math" panose="02040503050406030204" pitchFamily="18" charset="0"/>
                      </a:rPr>
                      <m:t>=80</m:t>
                    </m:r>
                    <m:r>
                      <a:rPr lang="en-US" altLang="ja-JP" b="0" i="1">
                        <a:latin typeface="Cambria Math" panose="02040503050406030204" pitchFamily="18" charset="0"/>
                        <a:ea typeface="Cambria Math" panose="02040503050406030204" pitchFamily="18" charset="0"/>
                      </a:rPr>
                      <m:t>𝑝𝑚</m:t>
                    </m:r>
                    <m:r>
                      <a:rPr lang="en-US" altLang="ja-JP" b="0" i="1">
                        <a:latin typeface="Cambria Math" panose="02040503050406030204" pitchFamily="18" charset="0"/>
                        <a:ea typeface="Cambria Math" panose="02040503050406030204" pitchFamily="18" charset="0"/>
                      </a:rPr>
                      <m:t>, </m:t>
                    </m:r>
                    <m:sSub>
                      <m:sSubPr>
                        <m:ctrlPr>
                          <a:rPr lang="en-US" altLang="ja-JP" i="1">
                            <a:latin typeface="Cambria Math" panose="02040503050406030204" pitchFamily="18" charset="0"/>
                            <a:ea typeface="Arial Unicode MS" panose="020B0604020202020204"/>
                          </a:rPr>
                        </m:ctrlPr>
                      </m:sSubPr>
                      <m:e>
                        <m:r>
                          <a:rPr lang="en-US" altLang="ja-JP" i="1">
                            <a:latin typeface="Cambria Math" panose="02040503050406030204" pitchFamily="18" charset="0"/>
                            <a:ea typeface="Arial Unicode MS" panose="020B0604020202020204"/>
                          </a:rPr>
                          <m:t>𝑃</m:t>
                        </m:r>
                      </m:e>
                      <m:sub>
                        <m:r>
                          <a:rPr lang="en-US" altLang="ja-JP" i="1">
                            <a:latin typeface="Cambria Math" panose="02040503050406030204" pitchFamily="18" charset="0"/>
                            <a:ea typeface="Arial Unicode MS" panose="020B0604020202020204"/>
                          </a:rPr>
                          <m:t>𝑣𝑎𝑐</m:t>
                        </m:r>
                      </m:sub>
                    </m:sSub>
                    <m:r>
                      <a:rPr lang="en-US" altLang="ja-JP" b="0" i="1">
                        <a:latin typeface="Cambria Math" panose="02040503050406030204" pitchFamily="18" charset="0"/>
                        <a:ea typeface="Arial Unicode MS" panose="020B0604020202020204"/>
                      </a:rPr>
                      <m:t>=</m:t>
                    </m:r>
                  </m:oMath>
                </a14:m>
                <a:r>
                  <a:rPr lang="en-US" dirty="0"/>
                  <a:t>5.7 x 10</a:t>
                </a:r>
                <a:r>
                  <a:rPr lang="en-US" baseline="30000" dirty="0"/>
                  <a:t>-8</a:t>
                </a:r>
                <a:r>
                  <a:rPr lang="en-US" dirty="0"/>
                  <a:t>Pa </a:t>
                </a:r>
              </a:p>
              <a:p>
                <a:r>
                  <a:rPr lang="en-US" dirty="0"/>
                  <a:t>-&gt;</a:t>
                </a:r>
                <a:r>
                  <a:rPr lang="en-US" altLang="ja-JP" dirty="0">
                    <a:ea typeface="Arial Unicode MS" panose="020B0604020202020204"/>
                  </a:rPr>
                  <a:t> </a:t>
                </a:r>
                <a14:m>
                  <m:oMath xmlns:m="http://schemas.openxmlformats.org/officeDocument/2006/math">
                    <m:sSub>
                      <m:sSubPr>
                        <m:ctrlPr>
                          <a:rPr lang="en-US" altLang="ja-JP" i="1">
                            <a:latin typeface="Cambria Math" panose="02040503050406030204" pitchFamily="18" charset="0"/>
                            <a:ea typeface="Cambria Math" panose="02040503050406030204" pitchFamily="18" charset="0"/>
                          </a:rPr>
                        </m:ctrlPr>
                      </m:sSubPr>
                      <m:e>
                        <m:r>
                          <a:rPr lang="en-US" altLang="ja-JP" i="1">
                            <a:latin typeface="Cambria Math" panose="02040503050406030204" pitchFamily="18" charset="0"/>
                            <a:ea typeface="Cambria Math" panose="02040503050406030204" pitchFamily="18" charset="0"/>
                          </a:rPr>
                          <m:t>𝜏</m:t>
                        </m:r>
                      </m:e>
                      <m:sub>
                        <m:r>
                          <a:rPr lang="en-US" altLang="ja-JP" i="1">
                            <a:latin typeface="Cambria Math" panose="02040503050406030204" pitchFamily="18" charset="0"/>
                            <a:ea typeface="Arial Unicode MS" panose="020B0604020202020204"/>
                          </a:rPr>
                          <m:t>𝐻𝐸𝑅</m:t>
                        </m:r>
                      </m:sub>
                    </m:sSub>
                    <m:r>
                      <a:rPr lang="en-US" altLang="ja-JP" i="1">
                        <a:latin typeface="Cambria Math" panose="02040503050406030204" pitchFamily="18" charset="0"/>
                        <a:ea typeface="Arial Unicode MS" panose="020B0604020202020204"/>
                      </a:rPr>
                      <m:t> </m:t>
                    </m:r>
                  </m:oMath>
                </a14:m>
                <a:r>
                  <a:rPr lang="en-US" dirty="0"/>
                  <a:t>= ~7.4min. (Touschek: 14.8 min., Vac: 14.8 min.) </a:t>
                </a:r>
              </a:p>
            </p:txBody>
          </p:sp>
        </mc:Choice>
        <mc:Fallback xmlns="">
          <p:sp>
            <p:nvSpPr>
              <p:cNvPr id="10" name="テキスト ボックス 9">
                <a:extLst>
                  <a:ext uri="{FF2B5EF4-FFF2-40B4-BE49-F238E27FC236}">
                    <a16:creationId xmlns:a16="http://schemas.microsoft.com/office/drawing/2014/main" id="{01444CEA-B9B6-B1A0-1D98-83CB55B8DDCC}"/>
                  </a:ext>
                </a:extLst>
              </p:cNvPr>
              <p:cNvSpPr txBox="1">
                <a:spLocks noRot="1" noChangeAspect="1" noMove="1" noResize="1" noEditPoints="1" noAdjustHandles="1" noChangeArrowheads="1" noChangeShapeType="1" noTextEdit="1"/>
              </p:cNvSpPr>
              <p:nvPr/>
            </p:nvSpPr>
            <p:spPr>
              <a:xfrm>
                <a:off x="135925" y="2349222"/>
                <a:ext cx="6419643" cy="668260"/>
              </a:xfrm>
              <a:prstGeom prst="rect">
                <a:avLst/>
              </a:prstGeom>
              <a:blipFill>
                <a:blip r:embed="rId6"/>
                <a:stretch>
                  <a:fillRect l="-760" t="-2727" b="-13636"/>
                </a:stretch>
              </a:blipFill>
            </p:spPr>
            <p:txBody>
              <a:bodyPr/>
              <a:lstStyle/>
              <a:p>
                <a:r>
                  <a:rPr lang="ja-JP" altLang="en-US">
                    <a:noFill/>
                  </a:rPr>
                  <a:t> </a:t>
                </a:r>
              </a:p>
            </p:txBody>
          </p:sp>
        </mc:Fallback>
      </mc:AlternateContent>
      <p:sp>
        <p:nvSpPr>
          <p:cNvPr id="11" name="下矢印 10">
            <a:extLst>
              <a:ext uri="{FF2B5EF4-FFF2-40B4-BE49-F238E27FC236}">
                <a16:creationId xmlns:a16="http://schemas.microsoft.com/office/drawing/2014/main" id="{E936AECD-4A08-06EC-D93B-6F56BEC313D8}"/>
              </a:ext>
            </a:extLst>
          </p:cNvPr>
          <p:cNvSpPr/>
          <p:nvPr/>
        </p:nvSpPr>
        <p:spPr>
          <a:xfrm>
            <a:off x="2935929" y="3016585"/>
            <a:ext cx="223515" cy="21272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A715F526-93C1-1345-05CB-355C33C1E308}"/>
                  </a:ext>
                </a:extLst>
              </p:cNvPr>
              <p:cNvSpPr txBox="1"/>
              <p:nvPr/>
            </p:nvSpPr>
            <p:spPr>
              <a:xfrm>
                <a:off x="247136" y="3229309"/>
                <a:ext cx="6215448" cy="374911"/>
              </a:xfrm>
              <a:prstGeom prst="rect">
                <a:avLst/>
              </a:prstGeom>
              <a:noFill/>
            </p:spPr>
            <p:txBody>
              <a:bodyPr wrap="square">
                <a:spAutoFit/>
              </a:bodyPr>
              <a:lstStyle/>
              <a:p>
                <a14:m>
                  <m:oMath xmlns:m="http://schemas.openxmlformats.org/officeDocument/2006/math">
                    <m:sSubSup>
                      <m:sSubSupPr>
                        <m:ctrlPr>
                          <a:rPr lang="en-US" altLang="ja-JP" i="1">
                            <a:latin typeface="Cambria Math" panose="02040503050406030204" pitchFamily="18" charset="0"/>
                            <a:ea typeface="Arial Unicode MS" panose="020B0604020202020204"/>
                          </a:rPr>
                        </m:ctrlPr>
                      </m:sSubSupPr>
                      <m:e>
                        <m:r>
                          <a:rPr lang="en-US" altLang="ja-JP" i="1">
                            <a:latin typeface="Cambria Math" panose="02040503050406030204" pitchFamily="18" charset="0"/>
                            <a:ea typeface="Arial Unicode MS" panose="020B0604020202020204"/>
                          </a:rPr>
                          <m:t>𝐶</m:t>
                        </m:r>
                      </m:e>
                      <m:sub>
                        <m:r>
                          <a:rPr lang="en-US" altLang="ja-JP" i="1">
                            <a:latin typeface="Cambria Math" panose="02040503050406030204" pitchFamily="18" charset="0"/>
                            <a:ea typeface="Arial Unicode MS" panose="020B0604020202020204"/>
                          </a:rPr>
                          <m:t>𝐿</m:t>
                        </m:r>
                      </m:sub>
                      <m:sup>
                        <m:r>
                          <a:rPr lang="en-US" altLang="ja-JP" i="1">
                            <a:latin typeface="Cambria Math" panose="02040503050406030204" pitchFamily="18" charset="0"/>
                            <a:ea typeface="Arial Unicode MS" panose="020B0604020202020204"/>
                          </a:rPr>
                          <m:t>𝑇</m:t>
                        </m:r>
                      </m:sup>
                    </m:sSubSup>
                  </m:oMath>
                </a14:m>
                <a:r>
                  <a:rPr lang="en-US" altLang="ja-JP" dirty="0">
                    <a:ea typeface="Arial Unicode MS" panose="020B0604020202020204"/>
                  </a:rPr>
                  <a:t> </a:t>
                </a:r>
                <a:r>
                  <a:rPr lang="en-US" altLang="ja-JP" sz="1800" dirty="0">
                    <a:ea typeface="Arial Unicode MS" panose="020B0604020202020204"/>
                  </a:rPr>
                  <a:t>=0.0950 [mA</a:t>
                </a:r>
                <a:r>
                  <a:rPr lang="en-US" altLang="ja-JP" sz="1800" baseline="30000" dirty="0">
                    <a:ea typeface="Arial Unicode MS" panose="020B0604020202020204"/>
                  </a:rPr>
                  <a:t>-1</a:t>
                </a:r>
                <a:r>
                  <a:rPr lang="ja-JP" altLang="en-US" sz="1800" dirty="0">
                    <a:ea typeface="Arial Unicode MS" panose="020B0604020202020204"/>
                  </a:rPr>
                  <a:t>・</a:t>
                </a:r>
                <a:r>
                  <a:rPr lang="en-US" altLang="ja-JP" sz="1800" dirty="0">
                    <a:ea typeface="Arial Unicode MS" panose="020B0604020202020204"/>
                  </a:rPr>
                  <a:t>min</a:t>
                </a:r>
                <a:r>
                  <a:rPr lang="en-US" altLang="ja-JP" sz="1800" baseline="30000" dirty="0">
                    <a:ea typeface="Arial Unicode MS" panose="020B0604020202020204"/>
                  </a:rPr>
                  <a:t>-1</a:t>
                </a:r>
                <a:r>
                  <a:rPr lang="en-US" altLang="ja-JP" sz="1800" dirty="0">
                    <a:ea typeface="Arial Unicode MS" panose="020B0604020202020204"/>
                  </a:rPr>
                  <a:t>], </a:t>
                </a:r>
                <a14:m>
                  <m:oMath xmlns:m="http://schemas.openxmlformats.org/officeDocument/2006/math">
                    <m:sSubSup>
                      <m:sSubSupPr>
                        <m:ctrlPr>
                          <a:rPr lang="en-US" altLang="ja-JP" b="0" i="1">
                            <a:latin typeface="Cambria Math" panose="02040503050406030204" pitchFamily="18" charset="0"/>
                            <a:ea typeface="Arial Unicode MS" panose="020B0604020202020204"/>
                          </a:rPr>
                        </m:ctrlPr>
                      </m:sSubSupPr>
                      <m:e>
                        <m:r>
                          <a:rPr lang="en-US" altLang="ja-JP" b="0" i="1">
                            <a:latin typeface="Cambria Math" panose="02040503050406030204" pitchFamily="18" charset="0"/>
                            <a:ea typeface="Arial Unicode MS" panose="020B0604020202020204"/>
                          </a:rPr>
                          <m:t>𝐶</m:t>
                        </m:r>
                      </m:e>
                      <m:sub>
                        <m:r>
                          <a:rPr lang="en-US" altLang="ja-JP" i="1">
                            <a:latin typeface="Cambria Math" panose="02040503050406030204" pitchFamily="18" charset="0"/>
                            <a:ea typeface="Arial Unicode MS" panose="020B0604020202020204"/>
                          </a:rPr>
                          <m:t>𝐿</m:t>
                        </m:r>
                      </m:sub>
                      <m:sup>
                        <m:r>
                          <a:rPr lang="en-US" altLang="ja-JP" i="1">
                            <a:latin typeface="Cambria Math" panose="02040503050406030204" pitchFamily="18" charset="0"/>
                            <a:ea typeface="Arial Unicode MS" panose="020B0604020202020204"/>
                          </a:rPr>
                          <m:t>𝑉</m:t>
                        </m:r>
                      </m:sup>
                    </m:sSubSup>
                    <m:r>
                      <a:rPr lang="en-US" altLang="ja-JP" b="0" i="1">
                        <a:latin typeface="Cambria Math" panose="02040503050406030204" pitchFamily="18" charset="0"/>
                        <a:ea typeface="Arial Unicode MS" panose="020B0604020202020204"/>
                      </a:rPr>
                      <m:t>= </m:t>
                    </m:r>
                  </m:oMath>
                </a14:m>
                <a:r>
                  <a:rPr lang="en-US" dirty="0"/>
                  <a:t>4.223e-5 [mA</a:t>
                </a:r>
                <a:r>
                  <a:rPr lang="en-US" baseline="30000" dirty="0"/>
                  <a:t>-1</a:t>
                </a:r>
                <a:r>
                  <a:rPr lang="en-US" dirty="0"/>
                  <a:t>・min</a:t>
                </a:r>
                <a:r>
                  <a:rPr lang="en-US" baseline="30000" dirty="0"/>
                  <a:t>-1</a:t>
                </a:r>
                <a:r>
                  <a:rPr lang="en-US" dirty="0"/>
                  <a:t>]</a:t>
                </a:r>
              </a:p>
            </p:txBody>
          </p:sp>
        </mc:Choice>
        <mc:Fallback xmlns="">
          <p:sp>
            <p:nvSpPr>
              <p:cNvPr id="13" name="テキスト ボックス 12">
                <a:extLst>
                  <a:ext uri="{FF2B5EF4-FFF2-40B4-BE49-F238E27FC236}">
                    <a16:creationId xmlns:a16="http://schemas.microsoft.com/office/drawing/2014/main" id="{A715F526-93C1-1345-05CB-355C33C1E308}"/>
                  </a:ext>
                </a:extLst>
              </p:cNvPr>
              <p:cNvSpPr txBox="1">
                <a:spLocks noRot="1" noChangeAspect="1" noMove="1" noResize="1" noEditPoints="1" noAdjustHandles="1" noChangeArrowheads="1" noChangeShapeType="1" noTextEdit="1"/>
              </p:cNvSpPr>
              <p:nvPr/>
            </p:nvSpPr>
            <p:spPr>
              <a:xfrm>
                <a:off x="247136" y="3229309"/>
                <a:ext cx="6215448" cy="374911"/>
              </a:xfrm>
              <a:prstGeom prst="rect">
                <a:avLst/>
              </a:prstGeom>
              <a:blipFill>
                <a:blip r:embed="rId7"/>
                <a:stretch>
                  <a:fillRect t="-14754" b="-27869"/>
                </a:stretch>
              </a:blipFill>
            </p:spPr>
            <p:txBody>
              <a:bodyPr/>
              <a:lstStyle/>
              <a:p>
                <a:r>
                  <a:rPr lang="ja-JP" altLang="en-US">
                    <a:noFill/>
                  </a:rPr>
                  <a:t> </a:t>
                </a:r>
              </a:p>
            </p:txBody>
          </p:sp>
        </mc:Fallback>
      </mc:AlternateContent>
      <p:sp>
        <p:nvSpPr>
          <p:cNvPr id="15" name="テキスト ボックス 14">
            <a:extLst>
              <a:ext uri="{FF2B5EF4-FFF2-40B4-BE49-F238E27FC236}">
                <a16:creationId xmlns:a16="http://schemas.microsoft.com/office/drawing/2014/main" id="{472A98DD-637A-F9F2-3147-D0AAF4CDCE03}"/>
              </a:ext>
            </a:extLst>
          </p:cNvPr>
          <p:cNvSpPr txBox="1"/>
          <p:nvPr/>
        </p:nvSpPr>
        <p:spPr>
          <a:xfrm>
            <a:off x="2441750" y="6050553"/>
            <a:ext cx="1167307" cy="369332"/>
          </a:xfrm>
          <a:prstGeom prst="rect">
            <a:avLst/>
          </a:prstGeom>
          <a:noFill/>
        </p:spPr>
        <p:txBody>
          <a:bodyPr wrap="none" rtlCol="0">
            <a:spAutoFit/>
          </a:bodyPr>
          <a:lstStyle/>
          <a:p>
            <a:r>
              <a:rPr lang="en-US" dirty="0"/>
              <a:t>I</a:t>
            </a:r>
            <a:r>
              <a:rPr lang="en-US" baseline="-25000" dirty="0"/>
              <a:t>total</a:t>
            </a:r>
            <a:r>
              <a:rPr lang="en-US" dirty="0"/>
              <a:t> [mA]</a:t>
            </a:r>
          </a:p>
        </p:txBody>
      </p:sp>
      <p:sp>
        <p:nvSpPr>
          <p:cNvPr id="16" name="テキスト ボックス 15">
            <a:extLst>
              <a:ext uri="{FF2B5EF4-FFF2-40B4-BE49-F238E27FC236}">
                <a16:creationId xmlns:a16="http://schemas.microsoft.com/office/drawing/2014/main" id="{56613216-595E-2930-DF49-BEB719F19C3C}"/>
              </a:ext>
            </a:extLst>
          </p:cNvPr>
          <p:cNvSpPr txBox="1"/>
          <p:nvPr/>
        </p:nvSpPr>
        <p:spPr>
          <a:xfrm>
            <a:off x="-342572" y="4733402"/>
            <a:ext cx="2361544" cy="369332"/>
          </a:xfrm>
          <a:prstGeom prst="rect">
            <a:avLst/>
          </a:prstGeom>
          <a:noFill/>
          <a:scene3d>
            <a:camera prst="orthographicFront">
              <a:rot lat="0" lon="0" rev="5400000"/>
            </a:camera>
            <a:lightRig rig="threePt" dir="t"/>
          </a:scene3d>
        </p:spPr>
        <p:txBody>
          <a:bodyPr wrap="none" rtlCol="0">
            <a:spAutoFit/>
          </a:bodyPr>
          <a:lstStyle/>
          <a:p>
            <a:r>
              <a:rPr lang="en-US" dirty="0"/>
              <a:t>Beam lifetime [min.]</a:t>
            </a:r>
          </a:p>
        </p:txBody>
      </p:sp>
      <p:sp>
        <p:nvSpPr>
          <p:cNvPr id="17" name="テキスト ボックス 16">
            <a:extLst>
              <a:ext uri="{FF2B5EF4-FFF2-40B4-BE49-F238E27FC236}">
                <a16:creationId xmlns:a16="http://schemas.microsoft.com/office/drawing/2014/main" id="{4A067CDD-1FE3-0DA7-5845-28F73533C2F5}"/>
              </a:ext>
            </a:extLst>
          </p:cNvPr>
          <p:cNvSpPr txBox="1"/>
          <p:nvPr/>
        </p:nvSpPr>
        <p:spPr>
          <a:xfrm>
            <a:off x="3246025" y="3745921"/>
            <a:ext cx="1258678" cy="369332"/>
          </a:xfrm>
          <a:prstGeom prst="rect">
            <a:avLst/>
          </a:prstGeom>
          <a:noFill/>
        </p:spPr>
        <p:txBody>
          <a:bodyPr wrap="none" rtlCol="0">
            <a:spAutoFit/>
          </a:bodyPr>
          <a:lstStyle/>
          <a:p>
            <a:r>
              <a:rPr lang="en-US" dirty="0"/>
              <a:t>N</a:t>
            </a:r>
            <a:r>
              <a:rPr lang="en-US" baseline="-25000" dirty="0"/>
              <a:t>b</a:t>
            </a:r>
            <a:r>
              <a:rPr lang="en-US" dirty="0"/>
              <a:t> = 2053</a:t>
            </a:r>
          </a:p>
        </p:txBody>
      </p:sp>
      <p:sp>
        <p:nvSpPr>
          <p:cNvPr id="19" name="テキスト ボックス 18">
            <a:extLst>
              <a:ext uri="{FF2B5EF4-FFF2-40B4-BE49-F238E27FC236}">
                <a16:creationId xmlns:a16="http://schemas.microsoft.com/office/drawing/2014/main" id="{0B6EC4A0-5FD9-08BC-D025-49BAEB1FA894}"/>
              </a:ext>
            </a:extLst>
          </p:cNvPr>
          <p:cNvSpPr txBox="1"/>
          <p:nvPr/>
        </p:nvSpPr>
        <p:spPr>
          <a:xfrm>
            <a:off x="7617700" y="2016960"/>
            <a:ext cx="1334020" cy="369332"/>
          </a:xfrm>
          <a:prstGeom prst="rect">
            <a:avLst/>
          </a:prstGeom>
          <a:noFill/>
        </p:spPr>
        <p:txBody>
          <a:bodyPr wrap="none" rtlCol="0">
            <a:spAutoFit/>
          </a:bodyPr>
          <a:lstStyle/>
          <a:p>
            <a:r>
              <a:rPr lang="en-US" dirty="0"/>
              <a:t>G. Mitsuka</a:t>
            </a:r>
          </a:p>
        </p:txBody>
      </p:sp>
      <mc:AlternateContent xmlns:mc="http://schemas.openxmlformats.org/markup-compatibility/2006" xmlns:a14="http://schemas.microsoft.com/office/drawing/2010/main">
        <mc:Choice Requires="a14">
          <p:sp>
            <p:nvSpPr>
              <p:cNvPr id="25" name="テキスト ボックス 24">
                <a:extLst>
                  <a:ext uri="{FF2B5EF4-FFF2-40B4-BE49-F238E27FC236}">
                    <a16:creationId xmlns:a16="http://schemas.microsoft.com/office/drawing/2014/main" id="{6843BAF2-9BCD-EFF1-5A4C-E411813BD7E3}"/>
                  </a:ext>
                </a:extLst>
              </p:cNvPr>
              <p:cNvSpPr txBox="1"/>
              <p:nvPr/>
            </p:nvSpPr>
            <p:spPr>
              <a:xfrm>
                <a:off x="750674" y="4148700"/>
                <a:ext cx="6098058" cy="391261"/>
              </a:xfrm>
              <a:prstGeom prst="rect">
                <a:avLst/>
              </a:prstGeom>
              <a:noFill/>
            </p:spPr>
            <p:txBody>
              <a:bodyPr wrap="square">
                <a:spAutoFit/>
              </a:bodyPr>
              <a:lstStyle/>
              <a:p>
                <a:pPr/>
                <a14:m>
                  <m:oMathPara xmlns:m="http://schemas.openxmlformats.org/officeDocument/2006/math">
                    <m:oMath>
                      <m:sSub>
                        <m:sSubPr>
                          <m:ctrlPr>
                            <a:rPr lang="en-US" altLang="ja-JP" sz="1800" i="1">
                              <a:latin typeface="Cambria Math" panose="02040503050406030204" pitchFamily="18" charset="0"/>
                              <a:ea typeface="Cambria Math" panose="02040503050406030204" pitchFamily="18" charset="0"/>
                            </a:rPr>
                          </m:ctrlPr>
                        </m:sSubPr>
                        <m:e>
                          <m:r>
                            <a:rPr lang="en-US" altLang="ja-JP" sz="1800" i="1">
                              <a:latin typeface="Cambria Math" panose="02040503050406030204" pitchFamily="18" charset="0"/>
                              <a:ea typeface="Cambria Math" panose="02040503050406030204" pitchFamily="18" charset="0"/>
                            </a:rPr>
                            <m:t>𝜀</m:t>
                          </m:r>
                        </m:e>
                        <m:sub>
                          <m:r>
                            <a:rPr lang="en-US" altLang="ja-JP" sz="1800" i="1">
                              <a:latin typeface="Cambria Math" panose="02040503050406030204" pitchFamily="18" charset="0"/>
                              <a:ea typeface="Cambria Math" panose="02040503050406030204" pitchFamily="18" charset="0"/>
                            </a:rPr>
                            <m:t>𝑦</m:t>
                          </m:r>
                        </m:sub>
                      </m:sSub>
                      <m:r>
                        <a:rPr lang="en-US" altLang="ja-JP" sz="1800" i="1">
                          <a:latin typeface="Cambria Math" panose="02040503050406030204" pitchFamily="18" charset="0"/>
                          <a:ea typeface="Cambria Math" panose="02040503050406030204" pitchFamily="18" charset="0"/>
                        </a:rPr>
                        <m:t>=80</m:t>
                      </m:r>
                      <m:r>
                        <a:rPr lang="en-US" altLang="ja-JP" sz="1800" i="1">
                          <a:latin typeface="Cambria Math" panose="02040503050406030204" pitchFamily="18" charset="0"/>
                          <a:ea typeface="Cambria Math" panose="02040503050406030204" pitchFamily="18" charset="0"/>
                        </a:rPr>
                        <m:t>𝑝𝑚</m:t>
                      </m:r>
                    </m:oMath>
                  </m:oMathPara>
                </a14:m>
                <a:endParaRPr lang="en-US" dirty="0"/>
              </a:p>
            </p:txBody>
          </p:sp>
        </mc:Choice>
        <mc:Fallback xmlns="">
          <p:sp>
            <p:nvSpPr>
              <p:cNvPr id="25" name="テキスト ボックス 24">
                <a:extLst>
                  <a:ext uri="{FF2B5EF4-FFF2-40B4-BE49-F238E27FC236}">
                    <a16:creationId xmlns:a16="http://schemas.microsoft.com/office/drawing/2014/main" id="{6843BAF2-9BCD-EFF1-5A4C-E411813BD7E3}"/>
                  </a:ext>
                </a:extLst>
              </p:cNvPr>
              <p:cNvSpPr txBox="1">
                <a:spLocks noRot="1" noChangeAspect="1" noMove="1" noResize="1" noEditPoints="1" noAdjustHandles="1" noChangeArrowheads="1" noChangeShapeType="1" noTextEdit="1"/>
              </p:cNvSpPr>
              <p:nvPr/>
            </p:nvSpPr>
            <p:spPr>
              <a:xfrm>
                <a:off x="750674" y="4148700"/>
                <a:ext cx="6098058" cy="391261"/>
              </a:xfrm>
              <a:prstGeom prst="rect">
                <a:avLst/>
              </a:prstGeom>
              <a:blipFill>
                <a:blip r:embed="rId8"/>
                <a:stretch>
                  <a:fillRect b="-7813"/>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7" name="テキスト ボックス 26">
                <a:extLst>
                  <a:ext uri="{FF2B5EF4-FFF2-40B4-BE49-F238E27FC236}">
                    <a16:creationId xmlns:a16="http://schemas.microsoft.com/office/drawing/2014/main" id="{C10B2094-0294-C5B8-6575-ED052809B2E8}"/>
                  </a:ext>
                </a:extLst>
              </p:cNvPr>
              <p:cNvSpPr txBox="1"/>
              <p:nvPr/>
            </p:nvSpPr>
            <p:spPr>
              <a:xfrm>
                <a:off x="3159444" y="4517123"/>
                <a:ext cx="6098058" cy="369332"/>
              </a:xfrm>
              <a:prstGeom prst="rect">
                <a:avLst/>
              </a:prstGeom>
              <a:noFill/>
            </p:spPr>
            <p:txBody>
              <a:bodyPr wrap="square">
                <a:spAutoFit/>
              </a:bodyPr>
              <a:lstStyle/>
              <a:p>
                <a14:m>
                  <m:oMath xmlns:m="http://schemas.openxmlformats.org/officeDocument/2006/math">
                    <m:sSub>
                      <m:sSubPr>
                        <m:ctrlPr>
                          <a:rPr lang="en-US" altLang="ja-JP" sz="1800" i="1">
                            <a:latin typeface="Cambria Math" panose="02040503050406030204" pitchFamily="18" charset="0"/>
                            <a:ea typeface="Arial Unicode MS" panose="020B0604020202020204"/>
                          </a:rPr>
                        </m:ctrlPr>
                      </m:sSubPr>
                      <m:e>
                        <m:r>
                          <a:rPr lang="en-US" altLang="ja-JP" sz="1800" i="1">
                            <a:latin typeface="Cambria Math" panose="02040503050406030204" pitchFamily="18" charset="0"/>
                            <a:ea typeface="Arial Unicode MS" panose="020B0604020202020204"/>
                          </a:rPr>
                          <m:t>𝑃</m:t>
                        </m:r>
                      </m:e>
                      <m:sub>
                        <m:r>
                          <a:rPr lang="en-US" altLang="ja-JP" sz="1800" i="1">
                            <a:latin typeface="Cambria Math" panose="02040503050406030204" pitchFamily="18" charset="0"/>
                            <a:ea typeface="Arial Unicode MS" panose="020B0604020202020204"/>
                          </a:rPr>
                          <m:t>𝑣𝑎𝑐</m:t>
                        </m:r>
                      </m:sub>
                    </m:sSub>
                    <m:r>
                      <a:rPr lang="en-US" altLang="ja-JP" sz="1800" b="0" i="1">
                        <a:latin typeface="Cambria Math" panose="02040503050406030204" pitchFamily="18" charset="0"/>
                        <a:ea typeface="Arial Unicode MS" panose="020B0604020202020204"/>
                      </a:rPr>
                      <m:t>=</m:t>
                    </m:r>
                  </m:oMath>
                </a14:m>
                <a:r>
                  <a:rPr lang="en-US" altLang="ja-JP" sz="1800" dirty="0">
                    <a:ea typeface="Arial Unicode MS" panose="020B0604020202020204"/>
                  </a:rPr>
                  <a:t>5.7 x 10</a:t>
                </a:r>
                <a:r>
                  <a:rPr lang="en-US" altLang="ja-JP" sz="1800" baseline="30000" dirty="0">
                    <a:ea typeface="Arial Unicode MS" panose="020B0604020202020204"/>
                  </a:rPr>
                  <a:t>-8</a:t>
                </a:r>
                <a:r>
                  <a:rPr lang="en-US" altLang="ja-JP" sz="1800" dirty="0">
                    <a:ea typeface="Arial Unicode MS" panose="020B0604020202020204"/>
                  </a:rPr>
                  <a:t>Pa@1600mA </a:t>
                </a:r>
                <a:endParaRPr lang="en-US" dirty="0"/>
              </a:p>
            </p:txBody>
          </p:sp>
        </mc:Choice>
        <mc:Fallback xmlns="">
          <p:sp>
            <p:nvSpPr>
              <p:cNvPr id="27" name="テキスト ボックス 26">
                <a:extLst>
                  <a:ext uri="{FF2B5EF4-FFF2-40B4-BE49-F238E27FC236}">
                    <a16:creationId xmlns:a16="http://schemas.microsoft.com/office/drawing/2014/main" id="{C10B2094-0294-C5B8-6575-ED052809B2E8}"/>
                  </a:ext>
                </a:extLst>
              </p:cNvPr>
              <p:cNvSpPr txBox="1">
                <a:spLocks noRot="1" noChangeAspect="1" noMove="1" noResize="1" noEditPoints="1" noAdjustHandles="1" noChangeArrowheads="1" noChangeShapeType="1" noTextEdit="1"/>
              </p:cNvSpPr>
              <p:nvPr/>
            </p:nvSpPr>
            <p:spPr>
              <a:xfrm>
                <a:off x="3159444" y="4517123"/>
                <a:ext cx="6098058" cy="369332"/>
              </a:xfrm>
              <a:prstGeom prst="rect">
                <a:avLst/>
              </a:prstGeom>
              <a:blipFill>
                <a:blip r:embed="rId9"/>
                <a:stretch>
                  <a:fillRect t="-8197" b="-26230"/>
                </a:stretch>
              </a:blipFill>
            </p:spPr>
            <p:txBody>
              <a:bodyPr/>
              <a:lstStyle/>
              <a:p>
                <a:r>
                  <a:rPr lang="ja-JP" altLang="en-US">
                    <a:noFill/>
                  </a:rPr>
                  <a:t> </a:t>
                </a:r>
              </a:p>
            </p:txBody>
          </p:sp>
        </mc:Fallback>
      </mc:AlternateContent>
      <p:sp>
        <p:nvSpPr>
          <p:cNvPr id="3" name="テキスト ボックス 2">
            <a:extLst>
              <a:ext uri="{FF2B5EF4-FFF2-40B4-BE49-F238E27FC236}">
                <a16:creationId xmlns:a16="http://schemas.microsoft.com/office/drawing/2014/main" id="{69385E61-D867-36A5-2154-AD6BCE57ADDC}"/>
              </a:ext>
            </a:extLst>
          </p:cNvPr>
          <p:cNvSpPr txBox="1"/>
          <p:nvPr/>
        </p:nvSpPr>
        <p:spPr>
          <a:xfrm>
            <a:off x="8065509" y="926562"/>
            <a:ext cx="2383986" cy="307777"/>
          </a:xfrm>
          <a:prstGeom prst="rect">
            <a:avLst/>
          </a:prstGeom>
          <a:noFill/>
        </p:spPr>
        <p:txBody>
          <a:bodyPr wrap="none" rtlCol="0">
            <a:spAutoFit/>
          </a:bodyPr>
          <a:lstStyle/>
          <a:p>
            <a:pPr algn="l"/>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Data during beam collisions</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2" name="テキスト ボックス 11">
            <a:extLst>
              <a:ext uri="{FF2B5EF4-FFF2-40B4-BE49-F238E27FC236}">
                <a16:creationId xmlns:a16="http://schemas.microsoft.com/office/drawing/2014/main" id="{22A7E2B9-A453-9DE3-D540-D9A414C5781D}"/>
              </a:ext>
            </a:extLst>
          </p:cNvPr>
          <p:cNvSpPr txBox="1"/>
          <p:nvPr/>
        </p:nvSpPr>
        <p:spPr>
          <a:xfrm>
            <a:off x="9045489" y="4507922"/>
            <a:ext cx="1199367" cy="307777"/>
          </a:xfrm>
          <a:prstGeom prst="rect">
            <a:avLst/>
          </a:prstGeom>
          <a:noFill/>
        </p:spPr>
        <p:txBody>
          <a:bodyPr wrap="none" rtlCol="0">
            <a:spAutoFit/>
          </a:bodyPr>
          <a:lstStyle/>
          <a:p>
            <a:pPr algn="l"/>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Current [mA]</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18" name="テキスト ボックス 17">
            <a:extLst>
              <a:ext uri="{FF2B5EF4-FFF2-40B4-BE49-F238E27FC236}">
                <a16:creationId xmlns:a16="http://schemas.microsoft.com/office/drawing/2014/main" id="{47A2F94A-1123-D1C2-3B0B-ACB613B710B0}"/>
              </a:ext>
            </a:extLst>
          </p:cNvPr>
          <p:cNvSpPr txBox="1"/>
          <p:nvPr/>
        </p:nvSpPr>
        <p:spPr>
          <a:xfrm>
            <a:off x="8058111" y="52668"/>
            <a:ext cx="4052694" cy="338554"/>
          </a:xfrm>
          <a:prstGeom prst="rect">
            <a:avLst/>
          </a:prstGeom>
          <a:noFill/>
          <a:ln>
            <a:solidFill>
              <a:schemeClr val="tx1"/>
            </a:solidFill>
          </a:ln>
        </p:spPr>
        <p:txBody>
          <a:bodyPr wrap="square">
            <a:spAutoFit/>
          </a:bodyPr>
          <a:lstStyle/>
          <a:p>
            <a:r>
              <a:rPr lang="ja-JP" altLang="ja-JP" sz="1600" i="1" dirty="0">
                <a:latin typeface="Arial Unicode MS" panose="020B0604020202020204" pitchFamily="50" charset="-128"/>
                <a:ea typeface="Arial Unicode MS" panose="020B0604020202020204" pitchFamily="50" charset="-128"/>
                <a:cs typeface="Arial Unicode MS" panose="020B0604020202020204" pitchFamily="50" charset="-128"/>
              </a:rPr>
              <a:t>Used to evaluate the required parameters</a:t>
            </a:r>
            <a:endParaRPr lang="ja-JP" altLang="en-US" sz="1600" i="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1" name="テキスト ボックス 20">
            <a:extLst>
              <a:ext uri="{FF2B5EF4-FFF2-40B4-BE49-F238E27FC236}">
                <a16:creationId xmlns:a16="http://schemas.microsoft.com/office/drawing/2014/main" id="{03468A59-02C0-2D7C-9B0A-A8939E73DCCE}"/>
              </a:ext>
            </a:extLst>
          </p:cNvPr>
          <p:cNvSpPr txBox="1"/>
          <p:nvPr/>
        </p:nvSpPr>
        <p:spPr>
          <a:xfrm>
            <a:off x="10635441" y="557005"/>
            <a:ext cx="1380506" cy="338554"/>
          </a:xfrm>
          <a:prstGeom prst="rect">
            <a:avLst/>
          </a:prstGeom>
          <a:noFill/>
        </p:spPr>
        <p:txBody>
          <a:bodyPr wrap="none" rtlCol="0">
            <a:spAutoFit/>
          </a:bodyPr>
          <a:lstStyle/>
          <a:p>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Y. </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Funakoshi</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Tree>
    <p:extLst>
      <p:ext uri="{BB962C8B-B14F-4D97-AF65-F5344CB8AC3E}">
        <p14:creationId xmlns:p14="http://schemas.microsoft.com/office/powerpoint/2010/main" val="15828796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227C5-1237-579F-05F6-837BD01F796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F4A539F-9362-12B8-BA24-77053997E107}"/>
              </a:ext>
            </a:extLst>
          </p:cNvPr>
          <p:cNvSpPr>
            <a:spLocks noGrp="1"/>
          </p:cNvSpPr>
          <p:nvPr>
            <p:ph type="title"/>
          </p:nvPr>
        </p:nvSpPr>
        <p:spPr>
          <a:xfrm>
            <a:off x="838200" y="18256"/>
            <a:ext cx="10515600" cy="662782"/>
          </a:xfrm>
        </p:spPr>
        <p:txBody>
          <a:bodyPr anchor="ctr">
            <a:normAutofit/>
          </a:bodyPr>
          <a:lstStyle/>
          <a:p>
            <a:r>
              <a:rPr lang="en-US" altLang="ja-JP" sz="4100" dirty="0">
                <a:solidFill>
                  <a:srgbClr val="011893"/>
                </a:solidFill>
              </a:rPr>
              <a:t>Beam Lifetime model (HER)</a:t>
            </a:r>
            <a:endParaRPr kumimoji="1" lang="ja-JP" altLang="en-US" sz="4100" dirty="0">
              <a:solidFill>
                <a:srgbClr val="011893"/>
              </a:solidFill>
            </a:endParaRPr>
          </a:p>
        </p:txBody>
      </p:sp>
      <p:pic>
        <p:nvPicPr>
          <p:cNvPr id="3" name="コンテンツ プレースホルダー 2">
            <a:extLst>
              <a:ext uri="{FF2B5EF4-FFF2-40B4-BE49-F238E27FC236}">
                <a16:creationId xmlns:a16="http://schemas.microsoft.com/office/drawing/2014/main" id="{97EC87F3-90F8-7162-6868-8A9589B9F653}"/>
              </a:ext>
            </a:extLst>
          </p:cNvPr>
          <p:cNvPicPr>
            <a:picLocks noGrp="1" noChangeAspect="1"/>
          </p:cNvPicPr>
          <p:nvPr>
            <p:ph idx="1"/>
          </p:nvPr>
        </p:nvPicPr>
        <p:blipFill>
          <a:blip r:embed="rId3"/>
          <a:stretch>
            <a:fillRect/>
          </a:stretch>
        </p:blipFill>
        <p:spPr>
          <a:xfrm>
            <a:off x="6301076" y="1078363"/>
            <a:ext cx="5096267" cy="3338056"/>
          </a:xfrm>
          <a:prstGeom prst="rect">
            <a:avLst/>
          </a:prstGeom>
          <a:noFill/>
        </p:spPr>
      </p:pic>
      <p:sp>
        <p:nvSpPr>
          <p:cNvPr id="9" name="スライド番号プレースホルダー 8">
            <a:extLst>
              <a:ext uri="{FF2B5EF4-FFF2-40B4-BE49-F238E27FC236}">
                <a16:creationId xmlns:a16="http://schemas.microsoft.com/office/drawing/2014/main" id="{E387E727-792A-49DC-BBC1-CA7EC52A29F7}"/>
              </a:ext>
            </a:extLst>
          </p:cNvPr>
          <p:cNvSpPr>
            <a:spLocks noGrp="1"/>
          </p:cNvSpPr>
          <p:nvPr>
            <p:ph type="sldNum" sz="quarter" idx="12"/>
          </p:nvPr>
        </p:nvSpPr>
        <p:spPr>
          <a:xfrm>
            <a:off x="8654143" y="6451697"/>
            <a:ext cx="2743200" cy="365125"/>
          </a:xfrm>
        </p:spPr>
        <p:txBody>
          <a:bodyPr anchor="ctr">
            <a:normAutofit/>
          </a:bodyPr>
          <a:lstStyle/>
          <a:p>
            <a:pPr>
              <a:spcAft>
                <a:spcPts val="600"/>
              </a:spcAft>
            </a:pPr>
            <a:fld id="{D92486E9-A0B3-4706-B8AA-9F1AFB67B3EB}" type="slidenum">
              <a:rPr lang="ja-JP" altLang="en-US" smtClean="0"/>
              <a:pPr>
                <a:spcAft>
                  <a:spcPts val="600"/>
                </a:spcAft>
              </a:pPr>
              <a:t>55</a:t>
            </a:fld>
            <a:endParaRPr lang="ja-JP" altLang="en-US" dirty="0"/>
          </a:p>
        </p:txBody>
      </p:sp>
      <p:sp>
        <p:nvSpPr>
          <p:cNvPr id="4" name="テキスト ボックス 3">
            <a:extLst>
              <a:ext uri="{FF2B5EF4-FFF2-40B4-BE49-F238E27FC236}">
                <a16:creationId xmlns:a16="http://schemas.microsoft.com/office/drawing/2014/main" id="{C5364BAF-6844-9AF8-3427-F74226FA5554}"/>
              </a:ext>
            </a:extLst>
          </p:cNvPr>
          <p:cNvSpPr txBox="1"/>
          <p:nvPr/>
        </p:nvSpPr>
        <p:spPr>
          <a:xfrm>
            <a:off x="481914" y="1322173"/>
            <a:ext cx="4216219" cy="369332"/>
          </a:xfrm>
          <a:prstGeom prst="rect">
            <a:avLst/>
          </a:prstGeom>
          <a:noFill/>
        </p:spPr>
        <p:txBody>
          <a:bodyPr wrap="none" rtlCol="0">
            <a:spAutoFit/>
          </a:bodyPr>
          <a:lstStyle/>
          <a:p>
            <a:r>
              <a:rPr lang="en-US" dirty="0"/>
              <a:t>HER: Touschek lifetime is considered.</a:t>
            </a:r>
          </a:p>
        </p:txBody>
      </p:sp>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EB2988BD-F8EA-B024-DD3A-A665A22A8444}"/>
                  </a:ext>
                </a:extLst>
              </p:cNvPr>
              <p:cNvSpPr txBox="1"/>
              <p:nvPr/>
            </p:nvSpPr>
            <p:spPr>
              <a:xfrm>
                <a:off x="641023" y="1898433"/>
                <a:ext cx="4121513" cy="636713"/>
              </a:xfrm>
              <a:prstGeom prst="rect">
                <a:avLst/>
              </a:prstGeom>
              <a:noFill/>
            </p:spPr>
            <p:txBody>
              <a:bodyPr wrap="none" lIns="0" tIns="0" rIns="0" bIns="0" rtlCol="0">
                <a:spAutoFit/>
              </a:bodyPr>
              <a:lstStyle/>
              <a:p>
                <a:pPr/>
                <a14:m>
                  <m:oMathPara xmlns:m="http://schemas.openxmlformats.org/officeDocument/2006/math">
                    <m:oMath>
                      <m:sSubSup>
                        <m:sSubSupPr>
                          <m:ctrlPr>
                            <a:rPr lang="en-US" b="0" i="1">
                              <a:latin typeface="Cambria Math" panose="02040503050406030204" pitchFamily="18" charset="0"/>
                              <a:ea typeface="Cambria Math" panose="02040503050406030204" pitchFamily="18" charset="0"/>
                            </a:rPr>
                          </m:ctrlPr>
                        </m:sSubSupPr>
                        <m:e>
                          <m:r>
                            <a:rPr lang="en-US" b="0" i="1">
                              <a:latin typeface="Cambria Math" panose="02040503050406030204" pitchFamily="18" charset="0"/>
                              <a:ea typeface="Cambria Math" panose="02040503050406030204" pitchFamily="18" charset="0"/>
                            </a:rPr>
                            <m:t>𝜏</m:t>
                          </m:r>
                        </m:e>
                        <m:sub>
                          <m:r>
                            <a:rPr lang="en-US" b="0" i="1">
                              <a:latin typeface="Cambria Math" panose="02040503050406030204" pitchFamily="18" charset="0"/>
                            </a:rPr>
                            <m:t>𝐻𝐸𝑅</m:t>
                          </m:r>
                        </m:sub>
                        <m:sup>
                          <m:r>
                            <a:rPr lang="en-US" b="0" i="1">
                              <a:latin typeface="Cambria Math" panose="02040503050406030204" pitchFamily="18" charset="0"/>
                            </a:rPr>
                            <m:t>−1</m:t>
                          </m:r>
                        </m:sup>
                      </m:sSubSup>
                      <m:r>
                        <a:rPr lang="en-US" b="0" i="1">
                          <a:latin typeface="Cambria Math" panose="02040503050406030204" pitchFamily="18" charset="0"/>
                        </a:rPr>
                        <m:t>=</m:t>
                      </m:r>
                      <m:sSub>
                        <m:sSubPr>
                          <m:ctrlPr>
                            <a:rPr lang="en-US" b="0" i="1">
                              <a:latin typeface="Cambria Math" panose="02040503050406030204" pitchFamily="18" charset="0"/>
                            </a:rPr>
                          </m:ctrlPr>
                        </m:sSubPr>
                        <m:e>
                          <m:r>
                            <a:rPr lang="en-US" b="0" i="1">
                              <a:latin typeface="Cambria Math" panose="02040503050406030204" pitchFamily="18" charset="0"/>
                            </a:rPr>
                            <m:t>𝐾</m:t>
                          </m:r>
                        </m:e>
                        <m:sub>
                          <m:r>
                            <a:rPr lang="en-US" b="0" i="1">
                              <a:latin typeface="Cambria Math" panose="02040503050406030204" pitchFamily="18" charset="0"/>
                            </a:rPr>
                            <m:t>𝐻</m:t>
                          </m:r>
                        </m:sub>
                      </m:sSub>
                      <m:f>
                        <m:fPr>
                          <m:ctrlPr>
                            <a:rPr lang="en-US" altLang="ja-JP" i="1">
                              <a:latin typeface="Cambria Math" panose="02040503050406030204" pitchFamily="18" charset="0"/>
                              <a:ea typeface="Arial Unicode MS" panose="020B0604020202020204"/>
                            </a:rPr>
                          </m:ctrlPr>
                        </m:fPr>
                        <m:num>
                          <m:sSub>
                            <m:sSubPr>
                              <m:ctrlPr>
                                <a:rPr lang="en-US" altLang="ja-JP" i="1">
                                  <a:latin typeface="Cambria Math" panose="02040503050406030204" pitchFamily="18" charset="0"/>
                                  <a:ea typeface="Arial Unicode MS" panose="020B0604020202020204"/>
                                </a:rPr>
                              </m:ctrlPr>
                            </m:sSubPr>
                            <m:e>
                              <m:r>
                                <a:rPr lang="en-US" altLang="ja-JP" i="1">
                                  <a:latin typeface="Cambria Math" panose="02040503050406030204" pitchFamily="18" charset="0"/>
                                  <a:ea typeface="Arial Unicode MS" panose="020B0604020202020204"/>
                                </a:rPr>
                                <m:t>𝐼</m:t>
                              </m:r>
                            </m:e>
                            <m:sub>
                              <m:r>
                                <a:rPr lang="en-US" altLang="ja-JP" i="1">
                                  <a:latin typeface="Cambria Math" panose="02040503050406030204" pitchFamily="18" charset="0"/>
                                  <a:ea typeface="Arial Unicode MS" panose="020B0604020202020204"/>
                                </a:rPr>
                                <m:t>𝑡𝑜𝑡𝑎𝑙</m:t>
                              </m:r>
                            </m:sub>
                          </m:sSub>
                        </m:num>
                        <m:den>
                          <m:sSub>
                            <m:sSubPr>
                              <m:ctrlPr>
                                <a:rPr lang="en-US" b="0" i="1">
                                  <a:latin typeface="Cambria Math" panose="02040503050406030204" pitchFamily="18" charset="0"/>
                                </a:rPr>
                              </m:ctrlPr>
                            </m:sSubPr>
                            <m:e>
                              <m:r>
                                <a:rPr lang="en-US" b="0" i="1">
                                  <a:latin typeface="Cambria Math" panose="02040503050406030204" pitchFamily="18" charset="0"/>
                                </a:rPr>
                                <m:t>𝑁</m:t>
                              </m:r>
                            </m:e>
                            <m:sub>
                              <m:r>
                                <a:rPr lang="en-US" b="0" i="1">
                                  <a:latin typeface="Cambria Math" panose="02040503050406030204" pitchFamily="18" charset="0"/>
                                </a:rPr>
                                <m:t>𝑏</m:t>
                              </m:r>
                            </m:sub>
                          </m:sSub>
                        </m:den>
                      </m:f>
                      <m:f>
                        <m:fPr>
                          <m:ctrlPr>
                            <a:rPr lang="en-US" b="0" i="1">
                              <a:latin typeface="Cambria Math" panose="02040503050406030204" pitchFamily="18" charset="0"/>
                            </a:rPr>
                          </m:ctrlPr>
                        </m:fPr>
                        <m:num>
                          <m:r>
                            <a:rPr lang="en-US" b="0" i="1">
                              <a:latin typeface="Cambria Math" panose="02040503050406030204" pitchFamily="18" charset="0"/>
                            </a:rPr>
                            <m:t>1</m:t>
                          </m:r>
                        </m:num>
                        <m:den>
                          <m:rad>
                            <m:radPr>
                              <m:degHide m:val="on"/>
                              <m:ctrlPr>
                                <a:rPr lang="en-US" altLang="ja-JP" i="1">
                                  <a:latin typeface="Cambria Math" panose="02040503050406030204" pitchFamily="18" charset="0"/>
                                  <a:ea typeface="Arial Unicode MS" panose="020B0604020202020204"/>
                                </a:rPr>
                              </m:ctrlPr>
                            </m:radPr>
                            <m:deg/>
                            <m:e>
                              <m:sSub>
                                <m:sSubPr>
                                  <m:ctrlPr>
                                    <a:rPr lang="en-US" altLang="ja-JP" i="1">
                                      <a:latin typeface="Cambria Math" panose="02040503050406030204" pitchFamily="18" charset="0"/>
                                      <a:ea typeface="Cambria Math" panose="02040503050406030204" pitchFamily="18" charset="0"/>
                                    </a:rPr>
                                  </m:ctrlPr>
                                </m:sSubPr>
                                <m:e>
                                  <m:r>
                                    <a:rPr lang="en-US" altLang="ja-JP" i="1">
                                      <a:latin typeface="Cambria Math" panose="02040503050406030204" pitchFamily="18" charset="0"/>
                                      <a:ea typeface="Cambria Math" panose="02040503050406030204" pitchFamily="18" charset="0"/>
                                    </a:rPr>
                                    <m:t>𝜀</m:t>
                                  </m:r>
                                </m:e>
                                <m:sub>
                                  <m:r>
                                    <a:rPr lang="en-US" altLang="ja-JP" i="1">
                                      <a:latin typeface="Cambria Math" panose="02040503050406030204" pitchFamily="18" charset="0"/>
                                      <a:ea typeface="Arial Unicode MS" panose="020B0604020202020204"/>
                                    </a:rPr>
                                    <m:t>𝑥</m:t>
                                  </m:r>
                                </m:sub>
                              </m:sSub>
                            </m:e>
                          </m:rad>
                          <m:r>
                            <a:rPr lang="en-US" altLang="ja-JP" i="1">
                              <a:latin typeface="Cambria Math" panose="02040503050406030204" pitchFamily="18" charset="0"/>
                              <a:ea typeface="Cambria Math" panose="02040503050406030204" pitchFamily="18" charset="0"/>
                            </a:rPr>
                            <m:t>∙</m:t>
                          </m:r>
                          <m:rad>
                            <m:radPr>
                              <m:degHide m:val="on"/>
                              <m:ctrlPr>
                                <a:rPr lang="en-US" altLang="ja-JP" i="1">
                                  <a:latin typeface="Cambria Math" panose="02040503050406030204" pitchFamily="18" charset="0"/>
                                  <a:ea typeface="Cambria Math" panose="02040503050406030204" pitchFamily="18" charset="0"/>
                                </a:rPr>
                              </m:ctrlPr>
                            </m:radPr>
                            <m:deg/>
                            <m:e>
                              <m:sSub>
                                <m:sSubPr>
                                  <m:ctrlPr>
                                    <a:rPr lang="en-US" altLang="ja-JP" i="1">
                                      <a:latin typeface="Cambria Math" panose="02040503050406030204" pitchFamily="18" charset="0"/>
                                      <a:ea typeface="Cambria Math" panose="02040503050406030204" pitchFamily="18" charset="0"/>
                                    </a:rPr>
                                  </m:ctrlPr>
                                </m:sSubPr>
                                <m:e>
                                  <m:r>
                                    <a:rPr lang="en-US" altLang="ja-JP" i="1">
                                      <a:latin typeface="Cambria Math" panose="02040503050406030204" pitchFamily="18" charset="0"/>
                                      <a:ea typeface="Cambria Math" panose="02040503050406030204" pitchFamily="18" charset="0"/>
                                    </a:rPr>
                                    <m:t>𝜀</m:t>
                                  </m:r>
                                </m:e>
                                <m:sub>
                                  <m:r>
                                    <a:rPr lang="en-US" altLang="ja-JP" i="1">
                                      <a:latin typeface="Cambria Math" panose="02040503050406030204" pitchFamily="18" charset="0"/>
                                      <a:ea typeface="Cambria Math" panose="02040503050406030204" pitchFamily="18" charset="0"/>
                                    </a:rPr>
                                    <m:t>𝑦</m:t>
                                  </m:r>
                                </m:sub>
                              </m:sSub>
                            </m:e>
                          </m:rad>
                          <m:r>
                            <a:rPr lang="en-US" altLang="ja-JP" i="1">
                              <a:latin typeface="Cambria Math" panose="02040503050406030204" pitchFamily="18" charset="0"/>
                              <a:ea typeface="Cambria Math" panose="02040503050406030204" pitchFamily="18" charset="0"/>
                            </a:rPr>
                            <m:t>∙</m:t>
                          </m:r>
                          <m:sSub>
                            <m:sSubPr>
                              <m:ctrlPr>
                                <a:rPr lang="en-US" altLang="ja-JP" i="1">
                                  <a:latin typeface="Cambria Math" panose="02040503050406030204" pitchFamily="18" charset="0"/>
                                  <a:ea typeface="Cambria Math" panose="02040503050406030204" pitchFamily="18" charset="0"/>
                                </a:rPr>
                              </m:ctrlPr>
                            </m:sSubPr>
                            <m:e>
                              <m:r>
                                <a:rPr lang="en-US" altLang="ja-JP" i="1">
                                  <a:latin typeface="Cambria Math" panose="02040503050406030204" pitchFamily="18" charset="0"/>
                                  <a:ea typeface="Cambria Math" panose="02040503050406030204" pitchFamily="18" charset="0"/>
                                </a:rPr>
                                <m:t>𝜎</m:t>
                              </m:r>
                            </m:e>
                            <m:sub>
                              <m:r>
                                <a:rPr lang="en-US" altLang="ja-JP" i="1">
                                  <a:latin typeface="Cambria Math" panose="02040503050406030204" pitchFamily="18" charset="0"/>
                                  <a:ea typeface="Cambria Math" panose="02040503050406030204" pitchFamily="18" charset="0"/>
                                </a:rPr>
                                <m:t>𝑧</m:t>
                              </m:r>
                            </m:sub>
                          </m:sSub>
                        </m:den>
                      </m:f>
                      <m:r>
                        <a:rPr lang="en-US" b="0" i="1">
                          <a:latin typeface="Cambria Math" panose="02040503050406030204" pitchFamily="18" charset="0"/>
                        </a:rPr>
                        <m:t>=</m:t>
                      </m:r>
                      <m:sSub>
                        <m:sSubPr>
                          <m:ctrlPr>
                            <a:rPr lang="en-US" b="0" i="1">
                              <a:latin typeface="Cambria Math" panose="02040503050406030204" pitchFamily="18" charset="0"/>
                            </a:rPr>
                          </m:ctrlPr>
                        </m:sSubPr>
                        <m:e>
                          <m:r>
                            <a:rPr lang="en-US" b="0" i="1">
                              <a:latin typeface="Cambria Math" panose="02040503050406030204" pitchFamily="18" charset="0"/>
                            </a:rPr>
                            <m:t>𝐶</m:t>
                          </m:r>
                        </m:e>
                        <m:sub>
                          <m:r>
                            <a:rPr lang="en-US" b="0" i="1">
                              <a:latin typeface="Cambria Math" panose="02040503050406030204" pitchFamily="18" charset="0"/>
                            </a:rPr>
                            <m:t>𝐻</m:t>
                          </m:r>
                        </m:sub>
                      </m:sSub>
                      <m:f>
                        <m:fPr>
                          <m:ctrlPr>
                            <a:rPr lang="en-US" altLang="ja-JP" i="1">
                              <a:latin typeface="Cambria Math" panose="02040503050406030204" pitchFamily="18" charset="0"/>
                              <a:ea typeface="Arial Unicode MS" panose="020B0604020202020204"/>
                            </a:rPr>
                          </m:ctrlPr>
                        </m:fPr>
                        <m:num>
                          <m:sSub>
                            <m:sSubPr>
                              <m:ctrlPr>
                                <a:rPr lang="en-US" altLang="ja-JP" i="1">
                                  <a:latin typeface="Cambria Math" panose="02040503050406030204" pitchFamily="18" charset="0"/>
                                  <a:ea typeface="Arial Unicode MS" panose="020B0604020202020204"/>
                                </a:rPr>
                              </m:ctrlPr>
                            </m:sSubPr>
                            <m:e>
                              <m:r>
                                <a:rPr lang="en-US" altLang="ja-JP" i="1">
                                  <a:latin typeface="Cambria Math" panose="02040503050406030204" pitchFamily="18" charset="0"/>
                                  <a:ea typeface="Arial Unicode MS" panose="020B0604020202020204"/>
                                </a:rPr>
                                <m:t>𝐼</m:t>
                              </m:r>
                            </m:e>
                            <m:sub>
                              <m:r>
                                <a:rPr lang="en-US" altLang="ja-JP" i="1">
                                  <a:latin typeface="Cambria Math" panose="02040503050406030204" pitchFamily="18" charset="0"/>
                                  <a:ea typeface="Arial Unicode MS" panose="020B0604020202020204"/>
                                </a:rPr>
                                <m:t>𝑡𝑜𝑡𝑎𝑙</m:t>
                              </m:r>
                            </m:sub>
                          </m:sSub>
                        </m:num>
                        <m:den>
                          <m:sSub>
                            <m:sSubPr>
                              <m:ctrlPr>
                                <a:rPr lang="en-US" altLang="ja-JP" i="1">
                                  <a:latin typeface="Cambria Math" panose="02040503050406030204" pitchFamily="18" charset="0"/>
                                  <a:ea typeface="Arial Unicode MS" panose="020B0604020202020204"/>
                                </a:rPr>
                              </m:ctrlPr>
                            </m:sSubPr>
                            <m:e>
                              <m:r>
                                <a:rPr lang="en-US" altLang="ja-JP" i="1">
                                  <a:latin typeface="Cambria Math" panose="02040503050406030204" pitchFamily="18" charset="0"/>
                                  <a:ea typeface="Arial Unicode MS" panose="020B0604020202020204"/>
                                </a:rPr>
                                <m:t>𝑁</m:t>
                              </m:r>
                            </m:e>
                            <m:sub>
                              <m:r>
                                <a:rPr lang="en-US" altLang="ja-JP" i="1">
                                  <a:latin typeface="Cambria Math" panose="02040503050406030204" pitchFamily="18" charset="0"/>
                                  <a:ea typeface="Arial Unicode MS" panose="020B0604020202020204"/>
                                </a:rPr>
                                <m:t>𝑏</m:t>
                              </m:r>
                            </m:sub>
                          </m:sSub>
                        </m:den>
                      </m:f>
                    </m:oMath>
                  </m:oMathPara>
                </a14:m>
                <a:endParaRPr lang="en-US" dirty="0"/>
              </a:p>
            </p:txBody>
          </p:sp>
        </mc:Choice>
        <mc:Fallback xmlns="">
          <p:sp>
            <p:nvSpPr>
              <p:cNvPr id="8" name="テキスト ボックス 7">
                <a:extLst>
                  <a:ext uri="{FF2B5EF4-FFF2-40B4-BE49-F238E27FC236}">
                    <a16:creationId xmlns:a16="http://schemas.microsoft.com/office/drawing/2014/main" id="{EB2988BD-F8EA-B024-DD3A-A665A22A8444}"/>
                  </a:ext>
                </a:extLst>
              </p:cNvPr>
              <p:cNvSpPr txBox="1">
                <a:spLocks noRot="1" noChangeAspect="1" noMove="1" noResize="1" noEditPoints="1" noAdjustHandles="1" noChangeArrowheads="1" noChangeShapeType="1" noTextEdit="1"/>
              </p:cNvSpPr>
              <p:nvPr/>
            </p:nvSpPr>
            <p:spPr>
              <a:xfrm>
                <a:off x="641023" y="1898433"/>
                <a:ext cx="4121513" cy="636713"/>
              </a:xfrm>
              <a:prstGeom prst="rect">
                <a:avLst/>
              </a:prstGeom>
              <a:blipFill>
                <a:blip r:embed="rId4"/>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19DF823F-1403-3342-648B-078809FB3E5C}"/>
                  </a:ext>
                </a:extLst>
              </p:cNvPr>
              <p:cNvSpPr txBox="1"/>
              <p:nvPr/>
            </p:nvSpPr>
            <p:spPr>
              <a:xfrm>
                <a:off x="481914" y="2663562"/>
                <a:ext cx="5096267" cy="369332"/>
              </a:xfrm>
              <a:prstGeom prst="rect">
                <a:avLst/>
              </a:prstGeom>
              <a:noFill/>
            </p:spPr>
            <p:txBody>
              <a:bodyPr wrap="none" rtlCol="0">
                <a:spAutoFit/>
              </a:bodyPr>
              <a:lstStyle/>
              <a:p>
                <a14:m>
                  <m:oMath xmlns:m="http://schemas.openxmlformats.org/officeDocument/2006/math">
                    <m:sSub>
                      <m:sSubPr>
                        <m:ctrlPr>
                          <a:rPr lang="en-US" altLang="ja-JP" i="1">
                            <a:latin typeface="Cambria Math" panose="02040503050406030204" pitchFamily="18" charset="0"/>
                            <a:ea typeface="Arial Unicode MS" panose="020B0604020202020204"/>
                          </a:rPr>
                        </m:ctrlPr>
                      </m:sSubPr>
                      <m:e>
                        <m:r>
                          <a:rPr lang="en-US" altLang="ja-JP" i="1">
                            <a:latin typeface="Cambria Math" panose="02040503050406030204" pitchFamily="18" charset="0"/>
                            <a:ea typeface="Arial Unicode MS" panose="020B0604020202020204"/>
                          </a:rPr>
                          <m:t>𝐼</m:t>
                        </m:r>
                      </m:e>
                      <m:sub>
                        <m:r>
                          <a:rPr lang="en-US" altLang="ja-JP" i="1">
                            <a:latin typeface="Cambria Math" panose="02040503050406030204" pitchFamily="18" charset="0"/>
                            <a:ea typeface="Arial Unicode MS" panose="020B0604020202020204"/>
                          </a:rPr>
                          <m:t>𝑡𝑜𝑡𝑎𝑙</m:t>
                        </m:r>
                      </m:sub>
                    </m:sSub>
                  </m:oMath>
                </a14:m>
                <a:r>
                  <a:rPr lang="en-US" baseline="-25000" dirty="0"/>
                  <a:t> </a:t>
                </a:r>
                <a:r>
                  <a:rPr lang="en-US" dirty="0"/>
                  <a:t>= 1300 mA, </a:t>
                </a:r>
                <a14:m>
                  <m:oMath xmlns:m="http://schemas.openxmlformats.org/officeDocument/2006/math">
                    <m:sSub>
                      <m:sSubPr>
                        <m:ctrlPr>
                          <a:rPr lang="en-US" altLang="ja-JP" i="1">
                            <a:latin typeface="Cambria Math" panose="02040503050406030204" pitchFamily="18" charset="0"/>
                            <a:ea typeface="Arial Unicode MS" panose="020B0604020202020204"/>
                          </a:rPr>
                        </m:ctrlPr>
                      </m:sSubPr>
                      <m:e>
                        <m:r>
                          <a:rPr lang="en-US" altLang="ja-JP" i="1">
                            <a:latin typeface="Cambria Math" panose="02040503050406030204" pitchFamily="18" charset="0"/>
                            <a:ea typeface="Arial Unicode MS" panose="020B0604020202020204"/>
                          </a:rPr>
                          <m:t>𝑁</m:t>
                        </m:r>
                      </m:e>
                      <m:sub>
                        <m:r>
                          <a:rPr lang="en-US" altLang="ja-JP" i="1">
                            <a:latin typeface="Cambria Math" panose="02040503050406030204" pitchFamily="18" charset="0"/>
                            <a:ea typeface="Arial Unicode MS" panose="020B0604020202020204"/>
                          </a:rPr>
                          <m:t>𝑏</m:t>
                        </m:r>
                      </m:sub>
                    </m:sSub>
                    <m:r>
                      <a:rPr lang="en-US" altLang="ja-JP" i="1">
                        <a:latin typeface="Cambria Math" panose="02040503050406030204" pitchFamily="18" charset="0"/>
                        <a:ea typeface="Arial Unicode MS" panose="020B0604020202020204"/>
                      </a:rPr>
                      <m:t> </m:t>
                    </m:r>
                  </m:oMath>
                </a14:m>
                <a:r>
                  <a:rPr lang="en-US" dirty="0"/>
                  <a:t>= 2346 -&gt;</a:t>
                </a:r>
                <a:r>
                  <a:rPr lang="en-US" altLang="ja-JP" dirty="0">
                    <a:ea typeface="Arial Unicode MS" panose="020B0604020202020204"/>
                  </a:rPr>
                  <a:t> </a:t>
                </a:r>
                <a14:m>
                  <m:oMath xmlns:m="http://schemas.openxmlformats.org/officeDocument/2006/math">
                    <m:sSub>
                      <m:sSubPr>
                        <m:ctrlPr>
                          <a:rPr lang="en-US" altLang="ja-JP" i="1">
                            <a:latin typeface="Cambria Math" panose="02040503050406030204" pitchFamily="18" charset="0"/>
                            <a:ea typeface="Cambria Math" panose="02040503050406030204" pitchFamily="18" charset="0"/>
                          </a:rPr>
                        </m:ctrlPr>
                      </m:sSubPr>
                      <m:e>
                        <m:r>
                          <a:rPr lang="en-US" altLang="ja-JP" i="1">
                            <a:latin typeface="Cambria Math" panose="02040503050406030204" pitchFamily="18" charset="0"/>
                            <a:ea typeface="Cambria Math" panose="02040503050406030204" pitchFamily="18" charset="0"/>
                          </a:rPr>
                          <m:t>𝜏</m:t>
                        </m:r>
                      </m:e>
                      <m:sub>
                        <m:r>
                          <a:rPr lang="en-US" altLang="ja-JP" i="1">
                            <a:latin typeface="Cambria Math" panose="02040503050406030204" pitchFamily="18" charset="0"/>
                            <a:ea typeface="Arial Unicode MS" panose="020B0604020202020204"/>
                          </a:rPr>
                          <m:t>𝐻𝐸𝑅</m:t>
                        </m:r>
                      </m:sub>
                    </m:sSub>
                    <m:r>
                      <a:rPr lang="en-US" altLang="ja-JP" i="1">
                        <a:latin typeface="Cambria Math" panose="02040503050406030204" pitchFamily="18" charset="0"/>
                        <a:ea typeface="Arial Unicode MS" panose="020B0604020202020204"/>
                      </a:rPr>
                      <m:t> </m:t>
                    </m:r>
                  </m:oMath>
                </a14:m>
                <a:r>
                  <a:rPr lang="en-US" dirty="0"/>
                  <a:t>= ~18min.</a:t>
                </a:r>
              </a:p>
            </p:txBody>
          </p:sp>
        </mc:Choice>
        <mc:Fallback xmlns="">
          <p:sp>
            <p:nvSpPr>
              <p:cNvPr id="10" name="テキスト ボックス 9">
                <a:extLst>
                  <a:ext uri="{FF2B5EF4-FFF2-40B4-BE49-F238E27FC236}">
                    <a16:creationId xmlns:a16="http://schemas.microsoft.com/office/drawing/2014/main" id="{19DF823F-1403-3342-648B-078809FB3E5C}"/>
                  </a:ext>
                </a:extLst>
              </p:cNvPr>
              <p:cNvSpPr txBox="1">
                <a:spLocks noRot="1" noChangeAspect="1" noMove="1" noResize="1" noEditPoints="1" noAdjustHandles="1" noChangeArrowheads="1" noChangeShapeType="1" noTextEdit="1"/>
              </p:cNvSpPr>
              <p:nvPr/>
            </p:nvSpPr>
            <p:spPr>
              <a:xfrm>
                <a:off x="481914" y="2663562"/>
                <a:ext cx="5096267" cy="369332"/>
              </a:xfrm>
              <a:prstGeom prst="rect">
                <a:avLst/>
              </a:prstGeom>
              <a:blipFill>
                <a:blip r:embed="rId5"/>
                <a:stretch>
                  <a:fillRect t="-8197" r="-359" b="-26230"/>
                </a:stretch>
              </a:blipFill>
            </p:spPr>
            <p:txBody>
              <a:bodyPr/>
              <a:lstStyle/>
              <a:p>
                <a:r>
                  <a:rPr lang="ja-JP" altLang="en-US">
                    <a:noFill/>
                  </a:rPr>
                  <a:t> </a:t>
                </a:r>
              </a:p>
            </p:txBody>
          </p:sp>
        </mc:Fallback>
      </mc:AlternateContent>
      <p:sp>
        <p:nvSpPr>
          <p:cNvPr id="11" name="下矢印 10">
            <a:extLst>
              <a:ext uri="{FF2B5EF4-FFF2-40B4-BE49-F238E27FC236}">
                <a16:creationId xmlns:a16="http://schemas.microsoft.com/office/drawing/2014/main" id="{F016C3E2-D544-859D-A837-8CF4C7987956}"/>
              </a:ext>
            </a:extLst>
          </p:cNvPr>
          <p:cNvSpPr/>
          <p:nvPr/>
        </p:nvSpPr>
        <p:spPr>
          <a:xfrm>
            <a:off x="2590023" y="3032894"/>
            <a:ext cx="223515" cy="21272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7F818834-7A1F-DDA4-62FD-1D732FAA56FA}"/>
                  </a:ext>
                </a:extLst>
              </p:cNvPr>
              <p:cNvSpPr txBox="1"/>
              <p:nvPr/>
            </p:nvSpPr>
            <p:spPr>
              <a:xfrm>
                <a:off x="1507524" y="3244334"/>
                <a:ext cx="4236422" cy="369332"/>
              </a:xfrm>
              <a:prstGeom prst="rect">
                <a:avLst/>
              </a:prstGeom>
              <a:noFill/>
            </p:spPr>
            <p:txBody>
              <a:bodyPr wrap="square">
                <a:spAutoFit/>
              </a:bodyPr>
              <a:lstStyle/>
              <a:p>
                <a14:m>
                  <m:oMath xmlns:m="http://schemas.openxmlformats.org/officeDocument/2006/math">
                    <m:sSub>
                      <m:sSubPr>
                        <m:ctrlPr>
                          <a:rPr lang="en-US" altLang="ja-JP" sz="1800" b="0" i="1">
                            <a:latin typeface="Cambria Math" panose="02040503050406030204" pitchFamily="18" charset="0"/>
                            <a:ea typeface="Arial Unicode MS" panose="020B0604020202020204"/>
                          </a:rPr>
                        </m:ctrlPr>
                      </m:sSubPr>
                      <m:e>
                        <m:r>
                          <a:rPr lang="en-US" altLang="ja-JP" sz="1800" b="0" i="1">
                            <a:latin typeface="Cambria Math" panose="02040503050406030204" pitchFamily="18" charset="0"/>
                            <a:ea typeface="Arial Unicode MS" panose="020B0604020202020204"/>
                          </a:rPr>
                          <m:t>𝐶</m:t>
                        </m:r>
                      </m:e>
                      <m:sub>
                        <m:r>
                          <a:rPr lang="en-US" altLang="ja-JP" sz="1800" b="0" i="1">
                            <a:latin typeface="Cambria Math" panose="02040503050406030204" pitchFamily="18" charset="0"/>
                            <a:ea typeface="Arial Unicode MS" panose="020B0604020202020204"/>
                          </a:rPr>
                          <m:t>𝐻</m:t>
                        </m:r>
                      </m:sub>
                    </m:sSub>
                  </m:oMath>
                </a14:m>
                <a:r>
                  <a:rPr lang="en-US" altLang="ja-JP" sz="1800" dirty="0">
                    <a:ea typeface="Arial Unicode MS" panose="020B0604020202020204"/>
                  </a:rPr>
                  <a:t> =0.1003 [mA</a:t>
                </a:r>
                <a:r>
                  <a:rPr lang="en-US" altLang="ja-JP" sz="1800" baseline="30000" dirty="0">
                    <a:ea typeface="Arial Unicode MS" panose="020B0604020202020204"/>
                  </a:rPr>
                  <a:t>-1</a:t>
                </a:r>
                <a:r>
                  <a:rPr lang="ja-JP" altLang="en-US" sz="1800" dirty="0">
                    <a:ea typeface="Arial Unicode MS" panose="020B0604020202020204"/>
                  </a:rPr>
                  <a:t>・</a:t>
                </a:r>
                <a:r>
                  <a:rPr lang="en-US" altLang="ja-JP" sz="1800" dirty="0">
                    <a:ea typeface="Arial Unicode MS" panose="020B0604020202020204"/>
                  </a:rPr>
                  <a:t>min</a:t>
                </a:r>
                <a:r>
                  <a:rPr lang="en-US" altLang="ja-JP" sz="1800" baseline="30000" dirty="0">
                    <a:ea typeface="Arial Unicode MS" panose="020B0604020202020204"/>
                  </a:rPr>
                  <a:t>-1</a:t>
                </a:r>
                <a:r>
                  <a:rPr lang="en-US" altLang="ja-JP" sz="1800" dirty="0">
                    <a:ea typeface="Arial Unicode MS" panose="020B0604020202020204"/>
                  </a:rPr>
                  <a:t>]</a:t>
                </a:r>
                <a14:m>
                  <m:oMath xmlns:m="http://schemas.openxmlformats.org/officeDocument/2006/math">
                    <m:sSub>
                      <m:sSubPr>
                        <m:ctrlPr>
                          <a:rPr lang="en-US" altLang="ja-JP" b="0" i="1">
                            <a:latin typeface="Cambria Math" panose="02040503050406030204" pitchFamily="18" charset="0"/>
                            <a:ea typeface="Arial Unicode MS" panose="020B0604020202020204"/>
                          </a:rPr>
                        </m:ctrlPr>
                      </m:sSubPr>
                      <m:e>
                        <m:r>
                          <a:rPr lang="en-US" altLang="ja-JP" b="0" i="1">
                            <a:latin typeface="Cambria Math" panose="02040503050406030204" pitchFamily="18" charset="0"/>
                            <a:ea typeface="Arial Unicode MS" panose="020B0604020202020204"/>
                          </a:rPr>
                          <m:t>,  </m:t>
                        </m:r>
                        <m:r>
                          <a:rPr lang="en-US" altLang="ja-JP" i="1">
                            <a:latin typeface="Cambria Math" panose="02040503050406030204" pitchFamily="18" charset="0"/>
                            <a:ea typeface="Cambria Math" panose="02040503050406030204" pitchFamily="18" charset="0"/>
                          </a:rPr>
                          <m:t>𝜏</m:t>
                        </m:r>
                      </m:e>
                      <m:sub>
                        <m:r>
                          <a:rPr lang="en-US" altLang="ja-JP" i="1">
                            <a:latin typeface="Cambria Math" panose="02040503050406030204" pitchFamily="18" charset="0"/>
                            <a:ea typeface="Arial Unicode MS" panose="020B0604020202020204"/>
                          </a:rPr>
                          <m:t>𝐻𝐸𝑅</m:t>
                        </m:r>
                      </m:sub>
                    </m:sSub>
                    <m:r>
                      <a:rPr lang="en-US" altLang="ja-JP" b="0" i="1">
                        <a:latin typeface="Cambria Math" panose="02040503050406030204" pitchFamily="18" charset="0"/>
                        <a:ea typeface="Arial Unicode MS" panose="020B0604020202020204"/>
                      </a:rPr>
                      <m:t>[</m:t>
                    </m:r>
                    <m:r>
                      <a:rPr lang="en-US" altLang="ja-JP" b="0" i="1">
                        <a:latin typeface="Cambria Math" panose="02040503050406030204" pitchFamily="18" charset="0"/>
                        <a:ea typeface="Arial Unicode MS" panose="020B0604020202020204"/>
                      </a:rPr>
                      <m:t>𝑚𝑖𝑛</m:t>
                    </m:r>
                    <m:r>
                      <a:rPr lang="en-US" altLang="ja-JP" b="0" i="1">
                        <a:latin typeface="Cambria Math" panose="02040503050406030204" pitchFamily="18" charset="0"/>
                        <a:ea typeface="Arial Unicode MS" panose="020B0604020202020204"/>
                      </a:rPr>
                      <m:t>]</m:t>
                    </m:r>
                  </m:oMath>
                </a14:m>
                <a:endParaRPr lang="en-US" dirty="0"/>
              </a:p>
            </p:txBody>
          </p:sp>
        </mc:Choice>
        <mc:Fallback xmlns="">
          <p:sp>
            <p:nvSpPr>
              <p:cNvPr id="13" name="テキスト ボックス 12">
                <a:extLst>
                  <a:ext uri="{FF2B5EF4-FFF2-40B4-BE49-F238E27FC236}">
                    <a16:creationId xmlns:a16="http://schemas.microsoft.com/office/drawing/2014/main" id="{7F818834-7A1F-DDA4-62FD-1D732FAA56FA}"/>
                  </a:ext>
                </a:extLst>
              </p:cNvPr>
              <p:cNvSpPr txBox="1">
                <a:spLocks noRot="1" noChangeAspect="1" noMove="1" noResize="1" noEditPoints="1" noAdjustHandles="1" noChangeArrowheads="1" noChangeShapeType="1" noTextEdit="1"/>
              </p:cNvSpPr>
              <p:nvPr/>
            </p:nvSpPr>
            <p:spPr>
              <a:xfrm>
                <a:off x="1507524" y="3244334"/>
                <a:ext cx="4236422" cy="369332"/>
              </a:xfrm>
              <a:prstGeom prst="rect">
                <a:avLst/>
              </a:prstGeom>
              <a:blipFill>
                <a:blip r:embed="rId6"/>
                <a:stretch>
                  <a:fillRect t="-14754" b="-26230"/>
                </a:stretch>
              </a:blipFill>
            </p:spPr>
            <p:txBody>
              <a:bodyPr/>
              <a:lstStyle/>
              <a:p>
                <a:r>
                  <a:rPr lang="ja-JP" altLang="en-US">
                    <a:noFill/>
                  </a:rPr>
                  <a:t> </a:t>
                </a:r>
              </a:p>
            </p:txBody>
          </p:sp>
        </mc:Fallback>
      </mc:AlternateContent>
      <p:pic>
        <p:nvPicPr>
          <p:cNvPr id="14" name="図 13">
            <a:extLst>
              <a:ext uri="{FF2B5EF4-FFF2-40B4-BE49-F238E27FC236}">
                <a16:creationId xmlns:a16="http://schemas.microsoft.com/office/drawing/2014/main" id="{B72913BE-7728-0363-7385-A1F4A2560353}"/>
              </a:ext>
            </a:extLst>
          </p:cNvPr>
          <p:cNvPicPr>
            <a:picLocks noChangeAspect="1"/>
          </p:cNvPicPr>
          <p:nvPr/>
        </p:nvPicPr>
        <p:blipFill>
          <a:blip r:embed="rId7"/>
          <a:stretch>
            <a:fillRect/>
          </a:stretch>
        </p:blipFill>
        <p:spPr>
          <a:xfrm>
            <a:off x="1016230" y="3708308"/>
            <a:ext cx="3837124" cy="2419520"/>
          </a:xfrm>
          <a:prstGeom prst="rect">
            <a:avLst/>
          </a:prstGeom>
        </p:spPr>
      </p:pic>
      <p:sp>
        <p:nvSpPr>
          <p:cNvPr id="15" name="テキスト ボックス 14">
            <a:extLst>
              <a:ext uri="{FF2B5EF4-FFF2-40B4-BE49-F238E27FC236}">
                <a16:creationId xmlns:a16="http://schemas.microsoft.com/office/drawing/2014/main" id="{414F3F67-E72A-61C1-D845-FD2A4005AE2A}"/>
              </a:ext>
            </a:extLst>
          </p:cNvPr>
          <p:cNvSpPr txBox="1"/>
          <p:nvPr/>
        </p:nvSpPr>
        <p:spPr>
          <a:xfrm>
            <a:off x="2441750" y="6050553"/>
            <a:ext cx="1167307" cy="369332"/>
          </a:xfrm>
          <a:prstGeom prst="rect">
            <a:avLst/>
          </a:prstGeom>
          <a:noFill/>
        </p:spPr>
        <p:txBody>
          <a:bodyPr wrap="none" rtlCol="0">
            <a:spAutoFit/>
          </a:bodyPr>
          <a:lstStyle/>
          <a:p>
            <a:r>
              <a:rPr lang="en-US" dirty="0"/>
              <a:t>I</a:t>
            </a:r>
            <a:r>
              <a:rPr lang="en-US" baseline="-25000" dirty="0"/>
              <a:t>total</a:t>
            </a:r>
            <a:r>
              <a:rPr lang="en-US" dirty="0"/>
              <a:t> [mA]</a:t>
            </a:r>
          </a:p>
        </p:txBody>
      </p:sp>
      <p:sp>
        <p:nvSpPr>
          <p:cNvPr id="16" name="テキスト ボックス 15">
            <a:extLst>
              <a:ext uri="{FF2B5EF4-FFF2-40B4-BE49-F238E27FC236}">
                <a16:creationId xmlns:a16="http://schemas.microsoft.com/office/drawing/2014/main" id="{B3F398BF-99BB-B385-6341-04A7975E94D2}"/>
              </a:ext>
            </a:extLst>
          </p:cNvPr>
          <p:cNvSpPr txBox="1"/>
          <p:nvPr/>
        </p:nvSpPr>
        <p:spPr>
          <a:xfrm>
            <a:off x="-342572" y="4733402"/>
            <a:ext cx="2361544" cy="369332"/>
          </a:xfrm>
          <a:prstGeom prst="rect">
            <a:avLst/>
          </a:prstGeom>
          <a:noFill/>
          <a:scene3d>
            <a:camera prst="orthographicFront">
              <a:rot lat="0" lon="0" rev="5400000"/>
            </a:camera>
            <a:lightRig rig="threePt" dir="t"/>
          </a:scene3d>
        </p:spPr>
        <p:txBody>
          <a:bodyPr wrap="none" rtlCol="0">
            <a:spAutoFit/>
          </a:bodyPr>
          <a:lstStyle/>
          <a:p>
            <a:r>
              <a:rPr lang="en-US" dirty="0"/>
              <a:t>Beam lifetime [min.]</a:t>
            </a:r>
          </a:p>
        </p:txBody>
      </p:sp>
      <p:sp>
        <p:nvSpPr>
          <p:cNvPr id="17" name="テキスト ボックス 16">
            <a:extLst>
              <a:ext uri="{FF2B5EF4-FFF2-40B4-BE49-F238E27FC236}">
                <a16:creationId xmlns:a16="http://schemas.microsoft.com/office/drawing/2014/main" id="{EF706BD4-360C-D970-2FC1-97438E64095E}"/>
              </a:ext>
            </a:extLst>
          </p:cNvPr>
          <p:cNvSpPr txBox="1"/>
          <p:nvPr/>
        </p:nvSpPr>
        <p:spPr>
          <a:xfrm>
            <a:off x="2813538" y="3954162"/>
            <a:ext cx="1303562" cy="369332"/>
          </a:xfrm>
          <a:prstGeom prst="rect">
            <a:avLst/>
          </a:prstGeom>
          <a:noFill/>
        </p:spPr>
        <p:txBody>
          <a:bodyPr wrap="none" rtlCol="0">
            <a:spAutoFit/>
          </a:bodyPr>
          <a:lstStyle/>
          <a:p>
            <a:r>
              <a:rPr lang="en-US" dirty="0"/>
              <a:t>N</a:t>
            </a:r>
            <a:r>
              <a:rPr lang="en-US" baseline="-25000" dirty="0"/>
              <a:t>b</a:t>
            </a:r>
            <a:r>
              <a:rPr lang="en-US" dirty="0"/>
              <a:t> = 2346</a:t>
            </a:r>
          </a:p>
        </p:txBody>
      </p:sp>
      <p:pic>
        <p:nvPicPr>
          <p:cNvPr id="18" name="図 17">
            <a:extLst>
              <a:ext uri="{FF2B5EF4-FFF2-40B4-BE49-F238E27FC236}">
                <a16:creationId xmlns:a16="http://schemas.microsoft.com/office/drawing/2014/main" id="{C3F67998-1097-15E4-938E-215441FC6289}"/>
              </a:ext>
            </a:extLst>
          </p:cNvPr>
          <p:cNvPicPr>
            <a:picLocks noChangeAspect="1"/>
          </p:cNvPicPr>
          <p:nvPr/>
        </p:nvPicPr>
        <p:blipFill>
          <a:blip r:embed="rId8"/>
          <a:stretch>
            <a:fillRect/>
          </a:stretch>
        </p:blipFill>
        <p:spPr>
          <a:xfrm>
            <a:off x="7039380" y="4664083"/>
            <a:ext cx="2895452" cy="1755802"/>
          </a:xfrm>
          <a:prstGeom prst="rect">
            <a:avLst/>
          </a:prstGeom>
        </p:spPr>
      </p:pic>
      <p:sp>
        <p:nvSpPr>
          <p:cNvPr id="19" name="テキスト ボックス 18">
            <a:extLst>
              <a:ext uri="{FF2B5EF4-FFF2-40B4-BE49-F238E27FC236}">
                <a16:creationId xmlns:a16="http://schemas.microsoft.com/office/drawing/2014/main" id="{D67C49D0-8018-A028-DD80-1A0AE12BB17B}"/>
              </a:ext>
            </a:extLst>
          </p:cNvPr>
          <p:cNvSpPr txBox="1"/>
          <p:nvPr/>
        </p:nvSpPr>
        <p:spPr>
          <a:xfrm>
            <a:off x="10379676" y="3708308"/>
            <a:ext cx="1334020" cy="369332"/>
          </a:xfrm>
          <a:prstGeom prst="rect">
            <a:avLst/>
          </a:prstGeom>
          <a:noFill/>
        </p:spPr>
        <p:txBody>
          <a:bodyPr wrap="none" rtlCol="0">
            <a:spAutoFit/>
          </a:bodyPr>
          <a:lstStyle/>
          <a:p>
            <a:r>
              <a:rPr lang="en-US" dirty="0"/>
              <a:t>G. Mitsuka</a:t>
            </a:r>
          </a:p>
        </p:txBody>
      </p:sp>
      <p:sp>
        <p:nvSpPr>
          <p:cNvPr id="12" name="テキスト ボックス 11">
            <a:extLst>
              <a:ext uri="{FF2B5EF4-FFF2-40B4-BE49-F238E27FC236}">
                <a16:creationId xmlns:a16="http://schemas.microsoft.com/office/drawing/2014/main" id="{88F43EB2-CC8B-5882-84BC-819C3FB94656}"/>
              </a:ext>
            </a:extLst>
          </p:cNvPr>
          <p:cNvSpPr txBox="1"/>
          <p:nvPr/>
        </p:nvSpPr>
        <p:spPr>
          <a:xfrm>
            <a:off x="7462150" y="770586"/>
            <a:ext cx="2383986" cy="307777"/>
          </a:xfrm>
          <a:prstGeom prst="rect">
            <a:avLst/>
          </a:prstGeom>
          <a:noFill/>
        </p:spPr>
        <p:txBody>
          <a:bodyPr wrap="none" rtlCol="0">
            <a:spAutoFit/>
          </a:bodyPr>
          <a:lstStyle/>
          <a:p>
            <a:pPr algn="l"/>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Data during beam collisions</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1" name="テキスト ボックス 20">
            <a:extLst>
              <a:ext uri="{FF2B5EF4-FFF2-40B4-BE49-F238E27FC236}">
                <a16:creationId xmlns:a16="http://schemas.microsoft.com/office/drawing/2014/main" id="{2BB8E4FD-4024-669D-21F0-97137270508D}"/>
              </a:ext>
            </a:extLst>
          </p:cNvPr>
          <p:cNvSpPr txBox="1"/>
          <p:nvPr/>
        </p:nvSpPr>
        <p:spPr>
          <a:xfrm>
            <a:off x="8487106" y="4386363"/>
            <a:ext cx="1199367" cy="307777"/>
          </a:xfrm>
          <a:prstGeom prst="rect">
            <a:avLst/>
          </a:prstGeom>
          <a:noFill/>
        </p:spPr>
        <p:txBody>
          <a:bodyPr wrap="none" rtlCol="0">
            <a:spAutoFit/>
          </a:bodyPr>
          <a:lstStyle/>
          <a:p>
            <a:pPr algn="l"/>
            <a:r>
              <a:rPr kumimoji="1" lang="en-US" altLang="ja-JP" sz="1400" dirty="0">
                <a:latin typeface="Arial Unicode MS" panose="020B0604020202020204" pitchFamily="50" charset="-128"/>
                <a:ea typeface="Arial Unicode MS" panose="020B0604020202020204" pitchFamily="50" charset="-128"/>
                <a:cs typeface="Arial Unicode MS" panose="020B0604020202020204" pitchFamily="50" charset="-128"/>
              </a:rPr>
              <a:t>Current [mA]</a:t>
            </a:r>
            <a:endParaRPr kumimoji="1" lang="ja-JP" altLang="en-US" sz="14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3" name="テキスト ボックス 22">
            <a:extLst>
              <a:ext uri="{FF2B5EF4-FFF2-40B4-BE49-F238E27FC236}">
                <a16:creationId xmlns:a16="http://schemas.microsoft.com/office/drawing/2014/main" id="{A52EF167-BEF1-2572-DB23-A55DA7D105CB}"/>
              </a:ext>
            </a:extLst>
          </p:cNvPr>
          <p:cNvSpPr txBox="1"/>
          <p:nvPr/>
        </p:nvSpPr>
        <p:spPr>
          <a:xfrm>
            <a:off x="8058111" y="52668"/>
            <a:ext cx="4052694" cy="338554"/>
          </a:xfrm>
          <a:prstGeom prst="rect">
            <a:avLst/>
          </a:prstGeom>
          <a:noFill/>
          <a:ln>
            <a:solidFill>
              <a:schemeClr val="tx1"/>
            </a:solidFill>
          </a:ln>
        </p:spPr>
        <p:txBody>
          <a:bodyPr wrap="square">
            <a:spAutoFit/>
          </a:bodyPr>
          <a:lstStyle/>
          <a:p>
            <a:r>
              <a:rPr lang="ja-JP" altLang="ja-JP" sz="1600" i="1" dirty="0">
                <a:latin typeface="Arial Unicode MS" panose="020B0604020202020204" pitchFamily="50" charset="-128"/>
                <a:ea typeface="Arial Unicode MS" panose="020B0604020202020204" pitchFamily="50" charset="-128"/>
                <a:cs typeface="Arial Unicode MS" panose="020B0604020202020204" pitchFamily="50" charset="-128"/>
              </a:rPr>
              <a:t>Used to evaluate the required parameters</a:t>
            </a:r>
            <a:endParaRPr lang="ja-JP" altLang="en-US" sz="1600" i="1"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
        <p:nvSpPr>
          <p:cNvPr id="25" name="テキスト ボックス 24">
            <a:extLst>
              <a:ext uri="{FF2B5EF4-FFF2-40B4-BE49-F238E27FC236}">
                <a16:creationId xmlns:a16="http://schemas.microsoft.com/office/drawing/2014/main" id="{7C390A6F-929A-9B97-43F3-F32CA2BF1DA5}"/>
              </a:ext>
            </a:extLst>
          </p:cNvPr>
          <p:cNvSpPr txBox="1"/>
          <p:nvPr/>
        </p:nvSpPr>
        <p:spPr>
          <a:xfrm>
            <a:off x="10635441" y="557005"/>
            <a:ext cx="1380506" cy="338554"/>
          </a:xfrm>
          <a:prstGeom prst="rect">
            <a:avLst/>
          </a:prstGeom>
          <a:noFill/>
        </p:spPr>
        <p:txBody>
          <a:bodyPr wrap="none" rtlCol="0">
            <a:spAutoFit/>
          </a:bodyPr>
          <a:lstStyle/>
          <a:p>
            <a:r>
              <a:rPr kumimoji="1"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Y. </a:t>
            </a:r>
            <a:r>
              <a:rPr lang="en-US" altLang="ja-JP" sz="1600" dirty="0">
                <a:latin typeface="Arial Unicode MS" panose="020B0604020202020204" pitchFamily="50" charset="-128"/>
                <a:ea typeface="Arial Unicode MS" panose="020B0604020202020204" pitchFamily="50" charset="-128"/>
                <a:cs typeface="Arial Unicode MS" panose="020B0604020202020204" pitchFamily="50" charset="-128"/>
              </a:rPr>
              <a:t>Funakoshi</a:t>
            </a:r>
            <a:endParaRPr kumimoji="1" lang="ja-JP" altLang="en-US" sz="1600" dirty="0">
              <a:latin typeface="Arial Unicode MS" panose="020B0604020202020204" pitchFamily="50" charset="-128"/>
              <a:ea typeface="Arial Unicode MS" panose="020B0604020202020204" pitchFamily="50" charset="-128"/>
              <a:cs typeface="Arial Unicode MS" panose="020B0604020202020204" pitchFamily="50" charset="-128"/>
            </a:endParaRPr>
          </a:p>
        </p:txBody>
      </p:sp>
    </p:spTree>
    <p:extLst>
      <p:ext uri="{BB962C8B-B14F-4D97-AF65-F5344CB8AC3E}">
        <p14:creationId xmlns:p14="http://schemas.microsoft.com/office/powerpoint/2010/main" val="3014855721"/>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4">
            <a:lumMod val="20000"/>
            <a:lumOff val="80000"/>
          </a:schemeClr>
        </a:solidFill>
        <a:ln>
          <a:solidFill>
            <a:srgbClr val="0070C0"/>
          </a:solidFill>
        </a:ln>
      </a:spPr>
      <a:bodyPr rtlCol="0" anchor="ctr"/>
      <a:lstStyle>
        <a:defPPr algn="ctr">
          <a:defRPr kumimoji="1"/>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lgn="l">
          <a:defRPr sz="1600" dirty="0" smtClean="0">
            <a:latin typeface="Arial Unicode MS" panose="020B0604020202020204" pitchFamily="50" charset="-128"/>
            <a:ea typeface="Arial Unicode MS" panose="020B0604020202020204" pitchFamily="50" charset="-128"/>
            <a:cs typeface="Arial Unicode MS" panose="020B0604020202020204" pitchFamily="50" charset="-128"/>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15824</TotalTime>
  <Words>6659</Words>
  <Application>Microsoft Office PowerPoint</Application>
  <PresentationFormat>ワイド画面</PresentationFormat>
  <Paragraphs>1000</Paragraphs>
  <Slides>55</Slides>
  <Notes>6</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55</vt:i4>
      </vt:variant>
    </vt:vector>
  </HeadingPairs>
  <TitlesOfParts>
    <vt:vector size="67" baseType="lpstr">
      <vt:lpstr>Ar8</vt:lpstr>
      <vt:lpstr>Arial Unicode MS</vt:lpstr>
      <vt:lpstr>Liberation Sans</vt:lpstr>
      <vt:lpstr>メイリオ</vt:lpstr>
      <vt:lpstr>游ゴシック</vt:lpstr>
      <vt:lpstr>游ゴシック Light</vt:lpstr>
      <vt:lpstr>Arial</vt:lpstr>
      <vt:lpstr>Cambria Math</vt:lpstr>
      <vt:lpstr>Symbol</vt:lpstr>
      <vt:lpstr>Times New Roman</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Injection Commissioning</vt:lpstr>
      <vt:lpstr>PowerPoint プレゼンテーション</vt:lpstr>
      <vt:lpstr>PowerPoint プレゼンテーション</vt:lpstr>
      <vt:lpstr>PowerPoint プレゼンテーション</vt:lpstr>
      <vt:lpstr>Beam Lifetime model (LER)</vt:lpstr>
      <vt:lpstr>Beam Lifetime model (HER)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Fusashi Miyahara</dc:creator>
  <cp:lastModifiedBy>MIYAHARA Fusashi</cp:lastModifiedBy>
  <cp:revision>273</cp:revision>
  <cp:lastPrinted>2026-10-19T05:15:43Z</cp:lastPrinted>
  <dcterms:created xsi:type="dcterms:W3CDTF">2026-10-15T06:20:18Z</dcterms:created>
  <dcterms:modified xsi:type="dcterms:W3CDTF">2026-10-26T09:40:35Z</dcterms:modified>
</cp:coreProperties>
</file>