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328" r:id="rId3"/>
    <p:sldId id="541" r:id="rId4"/>
    <p:sldId id="514" r:id="rId5"/>
    <p:sldId id="524" r:id="rId6"/>
    <p:sldId id="515" r:id="rId7"/>
    <p:sldId id="516" r:id="rId8"/>
    <p:sldId id="542" r:id="rId9"/>
    <p:sldId id="534" r:id="rId10"/>
    <p:sldId id="518" r:id="rId11"/>
    <p:sldId id="529" r:id="rId12"/>
    <p:sldId id="530" r:id="rId13"/>
    <p:sldId id="540" r:id="rId14"/>
    <p:sldId id="532" r:id="rId15"/>
    <p:sldId id="544" r:id="rId16"/>
    <p:sldId id="531" r:id="rId17"/>
    <p:sldId id="539" r:id="rId18"/>
    <p:sldId id="526" r:id="rId19"/>
    <p:sldId id="545" r:id="rId20"/>
    <p:sldId id="543" r:id="rId21"/>
    <p:sldId id="519" r:id="rId22"/>
    <p:sldId id="504" r:id="rId23"/>
    <p:sldId id="505" r:id="rId24"/>
    <p:sldId id="533" r:id="rId25"/>
    <p:sldId id="521" r:id="rId26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D7D31"/>
    <a:srgbClr val="FF00FF"/>
    <a:srgbClr val="008011"/>
    <a:srgbClr val="515EBA"/>
    <a:srgbClr val="154DD6"/>
    <a:srgbClr val="BE50DA"/>
    <a:srgbClr val="00FFFF"/>
    <a:srgbClr val="0AB3F1"/>
    <a:srgbClr val="8655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テーマ スタイル 1 - アクセント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1" autoAdjust="0"/>
    <p:restoredTop sz="95146" autoAdjust="0"/>
  </p:normalViewPr>
  <p:slideViewPr>
    <p:cSldViewPr snapToGrid="0">
      <p:cViewPr varScale="1">
        <p:scale>
          <a:sx n="122" d="100"/>
          <a:sy n="122" d="100"/>
        </p:scale>
        <p:origin x="1782" y="12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CA681-C444-4628-8B03-FCA1C73E7478}" type="datetimeFigureOut">
              <a:rPr kumimoji="1" lang="ja-JP" altLang="en-US" smtClean="0"/>
              <a:t>2026/10/25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1CE86-5D1F-4D08-B260-42410BE524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92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263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713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938C-9363-3E6E-A7A3-A707BF91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7E2522-2C7C-7C7D-7EED-67E1D0836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351E63-7DAC-D401-DA75-F49B904E2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D225A3-50A5-767E-4A6E-CD5685E5FD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929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F6B6-5871-4C52-0776-AD406700C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C7D1848-3A76-2C80-700F-445C296A0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D81B68E-BD62-9502-A4AA-F2F24C5E2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6CAABF-0E39-1176-4818-E46446B146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90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74EFA-A056-940D-2415-F973A832D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1B0DE5-4355-08DA-CFBF-7C6788DF3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83FEAA8-7063-36CB-318E-EC853715A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BD93FC-4D50-F6D7-49DF-719E58C6F4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031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D0DF0-7B03-C1D8-9821-DC283B1CA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87F8A73-8869-B68F-EBD6-3414C9CDB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6474FE-F2F7-B4AD-6E99-DA5B70A37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B2067D-3173-65C7-03E6-E1304E60DB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895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27DFC-1FE9-E4A2-1CC6-E7C4E8FB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5C8F03-CB8E-FD40-7A12-5032BC2E4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5B7B844-45C0-FDEC-8B3E-3BB7237A4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DDDA1A-77A8-B088-29ED-F6233BC413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514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72D00-5DA4-B9AC-7561-B9D9F3054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115777-F7B0-1FE7-EEBA-4E4D834CD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3B34F1-4C9A-6D10-41B0-AC13B71C7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52A900-8AEF-C53F-FC05-20844BE4C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194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F6DD6-5B37-0470-209E-7CBC2F1F4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513FFDB-DDB3-41F6-C265-8DCBB9080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7FB5E0-D06E-B490-6097-2482FC896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0D495D-EC5E-BC22-AE39-D719D73E6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888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80E01-D1F5-7140-A16F-F9A378557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ED2FEAC-F69E-A5C9-61AA-28D71C6ED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444D1A-5BEB-1626-CFCB-B2BBBD3FD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44FCC1-79DF-6B99-9A6B-7ECA14A5F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0289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8190-9149-E90F-8915-6D4D4481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1A0A967-4BB1-E9C3-4DA6-68A9897197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2FE858-099A-1FA8-6559-580D0EC90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9D28DF-8E50-EDF0-E584-25AC6A9116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113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5F892-77F1-ABC2-405D-057E4933A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DB204BB-5DCB-F64F-329F-01F186223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D21FBC-FA2D-AD7A-2DEB-57AF81855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BAD903-4493-BA60-20FE-D8724597B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87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0C02-6578-7634-D83A-FAF811E11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190CF65-3AAB-FF11-DF64-1FE75E07B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F15934-D270-8ABF-33F2-F608E4F17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6D7FCF-FA41-FE62-F9B4-B6ED7F3523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782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304B0-7681-DE9B-F1E3-A4779D39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BC48A83-3192-B763-E170-5EBB98D29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737523A-D3F1-C854-8684-FA5AFA50F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9BA35E-5820-5474-D8B7-D7DA69B7DA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290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AF6A-4560-EE9F-D7B2-0F3C4ACD1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C4E022-96C6-D470-AB46-09916379C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98D421-7805-037E-A65B-72681BC22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B5E968-0C5C-AEC2-A5A8-17C7BE1964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849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283BE-3CB7-2B6C-D808-0E26BCAB5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213BE6-F693-D0FA-3EC6-4C0718F62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5745736-B3BC-9289-ED0D-6D09B8259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E64128-0433-1BF2-AFD6-F3ECE8DB26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31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87297-BA2C-61A7-FDCE-B7410ED9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815720-1513-ADF7-A37D-AB469A1FF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4A4CD75-FB17-8120-E221-142FDC213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17EDD5-6610-62FF-FCE9-050BBCFF7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166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2206E-4E71-D6F1-B311-D742BE6AA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9016E90-EFBA-ACDB-E0FB-90B027093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724FEC5-B1AE-D376-B609-D1007264B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F20E23-1235-890B-4E41-C2B661AB29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647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C4C8A-0B9E-CB89-9C63-3A1E6058B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0FD9A-8529-F1E1-F0A2-E13513C7B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8CEF3A-4B33-DC4A-7F42-9ABABCE72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075E50-D88C-0BD9-D0D1-9A4AD6B0F7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498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8475-FB5B-A416-9695-CB55BFA4B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0C8268-B147-5E03-98CE-5719195427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7B475D3-70B9-45D7-7353-8F1412F16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64C096-1F15-DEF2-3B10-D853F7282A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561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2FE0-54EE-F351-48F2-88CC23DE2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2B13DC-B05A-3048-65C0-3645160E0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4010FA2-9397-B334-6051-832E75D51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46BFC-1FC2-937B-8626-52F2E6162A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007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38622-9A10-EEB6-D97F-93ABDC41F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4E6E322-AB64-5A95-BB4F-4F25B8344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3E2F787-E79F-1D10-7266-890E12DBC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30A538-9CA3-1907-1A78-9F7B78127E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160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1BD22-BF7D-44BE-75BC-782CB5EC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FC4003-ACC8-1694-B63C-C4987247E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C55B82-FCEB-1BF4-531D-54E5E1B08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9375CB3-08AD-71E2-8E31-9719F57146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4861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1FD3F-04BC-6DF0-46BE-00F3C50AE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721407-5F48-BF92-AE85-20E4C5E0C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EF5602-9B4C-0330-3FE7-ED4D98A37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A56B43-AC5B-CD88-F724-E7998EAC2E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111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59E0F-71C1-B913-7693-F31F181CF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A544D2-0449-66B0-261F-55F4EC2D8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18F9B0F-C941-59E3-B8C6-FD377885B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EF2E7D-0C0A-CE52-22AC-729F2F2EBA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B1CE86-5D1F-4D08-B260-42410BE52463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59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7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89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38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91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011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11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68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51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20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8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0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26th October 2026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The 29th KEKB Accelerator Review Committee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3563A-5760-4490-B9C0-0ADE44AA5E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707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3" Type="http://schemas.openxmlformats.org/officeDocument/2006/relationships/image" Target="../media/image4.png"/><Relationship Id="rId7" Type="http://schemas.openxmlformats.org/officeDocument/2006/relationships/image" Target="../media/image20.emf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3.jpeg"/><Relationship Id="rId5" Type="http://schemas.openxmlformats.org/officeDocument/2006/relationships/image" Target="../media/image3.gif"/><Relationship Id="rId15" Type="http://schemas.openxmlformats.org/officeDocument/2006/relationships/image" Target="../media/image27.png"/><Relationship Id="rId10" Type="http://schemas.openxmlformats.org/officeDocument/2006/relationships/image" Target="../media/image22.jpeg"/><Relationship Id="rId4" Type="http://schemas.openxmlformats.org/officeDocument/2006/relationships/image" Target="../media/image2.gif"/><Relationship Id="rId9" Type="http://schemas.microsoft.com/office/2007/relationships/hdphoto" Target="../media/hdphoto1.wdp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03702" y="3937398"/>
            <a:ext cx="9144000" cy="2092811"/>
          </a:xfrm>
        </p:spPr>
        <p:txBody>
          <a:bodyPr>
            <a:normAutofit/>
          </a:bodyPr>
          <a:lstStyle/>
          <a:p>
            <a:r>
              <a:rPr lang="en-US" altLang="ja-JP" dirty="0"/>
              <a:t>The 29</a:t>
            </a:r>
            <a:r>
              <a:rPr lang="en-US" altLang="ja-JP" baseline="30000" dirty="0"/>
              <a:t>th</a:t>
            </a:r>
            <a:r>
              <a:rPr lang="en-US" altLang="ja-JP" dirty="0"/>
              <a:t> KEKB Accelerator Review Committee</a:t>
            </a:r>
          </a:p>
          <a:p>
            <a:r>
              <a:rPr lang="en-US" altLang="ja-JP" dirty="0"/>
              <a:t>26th October 2026</a:t>
            </a:r>
          </a:p>
          <a:p>
            <a:endParaRPr lang="en-US" altLang="ja-JP" dirty="0"/>
          </a:p>
          <a:p>
            <a:r>
              <a:rPr lang="en-US" altLang="ja-JP" dirty="0"/>
              <a:t>Kyo Shibata</a:t>
            </a:r>
          </a:p>
          <a:p>
            <a:endParaRPr lang="en-US" altLang="ja-JP" dirty="0"/>
          </a:p>
          <a:p>
            <a:endParaRPr lang="en-US" altLang="ja-JP" dirty="0"/>
          </a:p>
        </p:txBody>
      </p:sp>
      <p:pic>
        <p:nvPicPr>
          <p:cNvPr id="4" name="Picture 24" descr="C:\Users\shibata\works_hp3\14KEKB_Review\背景材料\event_jks_full_修正03.gif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5" t="25998" r="180" b="-99"/>
          <a:stretch/>
        </p:blipFill>
        <p:spPr bwMode="auto">
          <a:xfrm>
            <a:off x="0" y="0"/>
            <a:ext cx="1309448" cy="128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グループ化 48"/>
          <p:cNvGrpSpPr/>
          <p:nvPr/>
        </p:nvGrpSpPr>
        <p:grpSpPr>
          <a:xfrm>
            <a:off x="102389" y="229418"/>
            <a:ext cx="12045409" cy="372572"/>
            <a:chOff x="102389" y="229418"/>
            <a:chExt cx="12045409" cy="372572"/>
          </a:xfrm>
        </p:grpSpPr>
        <p:sp>
          <p:nvSpPr>
            <p:cNvPr id="9" name="正方形/長方形 8"/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円弧 9"/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" name="円弧 10"/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円弧 11"/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" name="円弧 13"/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" name="円弧 14"/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" name="円弧 15"/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正方形/長方形 16"/>
            <p:cNvSpPr/>
            <p:nvPr/>
          </p:nvSpPr>
          <p:spPr>
            <a:xfrm rot="10800000">
              <a:off x="1503702" y="461377"/>
              <a:ext cx="10644096" cy="65945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" name="円弧 17"/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円弧 18"/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円弧 19"/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円弧 20"/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" name="円弧 21"/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円弧 22"/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" name="二等辺三角形 6"/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" name="二等辺三角形 7"/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pic>
        <p:nvPicPr>
          <p:cNvPr id="25" name="Picture 24" descr="C:\Users\shibata\works_hp3\14KEKB_Review\背景材料\event_jks_full_修正03.gif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39" t="-3299" r="25912" b="26170"/>
          <a:stretch/>
        </p:blipFill>
        <p:spPr bwMode="auto">
          <a:xfrm>
            <a:off x="10718514" y="2599162"/>
            <a:ext cx="1470919" cy="133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正方形/長方形 44"/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287689" y="6434516"/>
            <a:ext cx="5745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FF00"/>
                </a:solidFill>
              </a:rPr>
              <a:t>Inter-University Research Institute Corporation</a:t>
            </a:r>
            <a:r>
              <a:rPr lang="en-US" altLang="ja-JP" sz="1000" dirty="0">
                <a:solidFill>
                  <a:srgbClr val="FFFF00"/>
                </a:solidFill>
              </a:rPr>
              <a:t> </a:t>
            </a:r>
            <a:r>
              <a:rPr lang="en-US" altLang="ja-JP" sz="1100" b="1" dirty="0">
                <a:solidFill>
                  <a:srgbClr val="FFFF00"/>
                </a:solidFill>
              </a:rPr>
              <a:t>High Energy Accelerator Research Organization (KEK)</a:t>
            </a:r>
            <a:endParaRPr lang="en-US" altLang="ja-JP" sz="1000" b="1" dirty="0">
              <a:solidFill>
                <a:srgbClr val="FFFF00"/>
              </a:solidFill>
            </a:endParaRPr>
          </a:p>
          <a:p>
            <a:pPr algn="ctr"/>
            <a:r>
              <a:rPr lang="ja-JP" altLang="en-US" sz="800" dirty="0">
                <a:solidFill>
                  <a:srgbClr val="FFFF00"/>
                </a:solidFill>
              </a:rPr>
              <a:t>大学共同利用機関法人</a:t>
            </a:r>
            <a:r>
              <a:rPr lang="ja-JP" altLang="en-US" sz="1000" dirty="0">
                <a:solidFill>
                  <a:srgbClr val="FFFF00"/>
                </a:solidFill>
              </a:rPr>
              <a:t> </a:t>
            </a:r>
            <a:r>
              <a:rPr lang="ja-JP" altLang="en-US" sz="1100" b="1" dirty="0">
                <a:solidFill>
                  <a:srgbClr val="FFFF00"/>
                </a:solidFill>
              </a:rPr>
              <a:t>高エネルギー加速器研究機構 </a:t>
            </a:r>
            <a:r>
              <a:rPr lang="en-US" altLang="ja-JP" sz="1100" b="1" dirty="0">
                <a:solidFill>
                  <a:srgbClr val="FFFF00"/>
                </a:solidFill>
              </a:rPr>
              <a:t>(KEK)</a:t>
            </a:r>
            <a:endParaRPr lang="ja-JP" altLang="en-US" sz="1000" b="1" dirty="0">
              <a:solidFill>
                <a:srgbClr val="FFFF00"/>
              </a:solidFill>
            </a:endParaRPr>
          </a:p>
        </p:txBody>
      </p:sp>
      <p:pic>
        <p:nvPicPr>
          <p:cNvPr id="47" name="Picture 5" descr="C:\Documents and Settings\Administrator\デスクトップ\keklogo_blu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48" name="Picture 1" descr="C:\Documents and Settings\Administrator\デスクトップ\SuperKEKB_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grpSp>
        <p:nvGrpSpPr>
          <p:cNvPr id="50" name="グループ化 49"/>
          <p:cNvGrpSpPr/>
          <p:nvPr/>
        </p:nvGrpSpPr>
        <p:grpSpPr>
          <a:xfrm rot="10800000">
            <a:off x="53784" y="3347435"/>
            <a:ext cx="12045409" cy="372572"/>
            <a:chOff x="102389" y="229418"/>
            <a:chExt cx="12045409" cy="372572"/>
          </a:xfrm>
        </p:grpSpPr>
        <p:sp>
          <p:nvSpPr>
            <p:cNvPr id="51" name="正方形/長方形 50"/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2" name="円弧 51"/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円弧 52"/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4" name="円弧 53"/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5" name="正方形/長方形 54"/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6" name="円弧 55"/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円弧 56"/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8" name="円弧 57"/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正方形/長方形 58"/>
            <p:cNvSpPr/>
            <p:nvPr/>
          </p:nvSpPr>
          <p:spPr>
            <a:xfrm rot="10800000">
              <a:off x="1503702" y="460118"/>
              <a:ext cx="10644096" cy="6731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円弧 59"/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円弧 60"/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円弧 61"/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円弧 62"/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円弧 63"/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5" name="円弧 64"/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6" name="二等辺三角形 65"/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7" name="二等辺三角形 66"/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71" name="タイトル 1"/>
          <p:cNvSpPr>
            <a:spLocks noGrp="1"/>
          </p:cNvSpPr>
          <p:nvPr>
            <p:ph type="ctrTitle"/>
          </p:nvPr>
        </p:nvSpPr>
        <p:spPr>
          <a:xfrm>
            <a:off x="578569" y="1044162"/>
            <a:ext cx="11313725" cy="1808056"/>
          </a:xfrm>
        </p:spPr>
        <p:txBody>
          <a:bodyPr>
            <a:noAutofit/>
          </a:bodyPr>
          <a:lstStyle/>
          <a:p>
            <a:r>
              <a:rPr lang="en-US" altLang="ja-JP" sz="4400" b="1" dirty="0" err="1">
                <a:solidFill>
                  <a:srgbClr val="002060"/>
                </a:solidFill>
              </a:rPr>
              <a:t>SuperKEKB</a:t>
            </a:r>
            <a:r>
              <a:rPr lang="en-US" altLang="ja-JP" sz="4400" b="1" dirty="0">
                <a:solidFill>
                  <a:srgbClr val="002060"/>
                </a:solidFill>
              </a:rPr>
              <a:t> operation status and overview</a:t>
            </a:r>
            <a:br>
              <a:rPr lang="en-US" altLang="ja-JP" sz="4400" b="1" dirty="0">
                <a:solidFill>
                  <a:srgbClr val="002060"/>
                </a:solidFill>
              </a:rPr>
            </a:br>
            <a:endParaRPr lang="ja-JP" alt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77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5" name="タイトル 1"/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Contents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EACB2A-6462-ABFB-DA10-FC6C8E621FE4}"/>
              </a:ext>
            </a:extLst>
          </p:cNvPr>
          <p:cNvSpPr txBox="1">
            <a:spLocks/>
          </p:cNvSpPr>
          <p:nvPr/>
        </p:nvSpPr>
        <p:spPr>
          <a:xfrm>
            <a:off x="2966867" y="1383154"/>
            <a:ext cx="8282228" cy="4923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>
                <a:solidFill>
                  <a:srgbClr val="002060"/>
                </a:solidFill>
              </a:rPr>
              <a:t>Introduction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Challenges for higher luminosity</a:t>
            </a:r>
          </a:p>
          <a:p>
            <a:r>
              <a:rPr lang="en-US" altLang="ja-JP" sz="3600" dirty="0">
                <a:solidFill>
                  <a:srgbClr val="002060"/>
                </a:solidFill>
              </a:rPr>
              <a:t>Operation status since the last KEKB Review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Works during the shutdowns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2025c and 2026ab runs</a:t>
            </a:r>
          </a:p>
          <a:p>
            <a:r>
              <a:rPr lang="en-US" altLang="ja-JP" sz="3600" dirty="0">
                <a:solidFill>
                  <a:srgbClr val="002060"/>
                </a:solidFill>
              </a:rPr>
              <a:t>Preparations for the 2027ab run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Toward 1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10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35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 cm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-2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s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-1</a:t>
            </a:r>
            <a:endParaRPr lang="en-US" altLang="ja-JP" sz="3200" baseline="30000" dirty="0">
              <a:solidFill>
                <a:srgbClr val="002060"/>
              </a:solidFill>
            </a:endParaRP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2027ab run schedule</a:t>
            </a:r>
          </a:p>
          <a:p>
            <a:r>
              <a:rPr lang="en-US" altLang="ja-JP" sz="3600" dirty="0">
                <a:solidFill>
                  <a:srgbClr val="002060"/>
                </a:solidFill>
              </a:rPr>
              <a:t>Summary</a:t>
            </a:r>
            <a:endParaRPr lang="en-US" altLang="ja-JP" sz="3200" dirty="0">
              <a:solidFill>
                <a:srgbClr val="002060"/>
              </a:solidFill>
            </a:endParaRPr>
          </a:p>
          <a:p>
            <a:endParaRPr lang="en-US" altLang="ja-JP" sz="3600" dirty="0">
              <a:solidFill>
                <a:srgbClr val="002060"/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F701E36-050C-457E-2E66-A6180090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2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A77FE2BB-5013-A3A5-2727-7D67D48B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901F97E4-697B-171F-82DE-D588EFD7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41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110F7-EA7F-D49C-B107-C1168C770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3E7C5C6-A364-C2A8-8C0B-FB4E6C03D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CC596148-0E61-1E6F-344B-F3E9F0E24376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Contents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1F0F354-5EA3-F620-F034-B591DF083390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F97B175D-BD92-C631-A6C8-66CBF0417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28AEE85C-2B20-6768-E80E-3186C357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07518BA-3393-F6ED-3007-AD36D1FFCB66}"/>
              </a:ext>
            </a:extLst>
          </p:cNvPr>
          <p:cNvSpPr txBox="1">
            <a:spLocks/>
          </p:cNvSpPr>
          <p:nvPr/>
        </p:nvSpPr>
        <p:spPr>
          <a:xfrm>
            <a:off x="2966867" y="1383154"/>
            <a:ext cx="8282228" cy="4598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>
                <a:solidFill>
                  <a:srgbClr val="002060"/>
                </a:solidFill>
              </a:rPr>
              <a:t>Introduction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Challenges for higher luminosity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Operation status since the last KEKB Review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Works during the shutdowns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2025c and 2026ab runs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Preparations for the 2027ab run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Toward 1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10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35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 cm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-2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-1</a:t>
            </a:r>
            <a:endParaRPr lang="en-US" altLang="ja-JP" sz="3200" baseline="300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2027ab run schedule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endParaRPr lang="en-US" altLang="ja-JP" sz="3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3600" dirty="0">
              <a:solidFill>
                <a:srgbClr val="002060"/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577A66-420C-DAA1-36E3-DEBD10FF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3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50513702-4540-6CCC-BDF0-8037088A5C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2DF7E4B8-779D-E232-7428-431A21E4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964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B8C9-9DC2-AF34-DCCD-F1E7232A9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041ACD3-4FA5-5474-A6AF-525D2C151687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4686E394-1BC6-372C-6C7A-16E926FB0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C4F679EF-0CED-5488-53A8-422BD06F5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77290D-BC6B-C865-FBFC-888168116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4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DD0F070B-7A7D-E2E5-DE35-550454C5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080B5581-2786-EB1F-6A7B-9D864290C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5600CA1-4FE4-09FC-8C6E-8997E3B4C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id="{474F1777-181A-3ECB-D6B1-74B2E136CBB8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 err="1">
                <a:solidFill>
                  <a:srgbClr val="002060"/>
                </a:solidFill>
                <a:latin typeface="+mn-lt"/>
              </a:rPr>
              <a:t>SuperKEKB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9" name="コンテンツ プレースホルダー 2">
            <a:extLst>
              <a:ext uri="{FF2B5EF4-FFF2-40B4-BE49-F238E27FC236}">
                <a16:creationId xmlns:a16="http://schemas.microsoft.com/office/drawing/2014/main" id="{BD710778-4629-3CB0-8150-0144498CA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5" y="1028841"/>
            <a:ext cx="7369835" cy="447461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2000" dirty="0" err="1">
                <a:solidFill>
                  <a:srgbClr val="002060"/>
                </a:solidFill>
              </a:rPr>
              <a:t>SuperKEKB</a:t>
            </a:r>
            <a:r>
              <a:rPr kumimoji="1" lang="en-US" altLang="ja-JP" sz="2000" dirty="0">
                <a:solidFill>
                  <a:srgbClr val="002060"/>
                </a:solidFill>
              </a:rPr>
              <a:t>;</a:t>
            </a:r>
          </a:p>
          <a:p>
            <a:pPr lvl="1"/>
            <a:r>
              <a:rPr lang="en-US" altLang="ja-JP" sz="1800" dirty="0">
                <a:solidFill>
                  <a:srgbClr val="0000FF"/>
                </a:solidFill>
              </a:rPr>
              <a:t>Asymmetric-energy electron-positron collider operating at KEK Tsukuba site</a:t>
            </a:r>
          </a:p>
          <a:p>
            <a:pPr lvl="2"/>
            <a:r>
              <a:rPr lang="en-US" altLang="ja-JP" sz="1600" dirty="0"/>
              <a:t>An upgrade of KEKB B-factory (KEKB)</a:t>
            </a:r>
          </a:p>
          <a:p>
            <a:pPr lvl="2"/>
            <a:r>
              <a:rPr lang="en-US" altLang="ja-JP" sz="1600" dirty="0"/>
              <a:t>High-luminosity machine in search of new physics in the B-meson regime.</a:t>
            </a:r>
          </a:p>
          <a:p>
            <a:pPr lvl="1"/>
            <a:r>
              <a:rPr lang="en-US" altLang="ja-JP" sz="1800" dirty="0">
                <a:solidFill>
                  <a:srgbClr val="0000FF"/>
                </a:solidFill>
              </a:rPr>
              <a:t>Accelerator complex consisting of;</a:t>
            </a:r>
          </a:p>
          <a:p>
            <a:pPr lvl="2"/>
            <a:r>
              <a:rPr kumimoji="1" lang="en-US" altLang="ja-JP" sz="1600" dirty="0"/>
              <a:t>Injector (</a:t>
            </a:r>
            <a:r>
              <a:rPr kumimoji="1" lang="en-US" altLang="ja-JP" sz="1600" dirty="0" err="1"/>
              <a:t>Linac</a:t>
            </a:r>
            <a:r>
              <a:rPr kumimoji="1" lang="en-US" altLang="ja-JP" sz="1600" dirty="0"/>
              <a:t>), Positron Damping </a:t>
            </a:r>
            <a:r>
              <a:rPr lang="en-US" altLang="ja-JP" sz="1600" dirty="0"/>
              <a:t>R</a:t>
            </a:r>
            <a:r>
              <a:rPr kumimoji="1" lang="en-US" altLang="ja-JP" sz="1600" dirty="0"/>
              <a:t>ing (DR), </a:t>
            </a:r>
            <a:r>
              <a:rPr lang="en-US" altLang="ja-JP" sz="1600" dirty="0"/>
              <a:t>Beam Transport Lines (BT), </a:t>
            </a:r>
            <a:r>
              <a:rPr kumimoji="1" lang="en-US" altLang="ja-JP" sz="1600" dirty="0"/>
              <a:t>Main Ring (MR) with Belle II Detector</a:t>
            </a:r>
          </a:p>
          <a:p>
            <a:pPr lvl="3"/>
            <a:r>
              <a:rPr lang="en-US" altLang="ja-JP" sz="1400" dirty="0"/>
              <a:t>MR : High Energy Ring (7.0 GeV e-, HER), Low Energy Ring (4.0 GeV e+, LER)</a:t>
            </a:r>
            <a:endParaRPr kumimoji="1" lang="en-US" altLang="ja-JP" sz="1400" dirty="0"/>
          </a:p>
          <a:p>
            <a:pPr lvl="1"/>
            <a:r>
              <a:rPr kumimoji="1" lang="en-US" altLang="ja-JP" sz="1800" dirty="0">
                <a:solidFill>
                  <a:srgbClr val="0000FF"/>
                </a:solidFill>
              </a:rPr>
              <a:t>The world’s first practical implementation of the “nano-beam scheme”</a:t>
            </a:r>
          </a:p>
          <a:p>
            <a:pPr lvl="2"/>
            <a:r>
              <a:rPr lang="en-US" altLang="ja-JP" sz="1600" dirty="0"/>
              <a:t>T</a:t>
            </a:r>
            <a:r>
              <a:rPr kumimoji="1" lang="en-US" altLang="ja-JP" sz="1600" dirty="0"/>
              <a:t>he only operating collider employing the nano-beam collision scheme envisioned for future </a:t>
            </a:r>
            <a:r>
              <a:rPr lang="en-US" altLang="ja-JP" sz="1600" dirty="0"/>
              <a:t>H</a:t>
            </a:r>
            <a:r>
              <a:rPr kumimoji="1" lang="en-US" altLang="ja-JP" sz="1600" dirty="0"/>
              <a:t>iggs factories.</a:t>
            </a:r>
          </a:p>
          <a:p>
            <a:pPr lvl="1"/>
            <a:r>
              <a:rPr kumimoji="1" lang="en-US" altLang="ja-JP" sz="1800" dirty="0">
                <a:solidFill>
                  <a:srgbClr val="0000FF"/>
                </a:solidFill>
              </a:rPr>
              <a:t>Operation started in 2016.</a:t>
            </a:r>
          </a:p>
          <a:p>
            <a:pPr lvl="2"/>
            <a:r>
              <a:rPr lang="en-US" altLang="ja-JP" sz="1600" dirty="0"/>
              <a:t>Physics run with fully instrumented detector (Phase 3 operation) started from 2019.</a:t>
            </a:r>
          </a:p>
          <a:p>
            <a:pPr lvl="2"/>
            <a:r>
              <a:rPr lang="en-US" altLang="ja-JP" sz="1600" dirty="0"/>
              <a:t>Currently we are conducting Phase-3 Run-2 operation.</a:t>
            </a:r>
          </a:p>
          <a:p>
            <a:pPr lvl="2"/>
            <a:r>
              <a:rPr lang="en-US" altLang="ja-JP" sz="1600" dirty="0"/>
              <a:t>Long Shutdown 2 is planned in 2032 for the upgrade.</a:t>
            </a:r>
            <a:endParaRPr kumimoji="1" lang="en-US" altLang="ja-JP" sz="1600" dirty="0"/>
          </a:p>
          <a:p>
            <a:pPr marL="914400" lvl="2" indent="0">
              <a:buNone/>
            </a:pPr>
            <a:endParaRPr kumimoji="1" lang="en-US" altLang="ja-JP" sz="1400" dirty="0">
              <a:solidFill>
                <a:schemeClr val="accent2"/>
              </a:solidFill>
            </a:endParaRPr>
          </a:p>
          <a:p>
            <a:pPr lvl="3"/>
            <a:endParaRPr lang="en-US" altLang="ja-JP" sz="11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1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1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en-US" altLang="ja-JP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altLang="ja-JP" sz="16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kumimoji="1" lang="en-US" altLang="ja-JP" sz="1600" dirty="0">
              <a:solidFill>
                <a:srgbClr val="002060"/>
              </a:solidFill>
            </a:endParaRPr>
          </a:p>
          <a:p>
            <a:endParaRPr kumimoji="1" lang="ja-JP" altLang="en-US" sz="1800" dirty="0">
              <a:solidFill>
                <a:srgbClr val="FF00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8BF7B80-D863-6D9E-6DCB-52A7B7C7D430}"/>
              </a:ext>
            </a:extLst>
          </p:cNvPr>
          <p:cNvGrpSpPr>
            <a:grpSpLocks noChangeAspect="1"/>
          </p:cNvGrpSpPr>
          <p:nvPr/>
        </p:nvGrpSpPr>
        <p:grpSpPr>
          <a:xfrm>
            <a:off x="7513954" y="974354"/>
            <a:ext cx="4576437" cy="3503975"/>
            <a:chOff x="6300788" y="1389159"/>
            <a:chExt cx="5720546" cy="4379968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A4581CF2-9362-18C7-AACD-CCFC4B86CF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0788" y="1389159"/>
              <a:ext cx="5720546" cy="4379968"/>
              <a:chOff x="485343" y="7856575"/>
              <a:chExt cx="13431630" cy="10284002"/>
            </a:xfrm>
          </p:grpSpPr>
          <p:grpSp>
            <p:nvGrpSpPr>
              <p:cNvPr id="57" name="グループ化 56">
                <a:extLst>
                  <a:ext uri="{FF2B5EF4-FFF2-40B4-BE49-F238E27FC236}">
                    <a16:creationId xmlns:a16="http://schemas.microsoft.com/office/drawing/2014/main" id="{A554BA50-EE01-467C-6604-0D977D01247B}"/>
                  </a:ext>
                </a:extLst>
              </p:cNvPr>
              <p:cNvGrpSpPr/>
              <p:nvPr/>
            </p:nvGrpSpPr>
            <p:grpSpPr>
              <a:xfrm>
                <a:off x="485343" y="7856575"/>
                <a:ext cx="13431630" cy="10284002"/>
                <a:chOff x="485343" y="9979822"/>
                <a:chExt cx="13431630" cy="10284002"/>
              </a:xfrm>
            </p:grpSpPr>
            <p:grpSp>
              <p:nvGrpSpPr>
                <p:cNvPr id="1031" name="グループ化 1030">
                  <a:extLst>
                    <a:ext uri="{FF2B5EF4-FFF2-40B4-BE49-F238E27FC236}">
                      <a16:creationId xmlns:a16="http://schemas.microsoft.com/office/drawing/2014/main" id="{C28EEC31-6308-F911-A048-47C95620C1E7}"/>
                    </a:ext>
                  </a:extLst>
                </p:cNvPr>
                <p:cNvGrpSpPr/>
                <p:nvPr/>
              </p:nvGrpSpPr>
              <p:grpSpPr>
                <a:xfrm>
                  <a:off x="485343" y="9979822"/>
                  <a:ext cx="13431630" cy="10284002"/>
                  <a:chOff x="2055563" y="1872742"/>
                  <a:chExt cx="5069432" cy="3558133"/>
                </a:xfrm>
              </p:grpSpPr>
              <p:grpSp>
                <p:nvGrpSpPr>
                  <p:cNvPr id="1037" name="図形グループ 15">
                    <a:extLst>
                      <a:ext uri="{FF2B5EF4-FFF2-40B4-BE49-F238E27FC236}">
                        <a16:creationId xmlns:a16="http://schemas.microsoft.com/office/drawing/2014/main" id="{34C8E2EA-4047-4E84-E6D9-95C8280E2000}"/>
                      </a:ext>
                    </a:extLst>
                  </p:cNvPr>
                  <p:cNvGrpSpPr/>
                  <p:nvPr/>
                </p:nvGrpSpPr>
                <p:grpSpPr>
                  <a:xfrm>
                    <a:off x="2055563" y="1872742"/>
                    <a:ext cx="5069430" cy="3558133"/>
                    <a:chOff x="-1" y="440010"/>
                    <a:chExt cx="9143997" cy="6417989"/>
                  </a:xfrm>
                </p:grpSpPr>
                <p:pic>
                  <p:nvPicPr>
                    <p:cNvPr id="1058" name="図 5" descr="kekair05-01M.jpg">
                      <a:extLst>
                        <a:ext uri="{FF2B5EF4-FFF2-40B4-BE49-F238E27FC236}">
                          <a16:creationId xmlns:a16="http://schemas.microsoft.com/office/drawing/2014/main" id="{F5F70B30-212F-DDCC-838B-E045F10CE7B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416"/>
                    <a:stretch/>
                  </p:blipFill>
                  <p:spPr bwMode="auto">
                    <a:xfrm>
                      <a:off x="-1" y="440010"/>
                      <a:ext cx="9143997" cy="641798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060" name="円/楕円 174">
                      <a:extLst>
                        <a:ext uri="{FF2B5EF4-FFF2-40B4-BE49-F238E27FC236}">
                          <a16:creationId xmlns:a16="http://schemas.microsoft.com/office/drawing/2014/main" id="{8E9D20F4-35D2-6BC0-57EC-C6A11A6762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3677" y="3230304"/>
                      <a:ext cx="4074418" cy="1184728"/>
                    </a:xfrm>
                    <a:prstGeom prst="ellipse">
                      <a:avLst/>
                    </a:prstGeom>
                    <a:noFill/>
                    <a:ln w="28575">
                      <a:solidFill>
                        <a:srgbClr val="FFFF00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sz="1100"/>
                    </a:p>
                  </p:txBody>
                </p:sp>
              </p:grpSp>
              <p:cxnSp>
                <p:nvCxnSpPr>
                  <p:cNvPr id="1038" name="直線コネクタ 2">
                    <a:extLst>
                      <a:ext uri="{FF2B5EF4-FFF2-40B4-BE49-F238E27FC236}">
                        <a16:creationId xmlns:a16="http://schemas.microsoft.com/office/drawing/2014/main" id="{4E65D555-0622-8177-3DB1-AC12AAA78A40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354061" y="4780559"/>
                    <a:ext cx="1770934" cy="406374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9" name="直線コネクタ 1038">
                    <a:extLst>
                      <a:ext uri="{FF2B5EF4-FFF2-40B4-BE49-F238E27FC236}">
                        <a16:creationId xmlns:a16="http://schemas.microsoft.com/office/drawing/2014/main" id="{49A373F5-554E-EC6C-A5CB-5629CD43A15D}"/>
                      </a:ext>
                    </a:extLst>
                  </p:cNvPr>
                  <p:cNvCxnSpPr>
                    <a:endCxn id="1041" idx="102"/>
                  </p:cNvCxnSpPr>
                  <p:nvPr/>
                </p:nvCxnSpPr>
                <p:spPr>
                  <a:xfrm flipH="1" flipV="1">
                    <a:off x="4640489" y="3462207"/>
                    <a:ext cx="2471512" cy="1186044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0" name="直線コネクタ 1039">
                    <a:extLst>
                      <a:ext uri="{FF2B5EF4-FFF2-40B4-BE49-F238E27FC236}">
                        <a16:creationId xmlns:a16="http://schemas.microsoft.com/office/drawing/2014/main" id="{D2D9AFE1-FFC2-45F4-76A7-AE8949A6E046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4815338" y="4931768"/>
                    <a:ext cx="538723" cy="255165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41" name="フリーフォーム 146">
                    <a:extLst>
                      <a:ext uri="{FF2B5EF4-FFF2-40B4-BE49-F238E27FC236}">
                        <a16:creationId xmlns:a16="http://schemas.microsoft.com/office/drawing/2014/main" id="{5B6076D6-5CE9-864C-76CB-59888D76C712}"/>
                      </a:ext>
                    </a:extLst>
                  </p:cNvPr>
                  <p:cNvSpPr/>
                  <p:nvPr/>
                </p:nvSpPr>
                <p:spPr>
                  <a:xfrm>
                    <a:off x="2485597" y="3377648"/>
                    <a:ext cx="2329741" cy="1582472"/>
                  </a:xfrm>
                  <a:custGeom>
                    <a:avLst/>
                    <a:gdLst>
                      <a:gd name="connsiteX0" fmla="*/ 4202276 w 4202276"/>
                      <a:gd name="connsiteY0" fmla="*/ 2794723 h 2854386"/>
                      <a:gd name="connsiteX1" fmla="*/ 4202276 w 4202276"/>
                      <a:gd name="connsiteY1" fmla="*/ 2794723 h 2854386"/>
                      <a:gd name="connsiteX2" fmla="*/ 4031798 w 4202276"/>
                      <a:gd name="connsiteY2" fmla="*/ 2803246 h 2854386"/>
                      <a:gd name="connsiteX3" fmla="*/ 3588556 w 4202276"/>
                      <a:gd name="connsiteY3" fmla="*/ 2820293 h 2854386"/>
                      <a:gd name="connsiteX4" fmla="*/ 3554461 w 4202276"/>
                      <a:gd name="connsiteY4" fmla="*/ 2837339 h 2854386"/>
                      <a:gd name="connsiteX5" fmla="*/ 3460698 w 4202276"/>
                      <a:gd name="connsiteY5" fmla="*/ 2845862 h 2854386"/>
                      <a:gd name="connsiteX6" fmla="*/ 3401031 w 4202276"/>
                      <a:gd name="connsiteY6" fmla="*/ 2854386 h 2854386"/>
                      <a:gd name="connsiteX7" fmla="*/ 3213505 w 4202276"/>
                      <a:gd name="connsiteY7" fmla="*/ 2845862 h 2854386"/>
                      <a:gd name="connsiteX8" fmla="*/ 3170886 w 4202276"/>
                      <a:gd name="connsiteY8" fmla="*/ 2828816 h 2854386"/>
                      <a:gd name="connsiteX9" fmla="*/ 3119742 w 4202276"/>
                      <a:gd name="connsiteY9" fmla="*/ 2811770 h 2854386"/>
                      <a:gd name="connsiteX10" fmla="*/ 3068599 w 4202276"/>
                      <a:gd name="connsiteY10" fmla="*/ 2777677 h 2854386"/>
                      <a:gd name="connsiteX11" fmla="*/ 3043027 w 4202276"/>
                      <a:gd name="connsiteY11" fmla="*/ 2760630 h 2854386"/>
                      <a:gd name="connsiteX12" fmla="*/ 3017456 w 4202276"/>
                      <a:gd name="connsiteY12" fmla="*/ 2752107 h 2854386"/>
                      <a:gd name="connsiteX13" fmla="*/ 2923693 w 4202276"/>
                      <a:gd name="connsiteY13" fmla="*/ 2735061 h 2854386"/>
                      <a:gd name="connsiteX14" fmla="*/ 2864026 w 4202276"/>
                      <a:gd name="connsiteY14" fmla="*/ 2692444 h 2854386"/>
                      <a:gd name="connsiteX15" fmla="*/ 2812883 w 4202276"/>
                      <a:gd name="connsiteY15" fmla="*/ 2675398 h 2854386"/>
                      <a:gd name="connsiteX16" fmla="*/ 2761739 w 4202276"/>
                      <a:gd name="connsiteY16" fmla="*/ 2658352 h 2854386"/>
                      <a:gd name="connsiteX17" fmla="*/ 2710596 w 4202276"/>
                      <a:gd name="connsiteY17" fmla="*/ 2641305 h 2854386"/>
                      <a:gd name="connsiteX18" fmla="*/ 2685024 w 4202276"/>
                      <a:gd name="connsiteY18" fmla="*/ 2632782 h 2854386"/>
                      <a:gd name="connsiteX19" fmla="*/ 2548642 w 4202276"/>
                      <a:gd name="connsiteY19" fmla="*/ 2615735 h 2854386"/>
                      <a:gd name="connsiteX20" fmla="*/ 2454879 w 4202276"/>
                      <a:gd name="connsiteY20" fmla="*/ 2573119 h 2854386"/>
                      <a:gd name="connsiteX21" fmla="*/ 2429308 w 4202276"/>
                      <a:gd name="connsiteY21" fmla="*/ 2556073 h 2854386"/>
                      <a:gd name="connsiteX22" fmla="*/ 2361116 w 4202276"/>
                      <a:gd name="connsiteY22" fmla="*/ 2479364 h 2854386"/>
                      <a:gd name="connsiteX23" fmla="*/ 2301449 w 4202276"/>
                      <a:gd name="connsiteY23" fmla="*/ 2428224 h 2854386"/>
                      <a:gd name="connsiteX24" fmla="*/ 2284402 w 4202276"/>
                      <a:gd name="connsiteY24" fmla="*/ 2377085 h 2854386"/>
                      <a:gd name="connsiteX25" fmla="*/ 2233258 w 4202276"/>
                      <a:gd name="connsiteY25" fmla="*/ 2325946 h 2854386"/>
                      <a:gd name="connsiteX26" fmla="*/ 2216210 w 4202276"/>
                      <a:gd name="connsiteY26" fmla="*/ 2308899 h 2854386"/>
                      <a:gd name="connsiteX27" fmla="*/ 2130972 w 4202276"/>
                      <a:gd name="connsiteY27" fmla="*/ 2257760 h 2854386"/>
                      <a:gd name="connsiteX28" fmla="*/ 2088352 w 4202276"/>
                      <a:gd name="connsiteY28" fmla="*/ 2232190 h 2854386"/>
                      <a:gd name="connsiteX29" fmla="*/ 2062780 w 4202276"/>
                      <a:gd name="connsiteY29" fmla="*/ 2206621 h 2854386"/>
                      <a:gd name="connsiteX30" fmla="*/ 1969018 w 4202276"/>
                      <a:gd name="connsiteY30" fmla="*/ 2172528 h 2854386"/>
                      <a:gd name="connsiteX31" fmla="*/ 1900827 w 4202276"/>
                      <a:gd name="connsiteY31" fmla="*/ 2138435 h 2854386"/>
                      <a:gd name="connsiteX32" fmla="*/ 1832635 w 4202276"/>
                      <a:gd name="connsiteY32" fmla="*/ 2078772 h 2854386"/>
                      <a:gd name="connsiteX33" fmla="*/ 1781492 w 4202276"/>
                      <a:gd name="connsiteY33" fmla="*/ 2053203 h 2854386"/>
                      <a:gd name="connsiteX34" fmla="*/ 1679206 w 4202276"/>
                      <a:gd name="connsiteY34" fmla="*/ 1933877 h 2854386"/>
                      <a:gd name="connsiteX35" fmla="*/ 1619538 w 4202276"/>
                      <a:gd name="connsiteY35" fmla="*/ 1874215 h 2854386"/>
                      <a:gd name="connsiteX36" fmla="*/ 1312678 w 4202276"/>
                      <a:gd name="connsiteY36" fmla="*/ 1831599 h 2854386"/>
                      <a:gd name="connsiteX37" fmla="*/ 1218916 w 4202276"/>
                      <a:gd name="connsiteY37" fmla="*/ 1763413 h 2854386"/>
                      <a:gd name="connsiteX38" fmla="*/ 1133677 w 4202276"/>
                      <a:gd name="connsiteY38" fmla="*/ 1712274 h 2854386"/>
                      <a:gd name="connsiteX39" fmla="*/ 1082533 w 4202276"/>
                      <a:gd name="connsiteY39" fmla="*/ 1678181 h 2854386"/>
                      <a:gd name="connsiteX40" fmla="*/ 1031390 w 4202276"/>
                      <a:gd name="connsiteY40" fmla="*/ 1652611 h 2854386"/>
                      <a:gd name="connsiteX41" fmla="*/ 971723 w 4202276"/>
                      <a:gd name="connsiteY41" fmla="*/ 1618518 h 2854386"/>
                      <a:gd name="connsiteX42" fmla="*/ 843865 w 4202276"/>
                      <a:gd name="connsiteY42" fmla="*/ 1558855 h 2854386"/>
                      <a:gd name="connsiteX43" fmla="*/ 826817 w 4202276"/>
                      <a:gd name="connsiteY43" fmla="*/ 1533286 h 2854386"/>
                      <a:gd name="connsiteX44" fmla="*/ 801245 w 4202276"/>
                      <a:gd name="connsiteY44" fmla="*/ 1473623 h 2854386"/>
                      <a:gd name="connsiteX45" fmla="*/ 784197 w 4202276"/>
                      <a:gd name="connsiteY45" fmla="*/ 1405437 h 2854386"/>
                      <a:gd name="connsiteX46" fmla="*/ 716006 w 4202276"/>
                      <a:gd name="connsiteY46" fmla="*/ 1328728 h 2854386"/>
                      <a:gd name="connsiteX47" fmla="*/ 698958 w 4202276"/>
                      <a:gd name="connsiteY47" fmla="*/ 1303159 h 2854386"/>
                      <a:gd name="connsiteX48" fmla="*/ 681911 w 4202276"/>
                      <a:gd name="connsiteY48" fmla="*/ 1252019 h 2854386"/>
                      <a:gd name="connsiteX49" fmla="*/ 630767 w 4202276"/>
                      <a:gd name="connsiteY49" fmla="*/ 1234973 h 2854386"/>
                      <a:gd name="connsiteX50" fmla="*/ 485861 w 4202276"/>
                      <a:gd name="connsiteY50" fmla="*/ 1217926 h 2854386"/>
                      <a:gd name="connsiteX51" fmla="*/ 426194 w 4202276"/>
                      <a:gd name="connsiteY51" fmla="*/ 1200880 h 2854386"/>
                      <a:gd name="connsiteX52" fmla="*/ 417670 w 4202276"/>
                      <a:gd name="connsiteY52" fmla="*/ 1175310 h 2854386"/>
                      <a:gd name="connsiteX53" fmla="*/ 409146 w 4202276"/>
                      <a:gd name="connsiteY53" fmla="*/ 1124171 h 2854386"/>
                      <a:gd name="connsiteX54" fmla="*/ 400622 w 4202276"/>
                      <a:gd name="connsiteY54" fmla="*/ 1098601 h 2854386"/>
                      <a:gd name="connsiteX55" fmla="*/ 392099 w 4202276"/>
                      <a:gd name="connsiteY55" fmla="*/ 1055985 h 2854386"/>
                      <a:gd name="connsiteX56" fmla="*/ 383575 w 4202276"/>
                      <a:gd name="connsiteY56" fmla="*/ 1030416 h 2854386"/>
                      <a:gd name="connsiteX57" fmla="*/ 349479 w 4202276"/>
                      <a:gd name="connsiteY57" fmla="*/ 1004846 h 2854386"/>
                      <a:gd name="connsiteX58" fmla="*/ 289812 w 4202276"/>
                      <a:gd name="connsiteY58" fmla="*/ 953707 h 2854386"/>
                      <a:gd name="connsiteX59" fmla="*/ 221621 w 4202276"/>
                      <a:gd name="connsiteY59" fmla="*/ 876997 h 2854386"/>
                      <a:gd name="connsiteX60" fmla="*/ 153430 w 4202276"/>
                      <a:gd name="connsiteY60" fmla="*/ 825858 h 2854386"/>
                      <a:gd name="connsiteX61" fmla="*/ 136382 w 4202276"/>
                      <a:gd name="connsiteY61" fmla="*/ 800288 h 2854386"/>
                      <a:gd name="connsiteX62" fmla="*/ 110810 w 4202276"/>
                      <a:gd name="connsiteY62" fmla="*/ 783242 h 2854386"/>
                      <a:gd name="connsiteX63" fmla="*/ 51143 w 4202276"/>
                      <a:gd name="connsiteY63" fmla="*/ 732103 h 2854386"/>
                      <a:gd name="connsiteX64" fmla="*/ 17048 w 4202276"/>
                      <a:gd name="connsiteY64" fmla="*/ 663917 h 2854386"/>
                      <a:gd name="connsiteX65" fmla="*/ 0 w 4202276"/>
                      <a:gd name="connsiteY65" fmla="*/ 578685 h 2854386"/>
                      <a:gd name="connsiteX66" fmla="*/ 17048 w 4202276"/>
                      <a:gd name="connsiteY66" fmla="*/ 467883 h 2854386"/>
                      <a:gd name="connsiteX67" fmla="*/ 34095 w 4202276"/>
                      <a:gd name="connsiteY67" fmla="*/ 442313 h 2854386"/>
                      <a:gd name="connsiteX68" fmla="*/ 59667 w 4202276"/>
                      <a:gd name="connsiteY68" fmla="*/ 416743 h 2854386"/>
                      <a:gd name="connsiteX69" fmla="*/ 110810 w 4202276"/>
                      <a:gd name="connsiteY69" fmla="*/ 399697 h 2854386"/>
                      <a:gd name="connsiteX70" fmla="*/ 127858 w 4202276"/>
                      <a:gd name="connsiteY70" fmla="*/ 382650 h 2854386"/>
                      <a:gd name="connsiteX71" fmla="*/ 161954 w 4202276"/>
                      <a:gd name="connsiteY71" fmla="*/ 374127 h 2854386"/>
                      <a:gd name="connsiteX72" fmla="*/ 272764 w 4202276"/>
                      <a:gd name="connsiteY72" fmla="*/ 357081 h 2854386"/>
                      <a:gd name="connsiteX73" fmla="*/ 298336 w 4202276"/>
                      <a:gd name="connsiteY73" fmla="*/ 348558 h 2854386"/>
                      <a:gd name="connsiteX74" fmla="*/ 375051 w 4202276"/>
                      <a:gd name="connsiteY74" fmla="*/ 331511 h 2854386"/>
                      <a:gd name="connsiteX75" fmla="*/ 409146 w 4202276"/>
                      <a:gd name="connsiteY75" fmla="*/ 314465 h 2854386"/>
                      <a:gd name="connsiteX76" fmla="*/ 434718 w 4202276"/>
                      <a:gd name="connsiteY76" fmla="*/ 305941 h 2854386"/>
                      <a:gd name="connsiteX77" fmla="*/ 460290 w 4202276"/>
                      <a:gd name="connsiteY77" fmla="*/ 288895 h 2854386"/>
                      <a:gd name="connsiteX78" fmla="*/ 537005 w 4202276"/>
                      <a:gd name="connsiteY78" fmla="*/ 271848 h 2854386"/>
                      <a:gd name="connsiteX79" fmla="*/ 588148 w 4202276"/>
                      <a:gd name="connsiteY79" fmla="*/ 263325 h 2854386"/>
                      <a:gd name="connsiteX80" fmla="*/ 741578 w 4202276"/>
                      <a:gd name="connsiteY80" fmla="*/ 246279 h 2854386"/>
                      <a:gd name="connsiteX81" fmla="*/ 792721 w 4202276"/>
                      <a:gd name="connsiteY81" fmla="*/ 229232 h 2854386"/>
                      <a:gd name="connsiteX82" fmla="*/ 818293 w 4202276"/>
                      <a:gd name="connsiteY82" fmla="*/ 220709 h 2854386"/>
                      <a:gd name="connsiteX83" fmla="*/ 920580 w 4202276"/>
                      <a:gd name="connsiteY83" fmla="*/ 212186 h 2854386"/>
                      <a:gd name="connsiteX84" fmla="*/ 946151 w 4202276"/>
                      <a:gd name="connsiteY84" fmla="*/ 203663 h 2854386"/>
                      <a:gd name="connsiteX85" fmla="*/ 1014342 w 4202276"/>
                      <a:gd name="connsiteY85" fmla="*/ 161047 h 2854386"/>
                      <a:gd name="connsiteX86" fmla="*/ 1082533 w 4202276"/>
                      <a:gd name="connsiteY86" fmla="*/ 126954 h 2854386"/>
                      <a:gd name="connsiteX87" fmla="*/ 1270059 w 4202276"/>
                      <a:gd name="connsiteY87" fmla="*/ 109907 h 2854386"/>
                      <a:gd name="connsiteX88" fmla="*/ 1312678 w 4202276"/>
                      <a:gd name="connsiteY88" fmla="*/ 101384 h 2854386"/>
                      <a:gd name="connsiteX89" fmla="*/ 1338250 w 4202276"/>
                      <a:gd name="connsiteY89" fmla="*/ 92861 h 2854386"/>
                      <a:gd name="connsiteX90" fmla="*/ 1466108 w 4202276"/>
                      <a:gd name="connsiteY90" fmla="*/ 84338 h 2854386"/>
                      <a:gd name="connsiteX91" fmla="*/ 1568395 w 4202276"/>
                      <a:gd name="connsiteY91" fmla="*/ 67291 h 2854386"/>
                      <a:gd name="connsiteX92" fmla="*/ 1883779 w 4202276"/>
                      <a:gd name="connsiteY92" fmla="*/ 41721 h 2854386"/>
                      <a:gd name="connsiteX93" fmla="*/ 2292925 w 4202276"/>
                      <a:gd name="connsiteY93" fmla="*/ 24675 h 2854386"/>
                      <a:gd name="connsiteX94" fmla="*/ 2463403 w 4202276"/>
                      <a:gd name="connsiteY94" fmla="*/ 16152 h 2854386"/>
                      <a:gd name="connsiteX95" fmla="*/ 2949265 w 4202276"/>
                      <a:gd name="connsiteY95" fmla="*/ 16152 h 2854386"/>
                      <a:gd name="connsiteX96" fmla="*/ 3358411 w 4202276"/>
                      <a:gd name="connsiteY96" fmla="*/ 50245 h 2854386"/>
                      <a:gd name="connsiteX97" fmla="*/ 3409555 w 4202276"/>
                      <a:gd name="connsiteY97" fmla="*/ 58768 h 2854386"/>
                      <a:gd name="connsiteX98" fmla="*/ 3571508 w 4202276"/>
                      <a:gd name="connsiteY98" fmla="*/ 67291 h 2854386"/>
                      <a:gd name="connsiteX99" fmla="*/ 3733462 w 4202276"/>
                      <a:gd name="connsiteY99" fmla="*/ 101384 h 2854386"/>
                      <a:gd name="connsiteX100" fmla="*/ 3784606 w 4202276"/>
                      <a:gd name="connsiteY100" fmla="*/ 126954 h 2854386"/>
                      <a:gd name="connsiteX101" fmla="*/ 3818701 w 4202276"/>
                      <a:gd name="connsiteY101" fmla="*/ 135477 h 2854386"/>
                      <a:gd name="connsiteX102" fmla="*/ 3886892 w 4202276"/>
                      <a:gd name="connsiteY102" fmla="*/ 152523 h 2854386"/>
                      <a:gd name="connsiteX103" fmla="*/ 3886892 w 4202276"/>
                      <a:gd name="connsiteY103" fmla="*/ 152523 h 2854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4202276" h="2854386">
                        <a:moveTo>
                          <a:pt x="4202276" y="2794723"/>
                        </a:moveTo>
                        <a:lnTo>
                          <a:pt x="4202276" y="2794723"/>
                        </a:lnTo>
                        <a:lnTo>
                          <a:pt x="4031798" y="2803246"/>
                        </a:lnTo>
                        <a:lnTo>
                          <a:pt x="3588556" y="2820293"/>
                        </a:lnTo>
                        <a:cubicBezTo>
                          <a:pt x="3577191" y="2825975"/>
                          <a:pt x="3566921" y="2834847"/>
                          <a:pt x="3554461" y="2837339"/>
                        </a:cubicBezTo>
                        <a:cubicBezTo>
                          <a:pt x="3523687" y="2843493"/>
                          <a:pt x="3491889" y="2842396"/>
                          <a:pt x="3460698" y="2845862"/>
                        </a:cubicBezTo>
                        <a:cubicBezTo>
                          <a:pt x="3440730" y="2848081"/>
                          <a:pt x="3420920" y="2851545"/>
                          <a:pt x="3401031" y="2854386"/>
                        </a:cubicBezTo>
                        <a:cubicBezTo>
                          <a:pt x="3338522" y="2851545"/>
                          <a:pt x="3275696" y="2852772"/>
                          <a:pt x="3213505" y="2845862"/>
                        </a:cubicBezTo>
                        <a:cubicBezTo>
                          <a:pt x="3198298" y="2844172"/>
                          <a:pt x="3185265" y="2834044"/>
                          <a:pt x="3170886" y="2828816"/>
                        </a:cubicBezTo>
                        <a:cubicBezTo>
                          <a:pt x="3153998" y="2822675"/>
                          <a:pt x="3119742" y="2811770"/>
                          <a:pt x="3119742" y="2811770"/>
                        </a:cubicBezTo>
                        <a:lnTo>
                          <a:pt x="3068599" y="2777677"/>
                        </a:lnTo>
                        <a:cubicBezTo>
                          <a:pt x="3060075" y="2771995"/>
                          <a:pt x="3052746" y="2763869"/>
                          <a:pt x="3043027" y="2760630"/>
                        </a:cubicBezTo>
                        <a:cubicBezTo>
                          <a:pt x="3034503" y="2757789"/>
                          <a:pt x="3026172" y="2754286"/>
                          <a:pt x="3017456" y="2752107"/>
                        </a:cubicBezTo>
                        <a:cubicBezTo>
                          <a:pt x="2993632" y="2746151"/>
                          <a:pt x="2946489" y="2738860"/>
                          <a:pt x="2923693" y="2735061"/>
                        </a:cubicBezTo>
                        <a:cubicBezTo>
                          <a:pt x="2919119" y="2731631"/>
                          <a:pt x="2874219" y="2696974"/>
                          <a:pt x="2864026" y="2692444"/>
                        </a:cubicBezTo>
                        <a:cubicBezTo>
                          <a:pt x="2847605" y="2685146"/>
                          <a:pt x="2829931" y="2681080"/>
                          <a:pt x="2812883" y="2675398"/>
                        </a:cubicBezTo>
                        <a:lnTo>
                          <a:pt x="2761739" y="2658352"/>
                        </a:lnTo>
                        <a:lnTo>
                          <a:pt x="2710596" y="2641305"/>
                        </a:lnTo>
                        <a:cubicBezTo>
                          <a:pt x="2702072" y="2638464"/>
                          <a:pt x="2693964" y="2633676"/>
                          <a:pt x="2685024" y="2632782"/>
                        </a:cubicBezTo>
                        <a:cubicBezTo>
                          <a:pt x="2582588" y="2622539"/>
                          <a:pt x="2627951" y="2628953"/>
                          <a:pt x="2548642" y="2615735"/>
                        </a:cubicBezTo>
                        <a:cubicBezTo>
                          <a:pt x="2522798" y="2604660"/>
                          <a:pt x="2481609" y="2588392"/>
                          <a:pt x="2454879" y="2573119"/>
                        </a:cubicBezTo>
                        <a:cubicBezTo>
                          <a:pt x="2445985" y="2568037"/>
                          <a:pt x="2437832" y="2561755"/>
                          <a:pt x="2429308" y="2556073"/>
                        </a:cubicBezTo>
                        <a:cubicBezTo>
                          <a:pt x="2398885" y="2510443"/>
                          <a:pt x="2419506" y="2537750"/>
                          <a:pt x="2361116" y="2479364"/>
                        </a:cubicBezTo>
                        <a:cubicBezTo>
                          <a:pt x="2325494" y="2443745"/>
                          <a:pt x="2345195" y="2461031"/>
                          <a:pt x="2301449" y="2428224"/>
                        </a:cubicBezTo>
                        <a:cubicBezTo>
                          <a:pt x="2295767" y="2411178"/>
                          <a:pt x="2297108" y="2389790"/>
                          <a:pt x="2284402" y="2377085"/>
                        </a:cubicBezTo>
                        <a:lnTo>
                          <a:pt x="2233258" y="2325946"/>
                        </a:lnTo>
                        <a:cubicBezTo>
                          <a:pt x="2227575" y="2320264"/>
                          <a:pt x="2222897" y="2313357"/>
                          <a:pt x="2216210" y="2308899"/>
                        </a:cubicBezTo>
                        <a:cubicBezTo>
                          <a:pt x="2154495" y="2267758"/>
                          <a:pt x="2183393" y="2283968"/>
                          <a:pt x="2130972" y="2257760"/>
                        </a:cubicBezTo>
                        <a:cubicBezTo>
                          <a:pt x="2077885" y="2204676"/>
                          <a:pt x="2154738" y="2276442"/>
                          <a:pt x="2088352" y="2232190"/>
                        </a:cubicBezTo>
                        <a:cubicBezTo>
                          <a:pt x="2078322" y="2225504"/>
                          <a:pt x="2073002" y="2213009"/>
                          <a:pt x="2062780" y="2206621"/>
                        </a:cubicBezTo>
                        <a:cubicBezTo>
                          <a:pt x="1940815" y="2130399"/>
                          <a:pt x="2108268" y="2256072"/>
                          <a:pt x="1969018" y="2172528"/>
                        </a:cubicBezTo>
                        <a:cubicBezTo>
                          <a:pt x="1918694" y="2142336"/>
                          <a:pt x="1942115" y="2152197"/>
                          <a:pt x="1900827" y="2138435"/>
                        </a:cubicBezTo>
                        <a:cubicBezTo>
                          <a:pt x="1871699" y="2109310"/>
                          <a:pt x="1864350" y="2096390"/>
                          <a:pt x="1832635" y="2078772"/>
                        </a:cubicBezTo>
                        <a:cubicBezTo>
                          <a:pt x="1815974" y="2069516"/>
                          <a:pt x="1798540" y="2061726"/>
                          <a:pt x="1781492" y="2053203"/>
                        </a:cubicBezTo>
                        <a:cubicBezTo>
                          <a:pt x="1734152" y="2005866"/>
                          <a:pt x="1763567" y="2036308"/>
                          <a:pt x="1679206" y="1933877"/>
                        </a:cubicBezTo>
                        <a:cubicBezTo>
                          <a:pt x="1670801" y="1923672"/>
                          <a:pt x="1642177" y="1878596"/>
                          <a:pt x="1619538" y="1874215"/>
                        </a:cubicBezTo>
                        <a:cubicBezTo>
                          <a:pt x="1551445" y="1861037"/>
                          <a:pt x="1405527" y="1843204"/>
                          <a:pt x="1312678" y="1831599"/>
                        </a:cubicBezTo>
                        <a:cubicBezTo>
                          <a:pt x="1230447" y="1790485"/>
                          <a:pt x="1339163" y="1848286"/>
                          <a:pt x="1218916" y="1763413"/>
                        </a:cubicBezTo>
                        <a:cubicBezTo>
                          <a:pt x="1191846" y="1744306"/>
                          <a:pt x="1161775" y="1729834"/>
                          <a:pt x="1133677" y="1712274"/>
                        </a:cubicBezTo>
                        <a:cubicBezTo>
                          <a:pt x="1116302" y="1701416"/>
                          <a:pt x="1100231" y="1688504"/>
                          <a:pt x="1082533" y="1678181"/>
                        </a:cubicBezTo>
                        <a:cubicBezTo>
                          <a:pt x="1066069" y="1668578"/>
                          <a:pt x="1048172" y="1661647"/>
                          <a:pt x="1031390" y="1652611"/>
                        </a:cubicBezTo>
                        <a:cubicBezTo>
                          <a:pt x="1011221" y="1641751"/>
                          <a:pt x="991968" y="1629235"/>
                          <a:pt x="971723" y="1618518"/>
                        </a:cubicBezTo>
                        <a:cubicBezTo>
                          <a:pt x="895286" y="1578055"/>
                          <a:pt x="905147" y="1583367"/>
                          <a:pt x="843865" y="1558855"/>
                        </a:cubicBezTo>
                        <a:cubicBezTo>
                          <a:pt x="838182" y="1550332"/>
                          <a:pt x="831900" y="1542180"/>
                          <a:pt x="826817" y="1533286"/>
                        </a:cubicBezTo>
                        <a:cubicBezTo>
                          <a:pt x="815975" y="1514314"/>
                          <a:pt x="806558" y="1494873"/>
                          <a:pt x="801245" y="1473623"/>
                        </a:cubicBezTo>
                        <a:cubicBezTo>
                          <a:pt x="799000" y="1464643"/>
                          <a:pt x="792316" y="1418426"/>
                          <a:pt x="784197" y="1405437"/>
                        </a:cubicBezTo>
                        <a:cubicBezTo>
                          <a:pt x="755266" y="1359151"/>
                          <a:pt x="749533" y="1367839"/>
                          <a:pt x="716006" y="1328728"/>
                        </a:cubicBezTo>
                        <a:cubicBezTo>
                          <a:pt x="709339" y="1320951"/>
                          <a:pt x="704641" y="1311682"/>
                          <a:pt x="698958" y="1303159"/>
                        </a:cubicBezTo>
                        <a:cubicBezTo>
                          <a:pt x="693276" y="1286112"/>
                          <a:pt x="698958" y="1257701"/>
                          <a:pt x="681911" y="1252019"/>
                        </a:cubicBezTo>
                        <a:cubicBezTo>
                          <a:pt x="664863" y="1246337"/>
                          <a:pt x="648277" y="1239013"/>
                          <a:pt x="630767" y="1234973"/>
                        </a:cubicBezTo>
                        <a:cubicBezTo>
                          <a:pt x="601953" y="1228324"/>
                          <a:pt x="507065" y="1220046"/>
                          <a:pt x="485861" y="1217926"/>
                        </a:cubicBezTo>
                        <a:cubicBezTo>
                          <a:pt x="465972" y="1212244"/>
                          <a:pt x="443735" y="1211842"/>
                          <a:pt x="426194" y="1200880"/>
                        </a:cubicBezTo>
                        <a:cubicBezTo>
                          <a:pt x="418575" y="1196119"/>
                          <a:pt x="419619" y="1184080"/>
                          <a:pt x="417670" y="1175310"/>
                        </a:cubicBezTo>
                        <a:cubicBezTo>
                          <a:pt x="413921" y="1158440"/>
                          <a:pt x="412895" y="1141041"/>
                          <a:pt x="409146" y="1124171"/>
                        </a:cubicBezTo>
                        <a:cubicBezTo>
                          <a:pt x="407197" y="1115401"/>
                          <a:pt x="402801" y="1107317"/>
                          <a:pt x="400622" y="1098601"/>
                        </a:cubicBezTo>
                        <a:cubicBezTo>
                          <a:pt x="397108" y="1084547"/>
                          <a:pt x="395613" y="1070039"/>
                          <a:pt x="392099" y="1055985"/>
                        </a:cubicBezTo>
                        <a:cubicBezTo>
                          <a:pt x="389920" y="1047269"/>
                          <a:pt x="389327" y="1037318"/>
                          <a:pt x="383575" y="1030416"/>
                        </a:cubicBezTo>
                        <a:cubicBezTo>
                          <a:pt x="374480" y="1019503"/>
                          <a:pt x="360266" y="1014091"/>
                          <a:pt x="349479" y="1004846"/>
                        </a:cubicBezTo>
                        <a:cubicBezTo>
                          <a:pt x="266375" y="933620"/>
                          <a:pt x="389513" y="1028476"/>
                          <a:pt x="289812" y="953707"/>
                        </a:cubicBezTo>
                        <a:cubicBezTo>
                          <a:pt x="269315" y="922964"/>
                          <a:pt x="256651" y="900347"/>
                          <a:pt x="221621" y="876997"/>
                        </a:cubicBezTo>
                        <a:cubicBezTo>
                          <a:pt x="198011" y="861259"/>
                          <a:pt x="173681" y="846107"/>
                          <a:pt x="153430" y="825858"/>
                        </a:cubicBezTo>
                        <a:cubicBezTo>
                          <a:pt x="146186" y="818615"/>
                          <a:pt x="143626" y="807531"/>
                          <a:pt x="136382" y="800288"/>
                        </a:cubicBezTo>
                        <a:cubicBezTo>
                          <a:pt x="129138" y="793045"/>
                          <a:pt x="118588" y="789909"/>
                          <a:pt x="110810" y="783242"/>
                        </a:cubicBezTo>
                        <a:cubicBezTo>
                          <a:pt x="38466" y="721238"/>
                          <a:pt x="109851" y="771237"/>
                          <a:pt x="51143" y="732103"/>
                        </a:cubicBezTo>
                        <a:cubicBezTo>
                          <a:pt x="33633" y="702923"/>
                          <a:pt x="23930" y="693739"/>
                          <a:pt x="17048" y="663917"/>
                        </a:cubicBezTo>
                        <a:cubicBezTo>
                          <a:pt x="10533" y="635686"/>
                          <a:pt x="0" y="578685"/>
                          <a:pt x="0" y="578685"/>
                        </a:cubicBezTo>
                        <a:cubicBezTo>
                          <a:pt x="2445" y="554233"/>
                          <a:pt x="1688" y="498602"/>
                          <a:pt x="17048" y="467883"/>
                        </a:cubicBezTo>
                        <a:cubicBezTo>
                          <a:pt x="21629" y="458721"/>
                          <a:pt x="27537" y="450182"/>
                          <a:pt x="34095" y="442313"/>
                        </a:cubicBezTo>
                        <a:cubicBezTo>
                          <a:pt x="41812" y="433053"/>
                          <a:pt x="49129" y="422597"/>
                          <a:pt x="59667" y="416743"/>
                        </a:cubicBezTo>
                        <a:cubicBezTo>
                          <a:pt x="75376" y="408017"/>
                          <a:pt x="110810" y="399697"/>
                          <a:pt x="110810" y="399697"/>
                        </a:cubicBezTo>
                        <a:cubicBezTo>
                          <a:pt x="116493" y="394015"/>
                          <a:pt x="120670" y="386244"/>
                          <a:pt x="127858" y="382650"/>
                        </a:cubicBezTo>
                        <a:cubicBezTo>
                          <a:pt x="138336" y="377411"/>
                          <a:pt x="150690" y="377345"/>
                          <a:pt x="161954" y="374127"/>
                        </a:cubicBezTo>
                        <a:cubicBezTo>
                          <a:pt x="228119" y="355225"/>
                          <a:pt x="135665" y="370789"/>
                          <a:pt x="272764" y="357081"/>
                        </a:cubicBezTo>
                        <a:cubicBezTo>
                          <a:pt x="281288" y="354240"/>
                          <a:pt x="289565" y="350507"/>
                          <a:pt x="298336" y="348558"/>
                        </a:cubicBezTo>
                        <a:cubicBezTo>
                          <a:pt x="337233" y="339915"/>
                          <a:pt x="344057" y="344793"/>
                          <a:pt x="375051" y="331511"/>
                        </a:cubicBezTo>
                        <a:cubicBezTo>
                          <a:pt x="386730" y="326506"/>
                          <a:pt x="397467" y="319470"/>
                          <a:pt x="409146" y="314465"/>
                        </a:cubicBezTo>
                        <a:cubicBezTo>
                          <a:pt x="417405" y="310926"/>
                          <a:pt x="426681" y="309959"/>
                          <a:pt x="434718" y="305941"/>
                        </a:cubicBezTo>
                        <a:cubicBezTo>
                          <a:pt x="443881" y="301360"/>
                          <a:pt x="450874" y="292930"/>
                          <a:pt x="460290" y="288895"/>
                        </a:cubicBezTo>
                        <a:cubicBezTo>
                          <a:pt x="470368" y="284576"/>
                          <a:pt x="529983" y="273125"/>
                          <a:pt x="537005" y="271848"/>
                        </a:cubicBezTo>
                        <a:cubicBezTo>
                          <a:pt x="554009" y="268757"/>
                          <a:pt x="571039" y="265769"/>
                          <a:pt x="588148" y="263325"/>
                        </a:cubicBezTo>
                        <a:cubicBezTo>
                          <a:pt x="644454" y="255282"/>
                          <a:pt x="683680" y="252068"/>
                          <a:pt x="741578" y="246279"/>
                        </a:cubicBezTo>
                        <a:lnTo>
                          <a:pt x="792721" y="229232"/>
                        </a:lnTo>
                        <a:cubicBezTo>
                          <a:pt x="801245" y="226391"/>
                          <a:pt x="809339" y="221455"/>
                          <a:pt x="818293" y="220709"/>
                        </a:cubicBezTo>
                        <a:lnTo>
                          <a:pt x="920580" y="212186"/>
                        </a:lnTo>
                        <a:cubicBezTo>
                          <a:pt x="929104" y="209345"/>
                          <a:pt x="938115" y="207681"/>
                          <a:pt x="946151" y="203663"/>
                        </a:cubicBezTo>
                        <a:cubicBezTo>
                          <a:pt x="1054203" y="149641"/>
                          <a:pt x="939959" y="201616"/>
                          <a:pt x="1014342" y="161047"/>
                        </a:cubicBezTo>
                        <a:cubicBezTo>
                          <a:pt x="1036652" y="148879"/>
                          <a:pt x="1057246" y="129483"/>
                          <a:pt x="1082533" y="126954"/>
                        </a:cubicBezTo>
                        <a:cubicBezTo>
                          <a:pt x="1201816" y="115026"/>
                          <a:pt x="1139316" y="120801"/>
                          <a:pt x="1270059" y="109907"/>
                        </a:cubicBezTo>
                        <a:cubicBezTo>
                          <a:pt x="1284265" y="107066"/>
                          <a:pt x="1298623" y="104897"/>
                          <a:pt x="1312678" y="101384"/>
                        </a:cubicBezTo>
                        <a:cubicBezTo>
                          <a:pt x="1321395" y="99205"/>
                          <a:pt x="1329320" y="93853"/>
                          <a:pt x="1338250" y="92861"/>
                        </a:cubicBezTo>
                        <a:cubicBezTo>
                          <a:pt x="1380703" y="88145"/>
                          <a:pt x="1423489" y="87179"/>
                          <a:pt x="1466108" y="84338"/>
                        </a:cubicBezTo>
                        <a:cubicBezTo>
                          <a:pt x="1529229" y="68558"/>
                          <a:pt x="1475280" y="80592"/>
                          <a:pt x="1568395" y="67291"/>
                        </a:cubicBezTo>
                        <a:cubicBezTo>
                          <a:pt x="1747762" y="41670"/>
                          <a:pt x="1392079" y="73104"/>
                          <a:pt x="1883779" y="41721"/>
                        </a:cubicBezTo>
                        <a:cubicBezTo>
                          <a:pt x="2144324" y="25092"/>
                          <a:pt x="1907982" y="39479"/>
                          <a:pt x="2292925" y="24675"/>
                        </a:cubicBezTo>
                        <a:cubicBezTo>
                          <a:pt x="2349780" y="22488"/>
                          <a:pt x="2406577" y="18993"/>
                          <a:pt x="2463403" y="16152"/>
                        </a:cubicBezTo>
                        <a:cubicBezTo>
                          <a:pt x="2656988" y="-8044"/>
                          <a:pt x="2586400" y="-2551"/>
                          <a:pt x="2949265" y="16152"/>
                        </a:cubicBezTo>
                        <a:cubicBezTo>
                          <a:pt x="3085938" y="23196"/>
                          <a:pt x="3222139" y="37628"/>
                          <a:pt x="3358411" y="50245"/>
                        </a:cubicBezTo>
                        <a:cubicBezTo>
                          <a:pt x="3375620" y="51838"/>
                          <a:pt x="3392327" y="57390"/>
                          <a:pt x="3409555" y="58768"/>
                        </a:cubicBezTo>
                        <a:cubicBezTo>
                          <a:pt x="3463442" y="63079"/>
                          <a:pt x="3517524" y="64450"/>
                          <a:pt x="3571508" y="67291"/>
                        </a:cubicBezTo>
                        <a:cubicBezTo>
                          <a:pt x="3625493" y="78655"/>
                          <a:pt x="3680337" y="86510"/>
                          <a:pt x="3733462" y="101384"/>
                        </a:cubicBezTo>
                        <a:cubicBezTo>
                          <a:pt x="3751816" y="106523"/>
                          <a:pt x="3766909" y="119876"/>
                          <a:pt x="3784606" y="126954"/>
                        </a:cubicBezTo>
                        <a:cubicBezTo>
                          <a:pt x="3795483" y="131304"/>
                          <a:pt x="3807480" y="132111"/>
                          <a:pt x="3818701" y="135477"/>
                        </a:cubicBezTo>
                        <a:cubicBezTo>
                          <a:pt x="3881517" y="154320"/>
                          <a:pt x="3849889" y="152523"/>
                          <a:pt x="3886892" y="152523"/>
                        </a:cubicBezTo>
                        <a:lnTo>
                          <a:pt x="3886892" y="152523"/>
                        </a:lnTo>
                      </a:path>
                    </a:pathLst>
                  </a:cu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100"/>
                  </a:p>
                </p:txBody>
              </p:sp>
              <p:sp>
                <p:nvSpPr>
                  <p:cNvPr id="1043" name="テキスト ボックス 1042">
                    <a:extLst>
                      <a:ext uri="{FF2B5EF4-FFF2-40B4-BE49-F238E27FC236}">
                        <a16:creationId xmlns:a16="http://schemas.microsoft.com/office/drawing/2014/main" id="{E3D01BC9-9B31-6419-ECF0-9DD4BE550660}"/>
                      </a:ext>
                    </a:extLst>
                  </p:cNvPr>
                  <p:cNvSpPr txBox="1"/>
                  <p:nvPr/>
                </p:nvSpPr>
                <p:spPr>
                  <a:xfrm>
                    <a:off x="5084409" y="4560285"/>
                    <a:ext cx="1628356" cy="265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100" b="1" dirty="0">
                        <a:solidFill>
                          <a:schemeClr val="bg1"/>
                        </a:solidFill>
                      </a:rPr>
                      <a:t>KEK Tsukuba site</a:t>
                    </a:r>
                    <a:endParaRPr lang="ja-JP" altLang="en-US" sz="11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46" name="テキスト ボックス 1045">
                    <a:extLst>
                      <a:ext uri="{FF2B5EF4-FFF2-40B4-BE49-F238E27FC236}">
                        <a16:creationId xmlns:a16="http://schemas.microsoft.com/office/drawing/2014/main" id="{14A42AC9-B4A1-DAE9-C72D-909741D6D7EB}"/>
                      </a:ext>
                    </a:extLst>
                  </p:cNvPr>
                  <p:cNvSpPr txBox="1"/>
                  <p:nvPr/>
                </p:nvSpPr>
                <p:spPr>
                  <a:xfrm>
                    <a:off x="4635328" y="4159936"/>
                    <a:ext cx="1328331" cy="265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0" b="1" dirty="0">
                        <a:solidFill>
                          <a:srgbClr val="FFFF00"/>
                        </a:solidFill>
                      </a:rPr>
                      <a:t>Main Ring (MR)</a:t>
                    </a:r>
                    <a:endParaRPr lang="ja-JP" altLang="en-US" sz="1050" b="1" dirty="0">
                      <a:solidFill>
                        <a:srgbClr val="FFFF00"/>
                      </a:solidFill>
                    </a:endParaRPr>
                  </a:p>
                </p:txBody>
              </p:sp>
              <p:sp>
                <p:nvSpPr>
                  <p:cNvPr id="1048" name="テキスト ボックス 1047">
                    <a:extLst>
                      <a:ext uri="{FF2B5EF4-FFF2-40B4-BE49-F238E27FC236}">
                        <a16:creationId xmlns:a16="http://schemas.microsoft.com/office/drawing/2014/main" id="{CD9CE726-3933-4463-08D5-4E14E75F9EAB}"/>
                      </a:ext>
                    </a:extLst>
                  </p:cNvPr>
                  <p:cNvSpPr txBox="1"/>
                  <p:nvPr/>
                </p:nvSpPr>
                <p:spPr>
                  <a:xfrm>
                    <a:off x="4426099" y="4428218"/>
                    <a:ext cx="691079" cy="265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050" b="1" dirty="0" err="1">
                        <a:solidFill>
                          <a:srgbClr val="FFFF00"/>
                        </a:solidFill>
                      </a:rPr>
                      <a:t>Linac</a:t>
                    </a:r>
                    <a:endParaRPr lang="ja-JP" altLang="en-US" sz="900" b="1" dirty="0">
                      <a:solidFill>
                        <a:srgbClr val="FFFF00"/>
                      </a:solidFill>
                    </a:endParaRPr>
                  </a:p>
                </p:txBody>
              </p:sp>
              <p:sp>
                <p:nvSpPr>
                  <p:cNvPr id="1050" name="テキスト ボックス 1049">
                    <a:extLst>
                      <a:ext uri="{FF2B5EF4-FFF2-40B4-BE49-F238E27FC236}">
                        <a16:creationId xmlns:a16="http://schemas.microsoft.com/office/drawing/2014/main" id="{4B2F2395-FAD9-3DAA-A654-53AB7D53356A}"/>
                      </a:ext>
                    </a:extLst>
                  </p:cNvPr>
                  <p:cNvSpPr txBox="1"/>
                  <p:nvPr/>
                </p:nvSpPr>
                <p:spPr>
                  <a:xfrm>
                    <a:off x="3972087" y="2146091"/>
                    <a:ext cx="1152004" cy="2656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100" b="1" dirty="0">
                        <a:solidFill>
                          <a:schemeClr val="bg1"/>
                        </a:solidFill>
                      </a:rPr>
                      <a:t>Mt. Tsukuba</a:t>
                    </a:r>
                    <a:endParaRPr lang="ja-JP" altLang="en-US" sz="11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53" name="円/楕円 171">
                    <a:extLst>
                      <a:ext uri="{FF2B5EF4-FFF2-40B4-BE49-F238E27FC236}">
                        <a16:creationId xmlns:a16="http://schemas.microsoft.com/office/drawing/2014/main" id="{440D7D32-AA70-A88A-5375-6301B26A9576}"/>
                      </a:ext>
                    </a:extLst>
                  </p:cNvPr>
                  <p:cNvSpPr/>
                  <p:nvPr/>
                </p:nvSpPr>
                <p:spPr>
                  <a:xfrm>
                    <a:off x="3944534" y="4509600"/>
                    <a:ext cx="237579" cy="78285"/>
                  </a:xfrm>
                  <a:prstGeom prst="ellipse">
                    <a:avLst/>
                  </a:prstGeom>
                  <a:noFill/>
                  <a:ln w="28575">
                    <a:solidFill>
                      <a:srgbClr val="FFFF00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sz="1100" dirty="0"/>
                  </a:p>
                </p:txBody>
              </p:sp>
              <p:sp>
                <p:nvSpPr>
                  <p:cNvPr id="1055" name="テキスト ボックス 1054">
                    <a:extLst>
                      <a:ext uri="{FF2B5EF4-FFF2-40B4-BE49-F238E27FC236}">
                        <a16:creationId xmlns:a16="http://schemas.microsoft.com/office/drawing/2014/main" id="{5BF4EE9C-2227-7759-30ED-F1CE1D0DF738}"/>
                      </a:ext>
                    </a:extLst>
                  </p:cNvPr>
                  <p:cNvSpPr txBox="1"/>
                  <p:nvPr/>
                </p:nvSpPr>
                <p:spPr>
                  <a:xfrm>
                    <a:off x="2850896" y="4617032"/>
                    <a:ext cx="834658" cy="4375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ja-JP" sz="1050" b="1" dirty="0">
                        <a:solidFill>
                          <a:srgbClr val="FFFF00"/>
                        </a:solidFill>
                      </a:rPr>
                      <a:t>Damping Ring (DR)</a:t>
                    </a:r>
                    <a:endParaRPr lang="ja-JP" altLang="en-US" sz="1050" b="1" dirty="0">
                      <a:solidFill>
                        <a:srgbClr val="FFFF00"/>
                      </a:solidFill>
                    </a:endParaRPr>
                  </a:p>
                </p:txBody>
              </p:sp>
            </p:grpSp>
            <p:cxnSp>
              <p:nvCxnSpPr>
                <p:cNvPr id="1033" name="直線コネクタ 1032">
                  <a:extLst>
                    <a:ext uri="{FF2B5EF4-FFF2-40B4-BE49-F238E27FC236}">
                      <a16:creationId xmlns:a16="http://schemas.microsoft.com/office/drawing/2014/main" id="{E094F3D3-CA84-0E01-0902-6645C450F3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724628" y="13645351"/>
                  <a:ext cx="7157916" cy="3719364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4" name="直線コネクタ 1033">
                  <a:extLst>
                    <a:ext uri="{FF2B5EF4-FFF2-40B4-BE49-F238E27FC236}">
                      <a16:creationId xmlns:a16="http://schemas.microsoft.com/office/drawing/2014/main" id="{89DE314C-6831-D2DF-83E4-E212C75964D5}"/>
                    </a:ext>
                  </a:extLst>
                </p:cNvPr>
                <p:cNvCxnSpPr/>
                <p:nvPr/>
              </p:nvCxnSpPr>
              <p:spPr>
                <a:xfrm flipH="1">
                  <a:off x="1047526" y="13645351"/>
                  <a:ext cx="5314257" cy="928471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headEnd type="arrow" w="sm" len="sm"/>
                  <a:tailEnd type="arrow" w="sm" len="sm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5" name="テキスト ボックス 1034">
                  <a:extLst>
                    <a:ext uri="{FF2B5EF4-FFF2-40B4-BE49-F238E27FC236}">
                      <a16:creationId xmlns:a16="http://schemas.microsoft.com/office/drawing/2014/main" id="{2662A7DD-2882-9DCA-0B55-49CB81216486}"/>
                    </a:ext>
                  </a:extLst>
                </p:cNvPr>
                <p:cNvSpPr txBox="1"/>
                <p:nvPr/>
              </p:nvSpPr>
              <p:spPr>
                <a:xfrm rot="20987330">
                  <a:off x="2719885" y="13428791"/>
                  <a:ext cx="2713849" cy="7226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1000" b="1" dirty="0">
                      <a:solidFill>
                        <a:schemeClr val="bg1"/>
                      </a:solidFill>
                    </a:rPr>
                    <a:t>～</a:t>
                  </a:r>
                  <a:r>
                    <a:rPr lang="en-US" altLang="ja-JP" sz="1000" b="1" dirty="0">
                      <a:solidFill>
                        <a:schemeClr val="bg1"/>
                      </a:solidFill>
                    </a:rPr>
                    <a:t>1 km</a:t>
                  </a:r>
                  <a:endParaRPr lang="ja-JP" altLang="en-US" sz="1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36" name="テキスト ボックス 1035">
                  <a:extLst>
                    <a:ext uri="{FF2B5EF4-FFF2-40B4-BE49-F238E27FC236}">
                      <a16:creationId xmlns:a16="http://schemas.microsoft.com/office/drawing/2014/main" id="{0712F404-8252-A5C9-1219-C7016D1AB09B}"/>
                    </a:ext>
                  </a:extLst>
                </p:cNvPr>
                <p:cNvSpPr txBox="1"/>
                <p:nvPr/>
              </p:nvSpPr>
              <p:spPr>
                <a:xfrm rot="1629250">
                  <a:off x="9055099" y="14764870"/>
                  <a:ext cx="2197931" cy="7226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1000" b="1" dirty="0">
                      <a:solidFill>
                        <a:schemeClr val="bg1"/>
                      </a:solidFill>
                    </a:rPr>
                    <a:t>～</a:t>
                  </a:r>
                  <a:r>
                    <a:rPr lang="en-US" altLang="ja-JP" sz="1000" b="1" dirty="0">
                      <a:solidFill>
                        <a:schemeClr val="bg1"/>
                      </a:solidFill>
                    </a:rPr>
                    <a:t>1.5 km</a:t>
                  </a:r>
                  <a:endParaRPr lang="ja-JP" alt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58" name="グループ化 57">
                <a:extLst>
                  <a:ext uri="{FF2B5EF4-FFF2-40B4-BE49-F238E27FC236}">
                    <a16:creationId xmlns:a16="http://schemas.microsoft.com/office/drawing/2014/main" id="{896BE6DF-122F-C969-A4EF-4157CA4A2BC5}"/>
                  </a:ext>
                </a:extLst>
              </p:cNvPr>
              <p:cNvGrpSpPr/>
              <p:nvPr/>
            </p:nvGrpSpPr>
            <p:grpSpPr>
              <a:xfrm>
                <a:off x="4641160" y="14504996"/>
                <a:ext cx="2441846" cy="1600112"/>
                <a:chOff x="4641160" y="16628243"/>
                <a:chExt cx="2441846" cy="1600112"/>
              </a:xfrm>
            </p:grpSpPr>
            <p:cxnSp>
              <p:nvCxnSpPr>
                <p:cNvPr id="59" name="直線コネクタ 58">
                  <a:extLst>
                    <a:ext uri="{FF2B5EF4-FFF2-40B4-BE49-F238E27FC236}">
                      <a16:creationId xmlns:a16="http://schemas.microsoft.com/office/drawing/2014/main" id="{A931C85B-7DA6-6713-4D73-72208E71D087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4641160" y="16628243"/>
                  <a:ext cx="2352495" cy="1464449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線コネクタ 59">
                  <a:extLst>
                    <a:ext uri="{FF2B5EF4-FFF2-40B4-BE49-F238E27FC236}">
                      <a16:creationId xmlns:a16="http://schemas.microsoft.com/office/drawing/2014/main" id="{D608B631-A928-7221-FEB9-95D98399F1E3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289972" y="17809471"/>
                  <a:ext cx="630231" cy="383423"/>
                </a:xfrm>
                <a:prstGeom prst="line">
                  <a:avLst/>
                </a:prstGeom>
                <a:ln w="28575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フリーフォーム 136">
                  <a:extLst>
                    <a:ext uri="{FF2B5EF4-FFF2-40B4-BE49-F238E27FC236}">
                      <a16:creationId xmlns:a16="http://schemas.microsoft.com/office/drawing/2014/main" id="{6EA778B0-1880-2B04-2BA0-A2EFFE80FAD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06784" y="18064868"/>
                  <a:ext cx="176222" cy="163487"/>
                </a:xfrm>
                <a:custGeom>
                  <a:avLst/>
                  <a:gdLst>
                    <a:gd name="connsiteX0" fmla="*/ 0 w 461356"/>
                    <a:gd name="connsiteY0" fmla="*/ 195679 h 235051"/>
                    <a:gd name="connsiteX1" fmla="*/ 78971 w 461356"/>
                    <a:gd name="connsiteY1" fmla="*/ 220617 h 235051"/>
                    <a:gd name="connsiteX2" fmla="*/ 232756 w 461356"/>
                    <a:gd name="connsiteY2" fmla="*/ 330 h 235051"/>
                    <a:gd name="connsiteX3" fmla="*/ 461356 w 461356"/>
                    <a:gd name="connsiteY3" fmla="*/ 174897 h 235051"/>
                    <a:gd name="connsiteX0" fmla="*/ 0 w 232862"/>
                    <a:gd name="connsiteY0" fmla="*/ 195832 h 235204"/>
                    <a:gd name="connsiteX1" fmla="*/ 78971 w 232862"/>
                    <a:gd name="connsiteY1" fmla="*/ 220770 h 235204"/>
                    <a:gd name="connsiteX2" fmla="*/ 232756 w 232862"/>
                    <a:gd name="connsiteY2" fmla="*/ 483 h 235204"/>
                    <a:gd name="connsiteX3" fmla="*/ 54032 w 232862"/>
                    <a:gd name="connsiteY3" fmla="*/ 166737 h 235204"/>
                    <a:gd name="connsiteX0" fmla="*/ 0 w 162301"/>
                    <a:gd name="connsiteY0" fmla="*/ 45479 h 78579"/>
                    <a:gd name="connsiteX1" fmla="*/ 78971 w 162301"/>
                    <a:gd name="connsiteY1" fmla="*/ 70417 h 78579"/>
                    <a:gd name="connsiteX2" fmla="*/ 162097 w 162301"/>
                    <a:gd name="connsiteY2" fmla="*/ 74573 h 78579"/>
                    <a:gd name="connsiteX3" fmla="*/ 54032 w 162301"/>
                    <a:gd name="connsiteY3" fmla="*/ 16384 h 78579"/>
                    <a:gd name="connsiteX0" fmla="*/ 0 w 80704"/>
                    <a:gd name="connsiteY0" fmla="*/ 29095 h 56243"/>
                    <a:gd name="connsiteX1" fmla="*/ 78971 w 80704"/>
                    <a:gd name="connsiteY1" fmla="*/ 54033 h 56243"/>
                    <a:gd name="connsiteX2" fmla="*/ 54032 w 80704"/>
                    <a:gd name="connsiteY2" fmla="*/ 0 h 56243"/>
                    <a:gd name="connsiteX0" fmla="*/ 0 w 93119"/>
                    <a:gd name="connsiteY0" fmla="*/ 29095 h 44436"/>
                    <a:gd name="connsiteX1" fmla="*/ 91849 w 93119"/>
                    <a:gd name="connsiteY1" fmla="*/ 33427 h 44436"/>
                    <a:gd name="connsiteX2" fmla="*/ 54032 w 93119"/>
                    <a:gd name="connsiteY2" fmla="*/ 0 h 44436"/>
                    <a:gd name="connsiteX0" fmla="*/ 0 w 110325"/>
                    <a:gd name="connsiteY0" fmla="*/ 62580 h 79650"/>
                    <a:gd name="connsiteX1" fmla="*/ 91849 w 110325"/>
                    <a:gd name="connsiteY1" fmla="*/ 66912 h 79650"/>
                    <a:gd name="connsiteX2" fmla="*/ 108124 w 110325"/>
                    <a:gd name="connsiteY2" fmla="*/ 0 h 79650"/>
                    <a:gd name="connsiteX0" fmla="*/ 0 w 92467"/>
                    <a:gd name="connsiteY0" fmla="*/ 49701 h 66083"/>
                    <a:gd name="connsiteX1" fmla="*/ 91849 w 92467"/>
                    <a:gd name="connsiteY1" fmla="*/ 54033 h 66083"/>
                    <a:gd name="connsiteX2" fmla="*/ 41154 w 92467"/>
                    <a:gd name="connsiteY2" fmla="*/ 0 h 66083"/>
                    <a:gd name="connsiteX0" fmla="*/ 0 w 72208"/>
                    <a:gd name="connsiteY0" fmla="*/ 49701 h 62128"/>
                    <a:gd name="connsiteX1" fmla="*/ 71243 w 72208"/>
                    <a:gd name="connsiteY1" fmla="*/ 41154 h 62128"/>
                    <a:gd name="connsiteX2" fmla="*/ 41154 w 72208"/>
                    <a:gd name="connsiteY2" fmla="*/ 0 h 62128"/>
                    <a:gd name="connsiteX0" fmla="*/ 0 w 69532"/>
                    <a:gd name="connsiteY0" fmla="*/ 49701 h 62128"/>
                    <a:gd name="connsiteX1" fmla="*/ 68667 w 69532"/>
                    <a:gd name="connsiteY1" fmla="*/ 41154 h 62128"/>
                    <a:gd name="connsiteX2" fmla="*/ 38578 w 69532"/>
                    <a:gd name="connsiteY2" fmla="*/ 0 h 62128"/>
                    <a:gd name="connsiteX0" fmla="*/ 0 w 69532"/>
                    <a:gd name="connsiteY0" fmla="*/ 49701 h 63271"/>
                    <a:gd name="connsiteX1" fmla="*/ 68667 w 69532"/>
                    <a:gd name="connsiteY1" fmla="*/ 41154 h 63271"/>
                    <a:gd name="connsiteX2" fmla="*/ 38578 w 69532"/>
                    <a:gd name="connsiteY2" fmla="*/ 0 h 63271"/>
                    <a:gd name="connsiteX0" fmla="*/ 0 w 81164"/>
                    <a:gd name="connsiteY0" fmla="*/ 49701 h 63271"/>
                    <a:gd name="connsiteX1" fmla="*/ 68667 w 81164"/>
                    <a:gd name="connsiteY1" fmla="*/ 41154 h 63271"/>
                    <a:gd name="connsiteX2" fmla="*/ 38578 w 81164"/>
                    <a:gd name="connsiteY2" fmla="*/ 0 h 63271"/>
                    <a:gd name="connsiteX0" fmla="*/ 0 w 69036"/>
                    <a:gd name="connsiteY0" fmla="*/ 54070 h 67640"/>
                    <a:gd name="connsiteX1" fmla="*/ 68667 w 69036"/>
                    <a:gd name="connsiteY1" fmla="*/ 45523 h 67640"/>
                    <a:gd name="connsiteX2" fmla="*/ 38578 w 69036"/>
                    <a:gd name="connsiteY2" fmla="*/ 4369 h 67640"/>
                    <a:gd name="connsiteX0" fmla="*/ 0 w 68981"/>
                    <a:gd name="connsiteY0" fmla="*/ 54070 h 67639"/>
                    <a:gd name="connsiteX1" fmla="*/ 68667 w 68981"/>
                    <a:gd name="connsiteY1" fmla="*/ 45523 h 67639"/>
                    <a:gd name="connsiteX2" fmla="*/ 36002 w 68981"/>
                    <a:gd name="connsiteY2" fmla="*/ 4369 h 67639"/>
                    <a:gd name="connsiteX0" fmla="*/ 0 w 68972"/>
                    <a:gd name="connsiteY0" fmla="*/ 57737 h 71306"/>
                    <a:gd name="connsiteX1" fmla="*/ 68667 w 68972"/>
                    <a:gd name="connsiteY1" fmla="*/ 49190 h 71306"/>
                    <a:gd name="connsiteX2" fmla="*/ 36002 w 68972"/>
                    <a:gd name="connsiteY2" fmla="*/ 8036 h 71306"/>
                    <a:gd name="connsiteX0" fmla="*/ 0 w 68972"/>
                    <a:gd name="connsiteY0" fmla="*/ 50681 h 63987"/>
                    <a:gd name="connsiteX1" fmla="*/ 68667 w 68972"/>
                    <a:gd name="connsiteY1" fmla="*/ 42134 h 63987"/>
                    <a:gd name="connsiteX2" fmla="*/ 36002 w 68972"/>
                    <a:gd name="connsiteY2" fmla="*/ 8708 h 63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8972" h="63987">
                      <a:moveTo>
                        <a:pt x="0" y="50681"/>
                      </a:moveTo>
                      <a:cubicBezTo>
                        <a:pt x="74181" y="82005"/>
                        <a:pt x="62667" y="49130"/>
                        <a:pt x="68667" y="42134"/>
                      </a:cubicBezTo>
                      <a:cubicBezTo>
                        <a:pt x="74667" y="35139"/>
                        <a:pt x="-10316" y="-21247"/>
                        <a:pt x="36002" y="8708"/>
                      </a:cubicBezTo>
                    </a:path>
                  </a:pathLst>
                </a:custGeom>
                <a:noFill/>
                <a:ln w="28575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3200"/>
                </a:p>
              </p:txBody>
            </p:sp>
          </p:grpSp>
        </p:grpSp>
        <p:sp>
          <p:nvSpPr>
            <p:cNvPr id="4" name="円弧 3">
              <a:extLst>
                <a:ext uri="{FF2B5EF4-FFF2-40B4-BE49-F238E27FC236}">
                  <a16:creationId xmlns:a16="http://schemas.microsoft.com/office/drawing/2014/main" id="{5B0F90C9-9405-88F4-AAAA-220E4EE2F35F}"/>
                </a:ext>
              </a:extLst>
            </p:cNvPr>
            <p:cNvSpPr/>
            <p:nvPr/>
          </p:nvSpPr>
          <p:spPr>
            <a:xfrm>
              <a:off x="7985690" y="3985062"/>
              <a:ext cx="196758" cy="231382"/>
            </a:xfrm>
            <a:prstGeom prst="arc">
              <a:avLst>
                <a:gd name="adj1" fmla="val 6084637"/>
                <a:gd name="adj2" fmla="val 9935224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D716E2FA-788B-52EC-CE6C-FE639F1BF6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14235" y="3975209"/>
              <a:ext cx="74807" cy="154449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円弧 5">
              <a:extLst>
                <a:ext uri="{FF2B5EF4-FFF2-40B4-BE49-F238E27FC236}">
                  <a16:creationId xmlns:a16="http://schemas.microsoft.com/office/drawing/2014/main" id="{E61EDCDE-AB03-902B-218B-9733202A0E2E}"/>
                </a:ext>
              </a:extLst>
            </p:cNvPr>
            <p:cNvSpPr/>
            <p:nvPr/>
          </p:nvSpPr>
          <p:spPr>
            <a:xfrm>
              <a:off x="7616570" y="3882676"/>
              <a:ext cx="317475" cy="303314"/>
            </a:xfrm>
            <a:prstGeom prst="arc">
              <a:avLst>
                <a:gd name="adj1" fmla="val 14144437"/>
                <a:gd name="adj2" fmla="val 20215362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024A997D-18E8-C14F-86F3-AB91FAB3AB9C}"/>
                </a:ext>
              </a:extLst>
            </p:cNvPr>
            <p:cNvCxnSpPr>
              <a:cxnSpLocks/>
              <a:stCxn id="28" idx="0"/>
            </p:cNvCxnSpPr>
            <p:nvPr/>
          </p:nvCxnSpPr>
          <p:spPr>
            <a:xfrm flipV="1">
              <a:off x="7514107" y="3906234"/>
              <a:ext cx="174105" cy="48165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A075EDEE-B649-2F5D-C02E-DD0D5AECF0F4}"/>
                </a:ext>
              </a:extLst>
            </p:cNvPr>
            <p:cNvSpPr/>
            <p:nvPr/>
          </p:nvSpPr>
          <p:spPr>
            <a:xfrm>
              <a:off x="7130084" y="3753041"/>
              <a:ext cx="485264" cy="222168"/>
            </a:xfrm>
            <a:prstGeom prst="arc">
              <a:avLst>
                <a:gd name="adj1" fmla="val 1953417"/>
                <a:gd name="adj2" fmla="val 7591140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29" name="円弧 28">
              <a:extLst>
                <a:ext uri="{FF2B5EF4-FFF2-40B4-BE49-F238E27FC236}">
                  <a16:creationId xmlns:a16="http://schemas.microsoft.com/office/drawing/2014/main" id="{E9399473-29F0-AFA9-67FD-8D5F8AA40988}"/>
                </a:ext>
              </a:extLst>
            </p:cNvPr>
            <p:cNvSpPr/>
            <p:nvPr/>
          </p:nvSpPr>
          <p:spPr>
            <a:xfrm>
              <a:off x="7741207" y="3870309"/>
              <a:ext cx="485264" cy="222168"/>
            </a:xfrm>
            <a:prstGeom prst="arc">
              <a:avLst>
                <a:gd name="adj1" fmla="val 7814487"/>
                <a:gd name="adj2" fmla="val 11701875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E0CE831-03A4-A7FE-0798-87C6B288DE3E}"/>
                </a:ext>
              </a:extLst>
            </p:cNvPr>
            <p:cNvSpPr txBox="1"/>
            <p:nvPr/>
          </p:nvSpPr>
          <p:spPr>
            <a:xfrm>
              <a:off x="7564389" y="3606270"/>
              <a:ext cx="1395885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050" b="1" dirty="0">
                  <a:solidFill>
                    <a:srgbClr val="FFFF00"/>
                  </a:solidFill>
                </a:rPr>
                <a:t>Beam Transport Line (BT)</a:t>
              </a:r>
              <a:endParaRPr lang="ja-JP" altLang="en-US" sz="900" b="1" dirty="0">
                <a:solidFill>
                  <a:srgbClr val="FFFF00"/>
                </a:solidFill>
              </a:endParaRPr>
            </a:p>
          </p:txBody>
        </p:sp>
        <p:sp>
          <p:nvSpPr>
            <p:cNvPr id="36" name="円弧 35">
              <a:extLst>
                <a:ext uri="{FF2B5EF4-FFF2-40B4-BE49-F238E27FC236}">
                  <a16:creationId xmlns:a16="http://schemas.microsoft.com/office/drawing/2014/main" id="{69CACDC9-5A8B-FB6D-6B35-9F4133CFF2A4}"/>
                </a:ext>
              </a:extLst>
            </p:cNvPr>
            <p:cNvSpPr/>
            <p:nvPr/>
          </p:nvSpPr>
          <p:spPr>
            <a:xfrm>
              <a:off x="7718939" y="3901505"/>
              <a:ext cx="215106" cy="303314"/>
            </a:xfrm>
            <a:prstGeom prst="arc">
              <a:avLst>
                <a:gd name="adj1" fmla="val 14144437"/>
                <a:gd name="adj2" fmla="val 19805643"/>
              </a:avLst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283C2081-0833-1944-AA62-AA593F774A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343" y="4730127"/>
              <a:ext cx="386034" cy="233121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矢印コネクタ 54">
              <a:extLst>
                <a:ext uri="{FF2B5EF4-FFF2-40B4-BE49-F238E27FC236}">
                  <a16:creationId xmlns:a16="http://schemas.microsoft.com/office/drawing/2014/main" id="{1CF10D87-FAE1-2EDB-CEA9-DEE791D9CD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69799" y="4047958"/>
              <a:ext cx="301968" cy="194755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21DB5C0-B26F-6655-A494-0760B5C23671}"/>
                </a:ext>
              </a:extLst>
            </p:cNvPr>
            <p:cNvSpPr txBox="1"/>
            <p:nvPr/>
          </p:nvSpPr>
          <p:spPr>
            <a:xfrm>
              <a:off x="7515365" y="3275002"/>
              <a:ext cx="1498941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solidFill>
                    <a:srgbClr val="FFFF00"/>
                  </a:solidFill>
                </a:rPr>
                <a:t>SuperKEKB</a:t>
              </a:r>
              <a:endParaRPr lang="ja-JP" altLang="en-US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061" name="グループ化 1060">
            <a:extLst>
              <a:ext uri="{FF2B5EF4-FFF2-40B4-BE49-F238E27FC236}">
                <a16:creationId xmlns:a16="http://schemas.microsoft.com/office/drawing/2014/main" id="{51DC0CD0-8AAA-463B-E317-13614D2454E8}"/>
              </a:ext>
            </a:extLst>
          </p:cNvPr>
          <p:cNvGrpSpPr>
            <a:grpSpLocks noChangeAspect="1"/>
          </p:cNvGrpSpPr>
          <p:nvPr/>
        </p:nvGrpSpPr>
        <p:grpSpPr>
          <a:xfrm>
            <a:off x="8145209" y="4564005"/>
            <a:ext cx="3978083" cy="1850569"/>
            <a:chOff x="181831" y="3055376"/>
            <a:chExt cx="6956002" cy="3235870"/>
          </a:xfrm>
        </p:grpSpPr>
        <p:grpSp>
          <p:nvGrpSpPr>
            <p:cNvPr id="1062" name="グループ化 1061">
              <a:extLst>
                <a:ext uri="{FF2B5EF4-FFF2-40B4-BE49-F238E27FC236}">
                  <a16:creationId xmlns:a16="http://schemas.microsoft.com/office/drawing/2014/main" id="{15EA14C3-50CE-A61F-4124-CAA4C4A9D6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3923" y="3443336"/>
              <a:ext cx="6035351" cy="2634260"/>
              <a:chOff x="671370" y="2836636"/>
              <a:chExt cx="5259459" cy="3115825"/>
            </a:xfrm>
          </p:grpSpPr>
          <p:cxnSp>
            <p:nvCxnSpPr>
              <p:cNvPr id="1077" name="直線コネクタ 1076">
                <a:extLst>
                  <a:ext uri="{FF2B5EF4-FFF2-40B4-BE49-F238E27FC236}">
                    <a16:creationId xmlns:a16="http://schemas.microsoft.com/office/drawing/2014/main" id="{475B276F-6899-A681-A9C4-9F1E9FAACF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0730" y="3398875"/>
                <a:ext cx="871871" cy="13999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直線コネクタ 1077">
                <a:extLst>
                  <a:ext uri="{FF2B5EF4-FFF2-40B4-BE49-F238E27FC236}">
                    <a16:creationId xmlns:a16="http://schemas.microsoft.com/office/drawing/2014/main" id="{CF304FB4-1A69-2BBE-EF3A-55824EE1E9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52600" y="3398875"/>
                <a:ext cx="4146697" cy="11128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79" name="図 1078">
                <a:extLst>
                  <a:ext uri="{FF2B5EF4-FFF2-40B4-BE49-F238E27FC236}">
                    <a16:creationId xmlns:a16="http://schemas.microsoft.com/office/drawing/2014/main" id="{E99EBD9C-EE3E-146D-338F-495965FDA6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1370" y="2999219"/>
                <a:ext cx="5259459" cy="2923200"/>
              </a:xfrm>
              <a:prstGeom prst="rect">
                <a:avLst/>
              </a:prstGeom>
            </p:spPr>
          </p:pic>
          <p:cxnSp>
            <p:nvCxnSpPr>
              <p:cNvPr id="1080" name="直線コネクタ 1079">
                <a:extLst>
                  <a:ext uri="{FF2B5EF4-FFF2-40B4-BE49-F238E27FC236}">
                    <a16:creationId xmlns:a16="http://schemas.microsoft.com/office/drawing/2014/main" id="{6EB80999-4EBF-7CD0-CEDF-59CDBF1630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66920" y="2842438"/>
                <a:ext cx="4146697" cy="11128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直線コネクタ 1080">
                <a:extLst>
                  <a:ext uri="{FF2B5EF4-FFF2-40B4-BE49-F238E27FC236}">
                    <a16:creationId xmlns:a16="http://schemas.microsoft.com/office/drawing/2014/main" id="{6C878756-912B-3EC4-334F-051120054C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66553" y="4247707"/>
                <a:ext cx="4237076" cy="115363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直線コネクタ 1081">
                <a:extLst>
                  <a:ext uri="{FF2B5EF4-FFF2-40B4-BE49-F238E27FC236}">
                    <a16:creationId xmlns:a16="http://schemas.microsoft.com/office/drawing/2014/main" id="{7A90F82A-29D8-504B-0E75-D4BCDF51A4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80730" y="4798828"/>
                <a:ext cx="4237076" cy="115363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直線コネクタ 1082">
                <a:extLst>
                  <a:ext uri="{FF2B5EF4-FFF2-40B4-BE49-F238E27FC236}">
                    <a16:creationId xmlns:a16="http://schemas.microsoft.com/office/drawing/2014/main" id="{0EB7801E-7543-ED95-DCCE-C63E1C2CF9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6553" y="2836636"/>
                <a:ext cx="886047" cy="14019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直線コネクタ 1083">
                <a:extLst>
                  <a:ext uri="{FF2B5EF4-FFF2-40B4-BE49-F238E27FC236}">
                    <a16:creationId xmlns:a16="http://schemas.microsoft.com/office/drawing/2014/main" id="{4AC83164-3E95-960D-6D14-000BEA08E7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17806" y="3960628"/>
                <a:ext cx="812788" cy="144071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直線コネクタ 1084">
                <a:extLst>
                  <a:ext uri="{FF2B5EF4-FFF2-40B4-BE49-F238E27FC236}">
                    <a16:creationId xmlns:a16="http://schemas.microsoft.com/office/drawing/2014/main" id="{06E30395-3C8A-E60D-9FA4-1FCEBACC68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16478" y="4506433"/>
                <a:ext cx="789979" cy="14460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直線コネクタ 1085">
                <a:extLst>
                  <a:ext uri="{FF2B5EF4-FFF2-40B4-BE49-F238E27FC236}">
                    <a16:creationId xmlns:a16="http://schemas.microsoft.com/office/drawing/2014/main" id="{25C4F727-DD6A-8EB6-CD0B-CC66036C1D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906457" y="3948013"/>
                <a:ext cx="12850" cy="5657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直線コネクタ 1086">
                <a:extLst>
                  <a:ext uri="{FF2B5EF4-FFF2-40B4-BE49-F238E27FC236}">
                    <a16:creationId xmlns:a16="http://schemas.microsoft.com/office/drawing/2014/main" id="{BFC0A210-5C3E-24FE-447C-C749645AD9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7590" y="5401340"/>
                <a:ext cx="0" cy="54877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直線コネクタ 1087">
                <a:extLst>
                  <a:ext uri="{FF2B5EF4-FFF2-40B4-BE49-F238E27FC236}">
                    <a16:creationId xmlns:a16="http://schemas.microsoft.com/office/drawing/2014/main" id="{DB80E505-FA41-F84A-2D8E-D6C735A7A6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6553" y="4247707"/>
                <a:ext cx="12190" cy="5523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9" name="直線コネクタ 1088">
                <a:extLst>
                  <a:ext uri="{FF2B5EF4-FFF2-40B4-BE49-F238E27FC236}">
                    <a16:creationId xmlns:a16="http://schemas.microsoft.com/office/drawing/2014/main" id="{3CA7D341-CEC8-D224-111C-31C6E106CE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52599" y="2850855"/>
                <a:ext cx="8631" cy="54890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64" name="直線矢印コネクタ 1063">
              <a:extLst>
                <a:ext uri="{FF2B5EF4-FFF2-40B4-BE49-F238E27FC236}">
                  <a16:creationId xmlns:a16="http://schemas.microsoft.com/office/drawing/2014/main" id="{08A4D053-E959-B17E-5637-B1C8582D5752}"/>
                </a:ext>
              </a:extLst>
            </p:cNvPr>
            <p:cNvCxnSpPr>
              <a:cxnSpLocks/>
            </p:cNvCxnSpPr>
            <p:nvPr/>
          </p:nvCxnSpPr>
          <p:spPr>
            <a:xfrm>
              <a:off x="1020415" y="5353335"/>
              <a:ext cx="2413930" cy="422845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直線矢印コネクタ 1065">
              <a:extLst>
                <a:ext uri="{FF2B5EF4-FFF2-40B4-BE49-F238E27FC236}">
                  <a16:creationId xmlns:a16="http://schemas.microsoft.com/office/drawing/2014/main" id="{35EF5E31-FFF7-D78A-C403-798FB17CCD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1474" y="4628600"/>
              <a:ext cx="0" cy="473662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8" name="テキスト ボックス 1067">
              <a:extLst>
                <a:ext uri="{FF2B5EF4-FFF2-40B4-BE49-F238E27FC236}">
                  <a16:creationId xmlns:a16="http://schemas.microsoft.com/office/drawing/2014/main" id="{4E6C1BE4-50B9-9AE0-1BBF-28897EA14A5A}"/>
                </a:ext>
              </a:extLst>
            </p:cNvPr>
            <p:cNvSpPr txBox="1"/>
            <p:nvPr/>
          </p:nvSpPr>
          <p:spPr>
            <a:xfrm>
              <a:off x="6070062" y="5885778"/>
              <a:ext cx="1067771" cy="405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m</a:t>
              </a:r>
              <a:endParaRPr kumimoji="1" lang="ja-JP" altLang="en-US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9" name="テキスト ボックス 1068">
              <a:extLst>
                <a:ext uri="{FF2B5EF4-FFF2-40B4-BE49-F238E27FC236}">
                  <a16:creationId xmlns:a16="http://schemas.microsoft.com/office/drawing/2014/main" id="{A3343AB9-2561-440C-F93D-BAEFB9603889}"/>
                </a:ext>
              </a:extLst>
            </p:cNvPr>
            <p:cNvSpPr txBox="1"/>
            <p:nvPr/>
          </p:nvSpPr>
          <p:spPr>
            <a:xfrm>
              <a:off x="1589146" y="5532093"/>
              <a:ext cx="1150371" cy="405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mm</a:t>
              </a:r>
              <a:endParaRPr kumimoji="1" lang="ja-JP" altLang="en-US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0" name="テキスト ボックス 1069">
              <a:extLst>
                <a:ext uri="{FF2B5EF4-FFF2-40B4-BE49-F238E27FC236}">
                  <a16:creationId xmlns:a16="http://schemas.microsoft.com/office/drawing/2014/main" id="{D8B69194-808D-B9DF-C71B-8835989A489B}"/>
                </a:ext>
              </a:extLst>
            </p:cNvPr>
            <p:cNvSpPr txBox="1"/>
            <p:nvPr/>
          </p:nvSpPr>
          <p:spPr>
            <a:xfrm>
              <a:off x="181831" y="4683160"/>
              <a:ext cx="806494" cy="405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kumimoji="1" lang="en-US" altLang="ja-JP" sz="9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m</a:t>
              </a:r>
              <a:endParaRPr kumimoji="1" lang="ja-JP" altLang="en-US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1" name="テキスト ボックス 1070">
              <a:extLst>
                <a:ext uri="{FF2B5EF4-FFF2-40B4-BE49-F238E27FC236}">
                  <a16:creationId xmlns:a16="http://schemas.microsoft.com/office/drawing/2014/main" id="{2B147D86-C1F0-BC88-5C2C-03342D6FCEAC}"/>
                </a:ext>
              </a:extLst>
            </p:cNvPr>
            <p:cNvSpPr txBox="1"/>
            <p:nvPr/>
          </p:nvSpPr>
          <p:spPr>
            <a:xfrm>
              <a:off x="2854380" y="3055376"/>
              <a:ext cx="3968281" cy="753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Nano-beam collision scheme (design)</a:t>
              </a:r>
              <a:endParaRPr kumimoji="1" lang="ja-JP" altLang="en-US" sz="11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2" name="テキスト ボックス 1071">
              <a:extLst>
                <a:ext uri="{FF2B5EF4-FFF2-40B4-BE49-F238E27FC236}">
                  <a16:creationId xmlns:a16="http://schemas.microsoft.com/office/drawing/2014/main" id="{CE9FF9A5-4FEE-5C0B-1611-E6E44021EF31}"/>
                </a:ext>
              </a:extLst>
            </p:cNvPr>
            <p:cNvSpPr txBox="1"/>
            <p:nvPr/>
          </p:nvSpPr>
          <p:spPr>
            <a:xfrm>
              <a:off x="5302955" y="3837663"/>
              <a:ext cx="1677544" cy="5919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Crossing angle : 83 </a:t>
              </a:r>
              <a:r>
                <a:rPr kumimoji="1" lang="en-US" altLang="ja-JP" sz="8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mrad</a:t>
              </a:r>
              <a:endParaRPr kumimoji="1" lang="ja-JP" altLang="en-US" sz="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4" name="正方形/長方形 1073">
              <a:extLst>
                <a:ext uri="{FF2B5EF4-FFF2-40B4-BE49-F238E27FC236}">
                  <a16:creationId xmlns:a16="http://schemas.microsoft.com/office/drawing/2014/main" id="{1618E08C-48D2-BAB7-4503-1B63D537D3BF}"/>
                </a:ext>
              </a:extLst>
            </p:cNvPr>
            <p:cNvSpPr/>
            <p:nvPr/>
          </p:nvSpPr>
          <p:spPr>
            <a:xfrm>
              <a:off x="3250411" y="5008494"/>
              <a:ext cx="788188" cy="3060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"/>
            </a:p>
          </p:txBody>
        </p:sp>
        <p:sp>
          <p:nvSpPr>
            <p:cNvPr id="1075" name="テキスト ボックス 1074">
              <a:extLst>
                <a:ext uri="{FF2B5EF4-FFF2-40B4-BE49-F238E27FC236}">
                  <a16:creationId xmlns:a16="http://schemas.microsoft.com/office/drawing/2014/main" id="{FD3AB6EE-FA7B-7A94-A67E-0F1DD53F0234}"/>
                </a:ext>
              </a:extLst>
            </p:cNvPr>
            <p:cNvSpPr txBox="1"/>
            <p:nvPr/>
          </p:nvSpPr>
          <p:spPr>
            <a:xfrm>
              <a:off x="3356288" y="4811806"/>
              <a:ext cx="972548" cy="405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kumimoji="1" lang="en-US" altLang="ja-JP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</a:t>
              </a:r>
              <a:r>
                <a:rPr kumimoji="1" lang="en-US" altLang="ja-JP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m</a:t>
              </a:r>
              <a:endParaRPr kumimoji="1" lang="ja-JP" alt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6" name="直線矢印コネクタ 1075">
              <a:extLst>
                <a:ext uri="{FF2B5EF4-FFF2-40B4-BE49-F238E27FC236}">
                  <a16:creationId xmlns:a16="http://schemas.microsoft.com/office/drawing/2014/main" id="{292A1FAD-8B2A-2249-1FE3-153A229C75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7038" y="4659857"/>
              <a:ext cx="6316" cy="229852"/>
            </a:xfrm>
            <a:prstGeom prst="straightConnector1">
              <a:avLst/>
            </a:prstGeom>
            <a:ln w="952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直線矢印コネクタ 1066">
              <a:extLst>
                <a:ext uri="{FF2B5EF4-FFF2-40B4-BE49-F238E27FC236}">
                  <a16:creationId xmlns:a16="http://schemas.microsoft.com/office/drawing/2014/main" id="{105FDF6A-0771-EB3E-FCDB-002789F2B2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2642" y="5431207"/>
              <a:ext cx="345964" cy="521520"/>
            </a:xfrm>
            <a:prstGeom prst="straightConnector1">
              <a:avLst/>
            </a:prstGeom>
            <a:ln w="127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4" name="グループ化 1093">
            <a:extLst>
              <a:ext uri="{FF2B5EF4-FFF2-40B4-BE49-F238E27FC236}">
                <a16:creationId xmlns:a16="http://schemas.microsoft.com/office/drawing/2014/main" id="{F9A41681-FDDB-B46D-F981-83F909C5CEE1}"/>
              </a:ext>
            </a:extLst>
          </p:cNvPr>
          <p:cNvGrpSpPr>
            <a:grpSpLocks noChangeAspect="1"/>
          </p:cNvGrpSpPr>
          <p:nvPr/>
        </p:nvGrpSpPr>
        <p:grpSpPr>
          <a:xfrm>
            <a:off x="6992224" y="4521967"/>
            <a:ext cx="1886289" cy="826661"/>
            <a:chOff x="4073135" y="4940055"/>
            <a:chExt cx="2454093" cy="1075500"/>
          </a:xfrm>
        </p:grpSpPr>
        <p:pic>
          <p:nvPicPr>
            <p:cNvPr id="1090" name="Picture 2" descr="ビタミンD、C、E、亜鉛、セレン、ω3脂肪酸は新型コロナウイルスのリスクを下げ得るか？">
              <a:extLst>
                <a:ext uri="{FF2B5EF4-FFF2-40B4-BE49-F238E27FC236}">
                  <a16:creationId xmlns:a16="http://schemas.microsoft.com/office/drawing/2014/main" id="{58ECB416-C343-B8B5-12AA-EB5C59877E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498" y="4940055"/>
              <a:ext cx="1490643" cy="839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91" name="テキスト ボックス 1090">
              <a:extLst>
                <a:ext uri="{FF2B5EF4-FFF2-40B4-BE49-F238E27FC236}">
                  <a16:creationId xmlns:a16="http://schemas.microsoft.com/office/drawing/2014/main" id="{AF4D1DE7-AE83-8EB7-55AB-290D1F0FD50E}"/>
                </a:ext>
              </a:extLst>
            </p:cNvPr>
            <p:cNvSpPr txBox="1"/>
            <p:nvPr/>
          </p:nvSpPr>
          <p:spPr>
            <a:xfrm>
              <a:off x="4073135" y="5775301"/>
              <a:ext cx="2454093" cy="2402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ja-JP" altLang="en-US" sz="600" dirty="0"/>
                <a:t>https://sndj-web.jp/news/001123.php</a:t>
              </a:r>
            </a:p>
          </p:txBody>
        </p:sp>
        <p:cxnSp>
          <p:nvCxnSpPr>
            <p:cNvPr id="1092" name="直線矢印コネクタ 1091">
              <a:extLst>
                <a:ext uri="{FF2B5EF4-FFF2-40B4-BE49-F238E27FC236}">
                  <a16:creationId xmlns:a16="http://schemas.microsoft.com/office/drawing/2014/main" id="{8FD54A1B-C716-89BA-F62B-591CD1CD683C}"/>
                </a:ext>
              </a:extLst>
            </p:cNvPr>
            <p:cNvCxnSpPr/>
            <p:nvPr/>
          </p:nvCxnSpPr>
          <p:spPr>
            <a:xfrm>
              <a:off x="5070604" y="5085578"/>
              <a:ext cx="0" cy="569051"/>
            </a:xfrm>
            <a:prstGeom prst="straightConnector1">
              <a:avLst/>
            </a:prstGeom>
            <a:ln w="9525">
              <a:solidFill>
                <a:schemeClr val="bg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3" name="テキスト ボックス 1092">
              <a:extLst>
                <a:ext uri="{FF2B5EF4-FFF2-40B4-BE49-F238E27FC236}">
                  <a16:creationId xmlns:a16="http://schemas.microsoft.com/office/drawing/2014/main" id="{18A38D4C-24B6-2115-F2F7-4E8ECD563779}"/>
                </a:ext>
              </a:extLst>
            </p:cNvPr>
            <p:cNvSpPr txBox="1"/>
            <p:nvPr/>
          </p:nvSpPr>
          <p:spPr>
            <a:xfrm>
              <a:off x="4319468" y="5251841"/>
              <a:ext cx="843781" cy="280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100 n</a:t>
              </a:r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m</a:t>
              </a:r>
              <a:endParaRPr kumimoji="1" lang="ja-JP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99" name="図 1098">
            <a:extLst>
              <a:ext uri="{FF2B5EF4-FFF2-40B4-BE49-F238E27FC236}">
                <a16:creationId xmlns:a16="http://schemas.microsoft.com/office/drawing/2014/main" id="{CDE4D88D-8F8D-B53C-739D-327FCD3BC3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804" y="1184522"/>
            <a:ext cx="4729533" cy="3065365"/>
          </a:xfrm>
          <a:prstGeom prst="rect">
            <a:avLst/>
          </a:prstGeom>
        </p:spPr>
      </p:pic>
      <p:pic>
        <p:nvPicPr>
          <p:cNvPr id="1103" name="図 1102">
            <a:extLst>
              <a:ext uri="{FF2B5EF4-FFF2-40B4-BE49-F238E27FC236}">
                <a16:creationId xmlns:a16="http://schemas.microsoft.com/office/drawing/2014/main" id="{74982086-DAA7-3907-4CF5-44A02FBDE28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664" b="712"/>
          <a:stretch/>
        </p:blipFill>
        <p:spPr>
          <a:xfrm>
            <a:off x="22580" y="5365820"/>
            <a:ext cx="7465305" cy="1047926"/>
          </a:xfrm>
          <a:prstGeom prst="rect">
            <a:avLst/>
          </a:prstGeom>
        </p:spPr>
      </p:pic>
      <p:sp>
        <p:nvSpPr>
          <p:cNvPr id="1104" name="テキスト ボックス 1103">
            <a:extLst>
              <a:ext uri="{FF2B5EF4-FFF2-40B4-BE49-F238E27FC236}">
                <a16:creationId xmlns:a16="http://schemas.microsoft.com/office/drawing/2014/main" id="{6567CCF6-2E5F-470E-08BE-83B5AE93BD87}"/>
              </a:ext>
            </a:extLst>
          </p:cNvPr>
          <p:cNvSpPr txBox="1"/>
          <p:nvPr/>
        </p:nvSpPr>
        <p:spPr>
          <a:xfrm>
            <a:off x="255033" y="5504059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2010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5" name="テキスト ボックス 1104">
            <a:extLst>
              <a:ext uri="{FF2B5EF4-FFF2-40B4-BE49-F238E27FC236}">
                <a16:creationId xmlns:a16="http://schemas.microsoft.com/office/drawing/2014/main" id="{47EACF50-FA4E-9749-4CCD-20DD7401A51E}"/>
              </a:ext>
            </a:extLst>
          </p:cNvPr>
          <p:cNvSpPr txBox="1"/>
          <p:nvPr/>
        </p:nvSpPr>
        <p:spPr>
          <a:xfrm>
            <a:off x="1432866" y="5501603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2016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6" name="テキスト ボックス 1105">
            <a:extLst>
              <a:ext uri="{FF2B5EF4-FFF2-40B4-BE49-F238E27FC236}">
                <a16:creationId xmlns:a16="http://schemas.microsoft.com/office/drawing/2014/main" id="{225B363F-392B-45FC-F956-33AB2CF6BB0F}"/>
              </a:ext>
            </a:extLst>
          </p:cNvPr>
          <p:cNvSpPr txBox="1"/>
          <p:nvPr/>
        </p:nvSpPr>
        <p:spPr>
          <a:xfrm>
            <a:off x="2545088" y="5507656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7" name="テキスト ボックス 1106">
            <a:extLst>
              <a:ext uri="{FF2B5EF4-FFF2-40B4-BE49-F238E27FC236}">
                <a16:creationId xmlns:a16="http://schemas.microsoft.com/office/drawing/2014/main" id="{25020E04-CABF-CEB1-B93B-B1520BFF4D7E}"/>
              </a:ext>
            </a:extLst>
          </p:cNvPr>
          <p:cNvSpPr txBox="1"/>
          <p:nvPr/>
        </p:nvSpPr>
        <p:spPr>
          <a:xfrm>
            <a:off x="4713092" y="5498824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8" name="テキスト ボックス 1107">
            <a:extLst>
              <a:ext uri="{FF2B5EF4-FFF2-40B4-BE49-F238E27FC236}">
                <a16:creationId xmlns:a16="http://schemas.microsoft.com/office/drawing/2014/main" id="{68F067C0-D09D-B447-61D6-49D7C84E7146}"/>
              </a:ext>
            </a:extLst>
          </p:cNvPr>
          <p:cNvSpPr txBox="1"/>
          <p:nvPr/>
        </p:nvSpPr>
        <p:spPr>
          <a:xfrm>
            <a:off x="3619323" y="5489066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9" name="テキスト ボックス 1108">
            <a:extLst>
              <a:ext uri="{FF2B5EF4-FFF2-40B4-BE49-F238E27FC236}">
                <a16:creationId xmlns:a16="http://schemas.microsoft.com/office/drawing/2014/main" id="{3D819DA5-CD07-8BA2-9428-BDDA357E0797}"/>
              </a:ext>
            </a:extLst>
          </p:cNvPr>
          <p:cNvSpPr txBox="1"/>
          <p:nvPr/>
        </p:nvSpPr>
        <p:spPr>
          <a:xfrm>
            <a:off x="5827771" y="5498824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0" name="テキスト ボックス 1109">
            <a:extLst>
              <a:ext uri="{FF2B5EF4-FFF2-40B4-BE49-F238E27FC236}">
                <a16:creationId xmlns:a16="http://schemas.microsoft.com/office/drawing/2014/main" id="{2F53505B-F27A-BF25-8570-A483E9875856}"/>
              </a:ext>
            </a:extLst>
          </p:cNvPr>
          <p:cNvSpPr txBox="1"/>
          <p:nvPr/>
        </p:nvSpPr>
        <p:spPr>
          <a:xfrm>
            <a:off x="6875559" y="5490931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1" name="テキスト ボックス 1110">
            <a:extLst>
              <a:ext uri="{FF2B5EF4-FFF2-40B4-BE49-F238E27FC236}">
                <a16:creationId xmlns:a16="http://schemas.microsoft.com/office/drawing/2014/main" id="{F337EF33-52AD-F6E0-9AA2-0EC146DCF07E}"/>
              </a:ext>
            </a:extLst>
          </p:cNvPr>
          <p:cNvSpPr txBox="1"/>
          <p:nvPr/>
        </p:nvSpPr>
        <p:spPr>
          <a:xfrm>
            <a:off x="1930552" y="5498824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2017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2" name="テキスト ボックス 1111">
            <a:extLst>
              <a:ext uri="{FF2B5EF4-FFF2-40B4-BE49-F238E27FC236}">
                <a16:creationId xmlns:a16="http://schemas.microsoft.com/office/drawing/2014/main" id="{FCCBC5A9-B9D0-949E-0739-05F2DC432CCF}"/>
              </a:ext>
            </a:extLst>
          </p:cNvPr>
          <p:cNvSpPr txBox="1"/>
          <p:nvPr/>
        </p:nvSpPr>
        <p:spPr>
          <a:xfrm>
            <a:off x="3167321" y="5488957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2019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3" name="テキスト ボックス 1112">
            <a:extLst>
              <a:ext uri="{FF2B5EF4-FFF2-40B4-BE49-F238E27FC236}">
                <a16:creationId xmlns:a16="http://schemas.microsoft.com/office/drawing/2014/main" id="{5D5520ED-CBA5-396F-6807-5C645CEE4701}"/>
              </a:ext>
            </a:extLst>
          </p:cNvPr>
          <p:cNvSpPr txBox="1"/>
          <p:nvPr/>
        </p:nvSpPr>
        <p:spPr>
          <a:xfrm>
            <a:off x="4188800" y="5482458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2021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4" name="テキスト ボックス 1113">
            <a:extLst>
              <a:ext uri="{FF2B5EF4-FFF2-40B4-BE49-F238E27FC236}">
                <a16:creationId xmlns:a16="http://schemas.microsoft.com/office/drawing/2014/main" id="{B59480BF-3C03-CB79-B0C1-20817A282A99}"/>
              </a:ext>
            </a:extLst>
          </p:cNvPr>
          <p:cNvSpPr txBox="1"/>
          <p:nvPr/>
        </p:nvSpPr>
        <p:spPr>
          <a:xfrm>
            <a:off x="5246045" y="5488957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5" name="テキスト ボックス 1114">
            <a:extLst>
              <a:ext uri="{FF2B5EF4-FFF2-40B4-BE49-F238E27FC236}">
                <a16:creationId xmlns:a16="http://schemas.microsoft.com/office/drawing/2014/main" id="{D0A91D1F-7B21-8293-A116-71D63AEDD1DC}"/>
              </a:ext>
            </a:extLst>
          </p:cNvPr>
          <p:cNvSpPr txBox="1"/>
          <p:nvPr/>
        </p:nvSpPr>
        <p:spPr>
          <a:xfrm>
            <a:off x="6311777" y="5495094"/>
            <a:ext cx="3957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</a:t>
            </a:r>
            <a:endParaRPr kumimoji="1" lang="ja-JP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6" name="テキスト ボックス 1115">
            <a:extLst>
              <a:ext uri="{FF2B5EF4-FFF2-40B4-BE49-F238E27FC236}">
                <a16:creationId xmlns:a16="http://schemas.microsoft.com/office/drawing/2014/main" id="{105A7FC0-8A92-0D20-67E6-3BCC95F16F74}"/>
              </a:ext>
            </a:extLst>
          </p:cNvPr>
          <p:cNvSpPr txBox="1"/>
          <p:nvPr/>
        </p:nvSpPr>
        <p:spPr>
          <a:xfrm>
            <a:off x="4903387" y="5789072"/>
            <a:ext cx="10806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 Shutdown 1</a:t>
            </a:r>
          </a:p>
        </p:txBody>
      </p:sp>
      <p:pic>
        <p:nvPicPr>
          <p:cNvPr id="1117" name="図 1116">
            <a:extLst>
              <a:ext uri="{FF2B5EF4-FFF2-40B4-BE49-F238E27FC236}">
                <a16:creationId xmlns:a16="http://schemas.microsoft.com/office/drawing/2014/main" id="{35CA7E06-35A9-8080-0E26-B68B77DCD67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249" t="26707" r="34477" b="21603"/>
          <a:stretch/>
        </p:blipFill>
        <p:spPr>
          <a:xfrm>
            <a:off x="7391386" y="5471709"/>
            <a:ext cx="325606" cy="671869"/>
          </a:xfrm>
          <a:prstGeom prst="rect">
            <a:avLst/>
          </a:prstGeom>
        </p:spPr>
      </p:pic>
      <p:pic>
        <p:nvPicPr>
          <p:cNvPr id="1118" name="図 1117">
            <a:extLst>
              <a:ext uri="{FF2B5EF4-FFF2-40B4-BE49-F238E27FC236}">
                <a16:creationId xmlns:a16="http://schemas.microsoft.com/office/drawing/2014/main" id="{8A4DDD71-6FEA-0915-ACBC-F5C7B1E857F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969" t="27335" r="24937" b="20975"/>
          <a:stretch/>
        </p:blipFill>
        <p:spPr>
          <a:xfrm>
            <a:off x="7702643" y="5484337"/>
            <a:ext cx="366404" cy="663974"/>
          </a:xfrm>
          <a:prstGeom prst="rect">
            <a:avLst/>
          </a:prstGeom>
        </p:spPr>
      </p:pic>
      <p:sp>
        <p:nvSpPr>
          <p:cNvPr id="1120" name="正方形/長方形 1119">
            <a:extLst>
              <a:ext uri="{FF2B5EF4-FFF2-40B4-BE49-F238E27FC236}">
                <a16:creationId xmlns:a16="http://schemas.microsoft.com/office/drawing/2014/main" id="{505714FE-EFEB-703B-E744-8C30BBB5235E}"/>
              </a:ext>
            </a:extLst>
          </p:cNvPr>
          <p:cNvSpPr/>
          <p:nvPr/>
        </p:nvSpPr>
        <p:spPr>
          <a:xfrm>
            <a:off x="7766708" y="5474793"/>
            <a:ext cx="515074" cy="72215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57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9" name="テキスト ボックス 1118">
            <a:extLst>
              <a:ext uri="{FF2B5EF4-FFF2-40B4-BE49-F238E27FC236}">
                <a16:creationId xmlns:a16="http://schemas.microsoft.com/office/drawing/2014/main" id="{F8428CD3-0BE4-F976-E56E-5836D4C30B6A}"/>
              </a:ext>
            </a:extLst>
          </p:cNvPr>
          <p:cNvSpPr txBox="1"/>
          <p:nvPr/>
        </p:nvSpPr>
        <p:spPr>
          <a:xfrm>
            <a:off x="7854271" y="5759322"/>
            <a:ext cx="3508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LS2</a:t>
            </a:r>
          </a:p>
        </p:txBody>
      </p:sp>
      <p:cxnSp>
        <p:nvCxnSpPr>
          <p:cNvPr id="1121" name="直線矢印コネクタ 1120">
            <a:extLst>
              <a:ext uri="{FF2B5EF4-FFF2-40B4-BE49-F238E27FC236}">
                <a16:creationId xmlns:a16="http://schemas.microsoft.com/office/drawing/2014/main" id="{F762534E-7924-DB08-F710-ABCED3F4A41B}"/>
              </a:ext>
            </a:extLst>
          </p:cNvPr>
          <p:cNvCxnSpPr>
            <a:cxnSpLocks/>
          </p:cNvCxnSpPr>
          <p:nvPr/>
        </p:nvCxnSpPr>
        <p:spPr>
          <a:xfrm flipV="1">
            <a:off x="7151083" y="6120011"/>
            <a:ext cx="0" cy="1786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2" name="テキスト ボックス 1121">
            <a:extLst>
              <a:ext uri="{FF2B5EF4-FFF2-40B4-BE49-F238E27FC236}">
                <a16:creationId xmlns:a16="http://schemas.microsoft.com/office/drawing/2014/main" id="{4F9B0E05-16EE-6631-52D6-7F18979D96EF}"/>
              </a:ext>
            </a:extLst>
          </p:cNvPr>
          <p:cNvSpPr txBox="1"/>
          <p:nvPr/>
        </p:nvSpPr>
        <p:spPr>
          <a:xfrm>
            <a:off x="6710291" y="6239775"/>
            <a:ext cx="10806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here now.</a:t>
            </a:r>
          </a:p>
        </p:txBody>
      </p:sp>
      <p:sp>
        <p:nvSpPr>
          <p:cNvPr id="1125" name="テキスト ボックス 1124">
            <a:extLst>
              <a:ext uri="{FF2B5EF4-FFF2-40B4-BE49-F238E27FC236}">
                <a16:creationId xmlns:a16="http://schemas.microsoft.com/office/drawing/2014/main" id="{4135DA62-B44A-D721-4426-0EE6669318AB}"/>
              </a:ext>
            </a:extLst>
          </p:cNvPr>
          <p:cNvSpPr txBox="1"/>
          <p:nvPr/>
        </p:nvSpPr>
        <p:spPr>
          <a:xfrm>
            <a:off x="3075982" y="5108421"/>
            <a:ext cx="10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Phase3 Run1</a:t>
            </a:r>
          </a:p>
          <a:p>
            <a:r>
              <a:rPr kumimoji="1" lang="en-US" altLang="ja-JP" sz="8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2019.03-2022.06</a:t>
            </a:r>
            <a:endParaRPr kumimoji="1" lang="ja-JP" altLang="en-US" sz="800" dirty="0">
              <a:solidFill>
                <a:srgbClr val="2B39A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6" name="テキスト ボックス 1125">
            <a:extLst>
              <a:ext uri="{FF2B5EF4-FFF2-40B4-BE49-F238E27FC236}">
                <a16:creationId xmlns:a16="http://schemas.microsoft.com/office/drawing/2014/main" id="{D8275D7B-41F2-08A7-F096-E7C2C3950961}"/>
              </a:ext>
            </a:extLst>
          </p:cNvPr>
          <p:cNvSpPr txBox="1"/>
          <p:nvPr/>
        </p:nvSpPr>
        <p:spPr>
          <a:xfrm>
            <a:off x="5667008" y="5108421"/>
            <a:ext cx="10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Phase3 Run2</a:t>
            </a:r>
          </a:p>
          <a:p>
            <a:r>
              <a:rPr kumimoji="1" lang="en-US" altLang="ja-JP" sz="800" dirty="0">
                <a:solidFill>
                  <a:srgbClr val="2B39A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2024.01-</a:t>
            </a:r>
            <a:endParaRPr kumimoji="1" lang="ja-JP" altLang="en-US" sz="800" dirty="0">
              <a:solidFill>
                <a:srgbClr val="2B39A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7" name="テキスト ボックス 1126">
            <a:extLst>
              <a:ext uri="{FF2B5EF4-FFF2-40B4-BE49-F238E27FC236}">
                <a16:creationId xmlns:a16="http://schemas.microsoft.com/office/drawing/2014/main" id="{A94D7747-FFAB-F00F-54BF-EE21EEB2D659}"/>
              </a:ext>
            </a:extLst>
          </p:cNvPr>
          <p:cNvSpPr txBox="1"/>
          <p:nvPr/>
        </p:nvSpPr>
        <p:spPr>
          <a:xfrm>
            <a:off x="1332756" y="5108421"/>
            <a:ext cx="10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3862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Phase1</a:t>
            </a:r>
          </a:p>
          <a:p>
            <a:r>
              <a:rPr kumimoji="1" lang="en-US" altLang="ja-JP" sz="800" dirty="0">
                <a:solidFill>
                  <a:srgbClr val="3862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2016.02-2016.06</a:t>
            </a:r>
            <a:endParaRPr kumimoji="1" lang="ja-JP" altLang="en-US" sz="800" dirty="0">
              <a:solidFill>
                <a:srgbClr val="3862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8" name="テキスト ボックス 1127">
            <a:extLst>
              <a:ext uri="{FF2B5EF4-FFF2-40B4-BE49-F238E27FC236}">
                <a16:creationId xmlns:a16="http://schemas.microsoft.com/office/drawing/2014/main" id="{293D00B1-1ABF-8880-EA0D-B9AE48CEA41F}"/>
              </a:ext>
            </a:extLst>
          </p:cNvPr>
          <p:cNvSpPr txBox="1"/>
          <p:nvPr/>
        </p:nvSpPr>
        <p:spPr>
          <a:xfrm>
            <a:off x="2266311" y="5108421"/>
            <a:ext cx="1080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3862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Phase2</a:t>
            </a:r>
          </a:p>
          <a:p>
            <a:r>
              <a:rPr kumimoji="1" lang="en-US" altLang="ja-JP" sz="800" dirty="0">
                <a:solidFill>
                  <a:srgbClr val="3862D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2018.03-2018.07</a:t>
            </a:r>
            <a:endParaRPr kumimoji="1" lang="ja-JP" altLang="en-US" sz="800" dirty="0">
              <a:solidFill>
                <a:srgbClr val="3862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41792-BC7B-742D-681A-76DAB217A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809E49E2-869C-0833-E038-9A3E4E644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CF17CB2-ED37-2BA6-404A-167611F57F84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C0F97D65-FF65-869C-D1B4-937366AE6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1EF49DD3-728D-ED21-C7FF-8F17C623D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982C36-AE6B-CAE6-E448-63D2108B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5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3EACE9D6-BB01-948C-9BEC-0CB012CD98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43F495B7-BCCB-21A1-E1D6-E8E6B3AC4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36C614DD-F950-9EC1-FC28-B87FD6E04011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Machine parameters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E5257F91-40DA-319C-71F6-8C68F1740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3"/>
          <a:stretch/>
        </p:blipFill>
        <p:spPr bwMode="auto">
          <a:xfrm>
            <a:off x="7775965" y="4070904"/>
            <a:ext cx="3925631" cy="229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D4D7DF2-FFF6-F585-E1D4-EE908147B3AC}"/>
              </a:ext>
            </a:extLst>
          </p:cNvPr>
          <p:cNvSpPr txBox="1"/>
          <p:nvPr/>
        </p:nvSpPr>
        <p:spPr>
          <a:xfrm>
            <a:off x="7829144" y="6135549"/>
            <a:ext cx="3925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dirty="0">
                <a:solidFill>
                  <a:schemeClr val="bg1"/>
                </a:solidFill>
              </a:rPr>
              <a:t>Control room at the moment of the Lumi. record update!!</a:t>
            </a:r>
            <a:endParaRPr kumimoji="1" lang="ja-JP" altLang="en-US" sz="1200" b="1" dirty="0">
              <a:solidFill>
                <a:schemeClr val="bg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CCDD5EC-15D9-3A8B-7B13-2482D103A109}"/>
              </a:ext>
            </a:extLst>
          </p:cNvPr>
          <p:cNvGrpSpPr>
            <a:grpSpLocks noChangeAspect="1"/>
          </p:cNvGrpSpPr>
          <p:nvPr/>
        </p:nvGrpSpPr>
        <p:grpSpPr>
          <a:xfrm>
            <a:off x="7496081" y="1137142"/>
            <a:ext cx="4330505" cy="2880152"/>
            <a:chOff x="7535543" y="990267"/>
            <a:chExt cx="4656457" cy="3096937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1E7EB4CC-5A25-1380-7213-685BD98AB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35543" y="990267"/>
              <a:ext cx="4656457" cy="3096937"/>
            </a:xfrm>
            <a:prstGeom prst="rect">
              <a:avLst/>
            </a:prstGeom>
          </p:spPr>
        </p:pic>
        <p:sp>
          <p:nvSpPr>
            <p:cNvPr id="26" name="ひし形 25">
              <a:extLst>
                <a:ext uri="{FF2B5EF4-FFF2-40B4-BE49-F238E27FC236}">
                  <a16:creationId xmlns:a16="http://schemas.microsoft.com/office/drawing/2014/main" id="{A490D233-3FA7-19A5-B1F1-2DBF6A0DEA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30078" y="3002290"/>
              <a:ext cx="98513" cy="98403"/>
            </a:xfrm>
            <a:prstGeom prst="diamond">
              <a:avLst/>
            </a:prstGeom>
            <a:solidFill>
              <a:srgbClr val="FF08F8"/>
            </a:solidFill>
            <a:ln w="9525">
              <a:solidFill>
                <a:srgbClr val="D51B7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2D91EFCB-45F6-D0BD-3066-2E16DCE1243D}"/>
                </a:ext>
              </a:extLst>
            </p:cNvPr>
            <p:cNvCxnSpPr/>
            <p:nvPr/>
          </p:nvCxnSpPr>
          <p:spPr>
            <a:xfrm>
              <a:off x="8021444" y="3422683"/>
              <a:ext cx="3858322" cy="0"/>
            </a:xfrm>
            <a:prstGeom prst="line">
              <a:avLst/>
            </a:prstGeom>
            <a:ln w="28575">
              <a:solidFill>
                <a:srgbClr val="FF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008B713-921D-9742-E26A-EC6394BFCC62}"/>
                </a:ext>
              </a:extLst>
            </p:cNvPr>
            <p:cNvSpPr txBox="1"/>
            <p:nvPr/>
          </p:nvSpPr>
          <p:spPr>
            <a:xfrm>
              <a:off x="9060882" y="3125202"/>
              <a:ext cx="1525083" cy="330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solidFill>
                    <a:srgbClr val="FF00FF"/>
                  </a:solidFill>
                </a:rPr>
                <a:t>Design value</a:t>
              </a:r>
              <a:endParaRPr kumimoji="1" lang="ja-JP" altLang="en-US" sz="1400" dirty="0">
                <a:solidFill>
                  <a:srgbClr val="FF00FF"/>
                </a:solidFill>
              </a:endParaRPr>
            </a:p>
          </p:txBody>
        </p:sp>
      </p:grp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F15AA964-ECFC-0BB7-394F-E88D7ACB9435}"/>
              </a:ext>
            </a:extLst>
          </p:cNvPr>
          <p:cNvCxnSpPr>
            <a:cxnSpLocks/>
          </p:cNvCxnSpPr>
          <p:nvPr/>
        </p:nvCxnSpPr>
        <p:spPr>
          <a:xfrm>
            <a:off x="10612133" y="3034006"/>
            <a:ext cx="189114" cy="30497"/>
          </a:xfrm>
          <a:prstGeom prst="line">
            <a:avLst/>
          </a:prstGeom>
          <a:ln w="9525">
            <a:solidFill>
              <a:srgbClr val="FD05F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 1">
                <a:extLst>
                  <a:ext uri="{FF2B5EF4-FFF2-40B4-BE49-F238E27FC236}">
                    <a16:creationId xmlns:a16="http://schemas.microsoft.com/office/drawing/2014/main" id="{20336EC7-B3A4-65C6-B8FB-BD5EFA71E0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4890801"/>
                  </p:ext>
                </p:extLst>
              </p:nvPr>
            </p:nvGraphicFramePr>
            <p:xfrm>
              <a:off x="521666" y="1172346"/>
              <a:ext cx="6602558" cy="4759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0605">
                      <a:extLst>
                        <a:ext uri="{9D8B030D-6E8A-4147-A177-3AD203B41FA5}">
                          <a16:colId xmlns:a16="http://schemas.microsoft.com/office/drawing/2014/main" val="2243550978"/>
                        </a:ext>
                      </a:extLst>
                    </a:gridCol>
                    <a:gridCol w="1131946">
                      <a:extLst>
                        <a:ext uri="{9D8B030D-6E8A-4147-A177-3AD203B41FA5}">
                          <a16:colId xmlns:a16="http://schemas.microsoft.com/office/drawing/2014/main" val="641402060"/>
                        </a:ext>
                      </a:extLst>
                    </a:gridCol>
                    <a:gridCol w="1127485">
                      <a:extLst>
                        <a:ext uri="{9D8B030D-6E8A-4147-A177-3AD203B41FA5}">
                          <a16:colId xmlns:a16="http://schemas.microsoft.com/office/drawing/2014/main" val="2373345913"/>
                        </a:ext>
                      </a:extLst>
                    </a:gridCol>
                    <a:gridCol w="1216261">
                      <a:extLst>
                        <a:ext uri="{9D8B030D-6E8A-4147-A177-3AD203B41FA5}">
                          <a16:colId xmlns:a16="http://schemas.microsoft.com/office/drawing/2014/main" val="1086739915"/>
                        </a:ext>
                      </a:extLst>
                    </a:gridCol>
                    <a:gridCol w="1216261">
                      <a:extLst>
                        <a:ext uri="{9D8B030D-6E8A-4147-A177-3AD203B41FA5}">
                          <a16:colId xmlns:a16="http://schemas.microsoft.com/office/drawing/2014/main" val="2641043228"/>
                        </a:ext>
                      </a:extLst>
                    </a:gridCol>
                  </a:tblGrid>
                  <a:tr h="586473">
                    <a:tc>
                      <a:txBody>
                        <a:bodyPr/>
                        <a:lstStyle/>
                        <a:p>
                          <a:pPr algn="ctr"/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KEKB (LER/HER)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/>
                            <a:t>SuperKEKB (LER/HER)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/>
                            <a:t>2026/6/30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92975906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Beam Energy [GeV]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3.5/8.0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4.0/7.0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12529229"/>
                      </a:ext>
                    </a:extLst>
                  </a:tr>
                  <a:tr h="4001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Beam current [A]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1.64/1.19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1.60/1.20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31853516"/>
                      </a:ext>
                    </a:extLst>
                  </a:tr>
                  <a:tr h="3880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# of bunches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1584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en-US" altLang="ja-JP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1990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648363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kumimoji="1" lang="en-US" altLang="ja-JP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kumimoji="1" lang="en-US" altLang="ja-JP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ja-JP" altLang="en-US" sz="1600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</m:sub>
                                    <m:sup>
                                      <m: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1" lang="en-US" altLang="ja-JP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ja-JP" altLang="en-US" sz="1600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y</m:t>
                                      </m:r>
                                    </m:sub>
                                    <m:sup>
                                      <m: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den>
                              </m:f>
                            </m:oMath>
                          </a14:m>
                          <a:r>
                            <a:rPr kumimoji="1" lang="ja-JP" altLang="en-US" sz="1600" dirty="0"/>
                            <a:t> </a:t>
                          </a:r>
                          <a:r>
                            <a:rPr kumimoji="1" lang="en-US" altLang="ja-JP" sz="1600" dirty="0"/>
                            <a:t>[mm]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1200/5.9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1200/5.9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55/0.9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55/0.9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72058389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kumimoji="1" lang="en-US" altLang="ja-JP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kumimoji="1" lang="en-US" altLang="ja-JP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ja-JP" altLang="en-US" sz="160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</m:sub>
                                    <m:sup>
                                      <m: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1" lang="en-US" altLang="ja-JP" sz="16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1" lang="ja-JP" altLang="en-US" sz="160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y</m:t>
                                      </m:r>
                                    </m:sub>
                                    <m:sup>
                                      <m:r>
                                        <a:rPr kumimoji="1" lang="en-US" altLang="ja-JP" sz="1600" b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den>
                              </m:f>
                            </m:oMath>
                          </a14:m>
                          <a:r>
                            <a:rPr kumimoji="1" lang="ja-JP" altLang="en-US" sz="1600" dirty="0"/>
                            <a:t> </a:t>
                          </a:r>
                          <a:r>
                            <a:rPr kumimoji="1" lang="en-US" altLang="ja-JP" sz="1600" dirty="0"/>
                            <a:t>[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</a:t>
                          </a:r>
                          <a:r>
                            <a:rPr kumimoji="1" lang="en-US" altLang="ja-JP" sz="1600" dirty="0"/>
                            <a:t>m]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147/0.94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170/0.94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18/0.23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18/0.24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8184934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Half crossing angle 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 [</a:t>
                          </a:r>
                          <a:r>
                            <a:rPr kumimoji="1" lang="en-US" altLang="ja-JP" sz="1600" dirty="0" err="1">
                              <a:sym typeface="Symbol" panose="05050102010706020507" pitchFamily="18" charset="2"/>
                            </a:rPr>
                            <a:t>mrad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11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41.5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0187243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 err="1"/>
                            <a:t>Piwinski</a:t>
                          </a:r>
                          <a:r>
                            <a:rPr kumimoji="1" lang="en-US" altLang="ja-JP" sz="1600" dirty="0"/>
                            <a:t> angle [rad]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0 with crab crossing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12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30625124"/>
                      </a:ext>
                    </a:extLst>
                  </a:tr>
                  <a:tr h="5888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Luminosity [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10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34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 cm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-2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kumimoji="1" lang="en-US" altLang="ja-JP" sz="1600" dirty="0"/>
                            <a:t>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2.1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>
                              <a:solidFill>
                                <a:srgbClr val="FF0000"/>
                              </a:solidFill>
                            </a:rPr>
                            <a:t>5.32</a:t>
                          </a:r>
                        </a:p>
                        <a:p>
                          <a:pPr algn="ctr"/>
                          <a:r>
                            <a:rPr kumimoji="1" lang="en-US" altLang="ja-JP" sz="1600" baseline="-25000" dirty="0"/>
                            <a:t>(w/o Belle II operation)</a:t>
                          </a:r>
                          <a:endParaRPr kumimoji="1" lang="ja-JP" altLang="en-US" sz="1600" baseline="-25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61857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 1">
                <a:extLst>
                  <a:ext uri="{FF2B5EF4-FFF2-40B4-BE49-F238E27FC236}">
                    <a16:creationId xmlns:a16="http://schemas.microsoft.com/office/drawing/2014/main" id="{20336EC7-B3A4-65C6-B8FB-BD5EFA71E0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4890801"/>
                  </p:ext>
                </p:extLst>
              </p:nvPr>
            </p:nvGraphicFramePr>
            <p:xfrm>
              <a:off x="521666" y="1172346"/>
              <a:ext cx="6602558" cy="475986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0605">
                      <a:extLst>
                        <a:ext uri="{9D8B030D-6E8A-4147-A177-3AD203B41FA5}">
                          <a16:colId xmlns:a16="http://schemas.microsoft.com/office/drawing/2014/main" val="2243550978"/>
                        </a:ext>
                      </a:extLst>
                    </a:gridCol>
                    <a:gridCol w="1131946">
                      <a:extLst>
                        <a:ext uri="{9D8B030D-6E8A-4147-A177-3AD203B41FA5}">
                          <a16:colId xmlns:a16="http://schemas.microsoft.com/office/drawing/2014/main" val="641402060"/>
                        </a:ext>
                      </a:extLst>
                    </a:gridCol>
                    <a:gridCol w="1127485">
                      <a:extLst>
                        <a:ext uri="{9D8B030D-6E8A-4147-A177-3AD203B41FA5}">
                          <a16:colId xmlns:a16="http://schemas.microsoft.com/office/drawing/2014/main" val="2373345913"/>
                        </a:ext>
                      </a:extLst>
                    </a:gridCol>
                    <a:gridCol w="1216261">
                      <a:extLst>
                        <a:ext uri="{9D8B030D-6E8A-4147-A177-3AD203B41FA5}">
                          <a16:colId xmlns:a16="http://schemas.microsoft.com/office/drawing/2014/main" val="1086739915"/>
                        </a:ext>
                      </a:extLst>
                    </a:gridCol>
                    <a:gridCol w="1216261">
                      <a:extLst>
                        <a:ext uri="{9D8B030D-6E8A-4147-A177-3AD203B41FA5}">
                          <a16:colId xmlns:a16="http://schemas.microsoft.com/office/drawing/2014/main" val="2641043228"/>
                        </a:ext>
                      </a:extLst>
                    </a:gridCol>
                  </a:tblGrid>
                  <a:tr h="586473">
                    <a:tc>
                      <a:txBody>
                        <a:bodyPr/>
                        <a:lstStyle/>
                        <a:p>
                          <a:pPr algn="ctr"/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KEKB (LER/HER)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/>
                            <a:t>SuperKEKB (LER/HER)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/>
                            <a:t>2026/6/30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92975906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Beam Energy [GeV]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3.5/8.0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4.0/7.0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12529229"/>
                      </a:ext>
                    </a:extLst>
                  </a:tr>
                  <a:tr h="4001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Beam current [A]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1.64/1.19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1.60/1.20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31853516"/>
                      </a:ext>
                    </a:extLst>
                  </a:tr>
                  <a:tr h="3880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# of bunches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1584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en-US" altLang="ja-JP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1990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4648363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18" t="-350549" r="-246497" b="-4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1200/5.9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1200/5.9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55/0.9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55/0.9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72058389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18" t="-450549" r="-246497" b="-3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147/0.94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170/0.94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18/0.23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18/0.24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8184934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Half crossing angle 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 [</a:t>
                          </a:r>
                          <a:r>
                            <a:rPr kumimoji="1" lang="en-US" altLang="ja-JP" sz="1600" dirty="0" err="1">
                              <a:sym typeface="Symbol" panose="05050102010706020507" pitchFamily="18" charset="2"/>
                            </a:rPr>
                            <a:t>mrad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11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41.5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0187243"/>
                      </a:ext>
                    </a:extLst>
                  </a:tr>
                  <a:tr h="5543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 err="1"/>
                            <a:t>Piwinski</a:t>
                          </a:r>
                          <a:r>
                            <a:rPr kumimoji="1" lang="en-US" altLang="ja-JP" sz="1600" dirty="0"/>
                            <a:t> angle [rad]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0 with crab crossing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12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30625124"/>
                      </a:ext>
                    </a:extLst>
                  </a:tr>
                  <a:tr h="58882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Luminosity [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10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34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 cm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-2</a:t>
                          </a:r>
                          <a:r>
                            <a:rPr kumimoji="1" lang="en-US" altLang="ja-JP" sz="1600" dirty="0">
                              <a:sym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sz="1600" baseline="30000" dirty="0"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kumimoji="1" lang="en-US" altLang="ja-JP" sz="1600" dirty="0"/>
                            <a:t>]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/>
                            <a:t>2.1</a:t>
                          </a:r>
                          <a:endParaRPr kumimoji="1" lang="ja-JP" altLang="en-US" sz="16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1600" dirty="0">
                              <a:solidFill>
                                <a:srgbClr val="FF0000"/>
                              </a:solidFill>
                            </a:rPr>
                            <a:t>5.32</a:t>
                          </a:r>
                        </a:p>
                        <a:p>
                          <a:pPr algn="ctr"/>
                          <a:r>
                            <a:rPr kumimoji="1" lang="en-US" altLang="ja-JP" sz="1600" baseline="-25000" dirty="0"/>
                            <a:t>(w/o Belle II operation)</a:t>
                          </a:r>
                          <a:endParaRPr kumimoji="1" lang="ja-JP" altLang="en-US" sz="1600" baseline="-25000" dirty="0"/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kumimoji="1" lang="ja-JP" altLang="en-US" sz="11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461857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62CF61D-104C-300C-22B3-648F724B80F9}"/>
              </a:ext>
            </a:extLst>
          </p:cNvPr>
          <p:cNvSpPr/>
          <p:nvPr/>
        </p:nvSpPr>
        <p:spPr>
          <a:xfrm>
            <a:off x="4735302" y="5311339"/>
            <a:ext cx="2388922" cy="6180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D6E1A7-A009-BD05-9DEA-2BB4700B09AD}"/>
              </a:ext>
            </a:extLst>
          </p:cNvPr>
          <p:cNvSpPr txBox="1"/>
          <p:nvPr/>
        </p:nvSpPr>
        <p:spPr>
          <a:xfrm>
            <a:off x="5168670" y="5981886"/>
            <a:ext cx="1594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/>
              <a:t>5.28 </a:t>
            </a:r>
            <a:r>
              <a:rPr kumimoji="1" lang="en-US" altLang="ja-JP" sz="1100" dirty="0">
                <a:sym typeface="Symbol" panose="05050102010706020507" pitchFamily="18" charset="2"/>
              </a:rPr>
              <a:t> 10</a:t>
            </a:r>
            <a:r>
              <a:rPr kumimoji="1" lang="en-US" altLang="ja-JP" sz="1100" baseline="30000" dirty="0">
                <a:sym typeface="Symbol" panose="05050102010706020507" pitchFamily="18" charset="2"/>
              </a:rPr>
              <a:t>34</a:t>
            </a:r>
            <a:r>
              <a:rPr kumimoji="1" lang="en-US" altLang="ja-JP" sz="1100" dirty="0">
                <a:sym typeface="Symbol" panose="05050102010706020507" pitchFamily="18" charset="2"/>
              </a:rPr>
              <a:t> cm</a:t>
            </a:r>
            <a:r>
              <a:rPr kumimoji="1" lang="en-US" altLang="ja-JP" sz="1100" baseline="30000" dirty="0">
                <a:sym typeface="Symbol" panose="05050102010706020507" pitchFamily="18" charset="2"/>
              </a:rPr>
              <a:t>-2</a:t>
            </a:r>
            <a:r>
              <a:rPr kumimoji="1" lang="en-US" altLang="ja-JP" sz="1100" dirty="0">
                <a:sym typeface="Symbol" panose="05050102010706020507" pitchFamily="18" charset="2"/>
              </a:rPr>
              <a:t>s</a:t>
            </a:r>
            <a:r>
              <a:rPr kumimoji="1" lang="en-US" altLang="ja-JP" sz="1100" baseline="30000" dirty="0">
                <a:sym typeface="Symbol" panose="05050102010706020507" pitchFamily="18" charset="2"/>
              </a:rPr>
              <a:t>-1</a:t>
            </a:r>
          </a:p>
          <a:p>
            <a:pPr algn="ctr"/>
            <a:r>
              <a:rPr lang="en-US" altLang="ja-JP" sz="1100" dirty="0">
                <a:sym typeface="Symbol" panose="05050102010706020507" pitchFamily="18" charset="2"/>
              </a:rPr>
              <a:t>(with Belle II operation) 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93461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59E87-D620-1DC3-2528-FD0D0A57B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31F4FE-A0DB-AEA4-C71C-444BC55A5D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30" t="11500" b="58417"/>
          <a:stretch/>
        </p:blipFill>
        <p:spPr>
          <a:xfrm>
            <a:off x="6531926" y="1749910"/>
            <a:ext cx="5534601" cy="84494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CEB5B9A-7F14-1001-705F-1C6600ADD2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35" t="11462" b="58455"/>
          <a:stretch/>
        </p:blipFill>
        <p:spPr>
          <a:xfrm>
            <a:off x="6566858" y="2629631"/>
            <a:ext cx="5499669" cy="8449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B59833F-584F-9D62-9FE5-CFAAD55E9C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20" t="10914" r="218" b="58969"/>
          <a:stretch/>
        </p:blipFill>
        <p:spPr>
          <a:xfrm>
            <a:off x="6532415" y="4319520"/>
            <a:ext cx="5534112" cy="84494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7E906B-7AAB-7F9F-3EB2-A9738C0802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42" t="10139" r="96" b="59711"/>
          <a:stretch/>
        </p:blipFill>
        <p:spPr>
          <a:xfrm>
            <a:off x="6532415" y="3474575"/>
            <a:ext cx="5534112" cy="844944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71F8204-9D9D-20FD-97C9-4A47D3FB21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15" t="10255" r="116" b="52580"/>
          <a:stretch/>
        </p:blipFill>
        <p:spPr>
          <a:xfrm>
            <a:off x="6532415" y="5199240"/>
            <a:ext cx="5534600" cy="104266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1581C3-2C42-E08E-8A48-7530F80B8092}"/>
              </a:ext>
            </a:extLst>
          </p:cNvPr>
          <p:cNvSpPr txBox="1"/>
          <p:nvPr/>
        </p:nvSpPr>
        <p:spPr>
          <a:xfrm>
            <a:off x="7126528" y="1784687"/>
            <a:ext cx="1009934" cy="227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 current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1C48A5A-AFAB-9052-2AA0-5195B8A1C0D3}"/>
              </a:ext>
            </a:extLst>
          </p:cNvPr>
          <p:cNvSpPr txBox="1"/>
          <p:nvPr/>
        </p:nvSpPr>
        <p:spPr>
          <a:xfrm>
            <a:off x="7126528" y="2692972"/>
            <a:ext cx="1009934" cy="227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 current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DB7ED79-6D49-FEB8-8B32-F7F50248C341}"/>
              </a:ext>
            </a:extLst>
          </p:cNvPr>
          <p:cNvSpPr txBox="1"/>
          <p:nvPr/>
        </p:nvSpPr>
        <p:spPr>
          <a:xfrm>
            <a:off x="7126528" y="3579598"/>
            <a:ext cx="1335205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Peak Lumi.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5A606E9-D83E-A605-C3D4-E084632A678D}"/>
              </a:ext>
            </a:extLst>
          </p:cNvPr>
          <p:cNvSpPr txBox="1"/>
          <p:nvPr/>
        </p:nvSpPr>
        <p:spPr>
          <a:xfrm>
            <a:off x="7126528" y="4388656"/>
            <a:ext cx="1335205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Daily Int. Lumi.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1D35AC-9FF2-8E73-42CC-0CC8823A0C40}"/>
              </a:ext>
            </a:extLst>
          </p:cNvPr>
          <p:cNvSpPr txBox="1"/>
          <p:nvPr/>
        </p:nvSpPr>
        <p:spPr>
          <a:xfrm>
            <a:off x="7126527" y="5304263"/>
            <a:ext cx="1335205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Int. Lumi.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73AC04D3-CF6C-C260-D079-B46CD4AFD77C}"/>
              </a:ext>
            </a:extLst>
          </p:cNvPr>
          <p:cNvCxnSpPr/>
          <p:nvPr/>
        </p:nvCxnSpPr>
        <p:spPr>
          <a:xfrm>
            <a:off x="7263005" y="4652527"/>
            <a:ext cx="266131" cy="0"/>
          </a:xfrm>
          <a:prstGeom prst="line">
            <a:avLst/>
          </a:prstGeom>
          <a:ln>
            <a:solidFill>
              <a:srgbClr val="0080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204661E3-BAE5-0334-DE63-64AD94A3C17C}"/>
              </a:ext>
            </a:extLst>
          </p:cNvPr>
          <p:cNvCxnSpPr/>
          <p:nvPr/>
        </p:nvCxnSpPr>
        <p:spPr>
          <a:xfrm>
            <a:off x="7263005" y="4758655"/>
            <a:ext cx="26613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A2B1BFE-A636-633F-B3FD-04606C0B3D88}"/>
              </a:ext>
            </a:extLst>
          </p:cNvPr>
          <p:cNvSpPr txBox="1"/>
          <p:nvPr/>
        </p:nvSpPr>
        <p:spPr>
          <a:xfrm>
            <a:off x="7529137" y="4562969"/>
            <a:ext cx="730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Delivered</a:t>
            </a:r>
            <a:endParaRPr kumimoji="1" lang="ja-JP" altLang="en-US" sz="800" dirty="0">
              <a:solidFill>
                <a:srgbClr val="0080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BB5CE4A-35DE-47BC-EC8B-BC6FEC1281CD}"/>
              </a:ext>
            </a:extLst>
          </p:cNvPr>
          <p:cNvSpPr txBox="1"/>
          <p:nvPr/>
        </p:nvSpPr>
        <p:spPr>
          <a:xfrm>
            <a:off x="7530275" y="4667992"/>
            <a:ext cx="790867" cy="19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Recorded</a:t>
            </a:r>
            <a:endParaRPr kumimoji="1" lang="ja-JP" altLang="en-US" sz="8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7ABC66B-2786-1F62-A310-8C6052BB44A0}"/>
              </a:ext>
            </a:extLst>
          </p:cNvPr>
          <p:cNvCxnSpPr/>
          <p:nvPr/>
        </p:nvCxnSpPr>
        <p:spPr>
          <a:xfrm>
            <a:off x="7263004" y="5552867"/>
            <a:ext cx="266131" cy="0"/>
          </a:xfrm>
          <a:prstGeom prst="line">
            <a:avLst/>
          </a:prstGeom>
          <a:ln>
            <a:solidFill>
              <a:srgbClr val="0080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2610593C-6757-273A-539A-B412231BFCE1}"/>
              </a:ext>
            </a:extLst>
          </p:cNvPr>
          <p:cNvCxnSpPr/>
          <p:nvPr/>
        </p:nvCxnSpPr>
        <p:spPr>
          <a:xfrm>
            <a:off x="7263004" y="5658995"/>
            <a:ext cx="26613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3E805BA-A62D-E3ED-6FA8-CFC8AD7CA0AB}"/>
              </a:ext>
            </a:extLst>
          </p:cNvPr>
          <p:cNvSpPr txBox="1"/>
          <p:nvPr/>
        </p:nvSpPr>
        <p:spPr>
          <a:xfrm>
            <a:off x="7529136" y="5463309"/>
            <a:ext cx="730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Delivered</a:t>
            </a:r>
            <a:endParaRPr kumimoji="1" lang="ja-JP" altLang="en-US" sz="800" dirty="0">
              <a:solidFill>
                <a:srgbClr val="0080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8EF8798F-5448-6C57-3DB7-5D71E9B4BF7A}"/>
              </a:ext>
            </a:extLst>
          </p:cNvPr>
          <p:cNvSpPr txBox="1"/>
          <p:nvPr/>
        </p:nvSpPr>
        <p:spPr>
          <a:xfrm>
            <a:off x="7530274" y="5568331"/>
            <a:ext cx="790867" cy="19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Recorded</a:t>
            </a:r>
            <a:endParaRPr kumimoji="1" lang="ja-JP" altLang="en-US" sz="8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9" name="テキスト ボックス 1038">
            <a:extLst>
              <a:ext uri="{FF2B5EF4-FFF2-40B4-BE49-F238E27FC236}">
                <a16:creationId xmlns:a16="http://schemas.microsoft.com/office/drawing/2014/main" id="{A6D786BB-2E44-28FC-22A3-B5C8D5173856}"/>
              </a:ext>
            </a:extLst>
          </p:cNvPr>
          <p:cNvSpPr txBox="1"/>
          <p:nvPr/>
        </p:nvSpPr>
        <p:spPr>
          <a:xfrm>
            <a:off x="11105361" y="1818443"/>
            <a:ext cx="730156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1366 mA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0" name="テキスト ボックス 1039">
            <a:extLst>
              <a:ext uri="{FF2B5EF4-FFF2-40B4-BE49-F238E27FC236}">
                <a16:creationId xmlns:a16="http://schemas.microsoft.com/office/drawing/2014/main" id="{DAE76BE9-1344-C868-F148-D223313BE421}"/>
              </a:ext>
            </a:extLst>
          </p:cNvPr>
          <p:cNvSpPr txBox="1"/>
          <p:nvPr/>
        </p:nvSpPr>
        <p:spPr>
          <a:xfrm>
            <a:off x="11269185" y="2641822"/>
            <a:ext cx="730156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1726 mA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9EE1E3DB-E316-C81E-209B-B794FA946A69}"/>
              </a:ext>
            </a:extLst>
          </p:cNvPr>
          <p:cNvSpPr txBox="1"/>
          <p:nvPr/>
        </p:nvSpPr>
        <p:spPr>
          <a:xfrm>
            <a:off x="7834709" y="1209589"/>
            <a:ext cx="62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Run1</a:t>
            </a:r>
            <a:endParaRPr kumimoji="1" lang="ja-JP" altLang="en-US" sz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C43599CC-A79B-F228-2710-9B26D450CE3C}"/>
              </a:ext>
            </a:extLst>
          </p:cNvPr>
          <p:cNvSpPr txBox="1"/>
          <p:nvPr/>
        </p:nvSpPr>
        <p:spPr>
          <a:xfrm>
            <a:off x="10454945" y="1213453"/>
            <a:ext cx="644773" cy="248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Run2</a:t>
            </a:r>
            <a:endParaRPr kumimoji="1" lang="ja-JP" altLang="en-US" sz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35" name="直線矢印コネクタ 1034">
            <a:extLst>
              <a:ext uri="{FF2B5EF4-FFF2-40B4-BE49-F238E27FC236}">
                <a16:creationId xmlns:a16="http://schemas.microsoft.com/office/drawing/2014/main" id="{9FDD3CDE-9F8B-FB49-F839-CE470DD1F88D}"/>
              </a:ext>
            </a:extLst>
          </p:cNvPr>
          <p:cNvCxnSpPr>
            <a:cxnSpLocks/>
          </p:cNvCxnSpPr>
          <p:nvPr/>
        </p:nvCxnSpPr>
        <p:spPr>
          <a:xfrm>
            <a:off x="7152321" y="1425728"/>
            <a:ext cx="1953415" cy="2289"/>
          </a:xfrm>
          <a:prstGeom prst="straightConnector1">
            <a:avLst/>
          </a:prstGeom>
          <a:ln w="12700"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直線矢印コネクタ 1035">
            <a:extLst>
              <a:ext uri="{FF2B5EF4-FFF2-40B4-BE49-F238E27FC236}">
                <a16:creationId xmlns:a16="http://schemas.microsoft.com/office/drawing/2014/main" id="{CB22F7BC-FF0F-93FC-CBA5-84594E4E5199}"/>
              </a:ext>
            </a:extLst>
          </p:cNvPr>
          <p:cNvCxnSpPr>
            <a:cxnSpLocks/>
          </p:cNvCxnSpPr>
          <p:nvPr/>
        </p:nvCxnSpPr>
        <p:spPr>
          <a:xfrm>
            <a:off x="9961666" y="1428382"/>
            <a:ext cx="1375274" cy="2622"/>
          </a:xfrm>
          <a:prstGeom prst="straightConnector1">
            <a:avLst/>
          </a:prstGeom>
          <a:ln w="12700">
            <a:headEnd type="arrow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直線矢印コネクタ 1036">
            <a:extLst>
              <a:ext uri="{FF2B5EF4-FFF2-40B4-BE49-F238E27FC236}">
                <a16:creationId xmlns:a16="http://schemas.microsoft.com/office/drawing/2014/main" id="{47EF0E35-207B-63E6-EAC0-A52EFF360ACD}"/>
              </a:ext>
            </a:extLst>
          </p:cNvPr>
          <p:cNvCxnSpPr>
            <a:cxnSpLocks/>
          </p:cNvCxnSpPr>
          <p:nvPr/>
        </p:nvCxnSpPr>
        <p:spPr>
          <a:xfrm flipV="1">
            <a:off x="9125988" y="1431347"/>
            <a:ext cx="833176" cy="2005"/>
          </a:xfrm>
          <a:prstGeom prst="straightConnector1">
            <a:avLst/>
          </a:prstGeom>
          <a:ln w="12700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8" name="テキスト ボックス 1037">
            <a:extLst>
              <a:ext uri="{FF2B5EF4-FFF2-40B4-BE49-F238E27FC236}">
                <a16:creationId xmlns:a16="http://schemas.microsoft.com/office/drawing/2014/main" id="{C71A9CA3-F366-55E7-C333-BDBB9666CBE2}"/>
              </a:ext>
            </a:extLst>
          </p:cNvPr>
          <p:cNvSpPr txBox="1"/>
          <p:nvPr/>
        </p:nvSpPr>
        <p:spPr>
          <a:xfrm>
            <a:off x="9385419" y="1207602"/>
            <a:ext cx="43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LS1</a:t>
            </a:r>
            <a:endParaRPr kumimoji="1" lang="ja-JP" altLang="en-US" sz="1200" dirty="0">
              <a:solidFill>
                <a:srgbClr val="ED7D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3" name="テキスト ボックス 1042">
            <a:extLst>
              <a:ext uri="{FF2B5EF4-FFF2-40B4-BE49-F238E27FC236}">
                <a16:creationId xmlns:a16="http://schemas.microsoft.com/office/drawing/2014/main" id="{C16EAB09-ECC7-091E-70C3-D025793C5900}"/>
              </a:ext>
            </a:extLst>
          </p:cNvPr>
          <p:cNvSpPr txBox="1"/>
          <p:nvPr/>
        </p:nvSpPr>
        <p:spPr>
          <a:xfrm>
            <a:off x="11381989" y="3552496"/>
            <a:ext cx="77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5.3 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 10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34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cm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-2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6" name="テキスト ボックス 1045">
            <a:extLst>
              <a:ext uri="{FF2B5EF4-FFF2-40B4-BE49-F238E27FC236}">
                <a16:creationId xmlns:a16="http://schemas.microsoft.com/office/drawing/2014/main" id="{E7763D62-D923-AA10-E992-5087C06911B6}"/>
              </a:ext>
            </a:extLst>
          </p:cNvPr>
          <p:cNvSpPr txBox="1"/>
          <p:nvPr/>
        </p:nvSpPr>
        <p:spPr>
          <a:xfrm>
            <a:off x="11295292" y="4488733"/>
            <a:ext cx="857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.5 fb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day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8" name="テキスト ボックス 1047">
            <a:extLst>
              <a:ext uri="{FF2B5EF4-FFF2-40B4-BE49-F238E27FC236}">
                <a16:creationId xmlns:a16="http://schemas.microsoft.com/office/drawing/2014/main" id="{E1630E78-E315-8366-52F5-51088F5B0707}"/>
              </a:ext>
            </a:extLst>
          </p:cNvPr>
          <p:cNvSpPr txBox="1"/>
          <p:nvPr/>
        </p:nvSpPr>
        <p:spPr>
          <a:xfrm>
            <a:off x="11268485" y="4349628"/>
            <a:ext cx="960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.9 fb</a:t>
            </a:r>
            <a:r>
              <a:rPr kumimoji="1" lang="en-US" altLang="ja-JP" sz="1000" baseline="30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r>
              <a:rPr kumimoji="1" lang="en-US" altLang="ja-JP" sz="1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day</a:t>
            </a:r>
            <a:r>
              <a:rPr kumimoji="1" lang="en-US" altLang="ja-JP" sz="1000" baseline="30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endParaRPr kumimoji="1" lang="ja-JP" altLang="en-US" sz="1000" baseline="30000" dirty="0">
              <a:solidFill>
                <a:srgbClr val="0080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0E9B2C9A-513E-54F3-A39D-6863CDF52B54}"/>
              </a:ext>
            </a:extLst>
          </p:cNvPr>
          <p:cNvSpPr txBox="1"/>
          <p:nvPr/>
        </p:nvSpPr>
        <p:spPr>
          <a:xfrm>
            <a:off x="11268486" y="5242385"/>
            <a:ext cx="730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1043</a:t>
            </a:r>
            <a:r>
              <a:rPr kumimoji="1" lang="en-US" altLang="ja-JP" sz="1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fb</a:t>
            </a:r>
            <a:r>
              <a:rPr kumimoji="1" lang="en-US" altLang="ja-JP" sz="1000" baseline="30000" dirty="0">
                <a:solidFill>
                  <a:srgbClr val="0080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endParaRPr kumimoji="1" lang="ja-JP" altLang="en-US" sz="1000" baseline="30000" dirty="0">
              <a:solidFill>
                <a:srgbClr val="0080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3" name="テキスト ボックス 1052">
            <a:extLst>
              <a:ext uri="{FF2B5EF4-FFF2-40B4-BE49-F238E27FC236}">
                <a16:creationId xmlns:a16="http://schemas.microsoft.com/office/drawing/2014/main" id="{FB4E5580-B38D-E2F6-346F-EB0C8815AD5C}"/>
              </a:ext>
            </a:extLst>
          </p:cNvPr>
          <p:cNvSpPr txBox="1"/>
          <p:nvPr/>
        </p:nvSpPr>
        <p:spPr>
          <a:xfrm>
            <a:off x="11296408" y="5347408"/>
            <a:ext cx="702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914 fb</a:t>
            </a:r>
            <a:r>
              <a:rPr kumimoji="1" lang="en-US" altLang="ja-JP" sz="1000" baseline="30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-1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C532A1-434E-5717-2D06-E6C068B5407E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C04F9F9C-7AD3-DE83-FB95-D50C365F5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94BBFF1F-64AC-C469-1C5C-304834069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5845C4-4790-5591-BB27-CFB0B6AA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6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6E7CA754-3CFF-9501-22A0-71F27DD7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26BCF3B2-F4FD-9AB0-7378-B3F07022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ED894C6-4301-648E-7C22-1C41083BFD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5" name="タイトル 1">
            <a:extLst>
              <a:ext uri="{FF2B5EF4-FFF2-40B4-BE49-F238E27FC236}">
                <a16:creationId xmlns:a16="http://schemas.microsoft.com/office/drawing/2014/main" id="{76F8419D-F59B-2592-67E7-28817C8D7533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Phase 3 commissioning history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9" name="コンテンツ プレースホルダー 2">
            <a:extLst>
              <a:ext uri="{FF2B5EF4-FFF2-40B4-BE49-F238E27FC236}">
                <a16:creationId xmlns:a16="http://schemas.microsoft.com/office/drawing/2014/main" id="{146AF3F1-F98D-C779-7C11-C96D3981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33" y="1122652"/>
            <a:ext cx="6133998" cy="5484051"/>
          </a:xfrm>
        </p:spPr>
        <p:txBody>
          <a:bodyPr>
            <a:normAutofit/>
          </a:bodyPr>
          <a:lstStyle/>
          <a:p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</a:rPr>
              <a:t>Phase3 operation (2019.March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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</a:rPr>
              <a:t>);</a:t>
            </a:r>
            <a:endParaRPr lang="en-US" altLang="ja-JP" sz="18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altLang="ja-JP" sz="1800" dirty="0">
                <a:solidFill>
                  <a:schemeClr val="accent1">
                    <a:lumMod val="50000"/>
                  </a:schemeClr>
                </a:solidFill>
              </a:rPr>
              <a:t>Naming rule of Phase3 operation</a:t>
            </a:r>
          </a:p>
          <a:p>
            <a:pPr lvl="2"/>
            <a:r>
              <a:rPr lang="en-US" altLang="ja-JP" sz="1400" dirty="0"/>
              <a:t> “</a:t>
            </a:r>
            <a:r>
              <a:rPr lang="en-US" altLang="ja-JP" sz="1400" u="sng" dirty="0" err="1">
                <a:solidFill>
                  <a:srgbClr val="C00000"/>
                </a:solidFill>
              </a:rPr>
              <a:t>YYYY</a:t>
            </a:r>
            <a:r>
              <a:rPr lang="en-US" altLang="ja-JP" sz="1400" u="sng" dirty="0" err="1">
                <a:solidFill>
                  <a:schemeClr val="accent6">
                    <a:lumMod val="50000"/>
                  </a:schemeClr>
                </a:solidFill>
              </a:rPr>
              <a:t>xx</a:t>
            </a:r>
            <a:r>
              <a:rPr lang="en-US" altLang="ja-JP" sz="1400" u="sng" dirty="0">
                <a:solidFill>
                  <a:schemeClr val="accent6">
                    <a:lumMod val="50000"/>
                  </a:schemeClr>
                </a:solidFill>
              </a:rPr>
              <a:t> run</a:t>
            </a:r>
            <a:r>
              <a:rPr lang="en-US" altLang="ja-JP" sz="1400" dirty="0"/>
              <a:t>”</a:t>
            </a:r>
            <a:endParaRPr lang="ja-JP" altLang="en-US" sz="1400" dirty="0"/>
          </a:p>
          <a:p>
            <a:pPr lvl="2"/>
            <a:endParaRPr lang="en-US" altLang="ja-JP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endParaRPr lang="en-US" altLang="ja-JP" sz="14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altLang="ja-JP" sz="1800" dirty="0">
                <a:solidFill>
                  <a:schemeClr val="accent1">
                    <a:lumMod val="50000"/>
                  </a:schemeClr>
                </a:solidFill>
              </a:rPr>
              <a:t>Scheduling policy</a:t>
            </a:r>
          </a:p>
          <a:p>
            <a:pPr lvl="2"/>
            <a:r>
              <a:rPr lang="en-US" altLang="ja-JP" sz="1400" dirty="0"/>
              <a:t>Concentrating the operation period to improve operational efficiency</a:t>
            </a:r>
          </a:p>
          <a:p>
            <a:pPr lvl="3"/>
            <a:r>
              <a:rPr lang="en-US" altLang="ja-JP" sz="1200" dirty="0"/>
              <a:t>Shortening the winter shutdown (Minimize vacuum work)</a:t>
            </a:r>
          </a:p>
          <a:p>
            <a:pPr lvl="3"/>
            <a:r>
              <a:rPr lang="en-US" altLang="ja-JP" sz="1200" dirty="0"/>
              <a:t>Starting the summer shutdown earlier (Avoid operation in June due to high temp.)</a:t>
            </a:r>
          </a:p>
          <a:p>
            <a:pPr lvl="1"/>
            <a:r>
              <a:rPr lang="en-US" altLang="ja-JP" sz="1800" dirty="0">
                <a:solidFill>
                  <a:schemeClr val="accent1">
                    <a:lumMod val="50000"/>
                  </a:schemeClr>
                </a:solidFill>
              </a:rPr>
              <a:t>After last KEKB Review in Feb. 2025:</a:t>
            </a:r>
          </a:p>
          <a:p>
            <a:pPr lvl="2"/>
            <a:r>
              <a:rPr lang="en-US" altLang="ja-JP" sz="1400" dirty="0"/>
              <a:t>Shutdown btw 2024c – 2025c (10-month shutdown)</a:t>
            </a:r>
          </a:p>
          <a:p>
            <a:pPr lvl="3"/>
            <a:r>
              <a:rPr lang="en-US" altLang="ja-JP" sz="1200" dirty="0"/>
              <a:t>2025ab run skipped due to high-voltage electrical substation upgrades.</a:t>
            </a:r>
          </a:p>
          <a:p>
            <a:pPr lvl="2"/>
            <a:r>
              <a:rPr lang="en-US" altLang="ja-JP" sz="1400" dirty="0"/>
              <a:t>2025c run</a:t>
            </a:r>
          </a:p>
          <a:p>
            <a:pPr lvl="2"/>
            <a:r>
              <a:rPr lang="en-US" altLang="ja-JP" sz="1400" dirty="0"/>
              <a:t>Winter shutdown</a:t>
            </a:r>
          </a:p>
          <a:p>
            <a:pPr lvl="2"/>
            <a:r>
              <a:rPr lang="en-US" altLang="ja-JP" sz="1400" dirty="0"/>
              <a:t>2026ab run</a:t>
            </a:r>
          </a:p>
          <a:p>
            <a:pPr lvl="2"/>
            <a:r>
              <a:rPr lang="en-US" altLang="ja-JP" sz="1400" dirty="0"/>
              <a:t>Summer shutdown</a:t>
            </a:r>
          </a:p>
          <a:p>
            <a:pPr lvl="3"/>
            <a:r>
              <a:rPr lang="en-US" altLang="ja-JP" sz="1200" dirty="0"/>
              <a:t>2026c run skipped due to preparation for 2027ab run.</a:t>
            </a:r>
          </a:p>
          <a:p>
            <a:pPr lvl="1"/>
            <a:r>
              <a:rPr lang="en-US" altLang="ja-JP" sz="1800" dirty="0">
                <a:solidFill>
                  <a:schemeClr val="accent1">
                    <a:lumMod val="50000"/>
                  </a:schemeClr>
                </a:solidFill>
              </a:rPr>
              <a:t>2027ab will start in Jan. 2027.</a:t>
            </a: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3"/>
            <a:endParaRPr lang="en-US" altLang="ja-JP" sz="12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en-US" altLang="ja-JP" sz="18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altLang="ja-JP" sz="18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kumimoji="1" lang="en-US" altLang="ja-JP" sz="1800" dirty="0">
              <a:solidFill>
                <a:srgbClr val="002060"/>
              </a:solidFill>
            </a:endParaRPr>
          </a:p>
          <a:p>
            <a:endParaRPr kumimoji="1"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365A-976A-2D6D-C032-1239E7D621EB}"/>
              </a:ext>
            </a:extLst>
          </p:cNvPr>
          <p:cNvSpPr txBox="1"/>
          <p:nvPr/>
        </p:nvSpPr>
        <p:spPr>
          <a:xfrm>
            <a:off x="6957109" y="1530662"/>
            <a:ext cx="6512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2019ab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9FA50D7-CF37-00C7-5946-DF2EECF05739}"/>
              </a:ext>
            </a:extLst>
          </p:cNvPr>
          <p:cNvSpPr txBox="1"/>
          <p:nvPr/>
        </p:nvSpPr>
        <p:spPr>
          <a:xfrm>
            <a:off x="7581110" y="1530662"/>
            <a:ext cx="6512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2020ab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5440124-5B64-E495-FC00-89FBC333BC62}"/>
              </a:ext>
            </a:extLst>
          </p:cNvPr>
          <p:cNvSpPr txBox="1"/>
          <p:nvPr/>
        </p:nvSpPr>
        <p:spPr>
          <a:xfrm>
            <a:off x="8171842" y="1530662"/>
            <a:ext cx="6512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2021ab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F5FE892-23C9-1CE1-58C1-4C3F60288F17}"/>
              </a:ext>
            </a:extLst>
          </p:cNvPr>
          <p:cNvSpPr txBox="1"/>
          <p:nvPr/>
        </p:nvSpPr>
        <p:spPr>
          <a:xfrm>
            <a:off x="8750083" y="1530662"/>
            <a:ext cx="6512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2022ab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A8CC79D-13C1-E319-565B-D4D918D60234}"/>
              </a:ext>
            </a:extLst>
          </p:cNvPr>
          <p:cNvSpPr txBox="1"/>
          <p:nvPr/>
        </p:nvSpPr>
        <p:spPr>
          <a:xfrm>
            <a:off x="7316933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accent6"/>
                </a:solidFill>
              </a:rPr>
              <a:t>2019c</a:t>
            </a:r>
            <a:endParaRPr kumimoji="1" lang="ja-JP" altLang="en-US" sz="800" dirty="0">
              <a:solidFill>
                <a:schemeClr val="accent6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CBBB94B-0B4A-D2F1-EA14-E33822BE315D}"/>
              </a:ext>
            </a:extLst>
          </p:cNvPr>
          <p:cNvSpPr txBox="1"/>
          <p:nvPr/>
        </p:nvSpPr>
        <p:spPr>
          <a:xfrm>
            <a:off x="7922462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accent6"/>
                </a:solidFill>
              </a:rPr>
              <a:t>2020c</a:t>
            </a:r>
            <a:endParaRPr kumimoji="1" lang="ja-JP" altLang="en-US" sz="800" dirty="0">
              <a:solidFill>
                <a:schemeClr val="accent6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D407F57-9C80-0084-1C7E-E728BC7D4ECD}"/>
              </a:ext>
            </a:extLst>
          </p:cNvPr>
          <p:cNvSpPr txBox="1"/>
          <p:nvPr/>
        </p:nvSpPr>
        <p:spPr>
          <a:xfrm>
            <a:off x="8505056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accent6"/>
                </a:solidFill>
              </a:rPr>
              <a:t>2021c</a:t>
            </a:r>
            <a:endParaRPr kumimoji="1" lang="ja-JP" altLang="en-US" sz="800" dirty="0">
              <a:solidFill>
                <a:schemeClr val="accent6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75031FC-5CCD-E205-BE9D-63570D4B8692}"/>
              </a:ext>
            </a:extLst>
          </p:cNvPr>
          <p:cNvSpPr txBox="1"/>
          <p:nvPr/>
        </p:nvSpPr>
        <p:spPr>
          <a:xfrm>
            <a:off x="9806680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2024ab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grpSp>
        <p:nvGrpSpPr>
          <p:cNvPr id="1094" name="グループ化 1093">
            <a:extLst>
              <a:ext uri="{FF2B5EF4-FFF2-40B4-BE49-F238E27FC236}">
                <a16:creationId xmlns:a16="http://schemas.microsoft.com/office/drawing/2014/main" id="{1242BAD0-0A20-1E73-2801-59136110B3D1}"/>
              </a:ext>
            </a:extLst>
          </p:cNvPr>
          <p:cNvGrpSpPr/>
          <p:nvPr/>
        </p:nvGrpSpPr>
        <p:grpSpPr>
          <a:xfrm>
            <a:off x="7152321" y="972355"/>
            <a:ext cx="5000609" cy="276999"/>
            <a:chOff x="7017143" y="996005"/>
            <a:chExt cx="5000609" cy="276999"/>
          </a:xfrm>
        </p:grpSpPr>
        <p:sp>
          <p:nvSpPr>
            <p:cNvPr id="1051" name="テキスト ボックス 1050">
              <a:extLst>
                <a:ext uri="{FF2B5EF4-FFF2-40B4-BE49-F238E27FC236}">
                  <a16:creationId xmlns:a16="http://schemas.microsoft.com/office/drawing/2014/main" id="{512FD74F-FD92-937A-073B-020160EDCAC0}"/>
                </a:ext>
              </a:extLst>
            </p:cNvPr>
            <p:cNvSpPr txBox="1"/>
            <p:nvPr/>
          </p:nvSpPr>
          <p:spPr>
            <a:xfrm>
              <a:off x="9115448" y="996005"/>
              <a:ext cx="100993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dirty="0"/>
                <a:t>Phase 3</a:t>
              </a:r>
              <a:endParaRPr kumimoji="1" lang="ja-JP" altLang="en-US" sz="1200" dirty="0"/>
            </a:p>
          </p:txBody>
        </p:sp>
        <p:cxnSp>
          <p:nvCxnSpPr>
            <p:cNvPr id="1049" name="直線矢印コネクタ 1048">
              <a:extLst>
                <a:ext uri="{FF2B5EF4-FFF2-40B4-BE49-F238E27FC236}">
                  <a16:creationId xmlns:a16="http://schemas.microsoft.com/office/drawing/2014/main" id="{1C859A01-82AE-F16E-B3A5-BB562D788FC5}"/>
                </a:ext>
              </a:extLst>
            </p:cNvPr>
            <p:cNvCxnSpPr>
              <a:cxnSpLocks/>
            </p:cNvCxnSpPr>
            <p:nvPr/>
          </p:nvCxnSpPr>
          <p:spPr>
            <a:xfrm>
              <a:off x="7017143" y="1227239"/>
              <a:ext cx="4196612" cy="248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直線矢印コネクタ 1051">
              <a:extLst>
                <a:ext uri="{FF2B5EF4-FFF2-40B4-BE49-F238E27FC236}">
                  <a16:creationId xmlns:a16="http://schemas.microsoft.com/office/drawing/2014/main" id="{64F3D01F-DDEC-67CA-6272-796128CEDB05}"/>
                </a:ext>
              </a:extLst>
            </p:cNvPr>
            <p:cNvCxnSpPr>
              <a:cxnSpLocks/>
            </p:cNvCxnSpPr>
            <p:nvPr/>
          </p:nvCxnSpPr>
          <p:spPr>
            <a:xfrm>
              <a:off x="11244223" y="1227239"/>
              <a:ext cx="77352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headEnd type="none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5" name="テキスト ボックス 1064">
            <a:extLst>
              <a:ext uri="{FF2B5EF4-FFF2-40B4-BE49-F238E27FC236}">
                <a16:creationId xmlns:a16="http://schemas.microsoft.com/office/drawing/2014/main" id="{F31BF934-71E5-BF55-62A6-01DB29455242}"/>
              </a:ext>
            </a:extLst>
          </p:cNvPr>
          <p:cNvSpPr txBox="1"/>
          <p:nvPr/>
        </p:nvSpPr>
        <p:spPr>
          <a:xfrm>
            <a:off x="10148764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accent6"/>
                </a:solidFill>
              </a:rPr>
              <a:t>2024c</a:t>
            </a:r>
            <a:endParaRPr kumimoji="1" lang="ja-JP" altLang="en-US" sz="800" dirty="0">
              <a:solidFill>
                <a:schemeClr val="accent6"/>
              </a:solidFill>
            </a:endParaRPr>
          </a:p>
        </p:txBody>
      </p:sp>
      <p:grpSp>
        <p:nvGrpSpPr>
          <p:cNvPr id="1081" name="グループ化 1080">
            <a:extLst>
              <a:ext uri="{FF2B5EF4-FFF2-40B4-BE49-F238E27FC236}">
                <a16:creationId xmlns:a16="http://schemas.microsoft.com/office/drawing/2014/main" id="{8A1C9ED9-723F-8216-D4D1-17AD80B34A08}"/>
              </a:ext>
            </a:extLst>
          </p:cNvPr>
          <p:cNvGrpSpPr/>
          <p:nvPr/>
        </p:nvGrpSpPr>
        <p:grpSpPr>
          <a:xfrm>
            <a:off x="7194816" y="1724603"/>
            <a:ext cx="4131956" cy="2753"/>
            <a:chOff x="7070730" y="4160337"/>
            <a:chExt cx="4131956" cy="2753"/>
          </a:xfrm>
        </p:grpSpPr>
        <p:cxnSp>
          <p:nvCxnSpPr>
            <p:cNvPr id="1028" name="直線矢印コネクタ 1027">
              <a:extLst>
                <a:ext uri="{FF2B5EF4-FFF2-40B4-BE49-F238E27FC236}">
                  <a16:creationId xmlns:a16="http://schemas.microsoft.com/office/drawing/2014/main" id="{9EB43432-97B3-E7A7-2871-939E826F44B9}"/>
                </a:ext>
              </a:extLst>
            </p:cNvPr>
            <p:cNvCxnSpPr>
              <a:cxnSpLocks/>
            </p:cNvCxnSpPr>
            <p:nvPr/>
          </p:nvCxnSpPr>
          <p:spPr>
            <a:xfrm>
              <a:off x="7070730" y="4163090"/>
              <a:ext cx="191307" cy="0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直線矢印コネクタ 1044">
              <a:extLst>
                <a:ext uri="{FF2B5EF4-FFF2-40B4-BE49-F238E27FC236}">
                  <a16:creationId xmlns:a16="http://schemas.microsoft.com/office/drawing/2014/main" id="{6CB6305A-8799-3A0F-7A5A-4D555D6CE42C}"/>
                </a:ext>
              </a:extLst>
            </p:cNvPr>
            <p:cNvCxnSpPr>
              <a:cxnSpLocks/>
            </p:cNvCxnSpPr>
            <p:nvPr/>
          </p:nvCxnSpPr>
          <p:spPr>
            <a:xfrm>
              <a:off x="7399159" y="4163090"/>
              <a:ext cx="117008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直線矢印コネクタ 1060">
              <a:extLst>
                <a:ext uri="{FF2B5EF4-FFF2-40B4-BE49-F238E27FC236}">
                  <a16:creationId xmlns:a16="http://schemas.microsoft.com/office/drawing/2014/main" id="{410C45D3-F31D-E167-A298-DC22C9D6904B}"/>
                </a:ext>
              </a:extLst>
            </p:cNvPr>
            <p:cNvCxnSpPr>
              <a:cxnSpLocks/>
            </p:cNvCxnSpPr>
            <p:nvPr/>
          </p:nvCxnSpPr>
          <p:spPr>
            <a:xfrm>
              <a:off x="7621106" y="4163090"/>
              <a:ext cx="200197" cy="0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直線矢印コネクタ 1066">
              <a:extLst>
                <a:ext uri="{FF2B5EF4-FFF2-40B4-BE49-F238E27FC236}">
                  <a16:creationId xmlns:a16="http://schemas.microsoft.com/office/drawing/2014/main" id="{FFE8F665-EDB5-D883-C34C-18A34578430C}"/>
                </a:ext>
              </a:extLst>
            </p:cNvPr>
            <p:cNvCxnSpPr>
              <a:cxnSpLocks/>
            </p:cNvCxnSpPr>
            <p:nvPr/>
          </p:nvCxnSpPr>
          <p:spPr>
            <a:xfrm>
              <a:off x="8000867" y="4163090"/>
              <a:ext cx="77707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直線矢印コネクタ 1068">
              <a:extLst>
                <a:ext uri="{FF2B5EF4-FFF2-40B4-BE49-F238E27FC236}">
                  <a16:creationId xmlns:a16="http://schemas.microsoft.com/office/drawing/2014/main" id="{A8D3E796-3815-F342-1D25-0A9386B04B91}"/>
                </a:ext>
              </a:extLst>
            </p:cNvPr>
            <p:cNvCxnSpPr>
              <a:cxnSpLocks/>
            </p:cNvCxnSpPr>
            <p:nvPr/>
          </p:nvCxnSpPr>
          <p:spPr>
            <a:xfrm>
              <a:off x="8191328" y="4163090"/>
              <a:ext cx="200197" cy="0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直線矢印コネクタ 1069">
              <a:extLst>
                <a:ext uri="{FF2B5EF4-FFF2-40B4-BE49-F238E27FC236}">
                  <a16:creationId xmlns:a16="http://schemas.microsoft.com/office/drawing/2014/main" id="{A89E1442-7E3C-820F-2542-596252717E12}"/>
                </a:ext>
              </a:extLst>
            </p:cNvPr>
            <p:cNvCxnSpPr>
              <a:cxnSpLocks/>
            </p:cNvCxnSpPr>
            <p:nvPr/>
          </p:nvCxnSpPr>
          <p:spPr>
            <a:xfrm>
              <a:off x="8563949" y="4163090"/>
              <a:ext cx="77707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直線矢印コネクタ 1070">
              <a:extLst>
                <a:ext uri="{FF2B5EF4-FFF2-40B4-BE49-F238E27FC236}">
                  <a16:creationId xmlns:a16="http://schemas.microsoft.com/office/drawing/2014/main" id="{99C8B377-4C13-B16B-2038-5AF7BEA0E46E}"/>
                </a:ext>
              </a:extLst>
            </p:cNvPr>
            <p:cNvCxnSpPr>
              <a:cxnSpLocks/>
            </p:cNvCxnSpPr>
            <p:nvPr/>
          </p:nvCxnSpPr>
          <p:spPr>
            <a:xfrm>
              <a:off x="8769187" y="4163090"/>
              <a:ext cx="163773" cy="0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直線矢印コネクタ 1072">
              <a:extLst>
                <a:ext uri="{FF2B5EF4-FFF2-40B4-BE49-F238E27FC236}">
                  <a16:creationId xmlns:a16="http://schemas.microsoft.com/office/drawing/2014/main" id="{4CC3560F-C4DC-0C38-F322-A17C1626A7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80041" y="4162813"/>
              <a:ext cx="194244" cy="277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直線矢印コネクタ 1074">
              <a:extLst>
                <a:ext uri="{FF2B5EF4-FFF2-40B4-BE49-F238E27FC236}">
                  <a16:creationId xmlns:a16="http://schemas.microsoft.com/office/drawing/2014/main" id="{F37A443F-2BE3-A4BC-B3D9-11A92415EEE4}"/>
                </a:ext>
              </a:extLst>
            </p:cNvPr>
            <p:cNvCxnSpPr>
              <a:cxnSpLocks/>
            </p:cNvCxnSpPr>
            <p:nvPr/>
          </p:nvCxnSpPr>
          <p:spPr>
            <a:xfrm>
              <a:off x="10244294" y="4163090"/>
              <a:ext cx="105851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直線矢印コネクタ 1076">
              <a:extLst>
                <a:ext uri="{FF2B5EF4-FFF2-40B4-BE49-F238E27FC236}">
                  <a16:creationId xmlns:a16="http://schemas.microsoft.com/office/drawing/2014/main" id="{74876835-BA16-A61C-0AE6-1945F6C899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34635" y="4160337"/>
              <a:ext cx="80844" cy="2753"/>
            </a:xfrm>
            <a:prstGeom prst="straightConnector1">
              <a:avLst/>
            </a:prstGeom>
            <a:ln w="12700">
              <a:solidFill>
                <a:schemeClr val="accent6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直線矢印コネクタ 1078">
              <a:extLst>
                <a:ext uri="{FF2B5EF4-FFF2-40B4-BE49-F238E27FC236}">
                  <a16:creationId xmlns:a16="http://schemas.microsoft.com/office/drawing/2014/main" id="{3ED7050E-DB7A-9B0F-441E-0E0EDC72A380}"/>
                </a:ext>
              </a:extLst>
            </p:cNvPr>
            <p:cNvCxnSpPr>
              <a:cxnSpLocks/>
            </p:cNvCxnSpPr>
            <p:nvPr/>
          </p:nvCxnSpPr>
          <p:spPr>
            <a:xfrm>
              <a:off x="10972093" y="4163090"/>
              <a:ext cx="230593" cy="0"/>
            </a:xfrm>
            <a:prstGeom prst="straightConnector1">
              <a:avLst/>
            </a:prstGeom>
            <a:ln w="12700"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3" name="テキスト ボックス 1082">
            <a:extLst>
              <a:ext uri="{FF2B5EF4-FFF2-40B4-BE49-F238E27FC236}">
                <a16:creationId xmlns:a16="http://schemas.microsoft.com/office/drawing/2014/main" id="{F7614256-49E4-1945-F40E-2BB4A0D4F714}"/>
              </a:ext>
            </a:extLst>
          </p:cNvPr>
          <p:cNvSpPr txBox="1"/>
          <p:nvPr/>
        </p:nvSpPr>
        <p:spPr>
          <a:xfrm>
            <a:off x="10705404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chemeClr val="accent6"/>
                </a:solidFill>
              </a:rPr>
              <a:t>2025c</a:t>
            </a:r>
            <a:endParaRPr kumimoji="1" lang="ja-JP" altLang="en-US" sz="800" dirty="0">
              <a:solidFill>
                <a:schemeClr val="accent6"/>
              </a:solidFill>
            </a:endParaRPr>
          </a:p>
        </p:txBody>
      </p:sp>
      <p:sp>
        <p:nvSpPr>
          <p:cNvPr id="1084" name="テキスト ボックス 1083">
            <a:extLst>
              <a:ext uri="{FF2B5EF4-FFF2-40B4-BE49-F238E27FC236}">
                <a16:creationId xmlns:a16="http://schemas.microsoft.com/office/drawing/2014/main" id="{7FC36814-78C1-A527-8E98-BC7A30F0CE2F}"/>
              </a:ext>
            </a:extLst>
          </p:cNvPr>
          <p:cNvSpPr txBox="1"/>
          <p:nvPr/>
        </p:nvSpPr>
        <p:spPr>
          <a:xfrm>
            <a:off x="10999804" y="1530662"/>
            <a:ext cx="563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solidFill>
                  <a:srgbClr val="0070C0"/>
                </a:solidFill>
              </a:rPr>
              <a:t>2026ab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cxnSp>
        <p:nvCxnSpPr>
          <p:cNvPr id="1097" name="直線矢印コネクタ 1096">
            <a:extLst>
              <a:ext uri="{FF2B5EF4-FFF2-40B4-BE49-F238E27FC236}">
                <a16:creationId xmlns:a16="http://schemas.microsoft.com/office/drawing/2014/main" id="{C5045A13-2386-59B8-93F9-9F8A6FA2CFE3}"/>
              </a:ext>
            </a:extLst>
          </p:cNvPr>
          <p:cNvCxnSpPr>
            <a:cxnSpLocks/>
          </p:cNvCxnSpPr>
          <p:nvPr/>
        </p:nvCxnSpPr>
        <p:spPr>
          <a:xfrm flipV="1">
            <a:off x="10589556" y="6107716"/>
            <a:ext cx="0" cy="1786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8" name="テキスト ボックス 1097">
            <a:extLst>
              <a:ext uri="{FF2B5EF4-FFF2-40B4-BE49-F238E27FC236}">
                <a16:creationId xmlns:a16="http://schemas.microsoft.com/office/drawing/2014/main" id="{1CC81955-81BF-8A25-3686-4855881E33A8}"/>
              </a:ext>
            </a:extLst>
          </p:cNvPr>
          <p:cNvSpPr txBox="1"/>
          <p:nvPr/>
        </p:nvSpPr>
        <p:spPr>
          <a:xfrm>
            <a:off x="10148764" y="6227480"/>
            <a:ext cx="1414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sp>
        <p:nvSpPr>
          <p:cNvPr id="1099" name="テキスト ボックス 1098">
            <a:extLst>
              <a:ext uri="{FF2B5EF4-FFF2-40B4-BE49-F238E27FC236}">
                <a16:creationId xmlns:a16="http://schemas.microsoft.com/office/drawing/2014/main" id="{19D12DD6-91C6-6AA6-982D-63713CC121BB}"/>
              </a:ext>
            </a:extLst>
          </p:cNvPr>
          <p:cNvSpPr txBox="1"/>
          <p:nvPr/>
        </p:nvSpPr>
        <p:spPr>
          <a:xfrm>
            <a:off x="978698" y="2238110"/>
            <a:ext cx="1352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 year</a:t>
            </a:r>
            <a:endParaRPr kumimoji="1" lang="ja-JP" altLang="en-US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00" name="直線矢印コネクタ 1099">
            <a:extLst>
              <a:ext uri="{FF2B5EF4-FFF2-40B4-BE49-F238E27FC236}">
                <a16:creationId xmlns:a16="http://schemas.microsoft.com/office/drawing/2014/main" id="{F6C61323-3717-AA8B-D6DD-931C0E79C366}"/>
              </a:ext>
            </a:extLst>
          </p:cNvPr>
          <p:cNvCxnSpPr>
            <a:cxnSpLocks/>
          </p:cNvCxnSpPr>
          <p:nvPr/>
        </p:nvCxnSpPr>
        <p:spPr>
          <a:xfrm flipH="1">
            <a:off x="1737529" y="1999440"/>
            <a:ext cx="189737" cy="253476"/>
          </a:xfrm>
          <a:prstGeom prst="straightConnector1">
            <a:avLst/>
          </a:prstGeom>
          <a:ln w="1270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直線矢印コネクタ 1100">
            <a:extLst>
              <a:ext uri="{FF2B5EF4-FFF2-40B4-BE49-F238E27FC236}">
                <a16:creationId xmlns:a16="http://schemas.microsoft.com/office/drawing/2014/main" id="{F329B304-306A-9653-A14F-3A76E4EEF418}"/>
              </a:ext>
            </a:extLst>
          </p:cNvPr>
          <p:cNvCxnSpPr>
            <a:cxnSpLocks/>
          </p:cNvCxnSpPr>
          <p:nvPr/>
        </p:nvCxnSpPr>
        <p:spPr>
          <a:xfrm>
            <a:off x="2163290" y="1999440"/>
            <a:ext cx="146510" cy="357432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2" name="テキスト ボックス 1101">
            <a:extLst>
              <a:ext uri="{FF2B5EF4-FFF2-40B4-BE49-F238E27FC236}">
                <a16:creationId xmlns:a16="http://schemas.microsoft.com/office/drawing/2014/main" id="{48C6E79A-903F-C279-0897-40513DF68FCE}"/>
              </a:ext>
            </a:extLst>
          </p:cNvPr>
          <p:cNvSpPr txBox="1"/>
          <p:nvPr/>
        </p:nvSpPr>
        <p:spPr>
          <a:xfrm>
            <a:off x="2424963" y="1993692"/>
            <a:ext cx="437449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 End of </a:t>
            </a:r>
            <a:r>
              <a:rPr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kumimoji="1"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 shutdown – </a:t>
            </a:r>
            <a:r>
              <a:rPr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 of </a:t>
            </a:r>
            <a:r>
              <a:rPr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1"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ummer shutdown</a:t>
            </a:r>
            <a:r>
              <a:rPr lang="en-US" altLang="ja-JP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(Spring run)</a:t>
            </a:r>
            <a:endParaRPr kumimoji="1" lang="en-US" altLang="ja-JP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   : End of winter shutdown – March (E</a:t>
            </a:r>
            <a:r>
              <a:rPr kumimoji="1" lang="en-US" altLang="ja-JP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of Japanese fiscal year)</a:t>
            </a:r>
            <a:endParaRPr lang="en-US" altLang="ja-JP" sz="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b</a:t>
            </a:r>
            <a:r>
              <a:rPr kumimoji="1" lang="en-US" altLang="ja-JP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: April – Start of </a:t>
            </a:r>
            <a:r>
              <a:rPr lang="en-US" altLang="ja-JP" sz="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shutdown</a:t>
            </a:r>
          </a:p>
          <a:p>
            <a:r>
              <a:rPr lang="en-US" altLang="ja-JP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c: End of Summer shutdown – Start of winter shutdown (Autumn run)</a:t>
            </a:r>
            <a:endParaRPr kumimoji="1" lang="ja-JP" altLang="en-US" sz="105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3" name="左中かっこ 1102">
            <a:extLst>
              <a:ext uri="{FF2B5EF4-FFF2-40B4-BE49-F238E27FC236}">
                <a16:creationId xmlns:a16="http://schemas.microsoft.com/office/drawing/2014/main" id="{33B2B265-8BA0-286C-A748-6C3815D363A7}"/>
              </a:ext>
            </a:extLst>
          </p:cNvPr>
          <p:cNvSpPr/>
          <p:nvPr/>
        </p:nvSpPr>
        <p:spPr>
          <a:xfrm>
            <a:off x="2343242" y="2035328"/>
            <a:ext cx="128190" cy="560076"/>
          </a:xfrm>
          <a:prstGeom prst="leftBrace">
            <a:avLst>
              <a:gd name="adj1" fmla="val 47711"/>
              <a:gd name="adj2" fmla="val 50000"/>
            </a:avLst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5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ABC5-5BFF-826D-60A8-F9F0FBF50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BADF3E0-626E-716F-89B3-9F8369EB5AF0}"/>
              </a:ext>
            </a:extLst>
          </p:cNvPr>
          <p:cNvGrpSpPr/>
          <p:nvPr/>
        </p:nvGrpSpPr>
        <p:grpSpPr>
          <a:xfrm>
            <a:off x="7511141" y="1147854"/>
            <a:ext cx="4010191" cy="3159299"/>
            <a:chOff x="5071463" y="2234251"/>
            <a:chExt cx="4010191" cy="4259042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8349BF73-2664-F5C6-4BA3-D5C9DEEF3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9345"/>
            <a:stretch/>
          </p:blipFill>
          <p:spPr>
            <a:xfrm>
              <a:off x="5071465" y="2234251"/>
              <a:ext cx="4010189" cy="1416546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B9D11B58-2402-9204-88FF-5C8590BA8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8235" b="41570"/>
            <a:stretch/>
          </p:blipFill>
          <p:spPr>
            <a:xfrm>
              <a:off x="5071464" y="3664368"/>
              <a:ext cx="4010189" cy="1384996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53C6B185-E08A-4954-7343-8FC1FCB24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76056" b="2686"/>
            <a:stretch/>
          </p:blipFill>
          <p:spPr>
            <a:xfrm>
              <a:off x="5071463" y="5035327"/>
              <a:ext cx="4010189" cy="1457966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0AE3C127-DAC3-75ED-E860-E177F98064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FCDB465-34B5-63DD-0B37-766C1BDB5BC7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039F7449-983B-B73A-A6E0-98780DFAA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D68E2824-CFB9-C5BF-A524-5C8D9BA4D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BFEAE7A-7B43-363E-1F06-12B9AF55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7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F35F9BF0-F4DC-1306-61EB-1E04B673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31B75718-9805-35EF-B00E-43DAAB29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42420148-097C-AC13-0517-D52AB440524C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Challenges for higher luminosity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AE46C7-5034-7FD4-52A7-F09A2F0BD0AA}"/>
              </a:ext>
            </a:extLst>
          </p:cNvPr>
          <p:cNvSpPr txBox="1">
            <a:spLocks/>
          </p:cNvSpPr>
          <p:nvPr/>
        </p:nvSpPr>
        <p:spPr>
          <a:xfrm>
            <a:off x="203607" y="1132669"/>
            <a:ext cx="6286248" cy="5340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>
                <a:solidFill>
                  <a:srgbClr val="00B0F0"/>
                </a:solidFill>
                <a:sym typeface="Symbol" panose="05050102010706020507" pitchFamily="18" charset="2"/>
              </a:rPr>
              <a:t>Challenges</a:t>
            </a:r>
            <a:r>
              <a:rPr lang="ja-JP" altLang="en-US" sz="2000" dirty="0">
                <a:solidFill>
                  <a:srgbClr val="00B0F0"/>
                </a:solidFill>
                <a:sym typeface="Symbol" panose="05050102010706020507" pitchFamily="18" charset="2"/>
              </a:rPr>
              <a:t> </a:t>
            </a:r>
            <a:r>
              <a:rPr lang="en-US" altLang="ja-JP" sz="2000" dirty="0">
                <a:solidFill>
                  <a:srgbClr val="00B0F0"/>
                </a:solidFill>
                <a:sym typeface="Symbol" panose="05050102010706020507" pitchFamily="18" charset="2"/>
              </a:rPr>
              <a:t>in achieving higher peak</a:t>
            </a:r>
            <a:r>
              <a:rPr lang="ja-JP" altLang="en-US" sz="2000" dirty="0">
                <a:solidFill>
                  <a:srgbClr val="00B0F0"/>
                </a:solidFill>
                <a:sym typeface="Symbol" panose="05050102010706020507" pitchFamily="18" charset="2"/>
              </a:rPr>
              <a:t> </a:t>
            </a:r>
            <a:r>
              <a:rPr lang="en-US" altLang="ja-JP" sz="2000" dirty="0">
                <a:solidFill>
                  <a:srgbClr val="00B0F0"/>
                </a:solidFill>
                <a:sym typeface="Symbol" panose="05050102010706020507" pitchFamily="18" charset="2"/>
              </a:rPr>
              <a:t>luminosity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Low stored beam currents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Low injection efficiency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Short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beam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lifetime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Hardware limitations (e.g., vacuum leaks due to high beam current)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Limitations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due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to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radiation dose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Low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specific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luminosity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Decrease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in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specific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luminosity with increasing beam currents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Unexplained emittance</a:t>
            </a:r>
            <a:r>
              <a:rPr lang="ja-JP" altLang="en-US" sz="1400" dirty="0">
                <a:sym typeface="Symbol" panose="05050102010706020507" pitchFamily="18" charset="2"/>
              </a:rPr>
              <a:t> </a:t>
            </a:r>
            <a:r>
              <a:rPr lang="en-US" altLang="ja-JP" sz="1400" dirty="0">
                <a:sym typeface="Symbol" panose="05050102010706020507" pitchFamily="18" charset="2"/>
              </a:rPr>
              <a:t>blow-up</a:t>
            </a:r>
          </a:p>
          <a:p>
            <a:pPr lvl="2"/>
            <a:endParaRPr lang="en-US" altLang="ja-JP" sz="1400" dirty="0">
              <a:sym typeface="Symbol" panose="05050102010706020507" pitchFamily="18" charset="2"/>
            </a:endParaRPr>
          </a:p>
          <a:p>
            <a:r>
              <a:rPr lang="en-US" altLang="ja-JP" sz="2000" dirty="0">
                <a:solidFill>
                  <a:srgbClr val="00B050"/>
                </a:solidFill>
                <a:sym typeface="Symbol" panose="05050102010706020507" pitchFamily="18" charset="2"/>
              </a:rPr>
              <a:t>Challenges in achieving higher integrated luminosity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Sudden beam loss (SBL)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Limits beam current increases, thereby limiting peak luminosity.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Operational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interruptions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due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to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equipment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failures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Operational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interruptions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due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to</a:t>
            </a:r>
            <a:r>
              <a:rPr lang="ja-JP" altLang="en-US" sz="18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aging equipment and infrastructure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Reduced operation time due to rising electricity costs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C54EDE-27C7-9EF7-D68B-F93E12DB21DF}"/>
              </a:ext>
            </a:extLst>
          </p:cNvPr>
          <p:cNvSpPr txBox="1"/>
          <p:nvPr/>
        </p:nvSpPr>
        <p:spPr>
          <a:xfrm>
            <a:off x="7484768" y="5598805"/>
            <a:ext cx="4503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7030A0"/>
                </a:solidFill>
              </a:rPr>
              <a:t>Machine </a:t>
            </a:r>
            <a:r>
              <a:rPr kumimoji="1" lang="en-US" altLang="ja-JP" sz="1400" dirty="0">
                <a:solidFill>
                  <a:srgbClr val="7030A0"/>
                </a:solidFill>
              </a:rPr>
              <a:t>performance has been </a:t>
            </a:r>
            <a:r>
              <a:rPr lang="en-US" altLang="ja-JP" sz="1400" dirty="0">
                <a:solidFill>
                  <a:srgbClr val="7030A0"/>
                </a:solidFill>
              </a:rPr>
              <a:t>gradually improved by </a:t>
            </a:r>
            <a:r>
              <a:rPr kumimoji="1" lang="en-US" altLang="ja-JP" sz="1400" dirty="0">
                <a:solidFill>
                  <a:srgbClr val="7030A0"/>
                </a:solidFill>
              </a:rPr>
              <a:t>addressing these issues.</a:t>
            </a:r>
          </a:p>
          <a:p>
            <a:r>
              <a:rPr lang="en-US" altLang="ja-JP" sz="1400" dirty="0">
                <a:solidFill>
                  <a:srgbClr val="7030A0"/>
                </a:solidFill>
              </a:rPr>
              <a:t>We have repeatedly achieved new peak luminosity records.</a:t>
            </a:r>
            <a:endParaRPr kumimoji="1" lang="ja-JP" altLang="en-US" sz="1400" dirty="0">
              <a:solidFill>
                <a:srgbClr val="7030A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7D172A-336D-B0EA-581A-1E68047FF05C}"/>
              </a:ext>
            </a:extLst>
          </p:cNvPr>
          <p:cNvSpPr txBox="1"/>
          <p:nvPr/>
        </p:nvSpPr>
        <p:spPr>
          <a:xfrm>
            <a:off x="8152265" y="1024492"/>
            <a:ext cx="97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70C0"/>
                </a:solidFill>
              </a:rPr>
              <a:t>2024ab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8B00C0-83C3-5DB2-FDDE-1EB39A3F7ED6}"/>
              </a:ext>
            </a:extLst>
          </p:cNvPr>
          <p:cNvSpPr txBox="1"/>
          <p:nvPr/>
        </p:nvSpPr>
        <p:spPr>
          <a:xfrm>
            <a:off x="8643049" y="1024491"/>
            <a:ext cx="97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chemeClr val="accent6"/>
                </a:solidFill>
              </a:rPr>
              <a:t>2024c</a:t>
            </a:r>
            <a:endParaRPr kumimoji="1" lang="ja-JP" altLang="en-US" sz="1000" dirty="0">
              <a:solidFill>
                <a:schemeClr val="accent6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83D541F-CF18-A1C0-3784-451CEEF3AEF1}"/>
              </a:ext>
            </a:extLst>
          </p:cNvPr>
          <p:cNvSpPr txBox="1"/>
          <p:nvPr/>
        </p:nvSpPr>
        <p:spPr>
          <a:xfrm>
            <a:off x="9698699" y="1024492"/>
            <a:ext cx="97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chemeClr val="accent6"/>
                </a:solidFill>
              </a:rPr>
              <a:t>2025c</a:t>
            </a:r>
            <a:endParaRPr kumimoji="1" lang="ja-JP" altLang="en-US" sz="1000" dirty="0">
              <a:solidFill>
                <a:schemeClr val="accent6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175DEAD-DC82-1159-FADA-7E980F6311A5}"/>
              </a:ext>
            </a:extLst>
          </p:cNvPr>
          <p:cNvSpPr txBox="1"/>
          <p:nvPr/>
        </p:nvSpPr>
        <p:spPr>
          <a:xfrm>
            <a:off x="10150352" y="1024492"/>
            <a:ext cx="972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70C0"/>
                </a:solidFill>
              </a:rPr>
              <a:t>2026ab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0B89717-9724-F83C-A978-854DCA706691}"/>
              </a:ext>
            </a:extLst>
          </p:cNvPr>
          <p:cNvSpPr txBox="1"/>
          <p:nvPr/>
        </p:nvSpPr>
        <p:spPr>
          <a:xfrm>
            <a:off x="10371476" y="1197985"/>
            <a:ext cx="5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1366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15D1E16-9090-F907-9E21-E991715BCF8E}"/>
              </a:ext>
            </a:extLst>
          </p:cNvPr>
          <p:cNvSpPr txBox="1"/>
          <p:nvPr/>
        </p:nvSpPr>
        <p:spPr>
          <a:xfrm>
            <a:off x="10476884" y="2198212"/>
            <a:ext cx="730156" cy="22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1726 mA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C01EA4-C677-0F0B-FDE8-8DFC9B36EFE4}"/>
              </a:ext>
            </a:extLst>
          </p:cNvPr>
          <p:cNvSpPr txBox="1"/>
          <p:nvPr/>
        </p:nvSpPr>
        <p:spPr>
          <a:xfrm>
            <a:off x="10653755" y="3238233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5.3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B1FDCD-EB05-93DA-E754-66998AF7AE74}"/>
              </a:ext>
            </a:extLst>
          </p:cNvPr>
          <p:cNvSpPr txBox="1"/>
          <p:nvPr/>
        </p:nvSpPr>
        <p:spPr>
          <a:xfrm>
            <a:off x="9950124" y="3500818"/>
            <a:ext cx="400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3.4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51A352D-4347-2345-1B8D-21FC9AEA3275}"/>
              </a:ext>
            </a:extLst>
          </p:cNvPr>
          <p:cNvSpPr txBox="1"/>
          <p:nvPr/>
        </p:nvSpPr>
        <p:spPr>
          <a:xfrm>
            <a:off x="9832105" y="2340466"/>
            <a:ext cx="477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1500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D19A7CE-4556-CA16-F1CE-40A3241EEC53}"/>
              </a:ext>
            </a:extLst>
          </p:cNvPr>
          <p:cNvSpPr txBox="1"/>
          <p:nvPr/>
        </p:nvSpPr>
        <p:spPr>
          <a:xfrm>
            <a:off x="9769889" y="1528866"/>
            <a:ext cx="730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1118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AF82DCB-F84B-7828-3785-166422D9C5E2}"/>
              </a:ext>
            </a:extLst>
          </p:cNvPr>
          <p:cNvSpPr txBox="1"/>
          <p:nvPr/>
        </p:nvSpPr>
        <p:spPr>
          <a:xfrm>
            <a:off x="8277267" y="2308674"/>
            <a:ext cx="477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1539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101BE42-3EB8-8BF6-0208-9240188F5858}"/>
              </a:ext>
            </a:extLst>
          </p:cNvPr>
          <p:cNvSpPr txBox="1"/>
          <p:nvPr/>
        </p:nvSpPr>
        <p:spPr>
          <a:xfrm>
            <a:off x="8399690" y="1359030"/>
            <a:ext cx="730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210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88D020-E1DA-82DD-9F62-5605A60D3899}"/>
              </a:ext>
            </a:extLst>
          </p:cNvPr>
          <p:cNvSpPr txBox="1"/>
          <p:nvPr/>
        </p:nvSpPr>
        <p:spPr>
          <a:xfrm>
            <a:off x="8473297" y="3344860"/>
            <a:ext cx="400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.5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9B5007D-0D66-6512-85E9-0755AC9A3C73}"/>
              </a:ext>
            </a:extLst>
          </p:cNvPr>
          <p:cNvSpPr txBox="1"/>
          <p:nvPr/>
        </p:nvSpPr>
        <p:spPr>
          <a:xfrm>
            <a:off x="8948067" y="1268616"/>
            <a:ext cx="53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1354</a:t>
            </a:r>
            <a:endParaRPr kumimoji="1" lang="ja-JP" altLang="en-US" sz="1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F387AAA-B5D3-9C02-746D-FB0E8F57C736}"/>
              </a:ext>
            </a:extLst>
          </p:cNvPr>
          <p:cNvSpPr txBox="1"/>
          <p:nvPr/>
        </p:nvSpPr>
        <p:spPr>
          <a:xfrm>
            <a:off x="9138159" y="2254017"/>
            <a:ext cx="477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ja-JP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699</a:t>
            </a:r>
            <a:endParaRPr kumimoji="1" lang="ja-JP" altLang="en-US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DAACCED-E204-5963-38D2-3C0F53D70A07}"/>
              </a:ext>
            </a:extLst>
          </p:cNvPr>
          <p:cNvSpPr txBox="1"/>
          <p:nvPr/>
        </p:nvSpPr>
        <p:spPr>
          <a:xfrm>
            <a:off x="9164405" y="3244296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5.1</a:t>
            </a:r>
            <a:endParaRPr kumimoji="1" lang="ja-JP" altLang="en-US" sz="1000" baseline="30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EE0044-731C-9DF7-FB2F-6D31E9C99A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178"/>
          <a:stretch/>
        </p:blipFill>
        <p:spPr>
          <a:xfrm>
            <a:off x="7645685" y="4263863"/>
            <a:ext cx="3818181" cy="127080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AE9FCA8-7D6C-E7E5-4031-4C9BAE08C4AC}"/>
              </a:ext>
            </a:extLst>
          </p:cNvPr>
          <p:cNvSpPr txBox="1"/>
          <p:nvPr/>
        </p:nvSpPr>
        <p:spPr>
          <a:xfrm>
            <a:off x="10607643" y="4329273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3.5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91E211D-5FCD-6010-1DCB-9C7619C4186B}"/>
              </a:ext>
            </a:extLst>
          </p:cNvPr>
          <p:cNvSpPr txBox="1"/>
          <p:nvPr/>
        </p:nvSpPr>
        <p:spPr>
          <a:xfrm>
            <a:off x="9879319" y="4674687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2.2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C3AF970-3FAB-8715-46BB-CE6FABB84E8C}"/>
              </a:ext>
            </a:extLst>
          </p:cNvPr>
          <p:cNvSpPr txBox="1"/>
          <p:nvPr/>
        </p:nvSpPr>
        <p:spPr>
          <a:xfrm>
            <a:off x="9120924" y="4650239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34D7D6-5874-E91F-CE7E-F04B7CD77AF1}"/>
              </a:ext>
            </a:extLst>
          </p:cNvPr>
          <p:cNvSpPr txBox="1"/>
          <p:nvPr/>
        </p:nvSpPr>
        <p:spPr>
          <a:xfrm>
            <a:off x="8549317" y="4674686"/>
            <a:ext cx="495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2.0</a:t>
            </a:r>
            <a:endParaRPr kumimoji="1" lang="ja-JP" alt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218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D4293-AEAF-F952-7DCE-CA46E7B72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C015739-FC09-CBFD-48AE-12448DC0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CAC42475-CCA6-3A81-8ED6-3BE08CBA21F3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Contents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FB548C-A1EC-D970-CB22-76C82568FD60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07822BCD-D23D-2D5D-2D43-082AB9A2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64F621C6-830E-35C0-BEE4-513E883D9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9F15F3-C748-1E25-A518-DCE60D5C14A5}"/>
              </a:ext>
            </a:extLst>
          </p:cNvPr>
          <p:cNvSpPr txBox="1">
            <a:spLocks/>
          </p:cNvSpPr>
          <p:nvPr/>
        </p:nvSpPr>
        <p:spPr>
          <a:xfrm>
            <a:off x="2966867" y="1383154"/>
            <a:ext cx="8282228" cy="486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Challenges for higher luminosity</a:t>
            </a:r>
          </a:p>
          <a:p>
            <a:r>
              <a:rPr lang="en-US" altLang="ja-JP" sz="3600" dirty="0">
                <a:solidFill>
                  <a:srgbClr val="002060"/>
                </a:solidFill>
              </a:rPr>
              <a:t>Operation status since the last KEKB Review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Works during the shutdowns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2025c and 2026ab runs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Preparations for the 2027ab run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Toward 1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10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35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 cm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-2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-1</a:t>
            </a:r>
            <a:endParaRPr lang="en-US" altLang="ja-JP" sz="3200" baseline="300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2027ab run schedule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endParaRPr lang="en-US" altLang="ja-JP" sz="3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3600" dirty="0">
              <a:solidFill>
                <a:srgbClr val="002060"/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6C5BDC-ACDF-C239-FB7C-9D03D9F4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8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2DF12DD2-120A-0D82-2DE1-C5BEE9D4E3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F1854AB2-A20B-DEEF-3371-D0C08E67E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6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C67C2-AB9B-7D86-318F-4FFDDC1B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35F9FBB4-C421-4572-E185-57076D7682B0}"/>
              </a:ext>
            </a:extLst>
          </p:cNvPr>
          <p:cNvCxnSpPr>
            <a:cxnSpLocks/>
            <a:endCxn id="77" idx="2"/>
          </p:cNvCxnSpPr>
          <p:nvPr/>
        </p:nvCxnSpPr>
        <p:spPr>
          <a:xfrm flipV="1">
            <a:off x="9784117" y="5364487"/>
            <a:ext cx="433972" cy="13102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87F4857A-CEB9-EB42-5CD9-33FE88289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0EFE7F1-1A17-4BEF-7B7B-92FAAA6BC191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D91EEC15-0EED-F9E3-229F-EFCC58D63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D649F2A2-D51F-9BCD-5C56-4400E0CFA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7441F0-0BA8-1499-0C0A-28954799E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9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9D36B1B7-9D7E-7830-E0AD-B284B71C66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429BC4EF-7F0B-2921-F0E4-6D694BF0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B6C59442-A146-CFED-05E5-BE430C8B88DB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Shutdown between 2024c and 2025c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21975FA2-0A5F-3976-174F-9B5DAD0002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42" t="10139" r="5026" b="55396"/>
          <a:stretch/>
        </p:blipFill>
        <p:spPr>
          <a:xfrm>
            <a:off x="8071717" y="949388"/>
            <a:ext cx="4052305" cy="745580"/>
          </a:xfrm>
          <a:prstGeom prst="rect">
            <a:avLst/>
          </a:prstGeom>
        </p:spPr>
      </p:pic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9032E777-29D8-F7A6-2650-B79DB8D9CF42}"/>
              </a:ext>
            </a:extLst>
          </p:cNvPr>
          <p:cNvSpPr/>
          <p:nvPr/>
        </p:nvSpPr>
        <p:spPr>
          <a:xfrm>
            <a:off x="11147612" y="993913"/>
            <a:ext cx="344883" cy="612309"/>
          </a:xfrm>
          <a:prstGeom prst="roundRect">
            <a:avLst/>
          </a:prstGeom>
          <a:solidFill>
            <a:srgbClr val="0000FF">
              <a:alpha val="10000"/>
            </a:srgb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540F54C2-A64E-0FDE-2840-1786DAB811BA}"/>
              </a:ext>
            </a:extLst>
          </p:cNvPr>
          <p:cNvCxnSpPr>
            <a:cxnSpLocks/>
          </p:cNvCxnSpPr>
          <p:nvPr/>
        </p:nvCxnSpPr>
        <p:spPr>
          <a:xfrm flipV="1">
            <a:off x="1121867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33D3F7A-F942-DB4F-4EBA-36B5CA48F3D5}"/>
              </a:ext>
            </a:extLst>
          </p:cNvPr>
          <p:cNvSpPr txBox="1"/>
          <p:nvPr/>
        </p:nvSpPr>
        <p:spPr>
          <a:xfrm>
            <a:off x="10782345" y="1674480"/>
            <a:ext cx="115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218A4DE8-BEBF-9329-A8FE-AD77BB6A8B3E}"/>
              </a:ext>
            </a:extLst>
          </p:cNvPr>
          <p:cNvGrpSpPr>
            <a:grpSpLocks noChangeAspect="1"/>
          </p:cNvGrpSpPr>
          <p:nvPr/>
        </p:nvGrpSpPr>
        <p:grpSpPr>
          <a:xfrm>
            <a:off x="8255976" y="2858970"/>
            <a:ext cx="3111300" cy="3486799"/>
            <a:chOff x="7361270" y="2360682"/>
            <a:chExt cx="3419011" cy="3831648"/>
          </a:xfrm>
        </p:grpSpPr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7A405EB2-A03E-9A0B-F082-3E168BA16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</a:blip>
            <a:stretch>
              <a:fillRect/>
            </a:stretch>
          </p:blipFill>
          <p:spPr>
            <a:xfrm rot="19189813">
              <a:off x="9527738" y="4562930"/>
              <a:ext cx="1252543" cy="1629400"/>
            </a:xfrm>
            <a:prstGeom prst="rect">
              <a:avLst/>
            </a:prstGeom>
          </p:spPr>
        </p:pic>
        <p:pic>
          <p:nvPicPr>
            <p:cNvPr id="70" name="図 69" descr="スポーツゲーム が含まれている画像&#10;&#10;自動的に生成された説明">
              <a:extLst>
                <a:ext uri="{FF2B5EF4-FFF2-40B4-BE49-F238E27FC236}">
                  <a16:creationId xmlns:a16="http://schemas.microsoft.com/office/drawing/2014/main" id="{A80FFDAA-770D-BA66-DE6A-941709359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" r="5654"/>
            <a:stretch/>
          </p:blipFill>
          <p:spPr>
            <a:xfrm>
              <a:off x="7361270" y="2360682"/>
              <a:ext cx="3030033" cy="2897304"/>
            </a:xfrm>
            <a:prstGeom prst="rect">
              <a:avLst/>
            </a:prstGeom>
          </p:spPr>
        </p:pic>
      </p:grp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id="{20D1E98D-ED50-513C-E3B4-06BB643C9A82}"/>
              </a:ext>
            </a:extLst>
          </p:cNvPr>
          <p:cNvSpPr txBox="1">
            <a:spLocks/>
          </p:cNvSpPr>
          <p:nvPr/>
        </p:nvSpPr>
        <p:spPr>
          <a:xfrm>
            <a:off x="203606" y="1132670"/>
            <a:ext cx="5522799" cy="50049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Countermeasures against SBL (highest priority)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Extensive VACSEAL removal during the long shutdown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The effectiveness of VACSEAL removal in reducing SBL frequency was confirmed during the 2024c run.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Internal cleaning of beam pipes in the IR and LER wiggler sections</a:t>
            </a:r>
          </a:p>
          <a:p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Countermeasures</a:t>
            </a:r>
            <a:r>
              <a:rPr lang="ja-JP" altLang="en-US" sz="20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to increase beam currents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Beam pipe realignment at the injection point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Reinforcement of radiation shielding in the NLC section</a:t>
            </a:r>
            <a:endParaRPr lang="en-US" altLang="ja-JP" sz="1400" dirty="0"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RF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electron gun replacement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Installation of an energy compression system (ECS) in </a:t>
            </a:r>
            <a:r>
              <a:rPr lang="en-US" altLang="ja-JP" sz="1800" dirty="0" err="1">
                <a:sym typeface="Symbol" panose="05050102010706020507" pitchFamily="18" charset="2"/>
              </a:rPr>
              <a:t>BTe</a:t>
            </a:r>
            <a:endParaRPr lang="en-US" altLang="ja-JP" sz="1800" dirty="0"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Magnet pole replacement in </a:t>
            </a:r>
            <a:r>
              <a:rPr lang="en-US" altLang="ja-JP" sz="1800" dirty="0" err="1">
                <a:sym typeface="Symbol" panose="05050102010706020507" pitchFamily="18" charset="2"/>
              </a:rPr>
              <a:t>BTp</a:t>
            </a:r>
            <a:endParaRPr lang="en-US" altLang="ja-JP" sz="1800" dirty="0"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Relocation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and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installation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of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fast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kickers in </a:t>
            </a:r>
            <a:r>
              <a:rPr lang="en-US" altLang="ja-JP" sz="1800" dirty="0" err="1">
                <a:sym typeface="Symbol" panose="05050102010706020507" pitchFamily="18" charset="2"/>
              </a:rPr>
              <a:t>Linac</a:t>
            </a:r>
            <a:r>
              <a:rPr lang="en-US" altLang="ja-JP" sz="1800" dirty="0">
                <a:sym typeface="Symbol" panose="05050102010706020507" pitchFamily="18" charset="2"/>
              </a:rPr>
              <a:t> and BT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Development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of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a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new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electron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beam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diagnostic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line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at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 err="1">
                <a:sym typeface="Symbol" panose="05050102010706020507" pitchFamily="18" charset="2"/>
              </a:rPr>
              <a:t>Linac</a:t>
            </a:r>
            <a:r>
              <a:rPr lang="ja-JP" altLang="en-US" sz="1800" dirty="0"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ym typeface="Symbol" panose="05050102010706020507" pitchFamily="18" charset="2"/>
              </a:rPr>
              <a:t>end</a:t>
            </a:r>
          </a:p>
        </p:txBody>
      </p:sp>
      <p:pic>
        <p:nvPicPr>
          <p:cNvPr id="2" name="図 1" descr="屋内, エンジン, 準備中, キッチン が含まれている画像&#10;&#10;自動的に生成された説明">
            <a:extLst>
              <a:ext uri="{FF2B5EF4-FFF2-40B4-BE49-F238E27FC236}">
                <a16:creationId xmlns:a16="http://schemas.microsoft.com/office/drawing/2014/main" id="{DD1745BA-1BEF-47B4-8052-F64E0C0F5BA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77" y="5146560"/>
            <a:ext cx="1499334" cy="1124500"/>
          </a:xfrm>
          <a:prstGeom prst="rect">
            <a:avLst/>
          </a:prstGeom>
        </p:spPr>
      </p:pic>
      <p:pic>
        <p:nvPicPr>
          <p:cNvPr id="4" name="図 3" descr="座る, テーブル, 金属, 茶色 が含まれている画像&#10;&#10;自動的に生成された説明">
            <a:extLst>
              <a:ext uri="{FF2B5EF4-FFF2-40B4-BE49-F238E27FC236}">
                <a16:creationId xmlns:a16="http://schemas.microsoft.com/office/drawing/2014/main" id="{E8F10ED1-2992-A1C7-4414-32A0831568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21" y="1674581"/>
            <a:ext cx="1763646" cy="1322736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401B556F-3547-2EEC-F609-3017C1CF1812}"/>
              </a:ext>
            </a:extLst>
          </p:cNvPr>
          <p:cNvCxnSpPr>
            <a:cxnSpLocks/>
          </p:cNvCxnSpPr>
          <p:nvPr/>
        </p:nvCxnSpPr>
        <p:spPr>
          <a:xfrm flipH="1">
            <a:off x="6850707" y="2280868"/>
            <a:ext cx="34710" cy="296702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06C8939-3DC8-8D7A-DC58-C336A4B35F3A}"/>
              </a:ext>
            </a:extLst>
          </p:cNvPr>
          <p:cNvCxnSpPr>
            <a:cxnSpLocks/>
          </p:cNvCxnSpPr>
          <p:nvPr/>
        </p:nvCxnSpPr>
        <p:spPr>
          <a:xfrm>
            <a:off x="7399542" y="2184881"/>
            <a:ext cx="107202" cy="269883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屋内, 散らかった, キッチン, 部屋 が含まれている画像&#10;&#10;自動的に生成された説明">
            <a:extLst>
              <a:ext uri="{FF2B5EF4-FFF2-40B4-BE49-F238E27FC236}">
                <a16:creationId xmlns:a16="http://schemas.microsoft.com/office/drawing/2014/main" id="{4EFE30E6-8317-75FC-CAEB-B7E102D8412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613" y="3384062"/>
            <a:ext cx="1552584" cy="116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図 15" descr="屋内, 人, 部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B90AAEBB-FF07-DEDC-59E1-39320DCF487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39" y="3898679"/>
            <a:ext cx="1342132" cy="1006598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9" name="チューニング引き側1.JPG" descr="チューニング引き側1.JPG">
            <a:extLst>
              <a:ext uri="{FF2B5EF4-FFF2-40B4-BE49-F238E27FC236}">
                <a16:creationId xmlns:a16="http://schemas.microsoft.com/office/drawing/2014/main" id="{8F6CD7FE-0E33-FE4D-0836-BE4BCB333A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619"/>
          <a:stretch/>
        </p:blipFill>
        <p:spPr>
          <a:xfrm>
            <a:off x="10869930" y="4289189"/>
            <a:ext cx="1257775" cy="141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C8A8BEED-160A-81D1-5EC4-39945D48B0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1370" y="5384978"/>
            <a:ext cx="1745563" cy="949929"/>
          </a:xfrm>
          <a:prstGeom prst="rect">
            <a:avLst/>
          </a:prstGeom>
        </p:spPr>
      </p:pic>
      <p:pic>
        <p:nvPicPr>
          <p:cNvPr id="22" name="図 21" descr="屋内, 建物, 開く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9D1FE94D-3226-88D2-FCD3-54C8A05D2F8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26" y="1889608"/>
            <a:ext cx="1306337" cy="979753"/>
          </a:xfrm>
          <a:prstGeom prst="rect">
            <a:avLst/>
          </a:prstGeom>
        </p:spPr>
      </p:pic>
      <p:pic>
        <p:nvPicPr>
          <p:cNvPr id="24" name="図 23" descr="屋内, キッチン, 建物, 金属 が含まれている画像&#10;&#10;自動的に生成された説明">
            <a:extLst>
              <a:ext uri="{FF2B5EF4-FFF2-40B4-BE49-F238E27FC236}">
                <a16:creationId xmlns:a16="http://schemas.microsoft.com/office/drawing/2014/main" id="{5B9F7216-F636-8577-60EB-0A8D2041F69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955" y="1892809"/>
            <a:ext cx="1266159" cy="949619"/>
          </a:xfrm>
          <a:prstGeom prst="rect">
            <a:avLst/>
          </a:prstGeom>
        </p:spPr>
      </p:pic>
      <p:pic>
        <p:nvPicPr>
          <p:cNvPr id="26" name="図 25" descr="屋内, 建物, 車, トラック が含まれている画像&#10;&#10;自動的に生成された説明">
            <a:extLst>
              <a:ext uri="{FF2B5EF4-FFF2-40B4-BE49-F238E27FC236}">
                <a16:creationId xmlns:a16="http://schemas.microsoft.com/office/drawing/2014/main" id="{1EC102CD-7B9B-05C7-8F51-EE4DAA666EF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180" y="3053270"/>
            <a:ext cx="1342132" cy="1006599"/>
          </a:xfrm>
          <a:prstGeom prst="rect">
            <a:avLst/>
          </a:prstGeom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84464B0-AFB5-55F4-31B4-60FC61E8BD0A}"/>
              </a:ext>
            </a:extLst>
          </p:cNvPr>
          <p:cNvCxnSpPr>
            <a:cxnSpLocks/>
          </p:cNvCxnSpPr>
          <p:nvPr/>
        </p:nvCxnSpPr>
        <p:spPr>
          <a:xfrm flipV="1">
            <a:off x="1192733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0B28C18-0463-4B32-4515-2938109F6789}"/>
              </a:ext>
            </a:extLst>
          </p:cNvPr>
          <p:cNvSpPr txBox="1"/>
          <p:nvPr/>
        </p:nvSpPr>
        <p:spPr>
          <a:xfrm>
            <a:off x="11711085" y="1682324"/>
            <a:ext cx="4628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1D86CC4-39A7-07C0-E5BC-D1E48FBA0CBE}"/>
              </a:ext>
            </a:extLst>
          </p:cNvPr>
          <p:cNvSpPr txBox="1"/>
          <p:nvPr/>
        </p:nvSpPr>
        <p:spPr>
          <a:xfrm>
            <a:off x="6072846" y="6231809"/>
            <a:ext cx="2256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70C0"/>
                </a:solidFill>
              </a:rPr>
              <a:t>Beam pipe realignment at LER inj. point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5D48642-E0E1-92C4-30BD-FD1A9BE3937C}"/>
              </a:ext>
            </a:extLst>
          </p:cNvPr>
          <p:cNvSpPr txBox="1"/>
          <p:nvPr/>
        </p:nvSpPr>
        <p:spPr>
          <a:xfrm>
            <a:off x="6653690" y="2936796"/>
            <a:ext cx="1491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70C0"/>
                </a:solidFill>
              </a:rPr>
              <a:t>Beam pipe cleaning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75D5790-5F41-2012-29C3-D58059EEE85E}"/>
              </a:ext>
            </a:extLst>
          </p:cNvPr>
          <p:cNvSpPr txBox="1"/>
          <p:nvPr/>
        </p:nvSpPr>
        <p:spPr>
          <a:xfrm>
            <a:off x="8643418" y="1660119"/>
            <a:ext cx="2345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70C0"/>
                </a:solidFill>
              </a:rPr>
              <a:t>Radiation shield reinforcement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A4C999-DE8F-2424-3495-ED430420A975}"/>
              </a:ext>
            </a:extLst>
          </p:cNvPr>
          <p:cNvSpPr txBox="1"/>
          <p:nvPr/>
        </p:nvSpPr>
        <p:spPr>
          <a:xfrm>
            <a:off x="10809381" y="5447200"/>
            <a:ext cx="9897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dirty="0">
                <a:solidFill>
                  <a:schemeClr val="bg1"/>
                </a:solidFill>
              </a:rPr>
              <a:t>New RF gun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FE7AEB2-20BB-FAB4-2D00-A8B8DF27F702}"/>
              </a:ext>
            </a:extLst>
          </p:cNvPr>
          <p:cNvSpPr txBox="1"/>
          <p:nvPr/>
        </p:nvSpPr>
        <p:spPr>
          <a:xfrm>
            <a:off x="8153400" y="6247242"/>
            <a:ext cx="2117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solidFill>
                  <a:srgbClr val="0070C0"/>
                </a:solidFill>
              </a:rPr>
              <a:t>New beam diagnostic line (e-)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A2BE6FB-F786-3042-4210-D21758250AAF}"/>
              </a:ext>
            </a:extLst>
          </p:cNvPr>
          <p:cNvSpPr txBox="1"/>
          <p:nvPr/>
        </p:nvSpPr>
        <p:spPr>
          <a:xfrm>
            <a:off x="11001575" y="4027372"/>
            <a:ext cx="1069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solidFill>
                  <a:srgbClr val="0070C0"/>
                </a:solidFill>
              </a:rPr>
              <a:t>New </a:t>
            </a:r>
            <a:r>
              <a:rPr lang="en-US" altLang="ja-JP" sz="1000" dirty="0">
                <a:solidFill>
                  <a:srgbClr val="0070C0"/>
                </a:solidFill>
              </a:rPr>
              <a:t>ECS</a:t>
            </a:r>
            <a:r>
              <a:rPr kumimoji="1" lang="en-US" altLang="ja-JP" sz="1000" dirty="0">
                <a:solidFill>
                  <a:srgbClr val="0070C0"/>
                </a:solidFill>
              </a:rPr>
              <a:t> (</a:t>
            </a:r>
            <a:r>
              <a:rPr kumimoji="1" lang="en-US" altLang="ja-JP" sz="1000" dirty="0" err="1">
                <a:solidFill>
                  <a:srgbClr val="0070C0"/>
                </a:solidFill>
              </a:rPr>
              <a:t>BT</a:t>
            </a:r>
            <a:r>
              <a:rPr lang="en-US" altLang="ja-JP" sz="1000" dirty="0" err="1">
                <a:solidFill>
                  <a:srgbClr val="0070C0"/>
                </a:solidFill>
              </a:rPr>
              <a:t>e</a:t>
            </a:r>
            <a:r>
              <a:rPr kumimoji="1" lang="en-US" altLang="ja-JP" sz="1000" dirty="0">
                <a:solidFill>
                  <a:srgbClr val="0070C0"/>
                </a:solidFill>
              </a:rPr>
              <a:t>)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F92E5D6B-3DA2-C431-ECA7-747DE781A02E}"/>
              </a:ext>
            </a:extLst>
          </p:cNvPr>
          <p:cNvSpPr/>
          <p:nvPr/>
        </p:nvSpPr>
        <p:spPr>
          <a:xfrm>
            <a:off x="9544483" y="2973038"/>
            <a:ext cx="286971" cy="1021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AE538B1B-4925-2D8C-D041-E76922EFD670}"/>
              </a:ext>
            </a:extLst>
          </p:cNvPr>
          <p:cNvSpPr/>
          <p:nvPr/>
        </p:nvSpPr>
        <p:spPr>
          <a:xfrm>
            <a:off x="8540955" y="3946279"/>
            <a:ext cx="111906" cy="31205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8A5567EB-F202-08F8-67D0-F221A29F3432}"/>
              </a:ext>
            </a:extLst>
          </p:cNvPr>
          <p:cNvSpPr/>
          <p:nvPr/>
        </p:nvSpPr>
        <p:spPr>
          <a:xfrm>
            <a:off x="10720873" y="3988640"/>
            <a:ext cx="88508" cy="1739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79B8603-37ED-ED80-B58A-48FF3233004A}"/>
              </a:ext>
            </a:extLst>
          </p:cNvPr>
          <p:cNvSpPr txBox="1"/>
          <p:nvPr/>
        </p:nvSpPr>
        <p:spPr>
          <a:xfrm>
            <a:off x="6258393" y="4856333"/>
            <a:ext cx="2191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70C0"/>
                </a:solidFill>
              </a:rPr>
              <a:t>Magnet </a:t>
            </a:r>
            <a:r>
              <a:rPr kumimoji="1" lang="en-US" altLang="ja-JP" sz="1000" dirty="0">
                <a:solidFill>
                  <a:srgbClr val="0070C0"/>
                </a:solidFill>
              </a:rPr>
              <a:t>pole replacement (</a:t>
            </a:r>
            <a:r>
              <a:rPr kumimoji="1" lang="en-US" altLang="ja-JP" sz="1000" dirty="0" err="1">
                <a:solidFill>
                  <a:srgbClr val="0070C0"/>
                </a:solidFill>
              </a:rPr>
              <a:t>BTp</a:t>
            </a:r>
            <a:r>
              <a:rPr kumimoji="1" lang="en-US" altLang="ja-JP" sz="1000" dirty="0">
                <a:solidFill>
                  <a:srgbClr val="0070C0"/>
                </a:solidFill>
              </a:rPr>
              <a:t>)</a:t>
            </a:r>
            <a:endParaRPr kumimoji="1" lang="ja-JP" altLang="en-US" sz="1000" dirty="0">
              <a:solidFill>
                <a:srgbClr val="0070C0"/>
              </a:solidFill>
            </a:endParaRPr>
          </a:p>
        </p:txBody>
      </p: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0D40130D-E3C9-450F-7EBE-E610FEDEEDF6}"/>
              </a:ext>
            </a:extLst>
          </p:cNvPr>
          <p:cNvCxnSpPr>
            <a:cxnSpLocks/>
          </p:cNvCxnSpPr>
          <p:nvPr/>
        </p:nvCxnSpPr>
        <p:spPr>
          <a:xfrm>
            <a:off x="8153400" y="2936796"/>
            <a:ext cx="1391083" cy="605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F510D5B-7FE2-35CB-0479-2C99AD8F6870}"/>
              </a:ext>
            </a:extLst>
          </p:cNvPr>
          <p:cNvCxnSpPr>
            <a:cxnSpLocks/>
          </p:cNvCxnSpPr>
          <p:nvPr/>
        </p:nvCxnSpPr>
        <p:spPr>
          <a:xfrm>
            <a:off x="8153400" y="2936796"/>
            <a:ext cx="2567473" cy="11230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AB2EBE2-302C-ED40-3835-3FC21C13D74E}"/>
              </a:ext>
            </a:extLst>
          </p:cNvPr>
          <p:cNvCxnSpPr>
            <a:cxnSpLocks/>
          </p:cNvCxnSpPr>
          <p:nvPr/>
        </p:nvCxnSpPr>
        <p:spPr>
          <a:xfrm>
            <a:off x="8153400" y="2911721"/>
            <a:ext cx="387555" cy="9869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96A3DD45-546C-49AB-B868-17CDEEE6CFA8}"/>
              </a:ext>
            </a:extLst>
          </p:cNvPr>
          <p:cNvSpPr/>
          <p:nvPr/>
        </p:nvSpPr>
        <p:spPr>
          <a:xfrm>
            <a:off x="10738511" y="4194914"/>
            <a:ext cx="87669" cy="56683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A5A404FF-E3DF-4DA9-B7D9-394A2F6B1F65}"/>
              </a:ext>
            </a:extLst>
          </p:cNvPr>
          <p:cNvCxnSpPr>
            <a:cxnSpLocks/>
            <a:endCxn id="49" idx="2"/>
          </p:cNvCxnSpPr>
          <p:nvPr/>
        </p:nvCxnSpPr>
        <p:spPr>
          <a:xfrm>
            <a:off x="9917046" y="2805313"/>
            <a:ext cx="865300" cy="144628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63255228-843E-CDBD-83C1-4E75C304CAA9}"/>
              </a:ext>
            </a:extLst>
          </p:cNvPr>
          <p:cNvSpPr/>
          <p:nvPr/>
        </p:nvSpPr>
        <p:spPr>
          <a:xfrm>
            <a:off x="9714924" y="5158925"/>
            <a:ext cx="224141" cy="64946"/>
          </a:xfrm>
          <a:prstGeom prst="roundRect">
            <a:avLst/>
          </a:pr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F0115A30-BBBD-3196-0F4A-C8A66D8811E0}"/>
              </a:ext>
            </a:extLst>
          </p:cNvPr>
          <p:cNvCxnSpPr>
            <a:cxnSpLocks/>
          </p:cNvCxnSpPr>
          <p:nvPr/>
        </p:nvCxnSpPr>
        <p:spPr>
          <a:xfrm flipV="1">
            <a:off x="8060611" y="5191398"/>
            <a:ext cx="1634371" cy="75255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C815B139-1A71-47CF-EC2D-F719D52B6137}"/>
              </a:ext>
            </a:extLst>
          </p:cNvPr>
          <p:cNvSpPr/>
          <p:nvPr/>
        </p:nvSpPr>
        <p:spPr>
          <a:xfrm rot="4143629">
            <a:off x="9934762" y="5013801"/>
            <a:ext cx="167281" cy="62427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7DA99F33-86FD-43E8-20C8-BE33061C14C2}"/>
              </a:ext>
            </a:extLst>
          </p:cNvPr>
          <p:cNvCxnSpPr>
            <a:cxnSpLocks/>
            <a:stCxn id="35" idx="1"/>
            <a:endCxn id="56" idx="0"/>
          </p:cNvCxnSpPr>
          <p:nvPr/>
        </p:nvCxnSpPr>
        <p:spPr>
          <a:xfrm flipH="1">
            <a:off x="10047555" y="4150483"/>
            <a:ext cx="954020" cy="883377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7516073A-CDE1-2874-319B-5D7B4C2B1D08}"/>
              </a:ext>
            </a:extLst>
          </p:cNvPr>
          <p:cNvSpPr/>
          <p:nvPr/>
        </p:nvSpPr>
        <p:spPr>
          <a:xfrm>
            <a:off x="10957740" y="5811863"/>
            <a:ext cx="87669" cy="56683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BFB7BC29-AC90-DBD8-CA78-FB0CC00F3293}"/>
              </a:ext>
            </a:extLst>
          </p:cNvPr>
          <p:cNvCxnSpPr>
            <a:cxnSpLocks/>
          </p:cNvCxnSpPr>
          <p:nvPr/>
        </p:nvCxnSpPr>
        <p:spPr>
          <a:xfrm flipH="1">
            <a:off x="10996385" y="5679425"/>
            <a:ext cx="566751" cy="139449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1033210B-A791-8F3D-72C8-DE6209EE479C}"/>
              </a:ext>
            </a:extLst>
          </p:cNvPr>
          <p:cNvSpPr/>
          <p:nvPr/>
        </p:nvSpPr>
        <p:spPr>
          <a:xfrm rot="1904545">
            <a:off x="10186412" y="5306235"/>
            <a:ext cx="96477" cy="6296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675577C7-67AB-6EA7-46A7-F17D85C74B84}"/>
              </a:ext>
            </a:extLst>
          </p:cNvPr>
          <p:cNvSpPr/>
          <p:nvPr/>
        </p:nvSpPr>
        <p:spPr>
          <a:xfrm rot="19128967">
            <a:off x="9640761" y="4958364"/>
            <a:ext cx="120888" cy="9296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9BD29AA1-EE06-B458-9C37-A47B93C5ECB6}"/>
              </a:ext>
            </a:extLst>
          </p:cNvPr>
          <p:cNvCxnSpPr>
            <a:cxnSpLocks/>
          </p:cNvCxnSpPr>
          <p:nvPr/>
        </p:nvCxnSpPr>
        <p:spPr>
          <a:xfrm>
            <a:off x="8378020" y="4562513"/>
            <a:ext cx="1285866" cy="41492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651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84793-71B5-29BE-77CE-DE1A8AE22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E791D60-3495-E32E-27FE-09FFF9056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52A7DE1-43FF-AF11-0023-CF8E321871DE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9A01DFAA-9756-939C-1782-B82050E92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1CE4C7FD-85F1-3D20-3604-71C7CA712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4C718E3-FA58-E42B-60EF-F6B956D57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10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1BFE8F1A-B0CD-7B57-47E6-C3CC8F1486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B505E066-0595-8F21-4C49-ABB071ADC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25F7C2C1-1CC9-D867-E72A-822AFF3D7F7C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2025c run overview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464F6E9C-542E-D6B7-D3EB-13F7A1D808B2}"/>
              </a:ext>
            </a:extLst>
          </p:cNvPr>
          <p:cNvSpPr txBox="1">
            <a:spLocks/>
          </p:cNvSpPr>
          <p:nvPr/>
        </p:nvSpPr>
        <p:spPr>
          <a:xfrm>
            <a:off x="190449" y="1043962"/>
            <a:ext cx="5733962" cy="5429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dirty="0">
                <a:solidFill>
                  <a:srgbClr val="00B050"/>
                </a:solidFill>
                <a:sym typeface="Symbol" panose="05050102010706020507" pitchFamily="18" charset="2"/>
              </a:rPr>
              <a:t>Operation policy for 2025c-2026ab</a:t>
            </a:r>
            <a:r>
              <a:rPr lang="ja-JP" altLang="en-US" sz="2200" dirty="0">
                <a:solidFill>
                  <a:srgbClr val="00B050"/>
                </a:solidFill>
                <a:sym typeface="Symbol" panose="05050102010706020507" pitchFamily="18" charset="2"/>
              </a:rPr>
              <a:t> </a:t>
            </a:r>
            <a:r>
              <a:rPr lang="en-US" altLang="ja-JP" sz="2200" dirty="0">
                <a:solidFill>
                  <a:srgbClr val="00B050"/>
                </a:solidFill>
                <a:sym typeface="Symbol" panose="05050102010706020507" pitchFamily="18" charset="2"/>
              </a:rPr>
              <a:t>run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The highest priority was integrated luminosity (recorded) </a:t>
            </a:r>
            <a:r>
              <a:rPr lang="en-US" altLang="ja-JP" sz="1800" b="1" dirty="0">
                <a:solidFill>
                  <a:srgbClr val="FF0000"/>
                </a:solidFill>
                <a:sym typeface="Symbol" panose="05050102010706020507" pitchFamily="18" charset="2"/>
              </a:rPr>
              <a:t>&gt; </a:t>
            </a:r>
            <a:r>
              <a:rPr lang="en-US" altLang="ja-JP" sz="1800" dirty="0">
                <a:solidFill>
                  <a:srgbClr val="FF0000"/>
                </a:solidFill>
                <a:sym typeface="Symbol" panose="05050102010706020507" pitchFamily="18" charset="2"/>
              </a:rPr>
              <a:t>425 fb</a:t>
            </a:r>
            <a:r>
              <a:rPr lang="en-US" altLang="ja-JP" sz="18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8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(&gt; 1 ab</a:t>
            </a:r>
            <a:r>
              <a:rPr lang="en-US" altLang="ja-JP" sz="18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 in total)</a:t>
            </a:r>
            <a:endParaRPr lang="en-US" altLang="ja-JP" sz="1400" dirty="0">
              <a:sym typeface="Symbol" panose="05050102010706020507" pitchFamily="18" charset="2"/>
            </a:endParaRP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4 days per 3-week cycle are allocated to machine tuning, development, maintenance, etc.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The winter shutdown was initially planned to last approximately two weeks.</a:t>
            </a:r>
          </a:p>
          <a:p>
            <a:r>
              <a:rPr lang="en-US" altLang="ja-JP" sz="2200" dirty="0">
                <a:solidFill>
                  <a:srgbClr val="00B050"/>
                </a:solidFill>
                <a:sym typeface="Symbol" panose="05050102010706020507" pitchFamily="18" charset="2"/>
              </a:rPr>
              <a:t>2025c summary</a:t>
            </a:r>
            <a:endParaRPr lang="en-US" altLang="ja-JP" sz="18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The effectiveness of VACSEAL removal in reducing SBL was confirmed.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Synchrotron injection was demonstrated in the HER.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Frequent equipment problems prevented us from establishing stable operation.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As a result of major issues, the available operation time was reduced.</a:t>
            </a:r>
          </a:p>
          <a:p>
            <a:pPr lvl="3"/>
            <a:r>
              <a:rPr lang="en-US" altLang="ja-JP" sz="1200" dirty="0">
                <a:sym typeface="Symbol" panose="05050102010706020507" pitchFamily="18" charset="2"/>
              </a:rPr>
              <a:t>HER abort kicker malfunction</a:t>
            </a:r>
          </a:p>
          <a:p>
            <a:pPr lvl="3"/>
            <a:r>
              <a:rPr lang="en-US" altLang="ja-JP" sz="1200" dirty="0">
                <a:sym typeface="Symbol" panose="05050102010706020507" pitchFamily="18" charset="2"/>
              </a:rPr>
              <a:t>Degradation of the QCS cryogenic system performance</a:t>
            </a:r>
          </a:p>
          <a:p>
            <a:pPr lvl="3"/>
            <a:r>
              <a:rPr lang="en-US" altLang="ja-JP" sz="1200" dirty="0">
                <a:sym typeface="Symbol" panose="05050102010706020507" pitchFamily="18" charset="2"/>
              </a:rPr>
              <a:t>Abnormal pressure increase in the LER ARES cavity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The winter shutdown was extended from two weeks to four weeks to address these issues.</a:t>
            </a:r>
          </a:p>
          <a:p>
            <a:pPr lvl="2"/>
            <a:endParaRPr lang="en-US" altLang="ja-JP" sz="1400" dirty="0">
              <a:sym typeface="Symbol" panose="05050102010706020507" pitchFamily="18" charset="2"/>
            </a:endParaRPr>
          </a:p>
          <a:p>
            <a:pPr marL="914400" lvl="2" indent="0">
              <a:buNone/>
            </a:pPr>
            <a:endParaRPr lang="en-US" altLang="ja-JP" sz="14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3"/>
            <a:endParaRPr lang="en-US" altLang="ja-JP" sz="1200" dirty="0">
              <a:sym typeface="Symbol" panose="05050102010706020507" pitchFamily="18" charset="2"/>
            </a:endParaRPr>
          </a:p>
          <a:p>
            <a:pPr lvl="2"/>
            <a:endParaRPr lang="en-US" altLang="ja-JP" sz="1400" dirty="0">
              <a:sym typeface="Symbol" panose="05050102010706020507" pitchFamily="18" charset="2"/>
            </a:endParaRPr>
          </a:p>
          <a:p>
            <a:pPr lvl="1"/>
            <a:endParaRPr lang="en-US" altLang="ja-JP" sz="1400" dirty="0">
              <a:solidFill>
                <a:srgbClr val="0000FF"/>
              </a:solidFill>
              <a:sym typeface="Symbol" panose="05050102010706020507" pitchFamily="18" charset="2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C0CCA057-1F79-7D09-D411-F005A08D792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9544" y="2073109"/>
            <a:ext cx="6082016" cy="430193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8910F6-D3C3-2EC5-7BEB-F9D8E88C42E5}"/>
              </a:ext>
            </a:extLst>
          </p:cNvPr>
          <p:cNvSpPr txBox="1"/>
          <p:nvPr/>
        </p:nvSpPr>
        <p:spPr>
          <a:xfrm>
            <a:off x="7581284" y="2508203"/>
            <a:ext cx="2008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 abort kicker malfunction</a:t>
            </a:r>
            <a:endParaRPr kumimoji="1" lang="ja-JP" alt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BB3330D-488D-BB09-BED7-9E3BBA072D1B}"/>
              </a:ext>
            </a:extLst>
          </p:cNvPr>
          <p:cNvCxnSpPr>
            <a:cxnSpLocks/>
          </p:cNvCxnSpPr>
          <p:nvPr/>
        </p:nvCxnSpPr>
        <p:spPr>
          <a:xfrm>
            <a:off x="8556099" y="2726209"/>
            <a:ext cx="0" cy="33682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5185D09-3A38-73E5-8103-40C877E6C873}"/>
              </a:ext>
            </a:extLst>
          </p:cNvPr>
          <p:cNvSpPr txBox="1"/>
          <p:nvPr/>
        </p:nvSpPr>
        <p:spPr>
          <a:xfrm>
            <a:off x="8807004" y="3485257"/>
            <a:ext cx="2008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Vacuum burst at ARES D05A</a:t>
            </a:r>
            <a:endParaRPr kumimoji="1" lang="ja-JP" altLang="en-US" sz="12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D5998137-A69F-747A-C9D3-23267A379B44}"/>
              </a:ext>
            </a:extLst>
          </p:cNvPr>
          <p:cNvCxnSpPr>
            <a:cxnSpLocks/>
          </p:cNvCxnSpPr>
          <p:nvPr/>
        </p:nvCxnSpPr>
        <p:spPr>
          <a:xfrm>
            <a:off x="9590008" y="3709609"/>
            <a:ext cx="0" cy="327936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7AA43391-6699-38CC-B99C-667E65E39EB8}"/>
              </a:ext>
            </a:extLst>
          </p:cNvPr>
          <p:cNvCxnSpPr>
            <a:cxnSpLocks/>
          </p:cNvCxnSpPr>
          <p:nvPr/>
        </p:nvCxnSpPr>
        <p:spPr>
          <a:xfrm>
            <a:off x="6667124" y="2078265"/>
            <a:ext cx="1384121" cy="0"/>
          </a:xfrm>
          <a:prstGeom prst="straightConnector1">
            <a:avLst/>
          </a:prstGeom>
          <a:ln w="28575">
            <a:solidFill>
              <a:srgbClr val="FF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4CD5FCEF-5BFC-0DE1-8E9D-1E5B793E7D53}"/>
              </a:ext>
            </a:extLst>
          </p:cNvPr>
          <p:cNvCxnSpPr>
            <a:cxnSpLocks/>
          </p:cNvCxnSpPr>
          <p:nvPr/>
        </p:nvCxnSpPr>
        <p:spPr>
          <a:xfrm>
            <a:off x="8114943" y="2078265"/>
            <a:ext cx="3042239" cy="0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BCC311-2220-E00D-ED3C-5AF0EA6F2302}"/>
              </a:ext>
            </a:extLst>
          </p:cNvPr>
          <p:cNvSpPr txBox="1"/>
          <p:nvPr/>
        </p:nvSpPr>
        <p:spPr>
          <a:xfrm>
            <a:off x="6667124" y="1768280"/>
            <a:ext cx="2008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 synchrotron inj.</a:t>
            </a:r>
            <a:endParaRPr kumimoji="1" lang="ja-JP" altLang="en-US" sz="12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463F5C-92A9-D7E5-FE08-6A0C95FD8C6C}"/>
              </a:ext>
            </a:extLst>
          </p:cNvPr>
          <p:cNvSpPr txBox="1"/>
          <p:nvPr/>
        </p:nvSpPr>
        <p:spPr>
          <a:xfrm>
            <a:off x="8839505" y="1809986"/>
            <a:ext cx="2008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 </a:t>
            </a:r>
            <a:r>
              <a:rPr lang="en-US" altLang="ja-JP" sz="1200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betatron</a:t>
            </a:r>
            <a:r>
              <a:rPr kumimoji="1" lang="en-US" altLang="ja-JP" sz="12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inj.</a:t>
            </a:r>
            <a:endParaRPr kumimoji="1" lang="ja-JP" altLang="en-US" sz="1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C092677-0FDA-D7E2-5453-4F329E7322ED}"/>
              </a:ext>
            </a:extLst>
          </p:cNvPr>
          <p:cNvCxnSpPr>
            <a:cxnSpLocks/>
          </p:cNvCxnSpPr>
          <p:nvPr/>
        </p:nvCxnSpPr>
        <p:spPr>
          <a:xfrm>
            <a:off x="6667124" y="4855877"/>
            <a:ext cx="1247204" cy="0"/>
          </a:xfrm>
          <a:prstGeom prst="straightConnector1">
            <a:avLst/>
          </a:prstGeom>
          <a:ln w="28575">
            <a:solidFill>
              <a:srgbClr val="ED7D3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5A54AB7-DD6F-5C96-BF1F-AB6F3F62F163}"/>
              </a:ext>
            </a:extLst>
          </p:cNvPr>
          <p:cNvSpPr txBox="1"/>
          <p:nvPr/>
        </p:nvSpPr>
        <p:spPr>
          <a:xfrm>
            <a:off x="6646083" y="4883708"/>
            <a:ext cx="14051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ED7D3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Vacuum scrubbing</a:t>
            </a:r>
            <a:endParaRPr kumimoji="1" lang="ja-JP" altLang="en-US" sz="1200" dirty="0">
              <a:solidFill>
                <a:srgbClr val="ED7D3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26A1DD2-2464-1F87-BD4B-331837573F4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42" t="10139" r="5026" b="55396"/>
          <a:stretch/>
        </p:blipFill>
        <p:spPr>
          <a:xfrm>
            <a:off x="8071717" y="949388"/>
            <a:ext cx="4052305" cy="745580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0F4591EE-9629-11A9-4F91-E9B25185CF7F}"/>
              </a:ext>
            </a:extLst>
          </p:cNvPr>
          <p:cNvCxnSpPr>
            <a:cxnSpLocks/>
          </p:cNvCxnSpPr>
          <p:nvPr/>
        </p:nvCxnSpPr>
        <p:spPr>
          <a:xfrm flipV="1">
            <a:off x="1121867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57AAE44-81CF-D5BA-5ACB-2BB87A1A024D}"/>
              </a:ext>
            </a:extLst>
          </p:cNvPr>
          <p:cNvSpPr txBox="1"/>
          <p:nvPr/>
        </p:nvSpPr>
        <p:spPr>
          <a:xfrm>
            <a:off x="10782345" y="1674480"/>
            <a:ext cx="115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83B4263-8E3D-E6D6-D043-FE21B450E1B8}"/>
              </a:ext>
            </a:extLst>
          </p:cNvPr>
          <p:cNvCxnSpPr>
            <a:cxnSpLocks/>
          </p:cNvCxnSpPr>
          <p:nvPr/>
        </p:nvCxnSpPr>
        <p:spPr>
          <a:xfrm flipV="1">
            <a:off x="1192733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3DFC0AC-9969-7B96-B477-3901305F796C}"/>
              </a:ext>
            </a:extLst>
          </p:cNvPr>
          <p:cNvSpPr txBox="1"/>
          <p:nvPr/>
        </p:nvSpPr>
        <p:spPr>
          <a:xfrm>
            <a:off x="11711085" y="1682324"/>
            <a:ext cx="4628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4664EB10-772B-627E-E9A4-A4196A929364}"/>
              </a:ext>
            </a:extLst>
          </p:cNvPr>
          <p:cNvSpPr/>
          <p:nvPr/>
        </p:nvSpPr>
        <p:spPr>
          <a:xfrm>
            <a:off x="11490512" y="993913"/>
            <a:ext cx="80682" cy="612309"/>
          </a:xfrm>
          <a:prstGeom prst="roundRect">
            <a:avLst/>
          </a:prstGeom>
          <a:solidFill>
            <a:srgbClr val="0000FF">
              <a:alpha val="10000"/>
            </a:srgb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383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7C245-74B6-6A6E-6FA4-A229A08DD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E0C9DB7-98A4-B892-B2FA-FD277A3CF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E5E231D-3466-66D4-7B19-7E239415276C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7FEA119F-9E58-3186-DEA8-8D66A89FC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A2F98794-48E1-B16B-A5C4-B69F184B3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86F824-C895-C404-DDE3-35F76B5F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11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AE2E03A2-A763-DD30-3C8F-A92B560F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8570277C-334D-F225-1ED7-3A0E3E2E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8731FF4C-31BC-FBAC-CE03-911C55B77D16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Winter shutdown btw. 2025c – 2026ab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C45DAFB5-EC74-1410-DD00-17103A54C84B}"/>
              </a:ext>
            </a:extLst>
          </p:cNvPr>
          <p:cNvSpPr txBox="1">
            <a:spLocks/>
          </p:cNvSpPr>
          <p:nvPr/>
        </p:nvSpPr>
        <p:spPr>
          <a:xfrm>
            <a:off x="203606" y="1132669"/>
            <a:ext cx="6578857" cy="52747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Countermeasures against problems identified during 2025c run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Verification of the integrity of the QCS cryogenic system and the cryostat insulation vacuum vessel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Limiting vacuum work to the minimum necessary</a:t>
            </a:r>
          </a:p>
          <a:p>
            <a:pPr lvl="2"/>
            <a:r>
              <a:rPr lang="en-US" altLang="ja-JP" sz="1200" dirty="0">
                <a:sym typeface="Symbol" panose="05050102010706020507" pitchFamily="18" charset="2"/>
              </a:rPr>
              <a:t>Replacement of damaged collimator jaws (HER)</a:t>
            </a:r>
          </a:p>
          <a:p>
            <a:pPr lvl="3"/>
            <a:r>
              <a:rPr lang="en-US" altLang="ja-JP" sz="1100" dirty="0">
                <a:sym typeface="Symbol" panose="05050102010706020507" pitchFamily="18" charset="2"/>
              </a:rPr>
              <a:t>Collimator jaws were significantly damaged by Abort Kicker PS malfunction issue.</a:t>
            </a:r>
          </a:p>
          <a:p>
            <a:pPr lvl="2"/>
            <a:r>
              <a:rPr lang="en-US" altLang="ja-JP" sz="1200" dirty="0">
                <a:sym typeface="Symbol" panose="05050102010706020507" pitchFamily="18" charset="2"/>
              </a:rPr>
              <a:t>Internal check of bellows chambers (LER)</a:t>
            </a:r>
          </a:p>
          <a:p>
            <a:pPr lvl="3"/>
            <a:r>
              <a:rPr lang="en-US" altLang="ja-JP" sz="1100" dirty="0">
                <a:sym typeface="Symbol" panose="05050102010706020507" pitchFamily="18" charset="2"/>
              </a:rPr>
              <a:t>Vacuum spikes were observed with SBLs.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Optical alignment of the SR monitor in the </a:t>
            </a:r>
            <a:r>
              <a:rPr lang="en-US" altLang="ja-JP" sz="1600" dirty="0" err="1">
                <a:sym typeface="Symbol" panose="05050102010706020507" pitchFamily="18" charset="2"/>
              </a:rPr>
              <a:t>BTe</a:t>
            </a:r>
            <a:endParaRPr lang="en-US" altLang="ja-JP" sz="1600" dirty="0">
              <a:sym typeface="Symbol" panose="05050102010706020507" pitchFamily="18" charset="2"/>
            </a:endParaRPr>
          </a:p>
          <a:p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The MR startup was postponed to late January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The cryogenic system was shut down for inspection during the winter shutdown.</a:t>
            </a:r>
          </a:p>
          <a:p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The 2026ab operation schedule was revised.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The run period was extended from the originally planned end of May to the end of June.</a:t>
            </a:r>
          </a:p>
          <a:p>
            <a:pPr lvl="2"/>
            <a:r>
              <a:rPr lang="en-US" altLang="ja-JP" sz="1200" dirty="0">
                <a:sym typeface="Symbol" panose="05050102010706020507" pitchFamily="18" charset="2"/>
              </a:rPr>
              <a:t>From 2027 onward, the spring run is planned to end in May to avoid operation during hot weather.</a:t>
            </a:r>
          </a:p>
          <a:p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Extensive injection beam tuning was carried out before the MR startup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Machine-learning-based tools for injection beam tuning were developed and put into full-scale operation.</a:t>
            </a:r>
          </a:p>
          <a:p>
            <a:pPr lvl="1"/>
            <a:endParaRPr lang="en-US" altLang="ja-JP" sz="16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2"/>
            <a:endParaRPr lang="en-US" altLang="ja-JP" sz="12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2"/>
            <a:endParaRPr lang="en-US" altLang="ja-JP" sz="12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75AE542-6F89-0726-647F-D16A084849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42" t="10139" r="5026" b="55396"/>
          <a:stretch/>
        </p:blipFill>
        <p:spPr>
          <a:xfrm>
            <a:off x="8071717" y="949388"/>
            <a:ext cx="4052305" cy="745580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0A92E9B8-A230-BDAF-6B23-63A0E3D0DF30}"/>
              </a:ext>
            </a:extLst>
          </p:cNvPr>
          <p:cNvCxnSpPr>
            <a:cxnSpLocks/>
          </p:cNvCxnSpPr>
          <p:nvPr/>
        </p:nvCxnSpPr>
        <p:spPr>
          <a:xfrm flipV="1">
            <a:off x="1121867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7C0660-6FA2-C262-FBBA-09DBEAE3C2E4}"/>
              </a:ext>
            </a:extLst>
          </p:cNvPr>
          <p:cNvSpPr txBox="1"/>
          <p:nvPr/>
        </p:nvSpPr>
        <p:spPr>
          <a:xfrm>
            <a:off x="10782345" y="1674480"/>
            <a:ext cx="115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0E8D4423-ACC8-05A1-1214-4DCAD4F26E09}"/>
              </a:ext>
            </a:extLst>
          </p:cNvPr>
          <p:cNvCxnSpPr>
            <a:cxnSpLocks/>
          </p:cNvCxnSpPr>
          <p:nvPr/>
        </p:nvCxnSpPr>
        <p:spPr>
          <a:xfrm flipV="1">
            <a:off x="1192733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D4BF54A-2AC0-832A-F89E-CBB712E33176}"/>
              </a:ext>
            </a:extLst>
          </p:cNvPr>
          <p:cNvSpPr/>
          <p:nvPr/>
        </p:nvSpPr>
        <p:spPr>
          <a:xfrm>
            <a:off x="11559088" y="993913"/>
            <a:ext cx="45719" cy="612309"/>
          </a:xfrm>
          <a:prstGeom prst="roundRect">
            <a:avLst/>
          </a:prstGeom>
          <a:solidFill>
            <a:srgbClr val="0000FF">
              <a:alpha val="10000"/>
            </a:srgb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Google Shape;151;p4" descr="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F0FBAEB3-86CF-941E-36AC-525AEE1D22A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t="592" r="3453"/>
          <a:stretch/>
        </p:blipFill>
        <p:spPr>
          <a:xfrm>
            <a:off x="7961918" y="2629353"/>
            <a:ext cx="3833981" cy="358247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334790A-B336-43A5-D99D-D312EF8B59ED}"/>
              </a:ext>
            </a:extLst>
          </p:cNvPr>
          <p:cNvSpPr/>
          <p:nvPr/>
        </p:nvSpPr>
        <p:spPr>
          <a:xfrm>
            <a:off x="9513794" y="2791379"/>
            <a:ext cx="228600" cy="133360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5BA81E1-B045-E882-1C1B-249EF03107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7"/>
          <a:stretch/>
        </p:blipFill>
        <p:spPr>
          <a:xfrm>
            <a:off x="6981794" y="1999898"/>
            <a:ext cx="1841307" cy="1029706"/>
          </a:xfrm>
          <a:prstGeom prst="rect">
            <a:avLst/>
          </a:prstGeom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B84B535-E2C2-29DE-1D08-BFB0B215BEC3}"/>
              </a:ext>
            </a:extLst>
          </p:cNvPr>
          <p:cNvCxnSpPr>
            <a:cxnSpLocks/>
          </p:cNvCxnSpPr>
          <p:nvPr/>
        </p:nvCxnSpPr>
        <p:spPr>
          <a:xfrm>
            <a:off x="8737856" y="2600857"/>
            <a:ext cx="728873" cy="190522"/>
          </a:xfrm>
          <a:prstGeom prst="straightConnector1">
            <a:avLst/>
          </a:prstGeom>
          <a:ln w="12700">
            <a:solidFill>
              <a:srgbClr val="0000FF"/>
            </a:solidFill>
            <a:headEnd type="none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Google Shape;128;p3">
            <a:extLst>
              <a:ext uri="{FF2B5EF4-FFF2-40B4-BE49-F238E27FC236}">
                <a16:creationId xmlns:a16="http://schemas.microsoft.com/office/drawing/2014/main" id="{FF03F079-D35A-9883-8604-0A4CC66085CB}"/>
              </a:ext>
            </a:extLst>
          </p:cNvPr>
          <p:cNvSpPr txBox="1"/>
          <p:nvPr/>
        </p:nvSpPr>
        <p:spPr>
          <a:xfrm>
            <a:off x="9271497" y="2970278"/>
            <a:ext cx="1214821" cy="4154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Collimator jaw replacement (HER)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9562F4A-2F9B-E1CB-CBEA-C36E17C5815C}"/>
              </a:ext>
            </a:extLst>
          </p:cNvPr>
          <p:cNvSpPr/>
          <p:nvPr/>
        </p:nvSpPr>
        <p:spPr>
          <a:xfrm>
            <a:off x="8375275" y="4356847"/>
            <a:ext cx="123266" cy="336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CE7687-DF6B-55EC-AB8D-B00D4A73086B}"/>
              </a:ext>
            </a:extLst>
          </p:cNvPr>
          <p:cNvSpPr txBox="1"/>
          <p:nvPr/>
        </p:nvSpPr>
        <p:spPr>
          <a:xfrm>
            <a:off x="8648814" y="2021964"/>
            <a:ext cx="2236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Vacuum work</a:t>
            </a:r>
            <a:endParaRPr kumimoji="1" lang="ja-JP" altLang="en-US" sz="16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AD9F8C1D-E21A-58B2-1F2B-B56572A06DE3}"/>
              </a:ext>
            </a:extLst>
          </p:cNvPr>
          <p:cNvSpPr/>
          <p:nvPr/>
        </p:nvSpPr>
        <p:spPr>
          <a:xfrm>
            <a:off x="8375275" y="4079747"/>
            <a:ext cx="123266" cy="2770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1B4BA2BD-B852-53E3-9241-B632224F720F}"/>
              </a:ext>
            </a:extLst>
          </p:cNvPr>
          <p:cNvSpPr/>
          <p:nvPr/>
        </p:nvSpPr>
        <p:spPr>
          <a:xfrm>
            <a:off x="11320435" y="4023670"/>
            <a:ext cx="123266" cy="2770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Google Shape;127;p3">
            <a:extLst>
              <a:ext uri="{FF2B5EF4-FFF2-40B4-BE49-F238E27FC236}">
                <a16:creationId xmlns:a16="http://schemas.microsoft.com/office/drawing/2014/main" id="{F35B86A8-BAB9-18A0-CC05-A589780ABF52}"/>
              </a:ext>
            </a:extLst>
          </p:cNvPr>
          <p:cNvSpPr txBox="1"/>
          <p:nvPr/>
        </p:nvSpPr>
        <p:spPr>
          <a:xfrm>
            <a:off x="9032923" y="4669419"/>
            <a:ext cx="187935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Replacement of the gasket with a vacuum leak (LER)</a:t>
            </a:r>
            <a:endParaRPr sz="11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127;p3">
            <a:extLst>
              <a:ext uri="{FF2B5EF4-FFF2-40B4-BE49-F238E27FC236}">
                <a16:creationId xmlns:a16="http://schemas.microsoft.com/office/drawing/2014/main" id="{5491C430-CD0C-BF5F-D03B-0EB32A4D405A}"/>
              </a:ext>
            </a:extLst>
          </p:cNvPr>
          <p:cNvSpPr txBox="1"/>
          <p:nvPr/>
        </p:nvSpPr>
        <p:spPr>
          <a:xfrm>
            <a:off x="9042523" y="3587776"/>
            <a:ext cx="187935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Internal check and bellows chamber replacement (LER)</a:t>
            </a:r>
            <a:endParaRPr sz="11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36806797-ADEE-EF6A-BE14-0E5C8AAD673F}"/>
              </a:ext>
            </a:extLst>
          </p:cNvPr>
          <p:cNvCxnSpPr>
            <a:cxnSpLocks/>
          </p:cNvCxnSpPr>
          <p:nvPr/>
        </p:nvCxnSpPr>
        <p:spPr>
          <a:xfrm flipH="1">
            <a:off x="8496300" y="3829778"/>
            <a:ext cx="546223" cy="378644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A5D47068-34C3-A980-D4F2-F575FEA94234}"/>
              </a:ext>
            </a:extLst>
          </p:cNvPr>
          <p:cNvCxnSpPr>
            <a:cxnSpLocks/>
          </p:cNvCxnSpPr>
          <p:nvPr/>
        </p:nvCxnSpPr>
        <p:spPr>
          <a:xfrm>
            <a:off x="10782345" y="3803199"/>
            <a:ext cx="538090" cy="373613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49A86DA-4EA3-B934-EF22-EF09157CF339}"/>
              </a:ext>
            </a:extLst>
          </p:cNvPr>
          <p:cNvCxnSpPr>
            <a:cxnSpLocks/>
          </p:cNvCxnSpPr>
          <p:nvPr/>
        </p:nvCxnSpPr>
        <p:spPr>
          <a:xfrm flipH="1" flipV="1">
            <a:off x="8496300" y="4513352"/>
            <a:ext cx="546223" cy="301939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717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FA09-D6AE-CE8E-66C6-1EB94C82E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5F6D098-D2D7-05AD-3B2C-235F0A610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FB76939-BC50-D02A-842C-7B9D7BE41719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816CBE59-A539-95CC-FD5E-FAA5E3DC4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BF8C3E09-B37F-5C9B-CD5C-B9063B907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CCD7619-48E6-8CC0-C182-7355A77C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12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269087BE-0930-FF61-356A-9164A596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F87DBC4E-5441-68CA-0C7C-BB16A6608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D453D70F-7B67-4B00-B776-6BACC7EA7024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2026ab run overview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図 1" descr="グラフ&#10;&#10;自動的に生成された説明">
            <a:extLst>
              <a:ext uri="{FF2B5EF4-FFF2-40B4-BE49-F238E27FC236}">
                <a16:creationId xmlns:a16="http://schemas.microsoft.com/office/drawing/2014/main" id="{57FDA41D-EBB5-F750-21D3-BF836D35CF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11709" r="1112" b="7851"/>
          <a:stretch/>
        </p:blipFill>
        <p:spPr>
          <a:xfrm>
            <a:off x="6051669" y="2093606"/>
            <a:ext cx="6035753" cy="392206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514968-BCCA-230B-22D7-5132A6EDF239}"/>
              </a:ext>
            </a:extLst>
          </p:cNvPr>
          <p:cNvSpPr txBox="1"/>
          <p:nvPr/>
        </p:nvSpPr>
        <p:spPr>
          <a:xfrm>
            <a:off x="7758823" y="5891029"/>
            <a:ext cx="8880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</a:t>
            </a:r>
            <a:r>
              <a:rPr kumimoji="1" lang="en-US" altLang="ja-JP" sz="900" baseline="30000" dirty="0">
                <a:solidFill>
                  <a:srgbClr val="0000D3"/>
                </a:solidFill>
                <a:sym typeface="Symbol" panose="05050102010706020507" pitchFamily="18" charset="2"/>
              </a:rPr>
              <a:t>*</a:t>
            </a:r>
            <a:r>
              <a:rPr kumimoji="1" lang="en-US" altLang="ja-JP" sz="900" baseline="-25000" dirty="0">
                <a:solidFill>
                  <a:srgbClr val="0000D3"/>
                </a:solidFill>
                <a:sym typeface="Symbol" panose="05050102010706020507" pitchFamily="18" charset="2"/>
              </a:rPr>
              <a:t>y</a:t>
            </a:r>
            <a:r>
              <a:rPr lang="en-US" altLang="ja-JP" sz="900" baseline="-25000" dirty="0">
                <a:solidFill>
                  <a:srgbClr val="0000D3"/>
                </a:solidFill>
                <a:sym typeface="Symbol" panose="05050102010706020507" pitchFamily="18" charset="2"/>
              </a:rPr>
              <a:t> </a:t>
            </a:r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= 1 mm</a:t>
            </a:r>
            <a:endParaRPr kumimoji="1" lang="ja-JP" altLang="en-US" sz="900" dirty="0">
              <a:solidFill>
                <a:srgbClr val="0000D3"/>
              </a:solidFill>
            </a:endParaRP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4C8200E9-204E-E249-115E-46D142854192}"/>
              </a:ext>
            </a:extLst>
          </p:cNvPr>
          <p:cNvCxnSpPr>
            <a:cxnSpLocks/>
          </p:cNvCxnSpPr>
          <p:nvPr/>
        </p:nvCxnSpPr>
        <p:spPr>
          <a:xfrm>
            <a:off x="6670147" y="6109492"/>
            <a:ext cx="2688078" cy="0"/>
          </a:xfrm>
          <a:prstGeom prst="straightConnector1">
            <a:avLst/>
          </a:prstGeom>
          <a:ln w="9525">
            <a:solidFill>
              <a:srgbClr val="0000D3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A97560D7-37D7-290D-F478-BF98FDD79A84}"/>
              </a:ext>
            </a:extLst>
          </p:cNvPr>
          <p:cNvCxnSpPr>
            <a:cxnSpLocks/>
          </p:cNvCxnSpPr>
          <p:nvPr/>
        </p:nvCxnSpPr>
        <p:spPr>
          <a:xfrm>
            <a:off x="9358225" y="6114258"/>
            <a:ext cx="1862137" cy="0"/>
          </a:xfrm>
          <a:prstGeom prst="straightConnector1">
            <a:avLst/>
          </a:prstGeom>
          <a:ln w="9525">
            <a:solidFill>
              <a:srgbClr val="0000D3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9C88A4-3D31-2AE7-AC61-FE6AEDCDAC99}"/>
              </a:ext>
            </a:extLst>
          </p:cNvPr>
          <p:cNvSpPr txBox="1"/>
          <p:nvPr/>
        </p:nvSpPr>
        <p:spPr>
          <a:xfrm>
            <a:off x="9845271" y="5891029"/>
            <a:ext cx="8880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</a:t>
            </a:r>
            <a:r>
              <a:rPr kumimoji="1" lang="en-US" altLang="ja-JP" sz="900" baseline="30000" dirty="0">
                <a:solidFill>
                  <a:srgbClr val="0000D3"/>
                </a:solidFill>
                <a:sym typeface="Symbol" panose="05050102010706020507" pitchFamily="18" charset="2"/>
              </a:rPr>
              <a:t>*</a:t>
            </a:r>
            <a:r>
              <a:rPr kumimoji="1" lang="en-US" altLang="ja-JP" sz="900" baseline="-25000" dirty="0">
                <a:solidFill>
                  <a:srgbClr val="0000D3"/>
                </a:solidFill>
                <a:sym typeface="Symbol" panose="05050102010706020507" pitchFamily="18" charset="2"/>
              </a:rPr>
              <a:t>y</a:t>
            </a:r>
            <a:r>
              <a:rPr lang="en-US" altLang="ja-JP" sz="900" baseline="-25000" dirty="0">
                <a:solidFill>
                  <a:srgbClr val="0000D3"/>
                </a:solidFill>
                <a:sym typeface="Symbol" panose="05050102010706020507" pitchFamily="18" charset="2"/>
              </a:rPr>
              <a:t> </a:t>
            </a:r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= 0.9 mm</a:t>
            </a:r>
            <a:endParaRPr kumimoji="1" lang="ja-JP" altLang="en-US" sz="900" dirty="0">
              <a:solidFill>
                <a:srgbClr val="0000D3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D2DB02-70B2-0441-A20E-2B62D98B0C60}"/>
              </a:ext>
            </a:extLst>
          </p:cNvPr>
          <p:cNvSpPr txBox="1"/>
          <p:nvPr/>
        </p:nvSpPr>
        <p:spPr>
          <a:xfrm>
            <a:off x="5695522" y="5992156"/>
            <a:ext cx="10200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</a:t>
            </a:r>
            <a:r>
              <a:rPr kumimoji="1" lang="en-US" altLang="ja-JP" sz="900" baseline="30000" dirty="0">
                <a:solidFill>
                  <a:srgbClr val="0000D3"/>
                </a:solidFill>
                <a:sym typeface="Symbol" panose="05050102010706020507" pitchFamily="18" charset="2"/>
              </a:rPr>
              <a:t>*</a:t>
            </a:r>
            <a:r>
              <a:rPr kumimoji="1" lang="en-US" altLang="ja-JP" sz="900" baseline="-25000" dirty="0">
                <a:solidFill>
                  <a:srgbClr val="0000D3"/>
                </a:solidFill>
                <a:sym typeface="Symbol" panose="05050102010706020507" pitchFamily="18" charset="2"/>
              </a:rPr>
              <a:t>y</a:t>
            </a:r>
            <a:r>
              <a:rPr kumimoji="1" lang="en-US" altLang="ja-JP" sz="900" dirty="0">
                <a:solidFill>
                  <a:srgbClr val="0000D3"/>
                </a:solidFill>
                <a:sym typeface="Symbol" panose="05050102010706020507" pitchFamily="18" charset="2"/>
              </a:rPr>
              <a:t>-squeezing</a:t>
            </a:r>
            <a:endParaRPr kumimoji="1" lang="ja-JP" altLang="en-US" sz="900" dirty="0">
              <a:solidFill>
                <a:srgbClr val="0000D3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7168B59-923A-0D72-EADB-C738D7D92A80}"/>
              </a:ext>
            </a:extLst>
          </p:cNvPr>
          <p:cNvSpPr txBox="1"/>
          <p:nvPr/>
        </p:nvSpPr>
        <p:spPr>
          <a:xfrm>
            <a:off x="10232604" y="4110034"/>
            <a:ext cx="14263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b="1" dirty="0">
                <a:solidFill>
                  <a:srgbClr val="FF0000"/>
                </a:solidFill>
              </a:rPr>
              <a:t>5.32</a:t>
            </a:r>
            <a:r>
              <a:rPr lang="en-US" altLang="ja-JP" sz="800" b="1" dirty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ja-JP" sz="800" b="1" dirty="0">
                <a:solidFill>
                  <a:srgbClr val="FF0000"/>
                </a:solidFill>
              </a:rPr>
              <a:t> 10</a:t>
            </a:r>
            <a:r>
              <a:rPr lang="en-US" altLang="ja-JP" sz="800" b="1" baseline="30000" dirty="0">
                <a:solidFill>
                  <a:srgbClr val="FF0000"/>
                </a:solidFill>
              </a:rPr>
              <a:t>34</a:t>
            </a:r>
            <a:r>
              <a:rPr lang="en-US" altLang="ja-JP" sz="800" b="1" dirty="0">
                <a:solidFill>
                  <a:srgbClr val="FF0000"/>
                </a:solidFill>
              </a:rPr>
              <a:t> cm</a:t>
            </a:r>
            <a:r>
              <a:rPr lang="en-US" altLang="ja-JP" sz="800" b="1" baseline="30000" dirty="0">
                <a:solidFill>
                  <a:srgbClr val="FF0000"/>
                </a:solidFill>
              </a:rPr>
              <a:t>-2</a:t>
            </a:r>
            <a:r>
              <a:rPr lang="en-US" altLang="ja-JP" sz="800" b="1" dirty="0">
                <a:solidFill>
                  <a:srgbClr val="FF0000"/>
                </a:solidFill>
              </a:rPr>
              <a:t>s</a:t>
            </a:r>
            <a:r>
              <a:rPr lang="en-US" altLang="ja-JP" sz="800" b="1" baseline="30000" dirty="0">
                <a:solidFill>
                  <a:srgbClr val="FF0000"/>
                </a:solidFill>
              </a:rPr>
              <a:t>-1</a:t>
            </a:r>
            <a:endParaRPr lang="ja-JP" altLang="en-US" sz="800" b="1" dirty="0">
              <a:solidFill>
                <a:srgbClr val="FF0000"/>
              </a:solidFill>
            </a:endParaRPr>
          </a:p>
        </p:txBody>
      </p:sp>
      <p:sp>
        <p:nvSpPr>
          <p:cNvPr id="18" name="スライド番号プレースホルダー 2">
            <a:extLst>
              <a:ext uri="{FF2B5EF4-FFF2-40B4-BE49-F238E27FC236}">
                <a16:creationId xmlns:a16="http://schemas.microsoft.com/office/drawing/2014/main" id="{BF4C2493-AAF6-CEE2-05DE-108E1671FD42}"/>
              </a:ext>
            </a:extLst>
          </p:cNvPr>
          <p:cNvSpPr txBox="1">
            <a:spLocks/>
          </p:cNvSpPr>
          <p:nvPr/>
        </p:nvSpPr>
        <p:spPr>
          <a:xfrm>
            <a:off x="8881836" y="5788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EDCCA0D-45ED-4794-94B3-26414B8B3E4F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1DD4E1A-9753-9177-3D4E-2975376F87E3}"/>
              </a:ext>
            </a:extLst>
          </p:cNvPr>
          <p:cNvSpPr txBox="1">
            <a:spLocks/>
          </p:cNvSpPr>
          <p:nvPr/>
        </p:nvSpPr>
        <p:spPr>
          <a:xfrm>
            <a:off x="111866" y="1070106"/>
            <a:ext cx="5939803" cy="54897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dirty="0">
                <a:solidFill>
                  <a:srgbClr val="00B050"/>
                </a:solidFill>
                <a:sym typeface="Symbol" panose="05050102010706020507" pitchFamily="18" charset="2"/>
              </a:rPr>
              <a:t>2026ab summary</a:t>
            </a:r>
            <a:endParaRPr lang="en-US" altLang="ja-JP" sz="18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Highest priority is integrated luminosity (recorded) </a:t>
            </a:r>
            <a:r>
              <a:rPr lang="en-US" altLang="ja-JP" sz="1800" dirty="0">
                <a:solidFill>
                  <a:srgbClr val="FF0000"/>
                </a:solidFill>
                <a:sym typeface="Symbol" panose="05050102010706020507" pitchFamily="18" charset="2"/>
              </a:rPr>
              <a:t>&gt; 400 fb</a:t>
            </a:r>
            <a:r>
              <a:rPr lang="en-US" altLang="ja-JP" sz="18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8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(&gt; 1 ab</a:t>
            </a:r>
            <a:r>
              <a:rPr lang="en-US" altLang="ja-JP" sz="18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 in total)</a:t>
            </a:r>
            <a:endParaRPr lang="en-US" altLang="ja-JP" sz="1400" dirty="0">
              <a:sym typeface="Symbol" panose="05050102010706020507" pitchFamily="18" charset="2"/>
            </a:endParaRP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Machine study time was allocated after it became clear that 0.9 ab</a:t>
            </a:r>
            <a:r>
              <a:rPr lang="en-US" altLang="ja-JP" sz="1400" baseline="30000" dirty="0">
                <a:sym typeface="Symbol" panose="05050102010706020507" pitchFamily="18" charset="2"/>
              </a:rPr>
              <a:t>-1</a:t>
            </a:r>
            <a:r>
              <a:rPr lang="en-US" altLang="ja-JP" sz="1400" dirty="0">
                <a:sym typeface="Symbol" panose="05050102010706020507" pitchFamily="18" charset="2"/>
              </a:rPr>
              <a:t> was achievable.</a:t>
            </a:r>
          </a:p>
          <a:p>
            <a:pPr lvl="2"/>
            <a:r>
              <a:rPr lang="en-US" altLang="ja-JP" sz="1400" dirty="0">
                <a:latin typeface="+mn-lt"/>
                <a:sym typeface="Symbol" panose="05050102010706020507" pitchFamily="18" charset="2"/>
              </a:rPr>
              <a:t>However, sufficient study time could not be secured due to a campus-wide power outage.</a:t>
            </a:r>
            <a:r>
              <a:rPr lang="ja-JP" altLang="en-US" sz="1400" dirty="0">
                <a:latin typeface="+mn-lt"/>
                <a:sym typeface="Symbol" panose="05050102010706020507" pitchFamily="18" charset="2"/>
              </a:rPr>
              <a:t> </a:t>
            </a:r>
            <a:endParaRPr lang="en-US" altLang="ja-JP" sz="1400" dirty="0">
              <a:latin typeface="+mn-lt"/>
              <a:sym typeface="Symbol" panose="05050102010706020507" pitchFamily="18" charset="2"/>
            </a:endParaRPr>
          </a:p>
          <a:p>
            <a:pPr lvl="2"/>
            <a:r>
              <a:rPr lang="en-US" altLang="ja-JP" sz="1400" dirty="0">
                <a:latin typeface="+mn-lt"/>
                <a:sym typeface="Symbol" panose="05050102010706020507" pitchFamily="18" charset="2"/>
              </a:rPr>
              <a:t>Further squeezing was postponed to 2027ab run.</a:t>
            </a:r>
          </a:p>
          <a:p>
            <a:pPr lvl="1"/>
            <a:r>
              <a:rPr lang="en-US" altLang="ja-JP" sz="1800" dirty="0">
                <a:solidFill>
                  <a:srgbClr val="002060"/>
                </a:solidFill>
                <a:sym typeface="Symbol" panose="05050102010706020507" pitchFamily="18" charset="2"/>
              </a:rPr>
              <a:t>New records were achieved for various luminosities.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Peak </a:t>
            </a:r>
            <a:r>
              <a:rPr lang="en-US" altLang="ja-JP" sz="1400" dirty="0" err="1">
                <a:sym typeface="Symbol" panose="05050102010706020507" pitchFamily="18" charset="2"/>
              </a:rPr>
              <a:t>lumi</a:t>
            </a:r>
            <a:r>
              <a:rPr lang="en-US" altLang="ja-JP" sz="1400" dirty="0">
                <a:sym typeface="Symbol" panose="05050102010706020507" pitchFamily="18" charset="2"/>
              </a:rPr>
              <a:t> : </a:t>
            </a:r>
          </a:p>
          <a:p>
            <a:pPr lvl="3"/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5.32  10</a:t>
            </a:r>
            <a:r>
              <a:rPr lang="en-US" altLang="ja-JP" sz="1200" b="1" baseline="30000" dirty="0">
                <a:solidFill>
                  <a:srgbClr val="FF0000"/>
                </a:solidFill>
                <a:sym typeface="Symbol" panose="05050102010706020507" pitchFamily="18" charset="2"/>
              </a:rPr>
              <a:t>34</a:t>
            </a:r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 cm</a:t>
            </a:r>
            <a:r>
              <a:rPr lang="en-US" altLang="ja-JP" sz="1200" b="1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-2</a:t>
            </a:r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en-US" altLang="ja-JP" sz="1200" b="1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 (Belle II HV OFF)</a:t>
            </a:r>
          </a:p>
          <a:p>
            <a:pPr lvl="3"/>
            <a:r>
              <a:rPr lang="en-US" altLang="ja-JP" sz="1200" dirty="0">
                <a:sym typeface="Symbol" panose="05050102010706020507" pitchFamily="18" charset="2"/>
              </a:rPr>
              <a:t>5.28  10</a:t>
            </a:r>
            <a:r>
              <a:rPr lang="en-US" altLang="ja-JP" sz="1200" baseline="30000" dirty="0">
                <a:sym typeface="Symbol" panose="05050102010706020507" pitchFamily="18" charset="2"/>
              </a:rPr>
              <a:t>34</a:t>
            </a:r>
            <a:r>
              <a:rPr lang="en-US" altLang="ja-JP" sz="1200" dirty="0">
                <a:sym typeface="Symbol" panose="05050102010706020507" pitchFamily="18" charset="2"/>
              </a:rPr>
              <a:t> cm</a:t>
            </a:r>
            <a:r>
              <a:rPr lang="en-US" altLang="ja-JP" sz="1200" baseline="30000" dirty="0">
                <a:sym typeface="Symbol" panose="05050102010706020507" pitchFamily="18" charset="2"/>
              </a:rPr>
              <a:t>-2</a:t>
            </a:r>
            <a:r>
              <a:rPr lang="en-US" altLang="ja-JP" sz="1200" dirty="0">
                <a:sym typeface="Symbol" panose="05050102010706020507" pitchFamily="18" charset="2"/>
              </a:rPr>
              <a:t>s</a:t>
            </a:r>
            <a:r>
              <a:rPr lang="en-US" altLang="ja-JP" sz="1200" baseline="30000" dirty="0">
                <a:sym typeface="Symbol" panose="05050102010706020507" pitchFamily="18" charset="2"/>
              </a:rPr>
              <a:t>-1</a:t>
            </a:r>
            <a:r>
              <a:rPr lang="en-US" altLang="ja-JP" sz="1200" dirty="0">
                <a:sym typeface="Symbol" panose="05050102010706020507" pitchFamily="18" charset="2"/>
              </a:rPr>
              <a:t> (Belle II HV ON)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Daily integrated </a:t>
            </a:r>
            <a:r>
              <a:rPr lang="en-US" altLang="ja-JP" sz="1400" dirty="0" err="1">
                <a:sym typeface="Symbol" panose="05050102010706020507" pitchFamily="18" charset="2"/>
              </a:rPr>
              <a:t>lumi</a:t>
            </a:r>
            <a:r>
              <a:rPr lang="en-US" altLang="ja-JP" sz="1400" dirty="0">
                <a:sym typeface="Symbol" panose="05050102010706020507" pitchFamily="18" charset="2"/>
              </a:rPr>
              <a:t>.: </a:t>
            </a:r>
          </a:p>
          <a:p>
            <a:pPr lvl="3"/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3.50 (recorded) / 3.95 (delivered) fb</a:t>
            </a:r>
            <a:r>
              <a:rPr lang="en-US" altLang="ja-JP" sz="1200" b="1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200" b="1" dirty="0">
                <a:solidFill>
                  <a:srgbClr val="FF0000"/>
                </a:solidFill>
                <a:sym typeface="Symbol" panose="05050102010706020507" pitchFamily="18" charset="2"/>
              </a:rPr>
              <a:t>/day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Integrated </a:t>
            </a:r>
            <a:r>
              <a:rPr lang="en-US" altLang="ja-JP" sz="1400" dirty="0" err="1">
                <a:sym typeface="Symbol" panose="05050102010706020507" pitchFamily="18" charset="2"/>
              </a:rPr>
              <a:t>lumi</a:t>
            </a:r>
            <a:r>
              <a:rPr lang="en-US" altLang="ja-JP" sz="1400" dirty="0">
                <a:sym typeface="Symbol" panose="05050102010706020507" pitchFamily="18" charset="2"/>
              </a:rPr>
              <a:t>. per 7 days: </a:t>
            </a:r>
          </a:p>
          <a:p>
            <a:pPr lvl="3"/>
            <a:r>
              <a:rPr lang="en-US" altLang="ja-JP" sz="1200" dirty="0">
                <a:sym typeface="Symbol" panose="05050102010706020507" pitchFamily="18" charset="2"/>
              </a:rPr>
              <a:t>21.8 (recorded) / 24.2 (delivered) fb</a:t>
            </a:r>
            <a:r>
              <a:rPr lang="en-US" altLang="ja-JP" sz="1200" baseline="30000" dirty="0">
                <a:sym typeface="Symbol" panose="05050102010706020507" pitchFamily="18" charset="2"/>
              </a:rPr>
              <a:t>-1</a:t>
            </a:r>
            <a:r>
              <a:rPr lang="en-US" altLang="ja-JP" sz="1200" dirty="0">
                <a:sym typeface="Symbol" panose="05050102010706020507" pitchFamily="18" charset="2"/>
              </a:rPr>
              <a:t>/7day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Accumulated luminosity:</a:t>
            </a:r>
          </a:p>
          <a:p>
            <a:pPr lvl="3"/>
            <a:r>
              <a:rPr lang="en-US" altLang="ja-JP" sz="1200" dirty="0"/>
              <a:t>2026ab: 314 (recorded) / 361 (delivered) fb</a:t>
            </a:r>
            <a:r>
              <a:rPr lang="en-US" altLang="ja-JP" sz="1200" baseline="30000" dirty="0"/>
              <a:t>-1</a:t>
            </a:r>
            <a:endParaRPr lang="en-US" altLang="ja-JP" sz="1200" dirty="0"/>
          </a:p>
          <a:p>
            <a:pPr lvl="3"/>
            <a:r>
              <a:rPr lang="en-US" altLang="ja-JP" sz="1200" b="1" dirty="0">
                <a:solidFill>
                  <a:srgbClr val="FF0000"/>
                </a:solidFill>
              </a:rPr>
              <a:t>Total: 915 (recorded)</a:t>
            </a:r>
            <a:r>
              <a:rPr lang="ja-JP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ja-JP" sz="1200" b="1" dirty="0">
                <a:solidFill>
                  <a:srgbClr val="FF0000"/>
                </a:solidFill>
              </a:rPr>
              <a:t>/</a:t>
            </a:r>
            <a:r>
              <a:rPr lang="ja-JP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ja-JP" sz="1200" b="1" dirty="0">
                <a:solidFill>
                  <a:srgbClr val="FF0000"/>
                </a:solidFill>
              </a:rPr>
              <a:t>1043 (delivered) fb</a:t>
            </a:r>
            <a:r>
              <a:rPr lang="en-US" altLang="ja-JP" sz="1200" b="1" baseline="30000" dirty="0">
                <a:solidFill>
                  <a:srgbClr val="FF0000"/>
                </a:solidFill>
              </a:rPr>
              <a:t>-1</a:t>
            </a:r>
          </a:p>
          <a:p>
            <a:pPr lvl="1"/>
            <a:r>
              <a:rPr lang="en-US" altLang="ja-JP" sz="1800" dirty="0">
                <a:solidFill>
                  <a:srgbClr val="00B0F0"/>
                </a:solidFill>
                <a:sym typeface="Symbol" panose="05050102010706020507" pitchFamily="18" charset="2"/>
              </a:rPr>
              <a:t>Stable operation was established at a peak luminosity of 510</a:t>
            </a:r>
            <a:r>
              <a:rPr lang="en-US" altLang="ja-JP" sz="1800" baseline="30000" dirty="0">
                <a:solidFill>
                  <a:srgbClr val="00B0F0"/>
                </a:solidFill>
                <a:sym typeface="Symbol" panose="05050102010706020507" pitchFamily="18" charset="2"/>
              </a:rPr>
              <a:t>34</a:t>
            </a:r>
            <a:r>
              <a:rPr lang="en-US" altLang="ja-JP" sz="1800" dirty="0">
                <a:solidFill>
                  <a:srgbClr val="00B0F0"/>
                </a:solidFill>
                <a:sym typeface="Symbol" panose="05050102010706020507" pitchFamily="18" charset="2"/>
              </a:rPr>
              <a:t> cm</a:t>
            </a:r>
            <a:r>
              <a:rPr lang="en-US" altLang="ja-JP" sz="1800" baseline="30000" dirty="0">
                <a:solidFill>
                  <a:srgbClr val="00B0F0"/>
                </a:solidFill>
                <a:sym typeface="Symbol" panose="05050102010706020507" pitchFamily="18" charset="2"/>
              </a:rPr>
              <a:t>-2</a:t>
            </a:r>
            <a:r>
              <a:rPr lang="en-US" altLang="ja-JP" sz="1800" dirty="0">
                <a:solidFill>
                  <a:srgbClr val="00B0F0"/>
                </a:solidFill>
                <a:sym typeface="Symbol" panose="05050102010706020507" pitchFamily="18" charset="2"/>
              </a:rPr>
              <a:t>s</a:t>
            </a:r>
            <a:r>
              <a:rPr lang="en-US" altLang="ja-JP" sz="1800" baseline="30000" dirty="0">
                <a:solidFill>
                  <a:srgbClr val="00B0F0"/>
                </a:solidFill>
                <a:sym typeface="Symbol" panose="05050102010706020507" pitchFamily="18" charset="2"/>
              </a:rPr>
              <a:t>-1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Peak luminosity record was updated by reducing </a:t>
            </a:r>
            <a:r>
              <a:rPr lang="en-US" altLang="ja-JP" sz="1400" baseline="-25000" dirty="0">
                <a:sym typeface="Symbol" panose="05050102010706020507" pitchFamily="18" charset="2"/>
              </a:rPr>
              <a:t>y</a:t>
            </a:r>
            <a:r>
              <a:rPr lang="en-US" altLang="ja-JP" sz="1400" baseline="30000" dirty="0">
                <a:sym typeface="Symbol" panose="05050102010706020507" pitchFamily="18" charset="2"/>
              </a:rPr>
              <a:t>*</a:t>
            </a:r>
            <a:r>
              <a:rPr lang="en-US" altLang="ja-JP" sz="1400" dirty="0">
                <a:sym typeface="Symbol" panose="05050102010706020507" pitchFamily="18" charset="2"/>
              </a:rPr>
              <a:t> from 1.0 mm to 0.9 mm.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New maximum beam current records were also achieved.</a:t>
            </a:r>
          </a:p>
          <a:p>
            <a:pPr lvl="2"/>
            <a:endParaRPr lang="en-US" altLang="ja-JP" sz="1400" dirty="0">
              <a:sym typeface="Symbol" panose="05050102010706020507" pitchFamily="18" charset="2"/>
            </a:endParaRPr>
          </a:p>
          <a:p>
            <a:pPr lvl="1"/>
            <a:endParaRPr lang="en-US" altLang="ja-JP" sz="18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marL="457200" lvl="1" indent="0">
              <a:buNone/>
            </a:pPr>
            <a:endParaRPr lang="en-US" altLang="ja-JP" sz="18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 lvl="3"/>
            <a:endParaRPr lang="en-US" altLang="ja-JP" sz="1200" dirty="0">
              <a:sym typeface="Symbol" panose="05050102010706020507" pitchFamily="18" charset="2"/>
            </a:endParaRPr>
          </a:p>
          <a:p>
            <a:pPr lvl="2"/>
            <a:endParaRPr lang="en-US" altLang="ja-JP" sz="1400" dirty="0">
              <a:sym typeface="Symbol" panose="05050102010706020507" pitchFamily="18" charset="2"/>
            </a:endParaRPr>
          </a:p>
          <a:p>
            <a:pPr lvl="1"/>
            <a:endParaRPr lang="en-US" altLang="ja-JP" sz="1400" dirty="0">
              <a:solidFill>
                <a:srgbClr val="0000FF"/>
              </a:solidFill>
              <a:sym typeface="Symbol" panose="05050102010706020507" pitchFamily="18" charset="2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90C5C62-305D-6953-3076-ED90239E5A8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42" t="10139" r="5026" b="55396"/>
          <a:stretch/>
        </p:blipFill>
        <p:spPr>
          <a:xfrm>
            <a:off x="8071717" y="949388"/>
            <a:ext cx="4052305" cy="745580"/>
          </a:xfrm>
          <a:prstGeom prst="rect">
            <a:avLst/>
          </a:prstGeom>
        </p:spPr>
      </p:pic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5A490FE-3903-8EFB-48EF-6CD54ED43E4E}"/>
              </a:ext>
            </a:extLst>
          </p:cNvPr>
          <p:cNvCxnSpPr>
            <a:cxnSpLocks/>
          </p:cNvCxnSpPr>
          <p:nvPr/>
        </p:nvCxnSpPr>
        <p:spPr>
          <a:xfrm flipV="1">
            <a:off x="1121867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623717D-DB8D-9EC6-0B7A-1AE0BFF2BF6A}"/>
              </a:ext>
            </a:extLst>
          </p:cNvPr>
          <p:cNvSpPr txBox="1"/>
          <p:nvPr/>
        </p:nvSpPr>
        <p:spPr>
          <a:xfrm>
            <a:off x="10782345" y="1674480"/>
            <a:ext cx="115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0026B53-7FAE-49E4-FE43-C9056D914ED2}"/>
              </a:ext>
            </a:extLst>
          </p:cNvPr>
          <p:cNvCxnSpPr>
            <a:cxnSpLocks/>
          </p:cNvCxnSpPr>
          <p:nvPr/>
        </p:nvCxnSpPr>
        <p:spPr>
          <a:xfrm flipV="1">
            <a:off x="1192733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E25FF86-93B3-F8D5-C5C5-FA67D2154283}"/>
              </a:ext>
            </a:extLst>
          </p:cNvPr>
          <p:cNvSpPr txBox="1"/>
          <p:nvPr/>
        </p:nvSpPr>
        <p:spPr>
          <a:xfrm>
            <a:off x="11711085" y="1682324"/>
            <a:ext cx="4628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ED45722-0DB7-F952-FC3A-546EE175E99D}"/>
              </a:ext>
            </a:extLst>
          </p:cNvPr>
          <p:cNvSpPr/>
          <p:nvPr/>
        </p:nvSpPr>
        <p:spPr>
          <a:xfrm>
            <a:off x="11598087" y="993913"/>
            <a:ext cx="194983" cy="612309"/>
          </a:xfrm>
          <a:prstGeom prst="roundRect">
            <a:avLst/>
          </a:prstGeom>
          <a:solidFill>
            <a:srgbClr val="0000FF">
              <a:alpha val="10000"/>
            </a:srgb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822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7E87B-386C-A939-1E16-278D4385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318E4DB-5289-30E5-5FE6-99E61444A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BA4FC16-02EB-B50B-172E-3BDF704E3818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BC261FD0-AECC-FC5E-F950-B235C011D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A0590471-5F19-E61D-B42F-911256A53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23FEE3-D86C-25CE-3BC9-376A353BE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13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344E7C2D-52BF-D037-1D56-F4B7AF6D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42166380-C5E1-B805-FD0C-29D30172A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0774B9C1-9478-0E86-D392-FFAC922C9157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2026ab run overview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751C505-7DB9-871C-A992-B233DF22FEFD}"/>
              </a:ext>
            </a:extLst>
          </p:cNvPr>
          <p:cNvGrpSpPr>
            <a:grpSpLocks noChangeAspect="1"/>
          </p:cNvGrpSpPr>
          <p:nvPr/>
        </p:nvGrpSpPr>
        <p:grpSpPr>
          <a:xfrm>
            <a:off x="7167044" y="2789911"/>
            <a:ext cx="4913090" cy="3645191"/>
            <a:chOff x="6649523" y="1434057"/>
            <a:chExt cx="5430611" cy="402916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8F40F9E-50B3-0272-DCEC-C4F4D8B28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49523" y="1434057"/>
              <a:ext cx="5430611" cy="4029163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A14865D-6988-EFD1-3EA0-6EA50CEEEF5B}"/>
                </a:ext>
              </a:extLst>
            </p:cNvPr>
            <p:cNvSpPr txBox="1"/>
            <p:nvPr/>
          </p:nvSpPr>
          <p:spPr>
            <a:xfrm>
              <a:off x="10703258" y="2052143"/>
              <a:ext cx="9199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2026ab</a:t>
              </a:r>
              <a:endParaRPr kumimoji="1" lang="ja-JP" altLang="en-U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65153A4-05A6-AAE1-61F3-7515C2784C99}"/>
                </a:ext>
              </a:extLst>
            </p:cNvPr>
            <p:cNvSpPr txBox="1"/>
            <p:nvPr/>
          </p:nvSpPr>
          <p:spPr>
            <a:xfrm>
              <a:off x="10911769" y="3947038"/>
              <a:ext cx="10520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0000D3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2024ab</a:t>
              </a:r>
              <a:endParaRPr kumimoji="1" lang="ja-JP" altLang="en-US" sz="1100" dirty="0">
                <a:solidFill>
                  <a:srgbClr val="0000D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164E1A-D7EA-73BE-0049-8CEBEA866677}"/>
                </a:ext>
              </a:extLst>
            </p:cNvPr>
            <p:cNvSpPr txBox="1"/>
            <p:nvPr/>
          </p:nvSpPr>
          <p:spPr>
            <a:xfrm>
              <a:off x="10014272" y="3456499"/>
              <a:ext cx="10520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24242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2022ab</a:t>
              </a:r>
              <a:endParaRPr kumimoji="1" lang="ja-JP" altLang="en-US" sz="1100" dirty="0">
                <a:solidFill>
                  <a:srgbClr val="242424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E2FF632-5D38-55D2-F958-7A5A41347EA4}"/>
                </a:ext>
              </a:extLst>
            </p:cNvPr>
            <p:cNvSpPr txBox="1"/>
            <p:nvPr/>
          </p:nvSpPr>
          <p:spPr>
            <a:xfrm>
              <a:off x="9889757" y="4655299"/>
              <a:ext cx="10520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007E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2019ab</a:t>
              </a:r>
              <a:endParaRPr kumimoji="1" lang="ja-JP" altLang="en-US" sz="1100" dirty="0">
                <a:solidFill>
                  <a:srgbClr val="007E0D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0A5C117-E665-75F8-BFF2-F7BB70701912}"/>
                </a:ext>
              </a:extLst>
            </p:cNvPr>
            <p:cNvSpPr txBox="1"/>
            <p:nvPr/>
          </p:nvSpPr>
          <p:spPr>
            <a:xfrm>
              <a:off x="10571200" y="3701048"/>
              <a:ext cx="10520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A32FD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2021ab</a:t>
              </a:r>
              <a:endParaRPr kumimoji="1" lang="ja-JP" altLang="en-US" sz="1100" dirty="0">
                <a:solidFill>
                  <a:srgbClr val="A32FD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E2E6650-EF29-343B-BB05-600FE96D25C5}"/>
                </a:ext>
              </a:extLst>
            </p:cNvPr>
            <p:cNvSpPr txBox="1"/>
            <p:nvPr/>
          </p:nvSpPr>
          <p:spPr>
            <a:xfrm>
              <a:off x="10231408" y="4266491"/>
              <a:ext cx="10520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dirty="0">
                  <a:solidFill>
                    <a:srgbClr val="89FC3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2020ab</a:t>
              </a:r>
              <a:endParaRPr kumimoji="1" lang="ja-JP" altLang="en-US" sz="1100" dirty="0">
                <a:solidFill>
                  <a:srgbClr val="89FC3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F8CFBCE-9F01-C80E-5018-1DD8B94F30ED}"/>
                </a:ext>
              </a:extLst>
            </p:cNvPr>
            <p:cNvSpPr txBox="1"/>
            <p:nvPr/>
          </p:nvSpPr>
          <p:spPr>
            <a:xfrm>
              <a:off x="10053347" y="3051503"/>
              <a:ext cx="7248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 </a:t>
              </a:r>
              <a:r>
                <a:rPr kumimoji="1" lang="en-US" altLang="ja-JP" sz="1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1.4</a:t>
              </a:r>
              <a:endParaRPr kumimoji="1" lang="ja-JP" altLang="en-US" sz="11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3776333C-6D58-2944-4476-9A987DB8BD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14272" y="3065534"/>
              <a:ext cx="0" cy="48058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D3C118-B3A1-BFFB-4BD1-A946D14DBEF8}"/>
              </a:ext>
            </a:extLst>
          </p:cNvPr>
          <p:cNvSpPr txBox="1"/>
          <p:nvPr/>
        </p:nvSpPr>
        <p:spPr>
          <a:xfrm>
            <a:off x="7714196" y="2363251"/>
            <a:ext cx="409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of integrated luminosity during spring runs (2019ab – 2026ab)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4D3A31-7065-149E-7D00-6101469820D3}"/>
              </a:ext>
            </a:extLst>
          </p:cNvPr>
          <p:cNvSpPr txBox="1">
            <a:spLocks/>
          </p:cNvSpPr>
          <p:nvPr/>
        </p:nvSpPr>
        <p:spPr>
          <a:xfrm>
            <a:off x="111866" y="1055078"/>
            <a:ext cx="10965614" cy="5504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Specific luminosity gain obtained by </a:t>
            </a:r>
            <a:r>
              <a:rPr lang="en-US" altLang="ja-JP" sz="2000" baseline="-25000" dirty="0">
                <a:solidFill>
                  <a:srgbClr val="002060"/>
                </a:solidFill>
                <a:sym typeface="Symbol" panose="05050102010706020507" pitchFamily="18" charset="2"/>
              </a:rPr>
              <a:t>y</a:t>
            </a:r>
            <a:r>
              <a:rPr lang="en-US" altLang="ja-JP" sz="20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*</a:t>
            </a:r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-squeezing was confirmed. </a:t>
            </a:r>
          </a:p>
          <a:p>
            <a:pPr lvl="1"/>
            <a:r>
              <a:rPr lang="en-US" altLang="ja-JP" sz="1600" dirty="0">
                <a:solidFill>
                  <a:srgbClr val="FF0000"/>
                </a:solidFill>
                <a:sym typeface="Symbol" panose="05050102010706020507" pitchFamily="18" charset="2"/>
              </a:rPr>
              <a:t>Specific luminosity increased by 10% by </a:t>
            </a:r>
            <a:r>
              <a:rPr lang="en-US" altLang="ja-JP" sz="1600" baseline="-25000" dirty="0">
                <a:solidFill>
                  <a:srgbClr val="FF0000"/>
                </a:solidFill>
                <a:sym typeface="Symbol" panose="05050102010706020507" pitchFamily="18" charset="2"/>
              </a:rPr>
              <a:t>y</a:t>
            </a:r>
            <a:r>
              <a:rPr lang="en-US" altLang="ja-JP" sz="16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*</a:t>
            </a:r>
            <a:r>
              <a:rPr lang="en-US" altLang="ja-JP" sz="1600" dirty="0">
                <a:solidFill>
                  <a:srgbClr val="FF0000"/>
                </a:solidFill>
                <a:sym typeface="Symbol" panose="05050102010706020507" pitchFamily="18" charset="2"/>
              </a:rPr>
              <a:t>-squeezing from 1.0 mm to 0.9 mm.</a:t>
            </a:r>
          </a:p>
          <a:p>
            <a:r>
              <a:rPr lang="en-US" altLang="ja-JP" sz="2000" dirty="0">
                <a:solidFill>
                  <a:srgbClr val="002060"/>
                </a:solidFill>
                <a:sym typeface="Symbol" panose="05050102010706020507" pitchFamily="18" charset="2"/>
              </a:rPr>
              <a:t>The rate of integrated luminosity accumulation increased significantly.</a:t>
            </a:r>
            <a:endParaRPr lang="en-US" altLang="ja-JP" sz="1600" dirty="0">
              <a:sym typeface="Symbol" panose="05050102010706020507" pitchFamily="18" charset="2"/>
            </a:endParaRPr>
          </a:p>
          <a:p>
            <a:pPr lvl="1"/>
            <a:r>
              <a:rPr lang="en-US" altLang="ja-JP" sz="1600" dirty="0">
                <a:solidFill>
                  <a:srgbClr val="FF0000"/>
                </a:solidFill>
                <a:sym typeface="Symbol" panose="05050102010706020507" pitchFamily="18" charset="2"/>
              </a:rPr>
              <a:t>Higher peak luminosity and more stable operation were achieved during the 2026ab run.</a:t>
            </a:r>
          </a:p>
          <a:p>
            <a:pPr lvl="1"/>
            <a:r>
              <a:rPr lang="en-US" altLang="ja-JP" sz="1600" dirty="0">
                <a:sym typeface="Symbol" panose="05050102010706020507" pitchFamily="18" charset="2"/>
              </a:rPr>
              <a:t>1.4 times the accumulation rate achieved in the 2022ab run.</a:t>
            </a:r>
          </a:p>
          <a:p>
            <a:pPr lvl="1"/>
            <a:endParaRPr lang="en-US" altLang="ja-JP" sz="1600" dirty="0">
              <a:sym typeface="Symbol" panose="05050102010706020507" pitchFamily="18" charset="2"/>
            </a:endParaRPr>
          </a:p>
          <a:p>
            <a:pPr lvl="2"/>
            <a:endParaRPr lang="en-US" altLang="ja-JP" sz="12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D8E35A-03FB-16C2-0F14-0E23CD0D1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881" y="2865246"/>
            <a:ext cx="6173795" cy="33889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5565521-60DA-E4EE-F092-AED820FB256C}"/>
              </a:ext>
            </a:extLst>
          </p:cNvPr>
          <p:cNvSpPr txBox="1"/>
          <p:nvPr/>
        </p:nvSpPr>
        <p:spPr>
          <a:xfrm>
            <a:off x="6165922" y="2946400"/>
            <a:ext cx="867508" cy="2616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>
                <a:solidFill>
                  <a:srgbClr val="00B050"/>
                </a:solidFill>
              </a:rPr>
              <a:t>G. Mitsuka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09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55DD9-C1C7-626C-12BE-EAD7E2988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A6B884E-FC43-D1EA-92DA-92FA6777C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1EA41D3-68FE-F883-5252-C26EAD083409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CADE9460-F278-70AB-8EC3-04D8C3BDE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6040E8DF-C715-D3A2-F689-EFCE9CCCE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5D846D-C1DA-05B8-571F-02C6B4EE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14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8BFCE1DC-228F-520A-844B-7F4F1F44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EDAE8BA0-CD15-6716-4858-BA41DC1E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20275D3E-8244-D956-4F7F-7DC0EBE8A1EA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2026ab run overview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075CEB-2FAC-5E6E-2A7D-32963EA13088}"/>
              </a:ext>
            </a:extLst>
          </p:cNvPr>
          <p:cNvSpPr txBox="1">
            <a:spLocks/>
          </p:cNvSpPr>
          <p:nvPr/>
        </p:nvSpPr>
        <p:spPr>
          <a:xfrm>
            <a:off x="136829" y="1072785"/>
            <a:ext cx="8679106" cy="38118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solidFill>
                  <a:srgbClr val="002060"/>
                </a:solidFill>
                <a:sym typeface="Symbol" panose="05050102010706020507" pitchFamily="18" charset="2"/>
              </a:rPr>
              <a:t>Challenges in achieving higher luminosity remained.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Degradation of specific luminosity with increasing beam current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Decrease in injection efficiency with increasing beam current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Short beam lifetime and large beam-beam effect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SBLs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Beam currents were not aggressively increased because of frequent SBL events accompanied by QCS quenches.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SBLs in the HER became more prominent, though the frequency of SBL in the LER decreased.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Other concerns about increasing beam currents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Vacuum pressure deterioration in ARES cavity, Beam pipe heating in the wiggler sections, etc.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Addressing these issues was identified as essential for increasing beam currents and luminosity in the 2027ab run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Hardware</a:t>
            </a:r>
            <a:r>
              <a:rPr lang="ja-JP" altLang="en-US" sz="2000" dirty="0">
                <a:sym typeface="Symbol" panose="05050102010706020507" pitchFamily="18" charset="2"/>
              </a:rPr>
              <a:t> </a:t>
            </a:r>
            <a:r>
              <a:rPr lang="en-US" altLang="ja-JP" sz="2000" dirty="0">
                <a:sym typeface="Symbol" panose="05050102010706020507" pitchFamily="18" charset="2"/>
              </a:rPr>
              <a:t>failures due to aging caused prolonged interruptions to operation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Failures of the injection kicker power supply, QCS cryogenic gas line solenoid valve, air conditioner at the control room,</a:t>
            </a:r>
            <a:r>
              <a:rPr lang="ja-JP" altLang="en-US" sz="1600" dirty="0">
                <a:sym typeface="Symbol" panose="05050102010706020507" pitchFamily="18" charset="2"/>
              </a:rPr>
              <a:t> </a:t>
            </a:r>
            <a:r>
              <a:rPr lang="en-US" altLang="ja-JP" sz="1600" dirty="0">
                <a:sym typeface="Symbol" panose="05050102010706020507" pitchFamily="18" charset="2"/>
              </a:rPr>
              <a:t>etc.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Reduced cooling water flow in the BT magnets also caused operation interruption</a:t>
            </a:r>
          </a:p>
          <a:p>
            <a:pPr marL="457200" lvl="1" indent="0">
              <a:buNone/>
            </a:pPr>
            <a:endParaRPr lang="en-US" altLang="ja-JP" sz="2000" dirty="0">
              <a:sym typeface="Symbol" panose="05050102010706020507" pitchFamily="18" charset="2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90DB1F7-9F9A-48E9-DD67-56CFF02B3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148635"/>
              </p:ext>
            </p:extLst>
          </p:nvPr>
        </p:nvGraphicFramePr>
        <p:xfrm>
          <a:off x="5315709" y="5159363"/>
          <a:ext cx="6496538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796">
                  <a:extLst>
                    <a:ext uri="{9D8B030D-6E8A-4147-A177-3AD203B41FA5}">
                      <a16:colId xmlns:a16="http://schemas.microsoft.com/office/drawing/2014/main" val="738051910"/>
                    </a:ext>
                  </a:extLst>
                </a:gridCol>
                <a:gridCol w="1493121">
                  <a:extLst>
                    <a:ext uri="{9D8B030D-6E8A-4147-A177-3AD203B41FA5}">
                      <a16:colId xmlns:a16="http://schemas.microsoft.com/office/drawing/2014/main" val="4165298787"/>
                    </a:ext>
                  </a:extLst>
                </a:gridCol>
                <a:gridCol w="1493121">
                  <a:extLst>
                    <a:ext uri="{9D8B030D-6E8A-4147-A177-3AD203B41FA5}">
                      <a16:colId xmlns:a16="http://schemas.microsoft.com/office/drawing/2014/main" val="2344548718"/>
                    </a:ext>
                  </a:extLst>
                </a:gridCol>
                <a:gridCol w="1332500">
                  <a:extLst>
                    <a:ext uri="{9D8B030D-6E8A-4147-A177-3AD203B41FA5}">
                      <a16:colId xmlns:a16="http://schemas.microsoft.com/office/drawing/2014/main" val="1258790180"/>
                    </a:ext>
                  </a:extLst>
                </a:gridCol>
              </a:tblGrid>
              <a:tr h="257659"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Plan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Achieved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948014"/>
                  </a:ext>
                </a:extLst>
              </a:tr>
              <a:tr h="2576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Peak luminosity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6.3  10</a:t>
                      </a:r>
                      <a:r>
                        <a:rPr lang="en-US" altLang="ja-JP" sz="1400" baseline="30000" dirty="0">
                          <a:sym typeface="Symbol" panose="05050102010706020507" pitchFamily="18" charset="2"/>
                        </a:rPr>
                        <a:t>34</a:t>
                      </a:r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 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5.3  10</a:t>
                      </a:r>
                      <a:r>
                        <a:rPr lang="en-US" altLang="ja-JP" sz="1400" baseline="30000" dirty="0">
                          <a:sym typeface="Symbol" panose="05050102010706020507" pitchFamily="18" charset="2"/>
                        </a:rPr>
                        <a:t>34</a:t>
                      </a:r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 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cm</a:t>
                      </a:r>
                      <a:r>
                        <a:rPr kumimoji="1" lang="en-US" altLang="ja-JP" sz="1400" baseline="30000" dirty="0"/>
                        <a:t>-2</a:t>
                      </a:r>
                      <a:r>
                        <a:rPr kumimoji="1" lang="en-US" altLang="ja-JP" sz="1400" dirty="0"/>
                        <a:t>s</a:t>
                      </a:r>
                      <a:r>
                        <a:rPr kumimoji="1" lang="en-US" altLang="ja-JP" sz="1400" baseline="30000" dirty="0"/>
                        <a:t>-1</a:t>
                      </a:r>
                      <a:endParaRPr kumimoji="1" lang="ja-JP" altLang="en-US" sz="14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22043"/>
                  </a:ext>
                </a:extLst>
              </a:tr>
              <a:tr h="2576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Beam current (LER/HER)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2.00/1.60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400" dirty="0">
                          <a:sym typeface="Symbol" panose="05050102010706020507" pitchFamily="18" charset="2"/>
                        </a:rPr>
                        <a:t>1.72/1.37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A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92488"/>
                  </a:ext>
                </a:extLst>
              </a:tr>
              <a:tr h="25765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Total integrated luminosity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0.92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/>
                        <a:t>ab</a:t>
                      </a:r>
                      <a:r>
                        <a:rPr kumimoji="1" lang="en-US" altLang="ja-JP" sz="1400" baseline="30000" dirty="0"/>
                        <a:t>-1</a:t>
                      </a:r>
                      <a:endParaRPr kumimoji="1" lang="ja-JP" altLang="en-US" sz="14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55983"/>
                  </a:ext>
                </a:extLst>
              </a:tr>
            </a:tbl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4FF77236-2D92-9245-E45D-FD65A74601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368" t="20602" b="4721"/>
          <a:stretch/>
        </p:blipFill>
        <p:spPr>
          <a:xfrm>
            <a:off x="8815935" y="1072785"/>
            <a:ext cx="3094401" cy="2608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32C8834-8E39-E9D9-11D0-E96D75C726DB}"/>
              </a:ext>
            </a:extLst>
          </p:cNvPr>
          <p:cNvSpPr txBox="1">
            <a:spLocks/>
          </p:cNvSpPr>
          <p:nvPr/>
        </p:nvSpPr>
        <p:spPr>
          <a:xfrm>
            <a:off x="136830" y="4753831"/>
            <a:ext cx="11851970" cy="1719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600" dirty="0">
                <a:solidFill>
                  <a:srgbClr val="C00000"/>
                </a:solidFill>
                <a:sym typeface="Symbol" panose="05050102010706020507" pitchFamily="18" charset="2"/>
              </a:rPr>
              <a:t>These challenges are </a:t>
            </a:r>
            <a:r>
              <a:rPr lang="en-US" altLang="ja-JP" sz="2600">
                <a:solidFill>
                  <a:srgbClr val="C00000"/>
                </a:solidFill>
                <a:sym typeface="Symbol" panose="05050102010706020507" pitchFamily="18" charset="2"/>
              </a:rPr>
              <a:t>considered major </a:t>
            </a:r>
            <a:r>
              <a:rPr lang="en-US" altLang="ja-JP" sz="2600" dirty="0">
                <a:solidFill>
                  <a:srgbClr val="C00000"/>
                </a:solidFill>
                <a:sym typeface="Symbol" panose="05050102010706020507" pitchFamily="18" charset="2"/>
              </a:rPr>
              <a:t>obstacles to achieving the </a:t>
            </a:r>
            <a:r>
              <a:rPr lang="en-US" altLang="ja-JP" sz="2600">
                <a:solidFill>
                  <a:srgbClr val="C00000"/>
                </a:solidFill>
                <a:sym typeface="Symbol" panose="05050102010706020507" pitchFamily="18" charset="2"/>
              </a:rPr>
              <a:t>performance targets for the 2026ab </a:t>
            </a:r>
            <a:r>
              <a:rPr lang="en-US" altLang="ja-JP" sz="2600" dirty="0">
                <a:solidFill>
                  <a:srgbClr val="C00000"/>
                </a:solidFill>
                <a:sym typeface="Symbol" panose="05050102010706020507" pitchFamily="18" charset="2"/>
              </a:rPr>
              <a:t>run.</a:t>
            </a:r>
          </a:p>
          <a:p>
            <a:pPr marL="457200" lvl="1" indent="0">
              <a:buNone/>
            </a:pPr>
            <a:endParaRPr lang="en-US" altLang="ja-JP" sz="2000" dirty="0">
              <a:sym typeface="Symbol" panose="05050102010706020507" pitchFamily="18" charset="2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3DD316-6A86-4E1A-B075-6078C5117EDB}"/>
              </a:ext>
            </a:extLst>
          </p:cNvPr>
          <p:cNvSpPr txBox="1"/>
          <p:nvPr/>
        </p:nvSpPr>
        <p:spPr>
          <a:xfrm>
            <a:off x="11187663" y="995769"/>
            <a:ext cx="867508" cy="2616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>
                <a:solidFill>
                  <a:srgbClr val="00B050"/>
                </a:solidFill>
              </a:rPr>
              <a:t>G. Mitsuka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19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B53A3-6000-540A-A4B3-8F3A4447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DD9675A-4798-9311-FDF8-E794042F9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8350F91F-CD94-B1DD-5717-C3972175CF40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Contents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85A256D-EF30-CCD3-E9E9-70AEA84AEE6D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95DEB868-83E4-DF34-2A0E-48BD5F877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712ED342-582D-8C25-DD31-2B64A91C2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A7E43A-1C06-1CDC-F37C-A12386967FBA}"/>
              </a:ext>
            </a:extLst>
          </p:cNvPr>
          <p:cNvSpPr txBox="1">
            <a:spLocks/>
          </p:cNvSpPr>
          <p:nvPr/>
        </p:nvSpPr>
        <p:spPr>
          <a:xfrm>
            <a:off x="2966867" y="1383154"/>
            <a:ext cx="8282228" cy="489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Challenges for higher luminosity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Operation status since the last KEKB Review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Works during the shutdowns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2025c and 2026ab runs</a:t>
            </a:r>
          </a:p>
          <a:p>
            <a:r>
              <a:rPr lang="en-US" altLang="ja-JP" sz="3600" dirty="0">
                <a:solidFill>
                  <a:srgbClr val="002060"/>
                </a:solidFill>
              </a:rPr>
              <a:t>Preparations for the 2027ab run</a:t>
            </a: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Toward 1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10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35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 cm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-2</a:t>
            </a:r>
            <a:r>
              <a:rPr lang="en-US" altLang="ja-JP" sz="3200" dirty="0">
                <a:solidFill>
                  <a:srgbClr val="002060"/>
                </a:solidFill>
                <a:sym typeface="Symbol" panose="05050102010706020507" pitchFamily="18" charset="2"/>
              </a:rPr>
              <a:t>s</a:t>
            </a:r>
            <a:r>
              <a:rPr lang="en-US" altLang="ja-JP" sz="3200" baseline="30000" dirty="0">
                <a:solidFill>
                  <a:srgbClr val="002060"/>
                </a:solidFill>
                <a:sym typeface="Symbol" panose="05050102010706020507" pitchFamily="18" charset="2"/>
              </a:rPr>
              <a:t>-1</a:t>
            </a:r>
            <a:endParaRPr lang="en-US" altLang="ja-JP" sz="3200" baseline="300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altLang="ja-JP" sz="3200" dirty="0">
                <a:solidFill>
                  <a:srgbClr val="002060"/>
                </a:solidFill>
              </a:rPr>
              <a:t>2027ab run schedule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  <a:endParaRPr lang="en-US" altLang="ja-JP" sz="3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3600" dirty="0">
              <a:solidFill>
                <a:srgbClr val="002060"/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9E8A946-D5C2-9349-3711-3418D1C83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15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3CE28F6F-DD43-F908-2876-4C1E15CA19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8514979B-1C7E-715B-0BAA-3272BB3F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929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33B29-7081-2A16-3C0B-DA230D854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3AD58D0-2F4E-551E-278F-50EEDF552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06E8A1A-9C06-4A91-1DE5-8C30A8D2155A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9A2A4557-8983-488B-133C-6A3B10EF1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0B1A4995-6A16-183E-B3F2-355671521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FD8F8D-C09C-F9C3-DADE-B87BD461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16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49FF9DD9-0464-51FE-34F4-870DF04F00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499A8F47-F7FD-6732-844F-8F2459F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9FF3084E-2156-435B-1210-EE85011A80C8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Summer shutdown btw. 2026ab – 2027ab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30231670-64F8-3A22-99C5-D649D97EA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14" y="1260778"/>
            <a:ext cx="7050170" cy="5634413"/>
          </a:xfrm>
        </p:spPr>
        <p:txBody>
          <a:bodyPr>
            <a:normAutofit lnSpcReduction="10000"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Symbol" panose="05050102010706020507" pitchFamily="18" charset="2"/>
              </a:rPr>
              <a:t>Major activities</a:t>
            </a:r>
          </a:p>
          <a:p>
            <a:pPr lvl="1"/>
            <a:r>
              <a:rPr lang="en-US" altLang="ja-JP" sz="2000" b="1" dirty="0" err="1">
                <a:solidFill>
                  <a:srgbClr val="00B050"/>
                </a:solidFill>
              </a:rPr>
              <a:t>Linac</a:t>
            </a:r>
            <a:endParaRPr lang="en-US" altLang="ja-JP" sz="2000" b="1" dirty="0">
              <a:solidFill>
                <a:srgbClr val="00B050"/>
              </a:solidFill>
            </a:endParaRPr>
          </a:p>
          <a:p>
            <a:pPr lvl="2"/>
            <a:r>
              <a:rPr lang="en-US" altLang="ja-JP" sz="1800" dirty="0"/>
              <a:t>RF electron gun replacement</a:t>
            </a:r>
          </a:p>
          <a:p>
            <a:pPr lvl="3"/>
            <a:r>
              <a:rPr lang="en-US" altLang="ja-JP" sz="1600" dirty="0"/>
              <a:t>Eliminate concerns about performance degradation due to manufacturing defects.</a:t>
            </a:r>
          </a:p>
          <a:p>
            <a:pPr lvl="2"/>
            <a:r>
              <a:rPr lang="en-US" altLang="ja-JP" sz="1800" dirty="0"/>
              <a:t>Repair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fast</a:t>
            </a:r>
            <a:r>
              <a:rPr lang="ja-JP" altLang="en-US" sz="1800" dirty="0"/>
              <a:t> </a:t>
            </a:r>
            <a:r>
              <a:rPr lang="en-US" altLang="ja-JP" sz="1800" dirty="0"/>
              <a:t>kicker</a:t>
            </a:r>
            <a:r>
              <a:rPr lang="ja-JP" altLang="en-US" sz="1800" dirty="0"/>
              <a:t> </a:t>
            </a:r>
            <a:r>
              <a:rPr lang="en-US" altLang="ja-JP" sz="1800" dirty="0"/>
              <a:t>power</a:t>
            </a:r>
            <a:r>
              <a:rPr lang="ja-JP" altLang="en-US" sz="1800" dirty="0"/>
              <a:t> </a:t>
            </a:r>
            <a:r>
              <a:rPr lang="en-US" altLang="ja-JP" sz="1800" dirty="0"/>
              <a:t>supplies</a:t>
            </a:r>
          </a:p>
          <a:p>
            <a:pPr lvl="3"/>
            <a:r>
              <a:rPr lang="en-US" altLang="ja-JP" sz="1600" dirty="0"/>
              <a:t>Repair the fast kicker power supplies that failed during the 2026ab run</a:t>
            </a:r>
          </a:p>
          <a:p>
            <a:pPr lvl="2"/>
            <a:r>
              <a:rPr lang="en-US" altLang="ja-JP" sz="1800" dirty="0"/>
              <a:t>Replacement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12</a:t>
            </a:r>
            <a:r>
              <a:rPr lang="ja-JP" altLang="en-US" sz="1800" dirty="0"/>
              <a:t> </a:t>
            </a:r>
            <a:r>
              <a:rPr lang="en-US" altLang="ja-JP" sz="1800" dirty="0"/>
              <a:t>aging</a:t>
            </a:r>
            <a:r>
              <a:rPr lang="ja-JP" altLang="en-US" sz="1800" dirty="0"/>
              <a:t> </a:t>
            </a:r>
            <a:r>
              <a:rPr lang="en-US" altLang="ja-JP" sz="1800" dirty="0"/>
              <a:t>accelerating</a:t>
            </a:r>
            <a:r>
              <a:rPr lang="ja-JP" altLang="en-US" sz="1800" dirty="0"/>
              <a:t> </a:t>
            </a:r>
            <a:r>
              <a:rPr lang="en-US" altLang="ja-JP" sz="1800" dirty="0"/>
              <a:t>structures</a:t>
            </a:r>
            <a:r>
              <a:rPr lang="ja-JP" altLang="en-US" sz="1800" dirty="0"/>
              <a:t> </a:t>
            </a:r>
            <a:r>
              <a:rPr lang="en-US" altLang="ja-JP" sz="1800" dirty="0"/>
              <a:t>with</a:t>
            </a:r>
            <a:r>
              <a:rPr lang="ja-JP" altLang="en-US" sz="1800" dirty="0"/>
              <a:t> </a:t>
            </a:r>
            <a:r>
              <a:rPr lang="en-US" altLang="ja-JP" sz="1800" dirty="0"/>
              <a:t>new</a:t>
            </a:r>
            <a:r>
              <a:rPr lang="ja-JP" altLang="en-US" sz="1800" dirty="0"/>
              <a:t> </a:t>
            </a:r>
            <a:r>
              <a:rPr lang="en-US" altLang="ja-JP" sz="1800" dirty="0"/>
              <a:t>ones</a:t>
            </a:r>
          </a:p>
          <a:p>
            <a:pPr lvl="1"/>
            <a:r>
              <a:rPr lang="en-US" altLang="ja-JP" sz="2000" b="1" dirty="0">
                <a:solidFill>
                  <a:srgbClr val="00B050"/>
                </a:solidFill>
              </a:rPr>
              <a:t>BT</a:t>
            </a:r>
            <a:endParaRPr lang="en-US" altLang="ja-JP" sz="1000" b="1" dirty="0">
              <a:solidFill>
                <a:srgbClr val="00B050"/>
              </a:solidFill>
            </a:endParaRPr>
          </a:p>
          <a:p>
            <a:pPr lvl="2"/>
            <a:r>
              <a:rPr lang="en-US" altLang="ja-JP" sz="1800" dirty="0"/>
              <a:t>Improvement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cooling water quality for magnets</a:t>
            </a:r>
          </a:p>
          <a:p>
            <a:pPr lvl="3"/>
            <a:r>
              <a:rPr lang="en-US" altLang="ja-JP" sz="1600" dirty="0"/>
              <a:t>Prevent operation interruptions caused by cooling water interlocks.</a:t>
            </a:r>
          </a:p>
          <a:p>
            <a:pPr lvl="2"/>
            <a:r>
              <a:rPr lang="en-US" altLang="ja-JP" sz="1800" dirty="0"/>
              <a:t>Installation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additional</a:t>
            </a:r>
            <a:r>
              <a:rPr lang="ja-JP" altLang="en-US" sz="1800" dirty="0"/>
              <a:t> </a:t>
            </a:r>
            <a:r>
              <a:rPr lang="en-US" altLang="ja-JP" sz="1800" dirty="0"/>
              <a:t>magnet</a:t>
            </a:r>
            <a:r>
              <a:rPr lang="ja-JP" altLang="en-US" sz="1800" dirty="0"/>
              <a:t> </a:t>
            </a:r>
            <a:r>
              <a:rPr lang="en-US" altLang="ja-JP" sz="1800" dirty="0"/>
              <a:t>temperature</a:t>
            </a:r>
            <a:r>
              <a:rPr lang="ja-JP" altLang="en-US" sz="1800" dirty="0"/>
              <a:t> </a:t>
            </a:r>
            <a:r>
              <a:rPr lang="en-US" altLang="ja-JP" sz="1800" dirty="0"/>
              <a:t>sensors</a:t>
            </a:r>
          </a:p>
          <a:p>
            <a:pPr lvl="3"/>
            <a:r>
              <a:rPr lang="en-US" altLang="ja-JP" sz="1600" dirty="0"/>
              <a:t>Enable</a:t>
            </a:r>
            <a:r>
              <a:rPr lang="ja-JP" altLang="en-US" sz="1600" dirty="0"/>
              <a:t> </a:t>
            </a:r>
            <a:r>
              <a:rPr lang="en-US" altLang="ja-JP" sz="1600" dirty="0"/>
              <a:t>monitoring</a:t>
            </a:r>
            <a:r>
              <a:rPr lang="ja-JP" altLang="en-US" sz="1600" dirty="0"/>
              <a:t> </a:t>
            </a:r>
            <a:r>
              <a:rPr lang="en-US" altLang="ja-JP" sz="1600" dirty="0"/>
              <a:t>of</a:t>
            </a:r>
            <a:r>
              <a:rPr lang="ja-JP" altLang="en-US" sz="1600" dirty="0"/>
              <a:t> </a:t>
            </a:r>
            <a:r>
              <a:rPr lang="en-US" altLang="ja-JP" sz="1600" dirty="0"/>
              <a:t>temperature</a:t>
            </a:r>
            <a:r>
              <a:rPr lang="ja-JP" altLang="en-US" sz="1600" dirty="0"/>
              <a:t> </a:t>
            </a:r>
            <a:r>
              <a:rPr lang="en-US" altLang="ja-JP" sz="1600" dirty="0"/>
              <a:t>increases</a:t>
            </a:r>
            <a:r>
              <a:rPr lang="ja-JP" altLang="en-US" sz="1600" dirty="0"/>
              <a:t> </a:t>
            </a:r>
            <a:r>
              <a:rPr lang="en-US" altLang="ja-JP" sz="1600" dirty="0"/>
              <a:t>caused</a:t>
            </a:r>
            <a:r>
              <a:rPr lang="ja-JP" altLang="en-US" sz="1600" dirty="0"/>
              <a:t> </a:t>
            </a:r>
            <a:r>
              <a:rPr lang="en-US" altLang="ja-JP" sz="1600" dirty="0"/>
              <a:t>by</a:t>
            </a:r>
            <a:r>
              <a:rPr lang="ja-JP" altLang="en-US" sz="1600" dirty="0"/>
              <a:t> </a:t>
            </a:r>
            <a:r>
              <a:rPr lang="en-US" altLang="ja-JP" sz="1600" dirty="0"/>
              <a:t>reduced</a:t>
            </a:r>
            <a:r>
              <a:rPr lang="ja-JP" altLang="en-US" sz="1600" dirty="0"/>
              <a:t> </a:t>
            </a:r>
            <a:r>
              <a:rPr lang="en-US" altLang="ja-JP" sz="1600" dirty="0"/>
              <a:t>cooling</a:t>
            </a:r>
            <a:r>
              <a:rPr lang="ja-JP" altLang="en-US" sz="1600" dirty="0"/>
              <a:t> </a:t>
            </a:r>
            <a:r>
              <a:rPr lang="en-US" altLang="ja-JP" sz="1600" dirty="0"/>
              <a:t>water</a:t>
            </a:r>
            <a:r>
              <a:rPr lang="ja-JP" altLang="en-US" sz="1600" dirty="0"/>
              <a:t> </a:t>
            </a:r>
            <a:r>
              <a:rPr lang="en-US" altLang="ja-JP" sz="1600" dirty="0"/>
              <a:t>flow.</a:t>
            </a:r>
          </a:p>
          <a:p>
            <a:pPr lvl="2"/>
            <a:r>
              <a:rPr lang="en-US" altLang="ja-JP" sz="1800" dirty="0"/>
              <a:t>Upgrade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the</a:t>
            </a:r>
            <a:r>
              <a:rPr lang="ja-JP" altLang="en-US" sz="1800" dirty="0"/>
              <a:t> </a:t>
            </a:r>
            <a:r>
              <a:rPr lang="en-US" altLang="ja-JP" sz="1800" dirty="0"/>
              <a:t>beam</a:t>
            </a:r>
            <a:r>
              <a:rPr lang="ja-JP" altLang="en-US" sz="1800" dirty="0"/>
              <a:t> </a:t>
            </a:r>
            <a:r>
              <a:rPr lang="en-US" altLang="ja-JP" sz="1800" dirty="0"/>
              <a:t>position</a:t>
            </a:r>
            <a:r>
              <a:rPr lang="ja-JP" altLang="en-US" sz="1800" dirty="0"/>
              <a:t> </a:t>
            </a:r>
            <a:r>
              <a:rPr lang="en-US" altLang="ja-JP" sz="1800" dirty="0"/>
              <a:t>monitor signal readout system</a:t>
            </a:r>
          </a:p>
          <a:p>
            <a:pPr lvl="3"/>
            <a:r>
              <a:rPr lang="en-US" altLang="ja-JP" sz="1600" dirty="0"/>
              <a:t>Eliminate signal overlap between the first and second bunches, enabling more precise beam control.</a:t>
            </a:r>
            <a:endParaRPr lang="ja-JP" altLang="en-US" sz="1600" dirty="0"/>
          </a:p>
          <a:p>
            <a:pPr lvl="3"/>
            <a:endParaRPr lang="ja-JP" altLang="en-US" dirty="0"/>
          </a:p>
          <a:p>
            <a:pPr lvl="2"/>
            <a:endParaRPr lang="en-US" altLang="ja-JP" sz="1600" dirty="0"/>
          </a:p>
          <a:p>
            <a:pPr lvl="2"/>
            <a:endParaRPr lang="en-US" altLang="ja-JP" sz="1600" dirty="0"/>
          </a:p>
          <a:p>
            <a:endParaRPr lang="en-US" altLang="ja-JP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altLang="ja-JP" sz="2000" dirty="0">
              <a:solidFill>
                <a:srgbClr val="0070C0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7BD9F7D-0745-F051-A231-67E2D7BC6A6F}"/>
              </a:ext>
            </a:extLst>
          </p:cNvPr>
          <p:cNvSpPr txBox="1"/>
          <p:nvPr/>
        </p:nvSpPr>
        <p:spPr>
          <a:xfrm>
            <a:off x="7965655" y="2393588"/>
            <a:ext cx="353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Improve</a:t>
            </a:r>
            <a:r>
              <a:rPr lang="en-US" altLang="ja-JP" dirty="0">
                <a:solidFill>
                  <a:srgbClr val="0000FF"/>
                </a:solidFill>
              </a:rPr>
              <a:t>d injection efficiency,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Higher beam currents,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Increased peak luminosity</a:t>
            </a:r>
            <a:endParaRPr kumimoji="1" lang="en-US" altLang="ja-JP" dirty="0">
              <a:solidFill>
                <a:srgbClr val="0000FF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DFE9607-4550-1F0A-480F-A80C971BC7DE}"/>
              </a:ext>
            </a:extLst>
          </p:cNvPr>
          <p:cNvSpPr txBox="1"/>
          <p:nvPr/>
        </p:nvSpPr>
        <p:spPr>
          <a:xfrm>
            <a:off x="8029516" y="4263519"/>
            <a:ext cx="340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</a:rPr>
              <a:t>Reduced downtime, </a:t>
            </a:r>
          </a:p>
          <a:p>
            <a:r>
              <a:rPr lang="en-US" altLang="ja-JP" dirty="0">
                <a:solidFill>
                  <a:schemeClr val="accent2"/>
                </a:solidFill>
              </a:rPr>
              <a:t>increased integrated luminosity</a:t>
            </a:r>
            <a:endParaRPr kumimoji="1" lang="en-US" altLang="ja-JP" dirty="0">
              <a:solidFill>
                <a:schemeClr val="accent2"/>
              </a:solidFill>
            </a:endParaRPr>
          </a:p>
        </p:txBody>
      </p:sp>
      <p:sp>
        <p:nvSpPr>
          <p:cNvPr id="63" name="右中かっこ 62">
            <a:extLst>
              <a:ext uri="{FF2B5EF4-FFF2-40B4-BE49-F238E27FC236}">
                <a16:creationId xmlns:a16="http://schemas.microsoft.com/office/drawing/2014/main" id="{737CD69C-A34C-D5EE-979B-C44D36F56787}"/>
              </a:ext>
            </a:extLst>
          </p:cNvPr>
          <p:cNvSpPr/>
          <p:nvPr/>
        </p:nvSpPr>
        <p:spPr>
          <a:xfrm>
            <a:off x="7521529" y="1980368"/>
            <a:ext cx="198278" cy="1397118"/>
          </a:xfrm>
          <a:prstGeom prst="rightBrace">
            <a:avLst>
              <a:gd name="adj1" fmla="val 23091"/>
              <a:gd name="adj2" fmla="val 67325"/>
            </a:avLst>
          </a:prstGeom>
          <a:ln w="1270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76A3D38-F595-8FCD-B112-662A630CA618}"/>
              </a:ext>
            </a:extLst>
          </p:cNvPr>
          <p:cNvSpPr txBox="1"/>
          <p:nvPr/>
        </p:nvSpPr>
        <p:spPr>
          <a:xfrm>
            <a:off x="8184550" y="1834323"/>
            <a:ext cx="2722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</a:rPr>
              <a:t>Expected</a:t>
            </a:r>
            <a:r>
              <a:rPr lang="ja-JP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</a:rPr>
              <a:t>benefits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73531A1-D8F8-9223-D3C1-66EEDE7E0CCC}"/>
              </a:ext>
            </a:extLst>
          </p:cNvPr>
          <p:cNvSpPr txBox="1"/>
          <p:nvPr/>
        </p:nvSpPr>
        <p:spPr>
          <a:xfrm>
            <a:off x="7185484" y="5696864"/>
            <a:ext cx="2545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0000FF"/>
                </a:solidFill>
                <a:ea typeface="+mj-ea"/>
              </a:rPr>
              <a:t>・・・・・・・</a:t>
            </a:r>
          </a:p>
        </p:txBody>
      </p:sp>
      <p:sp>
        <p:nvSpPr>
          <p:cNvPr id="69" name="右中かっこ 68">
            <a:extLst>
              <a:ext uri="{FF2B5EF4-FFF2-40B4-BE49-F238E27FC236}">
                <a16:creationId xmlns:a16="http://schemas.microsoft.com/office/drawing/2014/main" id="{8C1CF06B-D7DE-DD76-DB28-73C9D48B8E53}"/>
              </a:ext>
            </a:extLst>
          </p:cNvPr>
          <p:cNvSpPr/>
          <p:nvPr/>
        </p:nvSpPr>
        <p:spPr>
          <a:xfrm>
            <a:off x="7525421" y="3530378"/>
            <a:ext cx="198278" cy="2118762"/>
          </a:xfrm>
          <a:prstGeom prst="rightBrace">
            <a:avLst>
              <a:gd name="adj1" fmla="val 23091"/>
              <a:gd name="adj2" fmla="val 50000"/>
            </a:avLst>
          </a:prstGeom>
          <a:ln w="127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D2110F-8136-5A66-3402-936EB01C4D96}"/>
              </a:ext>
            </a:extLst>
          </p:cNvPr>
          <p:cNvSpPr txBox="1"/>
          <p:nvPr/>
        </p:nvSpPr>
        <p:spPr>
          <a:xfrm>
            <a:off x="8093043" y="5484041"/>
            <a:ext cx="353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Improve</a:t>
            </a:r>
            <a:r>
              <a:rPr lang="en-US" altLang="ja-JP" dirty="0">
                <a:solidFill>
                  <a:srgbClr val="0000FF"/>
                </a:solidFill>
              </a:rPr>
              <a:t>d injection efficiency,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Higher beam currents,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Increased peak luminosity</a:t>
            </a:r>
            <a:endParaRPr kumimoji="1" lang="en-US" altLang="ja-JP" dirty="0">
              <a:solidFill>
                <a:srgbClr val="0000FF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0990F50-2980-B0AB-125B-B623DA2D10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42" t="10139" r="5026" b="55396"/>
          <a:stretch/>
        </p:blipFill>
        <p:spPr>
          <a:xfrm>
            <a:off x="8071717" y="949388"/>
            <a:ext cx="4052305" cy="745580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A9893CD2-37EC-57A6-41E0-D6CBBDB69139}"/>
              </a:ext>
            </a:extLst>
          </p:cNvPr>
          <p:cNvCxnSpPr>
            <a:cxnSpLocks/>
          </p:cNvCxnSpPr>
          <p:nvPr/>
        </p:nvCxnSpPr>
        <p:spPr>
          <a:xfrm flipV="1">
            <a:off x="1121867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E75A88-8123-B939-D17E-C32029A0A6CD}"/>
              </a:ext>
            </a:extLst>
          </p:cNvPr>
          <p:cNvSpPr txBox="1"/>
          <p:nvPr/>
        </p:nvSpPr>
        <p:spPr>
          <a:xfrm>
            <a:off x="10782345" y="1674480"/>
            <a:ext cx="1154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KEKB Review</a:t>
            </a:r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050D17F8-BFA6-719D-1054-AE0B41FEDDA7}"/>
              </a:ext>
            </a:extLst>
          </p:cNvPr>
          <p:cNvCxnSpPr>
            <a:cxnSpLocks/>
          </p:cNvCxnSpPr>
          <p:nvPr/>
        </p:nvCxnSpPr>
        <p:spPr>
          <a:xfrm flipV="1">
            <a:off x="11927330" y="1633524"/>
            <a:ext cx="0" cy="1063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9827AC9-B1C5-D5A9-3AD7-813D54FABA24}"/>
              </a:ext>
            </a:extLst>
          </p:cNvPr>
          <p:cNvSpPr txBox="1"/>
          <p:nvPr/>
        </p:nvSpPr>
        <p:spPr>
          <a:xfrm>
            <a:off x="11711085" y="1682324"/>
            <a:ext cx="4628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8DA34A6-3CDB-CF80-297C-DE2DC3EFDCE8}"/>
              </a:ext>
            </a:extLst>
          </p:cNvPr>
          <p:cNvSpPr/>
          <p:nvPr/>
        </p:nvSpPr>
        <p:spPr>
          <a:xfrm>
            <a:off x="11799794" y="993913"/>
            <a:ext cx="201706" cy="612309"/>
          </a:xfrm>
          <a:prstGeom prst="roundRect">
            <a:avLst/>
          </a:prstGeom>
          <a:solidFill>
            <a:srgbClr val="0000FF">
              <a:alpha val="10000"/>
            </a:srgbClr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978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95D08-5ED0-9363-4379-DC41D4794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366E4D5-B6D8-F78E-153F-DD86B9CB7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ACF435E-2454-7844-97FE-81715CABC1C7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07988CDF-590B-0792-C9EB-37F9768E3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9D26F04A-72BF-E136-6AD2-20D33FB03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B91992-2AF3-C2E7-3A32-FC80D3187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17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77DCCC00-E298-B628-4DE1-EB0ECA4B4F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BB16C009-057E-2D35-3F05-C41864A1F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179B6106-23BB-4CD7-31BB-E9BC28BB689B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Summer shutdown btw. 2026ab – 2027ab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id="{6194A354-014D-4A0B-301B-12D03938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14" y="1260778"/>
            <a:ext cx="7050170" cy="5146593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Symbol" panose="05050102010706020507" pitchFamily="18" charset="2"/>
              </a:rPr>
              <a:t>Major activities</a:t>
            </a:r>
          </a:p>
          <a:p>
            <a:pPr lvl="1"/>
            <a:r>
              <a:rPr lang="en-US" altLang="ja-JP" sz="2000" b="1" dirty="0">
                <a:solidFill>
                  <a:srgbClr val="00B050"/>
                </a:solidFill>
              </a:rPr>
              <a:t>Injection point</a:t>
            </a:r>
          </a:p>
          <a:p>
            <a:pPr lvl="2"/>
            <a:r>
              <a:rPr lang="en-US" altLang="ja-JP" sz="1800" dirty="0"/>
              <a:t>Upgrade of the LER injection kicker power supplies</a:t>
            </a:r>
          </a:p>
          <a:p>
            <a:pPr lvl="3"/>
            <a:r>
              <a:rPr lang="en-US" altLang="ja-JP" sz="1600" dirty="0"/>
              <a:t>Prevent beam aborts and QCS quenches caused by accidental kicker firing.</a:t>
            </a:r>
          </a:p>
          <a:p>
            <a:pPr lvl="2"/>
            <a:r>
              <a:rPr lang="en-US" altLang="ja-JP" sz="1800" dirty="0"/>
              <a:t>Replacement of the LER injection beam pipe</a:t>
            </a:r>
          </a:p>
          <a:p>
            <a:pPr lvl="3"/>
            <a:r>
              <a:rPr lang="en-US" altLang="ja-JP" sz="1600" dirty="0"/>
              <a:t>Restore the injection beam aperture reduced by beam pipe deformation</a:t>
            </a:r>
          </a:p>
          <a:p>
            <a:pPr lvl="1"/>
            <a:r>
              <a:rPr lang="en-US" altLang="ja-JP" sz="2000" b="1" dirty="0">
                <a:solidFill>
                  <a:srgbClr val="00B050"/>
                </a:solidFill>
              </a:rPr>
              <a:t>MR</a:t>
            </a:r>
            <a:endParaRPr lang="en-US" altLang="ja-JP" sz="1000" b="1" dirty="0">
              <a:solidFill>
                <a:srgbClr val="00B050"/>
              </a:solidFill>
            </a:endParaRPr>
          </a:p>
          <a:p>
            <a:pPr lvl="2"/>
            <a:r>
              <a:rPr lang="en-US" altLang="ja-JP" sz="1800" dirty="0"/>
              <a:t>Investigation and countermeasures against vacuum pressure deterioration in LER RF cavities</a:t>
            </a:r>
          </a:p>
          <a:p>
            <a:pPr lvl="3"/>
            <a:r>
              <a:rPr lang="en-US" altLang="ja-JP" sz="1600" dirty="0"/>
              <a:t>Two cavities were taken out of operation due to vacuum pressure deterioration during the 2025c-2026ab runs.</a:t>
            </a:r>
          </a:p>
          <a:p>
            <a:pPr lvl="3"/>
            <a:r>
              <a:rPr lang="en-US" altLang="ja-JP" sz="1600" dirty="0"/>
              <a:t>The causes of the vacuum pressure deterioration were identified.</a:t>
            </a:r>
          </a:p>
          <a:p>
            <a:pPr lvl="2"/>
            <a:r>
              <a:rPr lang="en-US" altLang="ja-JP" sz="1800" dirty="0"/>
              <a:t>Installation</a:t>
            </a:r>
            <a:r>
              <a:rPr lang="ja-JP" altLang="en-US" sz="1800" dirty="0"/>
              <a:t> </a:t>
            </a:r>
            <a:r>
              <a:rPr lang="en-US" altLang="ja-JP" sz="1800" dirty="0"/>
              <a:t>of</a:t>
            </a:r>
            <a:r>
              <a:rPr lang="ja-JP" altLang="en-US" sz="1800" dirty="0"/>
              <a:t> </a:t>
            </a:r>
            <a:r>
              <a:rPr lang="en-US" altLang="ja-JP" sz="1800" dirty="0"/>
              <a:t>water-cooled bellows chambers in the LER wiggler sections</a:t>
            </a:r>
          </a:p>
          <a:p>
            <a:pPr lvl="3"/>
            <a:r>
              <a:rPr lang="en-US" altLang="ja-JP" sz="1600" dirty="0"/>
              <a:t>Reduce temperature rises caused by SR downstream of the wigglers and prevent vacuum leaks.</a:t>
            </a:r>
          </a:p>
          <a:p>
            <a:pPr lvl="2"/>
            <a:r>
              <a:rPr lang="en-US" altLang="ja-JP" sz="1800" dirty="0"/>
              <a:t>Installation of additional beam loss monitors to enable faster beam aborts.</a:t>
            </a:r>
          </a:p>
          <a:p>
            <a:pPr lvl="2"/>
            <a:r>
              <a:rPr lang="en-US" altLang="ja-JP" dirty="0"/>
              <a:t>Investigation of the causes of SBLs</a:t>
            </a:r>
          </a:p>
          <a:p>
            <a:pPr lvl="3"/>
            <a:r>
              <a:rPr lang="en-US" altLang="ja-JP" sz="1600" dirty="0"/>
              <a:t>Internal inspection of beam pipes by X-ray camera.</a:t>
            </a:r>
          </a:p>
          <a:p>
            <a:pPr lvl="2"/>
            <a:r>
              <a:rPr lang="en-US" altLang="ja-JP" sz="1800" dirty="0"/>
              <a:t>Replacement of damaged collimator jaws and water-cooled collimators</a:t>
            </a:r>
            <a:endParaRPr lang="ja-JP" altLang="en-US" sz="1800" dirty="0"/>
          </a:p>
          <a:p>
            <a:pPr lvl="3"/>
            <a:endParaRPr lang="ja-JP" altLang="en-US" dirty="0"/>
          </a:p>
          <a:p>
            <a:pPr lvl="2"/>
            <a:endParaRPr lang="en-US" altLang="ja-JP" sz="1600" dirty="0"/>
          </a:p>
          <a:p>
            <a:pPr lvl="2"/>
            <a:endParaRPr lang="en-US" altLang="ja-JP" sz="1600" dirty="0"/>
          </a:p>
          <a:p>
            <a:endParaRPr lang="en-US" altLang="ja-JP" sz="24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altLang="ja-JP" sz="2000" dirty="0">
              <a:solidFill>
                <a:srgbClr val="0070C0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FCE0B97-D86F-8A1E-459D-D25FBA1A8B81}"/>
              </a:ext>
            </a:extLst>
          </p:cNvPr>
          <p:cNvSpPr txBox="1"/>
          <p:nvPr/>
        </p:nvSpPr>
        <p:spPr>
          <a:xfrm>
            <a:off x="7833591" y="2398916"/>
            <a:ext cx="353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Improve</a:t>
            </a:r>
            <a:r>
              <a:rPr lang="en-US" altLang="ja-JP" dirty="0">
                <a:solidFill>
                  <a:srgbClr val="0000FF"/>
                </a:solidFill>
              </a:rPr>
              <a:t>d injection efficiency,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Higher beam currents, </a:t>
            </a:r>
          </a:p>
          <a:p>
            <a:r>
              <a:rPr lang="en-US" altLang="ja-JP" dirty="0">
                <a:solidFill>
                  <a:srgbClr val="0000FF"/>
                </a:solidFill>
              </a:rPr>
              <a:t>Increased peak luminosity</a:t>
            </a:r>
            <a:endParaRPr kumimoji="1" lang="en-US" altLang="ja-JP" dirty="0">
              <a:solidFill>
                <a:srgbClr val="0000FF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97E67DA-9406-1DAC-7D09-4E09F0D07523}"/>
              </a:ext>
            </a:extLst>
          </p:cNvPr>
          <p:cNvSpPr txBox="1"/>
          <p:nvPr/>
        </p:nvSpPr>
        <p:spPr>
          <a:xfrm>
            <a:off x="7961312" y="4798310"/>
            <a:ext cx="41653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7030A0"/>
                </a:solidFill>
              </a:rPr>
              <a:t>More stable operation,</a:t>
            </a:r>
          </a:p>
          <a:p>
            <a:r>
              <a:rPr lang="en-US" altLang="ja-JP" dirty="0">
                <a:solidFill>
                  <a:srgbClr val="7030A0"/>
                </a:solidFill>
              </a:rPr>
              <a:t>Reduced beam background,</a:t>
            </a:r>
          </a:p>
          <a:p>
            <a:r>
              <a:rPr lang="en-US" altLang="ja-JP" dirty="0">
                <a:solidFill>
                  <a:srgbClr val="7030A0"/>
                </a:solidFill>
              </a:rPr>
              <a:t>Higher beam currents,</a:t>
            </a:r>
          </a:p>
          <a:p>
            <a:r>
              <a:rPr lang="en-US" altLang="ja-JP" dirty="0">
                <a:solidFill>
                  <a:srgbClr val="7030A0"/>
                </a:solidFill>
              </a:rPr>
              <a:t>Faster beam aborts, </a:t>
            </a:r>
          </a:p>
          <a:p>
            <a:r>
              <a:rPr lang="en-US" altLang="ja-JP" dirty="0">
                <a:solidFill>
                  <a:srgbClr val="7030A0"/>
                </a:solidFill>
              </a:rPr>
              <a:t>increased peak and integrated luminosity</a:t>
            </a:r>
            <a:endParaRPr kumimoji="1" lang="en-US" altLang="ja-JP" dirty="0">
              <a:solidFill>
                <a:srgbClr val="7030A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001EF83-267A-EA8B-0914-1B13672BCDD8}"/>
              </a:ext>
            </a:extLst>
          </p:cNvPr>
          <p:cNvSpPr txBox="1"/>
          <p:nvPr/>
        </p:nvSpPr>
        <p:spPr>
          <a:xfrm>
            <a:off x="8029516" y="1207186"/>
            <a:ext cx="2722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</a:rPr>
              <a:t>Expected</a:t>
            </a:r>
            <a:r>
              <a:rPr lang="ja-JP" altLang="en-US" sz="2400" b="1" dirty="0">
                <a:solidFill>
                  <a:srgbClr val="0070C0"/>
                </a:solidFill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</a:rPr>
              <a:t>benefits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48B95A-7477-372A-AF2E-E19EAED65E1B}"/>
              </a:ext>
            </a:extLst>
          </p:cNvPr>
          <p:cNvSpPr txBox="1"/>
          <p:nvPr/>
        </p:nvSpPr>
        <p:spPr>
          <a:xfrm>
            <a:off x="7989393" y="3834074"/>
            <a:ext cx="3530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B0F0"/>
                </a:solidFill>
              </a:rPr>
              <a:t>Higher beam currents, </a:t>
            </a:r>
          </a:p>
          <a:p>
            <a:r>
              <a:rPr lang="en-US" altLang="ja-JP" dirty="0">
                <a:solidFill>
                  <a:srgbClr val="00B0F0"/>
                </a:solidFill>
              </a:rPr>
              <a:t>Increased peak luminosity</a:t>
            </a:r>
            <a:endParaRPr kumimoji="1" lang="en-US" altLang="ja-JP" dirty="0">
              <a:solidFill>
                <a:srgbClr val="00B0F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416D11-DA52-EA92-820F-E64F2DB05FEC}"/>
              </a:ext>
            </a:extLst>
          </p:cNvPr>
          <p:cNvSpPr txBox="1"/>
          <p:nvPr/>
        </p:nvSpPr>
        <p:spPr>
          <a:xfrm>
            <a:off x="6204752" y="2398916"/>
            <a:ext cx="226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00FF"/>
                </a:solidFill>
                <a:sym typeface="Symbol" panose="05050102010706020507" pitchFamily="18" charset="2"/>
              </a:rPr>
              <a:t>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82A60C-DDAD-E504-CFD7-E51E3F4D26D7}"/>
              </a:ext>
            </a:extLst>
          </p:cNvPr>
          <p:cNvSpPr txBox="1"/>
          <p:nvPr/>
        </p:nvSpPr>
        <p:spPr>
          <a:xfrm>
            <a:off x="7833591" y="1774938"/>
            <a:ext cx="3402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chemeClr val="accent2"/>
                </a:solidFill>
              </a:rPr>
              <a:t>Reduced downtime, </a:t>
            </a:r>
          </a:p>
          <a:p>
            <a:r>
              <a:rPr lang="en-US" altLang="ja-JP" dirty="0">
                <a:solidFill>
                  <a:schemeClr val="accent2"/>
                </a:solidFill>
              </a:rPr>
              <a:t>increased integrated luminosity</a:t>
            </a:r>
            <a:endParaRPr kumimoji="1" lang="en-US" altLang="ja-JP" dirty="0">
              <a:solidFill>
                <a:schemeClr val="accent2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2FE035F-C7CB-395C-EB85-5C1F7D491896}"/>
              </a:ext>
            </a:extLst>
          </p:cNvPr>
          <p:cNvSpPr txBox="1"/>
          <p:nvPr/>
        </p:nvSpPr>
        <p:spPr>
          <a:xfrm>
            <a:off x="6188109" y="1717556"/>
            <a:ext cx="226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ED7D31"/>
                </a:solidFill>
                <a:sym typeface="Symbol" panose="05050102010706020507" pitchFamily="18" charset="2"/>
              </a:rPr>
              <a:t></a:t>
            </a:r>
            <a:endParaRPr kumimoji="1" lang="ja-JP" altLang="en-US" dirty="0">
              <a:solidFill>
                <a:srgbClr val="ED7D31"/>
              </a:solidFill>
            </a:endParaRPr>
          </a:p>
        </p:txBody>
      </p:sp>
      <p:sp>
        <p:nvSpPr>
          <p:cNvPr id="6" name="右中かっこ 5">
            <a:extLst>
              <a:ext uri="{FF2B5EF4-FFF2-40B4-BE49-F238E27FC236}">
                <a16:creationId xmlns:a16="http://schemas.microsoft.com/office/drawing/2014/main" id="{536FE409-ED57-64D8-0E4B-B8D7755414C8}"/>
              </a:ext>
            </a:extLst>
          </p:cNvPr>
          <p:cNvSpPr/>
          <p:nvPr/>
        </p:nvSpPr>
        <p:spPr>
          <a:xfrm>
            <a:off x="7531048" y="3322245"/>
            <a:ext cx="198278" cy="1567807"/>
          </a:xfrm>
          <a:prstGeom prst="rightBrace">
            <a:avLst>
              <a:gd name="adj1" fmla="val 23091"/>
              <a:gd name="adj2" fmla="val 50000"/>
            </a:avLst>
          </a:prstGeom>
          <a:ln w="127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中かっこ 7">
            <a:extLst>
              <a:ext uri="{FF2B5EF4-FFF2-40B4-BE49-F238E27FC236}">
                <a16:creationId xmlns:a16="http://schemas.microsoft.com/office/drawing/2014/main" id="{F6C09E40-58F1-833B-A233-94EE8C89CF21}"/>
              </a:ext>
            </a:extLst>
          </p:cNvPr>
          <p:cNvSpPr/>
          <p:nvPr/>
        </p:nvSpPr>
        <p:spPr>
          <a:xfrm>
            <a:off x="7531048" y="5016127"/>
            <a:ext cx="198278" cy="1031317"/>
          </a:xfrm>
          <a:prstGeom prst="rightBrace">
            <a:avLst>
              <a:gd name="adj1" fmla="val 23091"/>
              <a:gd name="adj2" fmla="val 50000"/>
            </a:avLst>
          </a:prstGeom>
          <a:ln w="1270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669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18F32-9D73-C700-E6F6-D5D838BCF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8301F75-DC18-1EC3-8FD0-48C7C2CB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8A108FF-84DA-6129-16F0-6D5668E95984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7FAF47F9-0746-3A4F-1111-7EE89AE32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45B03C99-E194-6651-4B94-5CF18757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C736F5C-18F7-9C6F-C9A5-7348A0F8A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18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DBCC7F16-4C32-D10F-02CF-4F6E5D8E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08D23430-EAAA-F6F1-7B61-19979001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92EB252D-D2DD-18A3-9031-6261CD4BBABB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Toward 1 </a:t>
            </a:r>
            <a:r>
              <a:rPr lang="en-US" altLang="ja-JP" sz="4000" b="1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 10</a:t>
            </a:r>
            <a:r>
              <a:rPr lang="en-US" altLang="ja-JP" sz="4000" b="1" baseline="30000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35</a:t>
            </a:r>
            <a:r>
              <a:rPr lang="en-US" altLang="ja-JP" sz="4000" b="1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 cm</a:t>
            </a:r>
            <a:r>
              <a:rPr lang="en-US" altLang="ja-JP" sz="4000" b="1" baseline="30000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-2</a:t>
            </a:r>
            <a:r>
              <a:rPr lang="en-US" altLang="ja-JP" sz="4000" b="1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s</a:t>
            </a:r>
            <a:r>
              <a:rPr lang="en-US" altLang="ja-JP" sz="4000" b="1" baseline="30000" dirty="0">
                <a:solidFill>
                  <a:srgbClr val="002060"/>
                </a:solidFill>
                <a:latin typeface="+mn-lt"/>
                <a:sym typeface="Symbol" panose="05050102010706020507" pitchFamily="18" charset="2"/>
              </a:rPr>
              <a:t>-1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9F2317B-6906-009D-D24F-41AC415B25D9}"/>
              </a:ext>
            </a:extLst>
          </p:cNvPr>
          <p:cNvSpPr txBox="1">
            <a:spLocks/>
          </p:cNvSpPr>
          <p:nvPr/>
        </p:nvSpPr>
        <p:spPr>
          <a:xfrm>
            <a:off x="203605" y="1132669"/>
            <a:ext cx="7441209" cy="53409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Target operating point: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Specific luminosity : 4.4  10</a:t>
            </a:r>
            <a:r>
              <a:rPr lang="en-US" altLang="ja-JP" sz="1800" baseline="30000" dirty="0">
                <a:sym typeface="Symbol" panose="05050102010706020507" pitchFamily="18" charset="2"/>
              </a:rPr>
              <a:t>31</a:t>
            </a:r>
            <a:r>
              <a:rPr lang="en-US" altLang="ja-JP" sz="1800" dirty="0">
                <a:sym typeface="Symbol" panose="05050102010706020507" pitchFamily="18" charset="2"/>
              </a:rPr>
              <a:t> cm</a:t>
            </a:r>
            <a:r>
              <a:rPr lang="en-US" altLang="ja-JP" sz="1800" baseline="30000" dirty="0">
                <a:sym typeface="Symbol" panose="05050102010706020507" pitchFamily="18" charset="2"/>
              </a:rPr>
              <a:t>-2</a:t>
            </a:r>
            <a:r>
              <a:rPr lang="en-US" altLang="ja-JP" sz="1800" dirty="0">
                <a:sym typeface="Symbol" panose="05050102010706020507" pitchFamily="18" charset="2"/>
              </a:rPr>
              <a:t>s</a:t>
            </a:r>
            <a:r>
              <a:rPr lang="en-US" altLang="ja-JP" sz="1800" baseline="30000" dirty="0">
                <a:sym typeface="Symbol" panose="05050102010706020507" pitchFamily="18" charset="2"/>
              </a:rPr>
              <a:t>-1</a:t>
            </a:r>
            <a:r>
              <a:rPr lang="en-US" altLang="ja-JP" sz="1800" dirty="0">
                <a:sym typeface="Symbol" panose="05050102010706020507" pitchFamily="18" charset="2"/>
              </a:rPr>
              <a:t>mA</a:t>
            </a:r>
            <a:r>
              <a:rPr lang="en-US" altLang="ja-JP" sz="1800" baseline="30000" dirty="0">
                <a:sym typeface="Symbol" panose="05050102010706020507" pitchFamily="18" charset="2"/>
              </a:rPr>
              <a:t>-2</a:t>
            </a:r>
            <a:r>
              <a:rPr lang="en-US" altLang="ja-JP" sz="1800" dirty="0">
                <a:sym typeface="Symbol" panose="05050102010706020507" pitchFamily="18" charset="2"/>
              </a:rPr>
              <a:t> </a:t>
            </a:r>
          </a:p>
          <a:p>
            <a:pPr lvl="2"/>
            <a:r>
              <a:rPr lang="en-US" altLang="ja-JP" sz="1400" dirty="0">
                <a:sym typeface="Symbol" panose="05050102010706020507" pitchFamily="18" charset="2"/>
              </a:rPr>
              <a:t></a:t>
            </a:r>
            <a:r>
              <a:rPr lang="en-US" altLang="ja-JP" sz="1400" baseline="-25000" dirty="0">
                <a:sym typeface="Symbol" panose="05050102010706020507" pitchFamily="18" charset="2"/>
              </a:rPr>
              <a:t>y</a:t>
            </a:r>
            <a:r>
              <a:rPr lang="en-US" altLang="ja-JP" sz="1400" baseline="30000" dirty="0">
                <a:sym typeface="Symbol" panose="05050102010706020507" pitchFamily="18" charset="2"/>
              </a:rPr>
              <a:t>* </a:t>
            </a:r>
            <a:r>
              <a:rPr lang="en-US" altLang="ja-JP" sz="1400" dirty="0">
                <a:sym typeface="Symbol" panose="05050102010706020507" pitchFamily="18" charset="2"/>
              </a:rPr>
              <a:t>: 0.8  0.9 mm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LER current : 1726 -&gt; 2600 mA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HER current : 1366 -&gt; 2000 mA</a:t>
            </a:r>
          </a:p>
          <a:p>
            <a:pPr lvl="1"/>
            <a:r>
              <a:rPr lang="en-US" altLang="ja-JP" sz="1800" dirty="0">
                <a:solidFill>
                  <a:srgbClr val="C00000"/>
                </a:solidFill>
                <a:sym typeface="Symbol" panose="05050102010706020507" pitchFamily="18" charset="2"/>
              </a:rPr>
              <a:t>Strategy will be presented by Mitsuka-</a:t>
            </a:r>
            <a:r>
              <a:rPr lang="en-US" altLang="ja-JP" sz="1800" dirty="0" err="1">
                <a:solidFill>
                  <a:srgbClr val="C00000"/>
                </a:solidFill>
                <a:sym typeface="Symbol" panose="05050102010706020507" pitchFamily="18" charset="2"/>
              </a:rPr>
              <a:t>san</a:t>
            </a:r>
            <a:r>
              <a:rPr lang="en-US" altLang="ja-JP" sz="1800" dirty="0">
                <a:solidFill>
                  <a:srgbClr val="C00000"/>
                </a:solidFill>
                <a:sym typeface="Symbol" panose="05050102010706020507" pitchFamily="18" charset="2"/>
              </a:rPr>
              <a:t> at the </a:t>
            </a:r>
            <a:r>
              <a:rPr lang="en-US" altLang="ja-JP" sz="1800" dirty="0" err="1">
                <a:solidFill>
                  <a:srgbClr val="C00000"/>
                </a:solidFill>
                <a:sym typeface="Symbol" panose="05050102010706020507" pitchFamily="18" charset="2"/>
              </a:rPr>
              <a:t>SuperKEKB</a:t>
            </a:r>
            <a:r>
              <a:rPr lang="en-US" altLang="ja-JP" sz="1800" dirty="0">
                <a:solidFill>
                  <a:srgbClr val="C00000"/>
                </a:solidFill>
                <a:sym typeface="Symbol" panose="05050102010706020507" pitchFamily="18" charset="2"/>
              </a:rPr>
              <a:t> Project Advisory Committee review on the afternoon of October 28.</a:t>
            </a:r>
          </a:p>
          <a:p>
            <a:pPr lvl="1"/>
            <a:endParaRPr lang="en-US" altLang="ja-JP" sz="1800" dirty="0">
              <a:sym typeface="Symbol" panose="05050102010706020507" pitchFamily="18" charset="2"/>
            </a:endParaRPr>
          </a:p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Key Challenges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Achieving higher beam currents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Improve injection efficiency at high currents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Increase lifetime and dynamic aperture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Mitigate beam-beam related injection losses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Mitigate hardware limitations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Mitigating specific luminosity degradation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Understand and mitigate emittance blow-up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Improving operational stability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Reduce SBL and QCS quenches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Minimize beam losses and Belle II backgrounds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Prevent equipment failures and operational interruptions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Address aging equipment and infrastructure</a:t>
            </a:r>
          </a:p>
          <a:p>
            <a:pPr lvl="2"/>
            <a:endParaRPr lang="en-US" altLang="ja-JP" sz="16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4A7F59-7B90-7DAB-8C11-00A2B7F5D75C}"/>
              </a:ext>
            </a:extLst>
          </p:cNvPr>
          <p:cNvSpPr txBox="1"/>
          <p:nvPr/>
        </p:nvSpPr>
        <p:spPr>
          <a:xfrm>
            <a:off x="6940483" y="3599364"/>
            <a:ext cx="5201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Countermeasures and action plans are being developed by hardware groups and task forces</a:t>
            </a:r>
            <a:endParaRPr kumimoji="1" lang="ja-JP" altLang="en-US" sz="2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7B59EAC-622A-9078-2E2F-AEACAAC47906}"/>
              </a:ext>
            </a:extLst>
          </p:cNvPr>
          <p:cNvSpPr txBox="1"/>
          <p:nvPr/>
        </p:nvSpPr>
        <p:spPr>
          <a:xfrm>
            <a:off x="7374583" y="4346310"/>
            <a:ext cx="4401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0070C0"/>
                </a:solidFill>
              </a:rPr>
              <a:t>Hardware groups: </a:t>
            </a:r>
          </a:p>
          <a:p>
            <a:pPr lvl="1"/>
            <a:r>
              <a:rPr lang="en-US" altLang="ja-JP" sz="1600" dirty="0">
                <a:solidFill>
                  <a:srgbClr val="0070C0"/>
                </a:solidFill>
              </a:rPr>
              <a:t>Magnet, Vacuum, RF, Control/Monitor, Gun, Cryogenics, Facility</a:t>
            </a:r>
          </a:p>
          <a:p>
            <a:r>
              <a:rPr lang="en-US" altLang="ja-JP" sz="1600" dirty="0">
                <a:solidFill>
                  <a:srgbClr val="00B050"/>
                </a:solidFill>
              </a:rPr>
              <a:t>Commissioning task forces:</a:t>
            </a:r>
          </a:p>
          <a:p>
            <a:pPr lvl="1"/>
            <a:r>
              <a:rPr lang="en-US" altLang="ja-JP" sz="1600" dirty="0">
                <a:solidFill>
                  <a:srgbClr val="00B050"/>
                </a:solidFill>
              </a:rPr>
              <a:t>Current/Injection, Beam-beam, ML/AI beam tuning, SBL</a:t>
            </a:r>
          </a:p>
        </p:txBody>
      </p:sp>
      <p:sp>
        <p:nvSpPr>
          <p:cNvPr id="17" name="右中かっこ 16">
            <a:extLst>
              <a:ext uri="{FF2B5EF4-FFF2-40B4-BE49-F238E27FC236}">
                <a16:creationId xmlns:a16="http://schemas.microsoft.com/office/drawing/2014/main" id="{A9A5A3DC-E038-2B90-0AD6-402CF94C6823}"/>
              </a:ext>
            </a:extLst>
          </p:cNvPr>
          <p:cNvSpPr/>
          <p:nvPr/>
        </p:nvSpPr>
        <p:spPr>
          <a:xfrm>
            <a:off x="6613048" y="3154060"/>
            <a:ext cx="255371" cy="3148063"/>
          </a:xfrm>
          <a:prstGeom prst="rightBrace">
            <a:avLst>
              <a:gd name="adj1" fmla="val 28941"/>
              <a:gd name="adj2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DB49FF9-950F-369D-2DE8-B776CC5B8F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4029" y="998813"/>
            <a:ext cx="3708985" cy="268393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F608FF9-3379-5DCD-2596-7DDE2C0F21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6154" y="1027980"/>
            <a:ext cx="1198493" cy="687371"/>
          </a:xfrm>
          <a:prstGeom prst="rect">
            <a:avLst/>
          </a:prstGeom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E6B1D7BD-A33D-FD5F-9C44-C9E520039ACA}"/>
              </a:ext>
            </a:extLst>
          </p:cNvPr>
          <p:cNvCxnSpPr>
            <a:cxnSpLocks/>
          </p:cNvCxnSpPr>
          <p:nvPr/>
        </p:nvCxnSpPr>
        <p:spPr>
          <a:xfrm>
            <a:off x="9987393" y="1951774"/>
            <a:ext cx="1366407" cy="24848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9A9848-6535-076D-9495-7BB79576AB77}"/>
              </a:ext>
            </a:extLst>
          </p:cNvPr>
          <p:cNvSpPr txBox="1"/>
          <p:nvPr/>
        </p:nvSpPr>
        <p:spPr>
          <a:xfrm>
            <a:off x="9821089" y="1559125"/>
            <a:ext cx="16990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FF0000"/>
                </a:solidFill>
              </a:rPr>
              <a:t>Toward </a:t>
            </a:r>
            <a:r>
              <a:rPr lang="en-US" altLang="ja-JP" sz="1200" dirty="0">
                <a:solidFill>
                  <a:srgbClr val="FF0000"/>
                </a:solidFill>
                <a:sym typeface="Symbol" panose="05050102010706020507" pitchFamily="18" charset="2"/>
              </a:rPr>
              <a:t>1  10</a:t>
            </a:r>
            <a:r>
              <a:rPr lang="en-US" altLang="ja-JP" sz="12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35</a:t>
            </a:r>
            <a:r>
              <a:rPr lang="en-US" altLang="ja-JP" sz="1200" dirty="0">
                <a:solidFill>
                  <a:srgbClr val="FF0000"/>
                </a:solidFill>
                <a:sym typeface="Symbol" panose="05050102010706020507" pitchFamily="18" charset="2"/>
              </a:rPr>
              <a:t> cm</a:t>
            </a:r>
            <a:r>
              <a:rPr lang="en-US" altLang="ja-JP" sz="12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-2</a:t>
            </a:r>
            <a:r>
              <a:rPr lang="en-US" altLang="ja-JP" sz="12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en-US" altLang="ja-JP" sz="12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-1</a:t>
            </a:r>
            <a:r>
              <a:rPr lang="en-US" altLang="ja-JP" sz="12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38FE5A0-8D3F-F6C0-7B89-2D061DEFF5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7504" y="995363"/>
            <a:ext cx="3551087" cy="879076"/>
          </a:xfrm>
          <a:prstGeom prst="rect">
            <a:avLst/>
          </a:prstGeom>
        </p:spPr>
      </p:pic>
      <p:sp>
        <p:nvSpPr>
          <p:cNvPr id="25" name="星: 5 pt 24">
            <a:extLst>
              <a:ext uri="{FF2B5EF4-FFF2-40B4-BE49-F238E27FC236}">
                <a16:creationId xmlns:a16="http://schemas.microsoft.com/office/drawing/2014/main" id="{688ABB2B-6FC5-2818-9892-025C92E567C9}"/>
              </a:ext>
            </a:extLst>
          </p:cNvPr>
          <p:cNvSpPr/>
          <p:nvPr/>
        </p:nvSpPr>
        <p:spPr>
          <a:xfrm>
            <a:off x="11375297" y="2110293"/>
            <a:ext cx="165715" cy="209068"/>
          </a:xfrm>
          <a:prstGeom prst="star5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F231CD4-E629-5FFE-7C87-B6714DB06A55}"/>
              </a:ext>
            </a:extLst>
          </p:cNvPr>
          <p:cNvSpPr txBox="1"/>
          <p:nvPr/>
        </p:nvSpPr>
        <p:spPr>
          <a:xfrm>
            <a:off x="9954868" y="1060110"/>
            <a:ext cx="867508" cy="26161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>
                <a:solidFill>
                  <a:srgbClr val="00B050"/>
                </a:solidFill>
              </a:rPr>
              <a:t>G. Mitsuka</a:t>
            </a:r>
            <a:endParaRPr kumimoji="1" lang="ja-JP" altLang="en-US" sz="1100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F6ACB76-6B85-81A0-A9A1-81237CADCE12}"/>
              </a:ext>
            </a:extLst>
          </p:cNvPr>
          <p:cNvSpPr txBox="1"/>
          <p:nvPr/>
        </p:nvSpPr>
        <p:spPr>
          <a:xfrm>
            <a:off x="7390891" y="5878966"/>
            <a:ext cx="4714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C00000"/>
                </a:solidFill>
              </a:rPr>
              <a:t>Countermeasures and action plans will be presented by the respective groups and task forces.</a:t>
            </a:r>
            <a:endParaRPr kumimoji="1" lang="ja-JP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486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2FEF0-32D0-F27B-2576-1252927C0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E4DDA5F-5F88-7717-5445-815456C3D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4811A88-1E2C-355A-B9F1-BFEA84DF854A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D150EE18-4525-0BD9-955D-EEA29405C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492F8A40-9FAC-24DA-C7B2-6F3274443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86DB7F9-3076-DA39-37A1-42C7978B7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19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BE74F513-582D-022A-F31D-2AA3C4A9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DA7135EA-2222-8691-2F80-6EE23123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803ACCBF-CB9F-34EC-EF98-1140F1B2D53A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2027 run schedule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F12B02D-4B74-0D38-763E-D7188973B3F7}"/>
              </a:ext>
            </a:extLst>
          </p:cNvPr>
          <p:cNvSpPr txBox="1">
            <a:spLocks/>
          </p:cNvSpPr>
          <p:nvPr/>
        </p:nvSpPr>
        <p:spPr>
          <a:xfrm>
            <a:off x="203606" y="1132669"/>
            <a:ext cx="6259717" cy="53409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>
                <a:solidFill>
                  <a:srgbClr val="002060"/>
                </a:solidFill>
              </a:rPr>
              <a:t>The 2027 spring run (2027ab run) will start in January 2027.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Extensive injection beam tuning will be carried out before the 2027ab run.</a:t>
            </a:r>
          </a:p>
          <a:p>
            <a:pPr lvl="2"/>
            <a:r>
              <a:rPr lang="en-US" altLang="ja-JP" sz="1600" dirty="0" err="1">
                <a:sym typeface="Symbol" panose="05050102010706020507" pitchFamily="18" charset="2"/>
              </a:rPr>
              <a:t>Linac</a:t>
            </a:r>
            <a:r>
              <a:rPr lang="en-US" altLang="ja-JP" sz="1600" dirty="0">
                <a:sym typeface="Symbol" panose="05050102010706020507" pitchFamily="18" charset="2"/>
              </a:rPr>
              <a:t> operation started on September 14.</a:t>
            </a:r>
          </a:p>
          <a:p>
            <a:pPr lvl="2"/>
            <a:r>
              <a:rPr lang="en-US" altLang="ja-JP" sz="1600" dirty="0">
                <a:sym typeface="Symbol" panose="05050102010706020507" pitchFamily="18" charset="2"/>
              </a:rPr>
              <a:t>BT/DR operation is scheduled to start on November 30.</a:t>
            </a:r>
          </a:p>
          <a:p>
            <a:pPr lvl="2"/>
            <a:r>
              <a:rPr lang="en-US" altLang="ja-JP" sz="1600" dirty="0" err="1">
                <a:sym typeface="Symbol" panose="05050102010706020507" pitchFamily="18" charset="2"/>
              </a:rPr>
              <a:t>Linac</a:t>
            </a:r>
            <a:r>
              <a:rPr lang="en-US" altLang="ja-JP" sz="1600" dirty="0">
                <a:sym typeface="Symbol" panose="05050102010706020507" pitchFamily="18" charset="2"/>
              </a:rPr>
              <a:t>, BT, and DR operation for injection beam study and tuning will continue in parallel with MR start-up activities.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MR  operation will start on Jan. 25.</a:t>
            </a:r>
          </a:p>
          <a:p>
            <a:pPr lvl="2"/>
            <a:r>
              <a:rPr lang="en-US" altLang="ja-JP" sz="1700" dirty="0">
                <a:sym typeface="Symbol" panose="05050102010706020507" pitchFamily="18" charset="2"/>
              </a:rPr>
              <a:t>Operation will stop on May 31.</a:t>
            </a:r>
          </a:p>
          <a:p>
            <a:pPr lvl="2"/>
            <a:r>
              <a:rPr lang="en-US" altLang="ja-JP" sz="1700" dirty="0">
                <a:sym typeface="Symbol" panose="05050102010706020507" pitchFamily="18" charset="2"/>
              </a:rPr>
              <a:t>126 days of MR operation.</a:t>
            </a:r>
          </a:p>
          <a:p>
            <a:pPr lvl="2"/>
            <a:r>
              <a:rPr lang="en-US" altLang="ja-JP" sz="1700" dirty="0">
                <a:solidFill>
                  <a:srgbClr val="C00000"/>
                </a:solidFill>
                <a:sym typeface="Symbol" panose="05050102010706020507" pitchFamily="18" charset="2"/>
              </a:rPr>
              <a:t>A detailed plan for the 2027ab run will be presented by Mitsuka-</a:t>
            </a:r>
            <a:r>
              <a:rPr lang="en-US" altLang="ja-JP" sz="1700" dirty="0" err="1">
                <a:solidFill>
                  <a:srgbClr val="C00000"/>
                </a:solidFill>
                <a:sym typeface="Symbol" panose="05050102010706020507" pitchFamily="18" charset="2"/>
              </a:rPr>
              <a:t>san</a:t>
            </a:r>
            <a:r>
              <a:rPr lang="en-US" altLang="ja-JP" sz="1700" dirty="0">
                <a:solidFill>
                  <a:srgbClr val="C00000"/>
                </a:solidFill>
                <a:sym typeface="Symbol" panose="05050102010706020507" pitchFamily="18" charset="2"/>
              </a:rPr>
              <a:t> at the </a:t>
            </a:r>
            <a:r>
              <a:rPr lang="en-US" altLang="ja-JP" sz="1700" dirty="0" err="1">
                <a:solidFill>
                  <a:srgbClr val="C00000"/>
                </a:solidFill>
                <a:sym typeface="Symbol" panose="05050102010706020507" pitchFamily="18" charset="2"/>
              </a:rPr>
              <a:t>SuperKEKB</a:t>
            </a:r>
            <a:r>
              <a:rPr lang="en-US" altLang="ja-JP" sz="1700" dirty="0">
                <a:solidFill>
                  <a:srgbClr val="C00000"/>
                </a:solidFill>
                <a:sym typeface="Symbol" panose="05050102010706020507" pitchFamily="18" charset="2"/>
              </a:rPr>
              <a:t> Project Advisory Committee review on the afternoon of October 28.</a:t>
            </a:r>
          </a:p>
          <a:p>
            <a:pPr lvl="3"/>
            <a:endParaRPr lang="en-US" altLang="ja-JP" sz="1400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r>
              <a:rPr lang="en-US" altLang="ja-JP" sz="2400" dirty="0">
                <a:solidFill>
                  <a:srgbClr val="002060"/>
                </a:solidFill>
              </a:rPr>
              <a:t>The 2027 autumn run may start in November.</a:t>
            </a:r>
          </a:p>
          <a:p>
            <a:pPr lvl="1"/>
            <a:r>
              <a:rPr lang="en-US" altLang="ja-JP" sz="2200" dirty="0">
                <a:sym typeface="Symbol" panose="05050102010706020507" pitchFamily="18" charset="2"/>
              </a:rPr>
              <a:t>7-month run (April, May, Nov., Dec., Jan, Feb, March.) in JFY2027.</a:t>
            </a:r>
          </a:p>
          <a:p>
            <a:pPr lvl="1"/>
            <a:r>
              <a:rPr lang="en-US" altLang="ja-JP" sz="2200" dirty="0"/>
              <a:t>Subject to budget availability and electricity costs.</a:t>
            </a:r>
          </a:p>
          <a:p>
            <a:pPr lvl="2"/>
            <a:r>
              <a:rPr lang="en-US" altLang="ja-JP" sz="1800" dirty="0"/>
              <a:t>The JFY2027 budget is expected to be finalized in December. </a:t>
            </a:r>
          </a:p>
          <a:p>
            <a:pPr lvl="2"/>
            <a:endParaRPr lang="en-US" altLang="ja-JP" sz="16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graphicFrame>
        <p:nvGraphicFramePr>
          <p:cNvPr id="21" name="表 20">
            <a:extLst>
              <a:ext uri="{FF2B5EF4-FFF2-40B4-BE49-F238E27FC236}">
                <a16:creationId xmlns:a16="http://schemas.microsoft.com/office/drawing/2014/main" id="{B91DAC16-2EB2-927D-D47A-CDD4C3478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060488"/>
              </p:ext>
            </p:extLst>
          </p:nvPr>
        </p:nvGraphicFramePr>
        <p:xfrm>
          <a:off x="6965520" y="1002823"/>
          <a:ext cx="3979465" cy="1990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8495">
                  <a:extLst>
                    <a:ext uri="{9D8B030D-6E8A-4147-A177-3AD203B41FA5}">
                      <a16:colId xmlns:a16="http://schemas.microsoft.com/office/drawing/2014/main" val="3480961473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2047819751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946712307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6465034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18062803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53288576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31432331"/>
                    </a:ext>
                  </a:extLst>
                </a:gridCol>
              </a:tblGrid>
              <a:tr h="2182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Sun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Mon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Tue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Wed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Thu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Fri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Sat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086562"/>
                  </a:ext>
                </a:extLst>
              </a:tr>
              <a:tr h="35241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29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3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5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07359"/>
                  </a:ext>
                </a:extLst>
              </a:tr>
              <a:tr h="35241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7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9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10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11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12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89446"/>
                  </a:ext>
                </a:extLst>
              </a:tr>
              <a:tr h="35241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16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17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18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19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07328"/>
                  </a:ext>
                </a:extLst>
              </a:tr>
              <a:tr h="35241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21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22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23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26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88698"/>
                  </a:ext>
                </a:extLst>
              </a:tr>
              <a:tr h="35241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27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29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31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47838"/>
                  </a:ext>
                </a:extLst>
              </a:tr>
            </a:tbl>
          </a:graphicData>
        </a:graphic>
      </p:graphicFrame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FA4464-592C-6801-DAD2-CAFBA9E186AD}"/>
              </a:ext>
            </a:extLst>
          </p:cNvPr>
          <p:cNvSpPr txBox="1"/>
          <p:nvPr/>
        </p:nvSpPr>
        <p:spPr>
          <a:xfrm>
            <a:off x="5611864" y="958617"/>
            <a:ext cx="2033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/>
              <a:t>2026c</a:t>
            </a:r>
          </a:p>
          <a:p>
            <a:pPr algn="ctr"/>
            <a:r>
              <a:rPr lang="en-US" altLang="ja-JP" sz="1200" dirty="0"/>
              <a:t>Decem</a:t>
            </a:r>
            <a:r>
              <a:rPr kumimoji="1" lang="en-US" altLang="ja-JP" sz="1200" dirty="0"/>
              <a:t>ber</a:t>
            </a:r>
            <a:endParaRPr kumimoji="1" lang="ja-JP" altLang="en-US" sz="1200" dirty="0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982A818-2BF5-79F7-FBF5-E7971640FBD2}"/>
              </a:ext>
            </a:extLst>
          </p:cNvPr>
          <p:cNvCxnSpPr>
            <a:cxnSpLocks/>
          </p:cNvCxnSpPr>
          <p:nvPr/>
        </p:nvCxnSpPr>
        <p:spPr>
          <a:xfrm>
            <a:off x="7697041" y="1460744"/>
            <a:ext cx="3247939" cy="0"/>
          </a:xfrm>
          <a:prstGeom prst="straightConnector1">
            <a:avLst/>
          </a:prstGeom>
          <a:ln w="19050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D4D64388-1CAA-CD6C-51C8-809E63DA2231}"/>
              </a:ext>
            </a:extLst>
          </p:cNvPr>
          <p:cNvCxnSpPr>
            <a:cxnSpLocks/>
          </p:cNvCxnSpPr>
          <p:nvPr/>
        </p:nvCxnSpPr>
        <p:spPr>
          <a:xfrm>
            <a:off x="6965515" y="1799322"/>
            <a:ext cx="3979465" cy="0"/>
          </a:xfrm>
          <a:prstGeom prst="straightConnector1">
            <a:avLst/>
          </a:prstGeom>
          <a:ln w="19050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86CC872C-C98F-CF92-8938-7F0121E5C5BE}"/>
              </a:ext>
            </a:extLst>
          </p:cNvPr>
          <p:cNvCxnSpPr>
            <a:cxnSpLocks/>
          </p:cNvCxnSpPr>
          <p:nvPr/>
        </p:nvCxnSpPr>
        <p:spPr>
          <a:xfrm>
            <a:off x="6977305" y="2180130"/>
            <a:ext cx="3979465" cy="0"/>
          </a:xfrm>
          <a:prstGeom prst="straightConnector1">
            <a:avLst/>
          </a:prstGeom>
          <a:ln w="19050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F7FE194-6882-CEFF-11ED-E4E86DC7D724}"/>
              </a:ext>
            </a:extLst>
          </p:cNvPr>
          <p:cNvCxnSpPr>
            <a:cxnSpLocks/>
          </p:cNvCxnSpPr>
          <p:nvPr/>
        </p:nvCxnSpPr>
        <p:spPr>
          <a:xfrm>
            <a:off x="6981145" y="2531572"/>
            <a:ext cx="2582272" cy="0"/>
          </a:xfrm>
          <a:prstGeom prst="straightConnector1">
            <a:avLst/>
          </a:prstGeom>
          <a:ln w="19050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39DB727-F0C3-7726-AAE6-5C34D16F9F3A}"/>
              </a:ext>
            </a:extLst>
          </p:cNvPr>
          <p:cNvCxnSpPr>
            <a:cxnSpLocks/>
          </p:cNvCxnSpPr>
          <p:nvPr/>
        </p:nvCxnSpPr>
        <p:spPr>
          <a:xfrm>
            <a:off x="6965515" y="1460744"/>
            <a:ext cx="731526" cy="0"/>
          </a:xfrm>
          <a:prstGeom prst="straightConnector1">
            <a:avLst/>
          </a:prstGeom>
          <a:ln w="19050"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89BA723-693D-589D-9E62-FFAEF297ACA1}"/>
              </a:ext>
            </a:extLst>
          </p:cNvPr>
          <p:cNvSpPr txBox="1"/>
          <p:nvPr/>
        </p:nvSpPr>
        <p:spPr>
          <a:xfrm>
            <a:off x="8391841" y="1430667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B0F0"/>
                </a:solidFill>
              </a:rPr>
              <a:t>Linac</a:t>
            </a:r>
            <a:r>
              <a:rPr lang="en-US" altLang="ja-JP" sz="900" dirty="0" err="1">
                <a:solidFill>
                  <a:srgbClr val="00B0F0"/>
                </a:solidFill>
              </a:rPr>
              <a:t>+BT</a:t>
            </a:r>
            <a:r>
              <a:rPr lang="en-US" altLang="ja-JP" sz="900" dirty="0">
                <a:solidFill>
                  <a:srgbClr val="00B0F0"/>
                </a:solidFill>
              </a:rPr>
              <a:t>/DR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76E507A-99F5-DB22-D7BE-E30164E26611}"/>
              </a:ext>
            </a:extLst>
          </p:cNvPr>
          <p:cNvSpPr txBox="1"/>
          <p:nvPr/>
        </p:nvSpPr>
        <p:spPr>
          <a:xfrm>
            <a:off x="8376430" y="1767636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B0F0"/>
                </a:solidFill>
              </a:rPr>
              <a:t>Linac</a:t>
            </a:r>
            <a:r>
              <a:rPr lang="en-US" altLang="ja-JP" sz="900" dirty="0" err="1">
                <a:solidFill>
                  <a:srgbClr val="00B0F0"/>
                </a:solidFill>
              </a:rPr>
              <a:t>+BT</a:t>
            </a:r>
            <a:r>
              <a:rPr lang="en-US" altLang="ja-JP" sz="900" dirty="0">
                <a:solidFill>
                  <a:srgbClr val="00B0F0"/>
                </a:solidFill>
              </a:rPr>
              <a:t>/DR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65E21C-D283-AC96-93F8-D2246C147049}"/>
              </a:ext>
            </a:extLst>
          </p:cNvPr>
          <p:cNvSpPr txBox="1"/>
          <p:nvPr/>
        </p:nvSpPr>
        <p:spPr>
          <a:xfrm>
            <a:off x="8391202" y="2156776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B0F0"/>
                </a:solidFill>
              </a:rPr>
              <a:t>Linac</a:t>
            </a:r>
            <a:r>
              <a:rPr lang="en-US" altLang="ja-JP" sz="900" dirty="0" err="1">
                <a:solidFill>
                  <a:srgbClr val="00B0F0"/>
                </a:solidFill>
              </a:rPr>
              <a:t>+BT</a:t>
            </a:r>
            <a:r>
              <a:rPr lang="en-US" altLang="ja-JP" sz="900" dirty="0">
                <a:solidFill>
                  <a:srgbClr val="00B0F0"/>
                </a:solidFill>
              </a:rPr>
              <a:t>/DR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0FDB349-AEDD-C59B-D6A8-91EFC233DDCA}"/>
              </a:ext>
            </a:extLst>
          </p:cNvPr>
          <p:cNvSpPr txBox="1"/>
          <p:nvPr/>
        </p:nvSpPr>
        <p:spPr>
          <a:xfrm>
            <a:off x="8399151" y="2511565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B0F0"/>
                </a:solidFill>
              </a:rPr>
              <a:t>Linac</a:t>
            </a:r>
            <a:r>
              <a:rPr lang="en-US" altLang="ja-JP" sz="900" dirty="0" err="1">
                <a:solidFill>
                  <a:srgbClr val="00B0F0"/>
                </a:solidFill>
              </a:rPr>
              <a:t>+BT</a:t>
            </a:r>
            <a:r>
              <a:rPr lang="en-US" altLang="ja-JP" sz="900" dirty="0">
                <a:solidFill>
                  <a:srgbClr val="00B0F0"/>
                </a:solidFill>
              </a:rPr>
              <a:t>/DR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1393DBF-ED7D-53C3-9887-031E9576B83F}"/>
              </a:ext>
            </a:extLst>
          </p:cNvPr>
          <p:cNvSpPr txBox="1"/>
          <p:nvPr/>
        </p:nvSpPr>
        <p:spPr>
          <a:xfrm>
            <a:off x="7050550" y="1416628"/>
            <a:ext cx="52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chemeClr val="accent2">
                    <a:lumMod val="75000"/>
                  </a:schemeClr>
                </a:solidFill>
              </a:rPr>
              <a:t>Linac</a:t>
            </a:r>
            <a:endParaRPr kumimoji="1" lang="ja-JP" alt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2F80EF-5C09-F768-C575-07EAE6641A68}"/>
              </a:ext>
            </a:extLst>
          </p:cNvPr>
          <p:cNvSpPr txBox="1"/>
          <p:nvPr/>
        </p:nvSpPr>
        <p:spPr>
          <a:xfrm>
            <a:off x="9241949" y="1436458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B0F0"/>
                </a:solidFill>
              </a:rPr>
              <a:t>Fuji mode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6A503-EACC-BEAF-137C-42F2EDF7C208}"/>
              </a:ext>
            </a:extLst>
          </p:cNvPr>
          <p:cNvSpPr txBox="1"/>
          <p:nvPr/>
        </p:nvSpPr>
        <p:spPr>
          <a:xfrm>
            <a:off x="9198727" y="1746137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B0F0"/>
                </a:solidFill>
              </a:rPr>
              <a:t>Fuji mode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CBB64C4-FAE0-0280-5565-85A653E9AF07}"/>
              </a:ext>
            </a:extLst>
          </p:cNvPr>
          <p:cNvSpPr txBox="1"/>
          <p:nvPr/>
        </p:nvSpPr>
        <p:spPr>
          <a:xfrm>
            <a:off x="9112738" y="2143049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B0F0"/>
                </a:solidFill>
              </a:rPr>
              <a:t>Fuji mode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F8463F5-CA4F-0229-1B02-6C5119B1673D}"/>
              </a:ext>
            </a:extLst>
          </p:cNvPr>
          <p:cNvSpPr txBox="1"/>
          <p:nvPr/>
        </p:nvSpPr>
        <p:spPr>
          <a:xfrm>
            <a:off x="7280563" y="2526486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B0F0"/>
                </a:solidFill>
              </a:rPr>
              <a:t>Fuji mode</a:t>
            </a:r>
            <a:endParaRPr kumimoji="1" lang="ja-JP" altLang="en-US" sz="900" dirty="0">
              <a:solidFill>
                <a:srgbClr val="00B0F0"/>
              </a:solidFill>
            </a:endParaRPr>
          </a:p>
        </p:txBody>
      </p:sp>
      <p:graphicFrame>
        <p:nvGraphicFramePr>
          <p:cNvPr id="85" name="表 84">
            <a:extLst>
              <a:ext uri="{FF2B5EF4-FFF2-40B4-BE49-F238E27FC236}">
                <a16:creationId xmlns:a16="http://schemas.microsoft.com/office/drawing/2014/main" id="{345C17FB-EB92-0202-1952-E1593431A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539221"/>
              </p:ext>
            </p:extLst>
          </p:nvPr>
        </p:nvGraphicFramePr>
        <p:xfrm>
          <a:off x="6953806" y="3081047"/>
          <a:ext cx="3979465" cy="217741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8495">
                  <a:extLst>
                    <a:ext uri="{9D8B030D-6E8A-4147-A177-3AD203B41FA5}">
                      <a16:colId xmlns:a16="http://schemas.microsoft.com/office/drawing/2014/main" val="3480961473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2047819751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946712307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6465034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18062803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53288576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31432331"/>
                    </a:ext>
                  </a:extLst>
                </a:gridCol>
              </a:tblGrid>
              <a:tr h="19800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Sun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Mon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Tue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Wed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Thu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Fri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Sat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086562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27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29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30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31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07359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6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7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8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89446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11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12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13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16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07328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17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18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19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20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21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22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23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88698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24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26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27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29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30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47838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135909"/>
                  </a:ext>
                </a:extLst>
              </a:tr>
            </a:tbl>
          </a:graphicData>
        </a:graphic>
      </p:graphicFrame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FFF79207-9B3F-8CEC-ED88-604D4F1A769A}"/>
              </a:ext>
            </a:extLst>
          </p:cNvPr>
          <p:cNvCxnSpPr>
            <a:cxnSpLocks/>
          </p:cNvCxnSpPr>
          <p:nvPr/>
        </p:nvCxnSpPr>
        <p:spPr>
          <a:xfrm>
            <a:off x="7544194" y="3836264"/>
            <a:ext cx="1356979" cy="0"/>
          </a:xfrm>
          <a:prstGeom prst="straightConnector1">
            <a:avLst/>
          </a:prstGeom>
          <a:ln w="19050"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830472D9-7F0E-7BCB-04CE-4E8E759B789B}"/>
              </a:ext>
            </a:extLst>
          </p:cNvPr>
          <p:cNvCxnSpPr>
            <a:cxnSpLocks/>
          </p:cNvCxnSpPr>
          <p:nvPr/>
        </p:nvCxnSpPr>
        <p:spPr>
          <a:xfrm>
            <a:off x="8870395" y="3833009"/>
            <a:ext cx="2062876" cy="0"/>
          </a:xfrm>
          <a:prstGeom prst="straightConnector1">
            <a:avLst/>
          </a:prstGeom>
          <a:ln w="19050">
            <a:solidFill>
              <a:srgbClr val="0070C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15EFB827-8305-872F-A687-8100BA449990}"/>
              </a:ext>
            </a:extLst>
          </p:cNvPr>
          <p:cNvCxnSpPr>
            <a:cxnSpLocks/>
          </p:cNvCxnSpPr>
          <p:nvPr/>
        </p:nvCxnSpPr>
        <p:spPr>
          <a:xfrm>
            <a:off x="6926850" y="4143464"/>
            <a:ext cx="3979465" cy="0"/>
          </a:xfrm>
          <a:prstGeom prst="straightConnector1">
            <a:avLst/>
          </a:prstGeom>
          <a:ln w="19050">
            <a:solidFill>
              <a:srgbClr val="0070C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99D13B15-AFDE-095F-E6D9-A72CAFAD8B39}"/>
              </a:ext>
            </a:extLst>
          </p:cNvPr>
          <p:cNvCxnSpPr>
            <a:cxnSpLocks/>
          </p:cNvCxnSpPr>
          <p:nvPr/>
        </p:nvCxnSpPr>
        <p:spPr>
          <a:xfrm>
            <a:off x="6934903" y="4466450"/>
            <a:ext cx="3979465" cy="0"/>
          </a:xfrm>
          <a:prstGeom prst="straightConnector1">
            <a:avLst/>
          </a:prstGeom>
          <a:ln w="19050">
            <a:solidFill>
              <a:srgbClr val="0070C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D4865B1B-B44E-BD22-AEFD-6995A8EA18D2}"/>
              </a:ext>
            </a:extLst>
          </p:cNvPr>
          <p:cNvCxnSpPr>
            <a:cxnSpLocks/>
          </p:cNvCxnSpPr>
          <p:nvPr/>
        </p:nvCxnSpPr>
        <p:spPr>
          <a:xfrm>
            <a:off x="6934903" y="4793907"/>
            <a:ext cx="790048" cy="0"/>
          </a:xfrm>
          <a:prstGeom prst="straightConnector1">
            <a:avLst/>
          </a:prstGeom>
          <a:ln w="19050">
            <a:solidFill>
              <a:srgbClr val="0070C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7445F2C0-1E0E-E65E-4CAA-517D40B073AB}"/>
              </a:ext>
            </a:extLst>
          </p:cNvPr>
          <p:cNvCxnSpPr>
            <a:cxnSpLocks/>
          </p:cNvCxnSpPr>
          <p:nvPr/>
        </p:nvCxnSpPr>
        <p:spPr>
          <a:xfrm>
            <a:off x="7724951" y="4801223"/>
            <a:ext cx="3189417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379110DD-A17F-7255-0999-794CF437BDE0}"/>
              </a:ext>
            </a:extLst>
          </p:cNvPr>
          <p:cNvCxnSpPr>
            <a:cxnSpLocks/>
          </p:cNvCxnSpPr>
          <p:nvPr/>
        </p:nvCxnSpPr>
        <p:spPr>
          <a:xfrm>
            <a:off x="6965520" y="5122597"/>
            <a:ext cx="3979465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725C941-C1F7-9AB3-2D9D-B5147FC06657}"/>
              </a:ext>
            </a:extLst>
          </p:cNvPr>
          <p:cNvSpPr txBox="1"/>
          <p:nvPr/>
        </p:nvSpPr>
        <p:spPr>
          <a:xfrm>
            <a:off x="7979630" y="3766701"/>
            <a:ext cx="52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chemeClr val="accent2">
                    <a:lumMod val="75000"/>
                  </a:schemeClr>
                </a:solidFill>
              </a:rPr>
              <a:t>Linac</a:t>
            </a:r>
            <a:endParaRPr kumimoji="1" lang="ja-JP" alt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4BA78D50-01C6-C084-D6AA-1EB2F285807C}"/>
              </a:ext>
            </a:extLst>
          </p:cNvPr>
          <p:cNvSpPr txBox="1"/>
          <p:nvPr/>
        </p:nvSpPr>
        <p:spPr>
          <a:xfrm>
            <a:off x="9055969" y="3764123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70C0"/>
                </a:solidFill>
              </a:rPr>
              <a:t>Linac</a:t>
            </a:r>
            <a:r>
              <a:rPr lang="en-US" altLang="ja-JP" sz="900" dirty="0" err="1">
                <a:solidFill>
                  <a:srgbClr val="0070C0"/>
                </a:solidFill>
              </a:rPr>
              <a:t>+BT</a:t>
            </a:r>
            <a:r>
              <a:rPr lang="en-US" altLang="ja-JP" sz="900" dirty="0">
                <a:solidFill>
                  <a:srgbClr val="0070C0"/>
                </a:solidFill>
              </a:rPr>
              <a:t>/DR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2AB7B24-4285-1339-7848-269F0A7A3C73}"/>
              </a:ext>
            </a:extLst>
          </p:cNvPr>
          <p:cNvSpPr txBox="1"/>
          <p:nvPr/>
        </p:nvSpPr>
        <p:spPr>
          <a:xfrm>
            <a:off x="8376430" y="4095425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70C0"/>
                </a:solidFill>
              </a:rPr>
              <a:t>Linac</a:t>
            </a:r>
            <a:r>
              <a:rPr lang="en-US" altLang="ja-JP" sz="900" dirty="0" err="1">
                <a:solidFill>
                  <a:srgbClr val="0070C0"/>
                </a:solidFill>
              </a:rPr>
              <a:t>+BT</a:t>
            </a:r>
            <a:r>
              <a:rPr lang="en-US" altLang="ja-JP" sz="900" dirty="0">
                <a:solidFill>
                  <a:srgbClr val="0070C0"/>
                </a:solidFill>
              </a:rPr>
              <a:t>/DR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620F288C-00C1-BDC0-F1F3-56082A63BDC4}"/>
              </a:ext>
            </a:extLst>
          </p:cNvPr>
          <p:cNvSpPr txBox="1"/>
          <p:nvPr/>
        </p:nvSpPr>
        <p:spPr>
          <a:xfrm>
            <a:off x="8356979" y="5091549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0000"/>
                </a:solidFill>
              </a:rPr>
              <a:t>MR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DB05B52-89D0-764D-3660-39BDF22D7208}"/>
              </a:ext>
            </a:extLst>
          </p:cNvPr>
          <p:cNvSpPr txBox="1"/>
          <p:nvPr/>
        </p:nvSpPr>
        <p:spPr>
          <a:xfrm>
            <a:off x="8356979" y="4427452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70C0"/>
                </a:solidFill>
              </a:rPr>
              <a:t>Linac</a:t>
            </a:r>
            <a:r>
              <a:rPr lang="en-US" altLang="ja-JP" sz="900" dirty="0" err="1">
                <a:solidFill>
                  <a:srgbClr val="0070C0"/>
                </a:solidFill>
              </a:rPr>
              <a:t>+BT</a:t>
            </a:r>
            <a:r>
              <a:rPr lang="en-US" altLang="ja-JP" sz="900" dirty="0">
                <a:solidFill>
                  <a:srgbClr val="0070C0"/>
                </a:solidFill>
              </a:rPr>
              <a:t>/DR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F17729C-B9CC-F5C8-9EC3-DE0A1E2319CE}"/>
              </a:ext>
            </a:extLst>
          </p:cNvPr>
          <p:cNvSpPr txBox="1"/>
          <p:nvPr/>
        </p:nvSpPr>
        <p:spPr>
          <a:xfrm>
            <a:off x="8361229" y="4786115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0000"/>
                </a:solidFill>
              </a:rPr>
              <a:t>MR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25BA9889-9AA7-967A-FF3C-E4964A386C1F}"/>
              </a:ext>
            </a:extLst>
          </p:cNvPr>
          <p:cNvSpPr txBox="1"/>
          <p:nvPr/>
        </p:nvSpPr>
        <p:spPr>
          <a:xfrm>
            <a:off x="9823373" y="3774983"/>
            <a:ext cx="14131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70C0"/>
                </a:solidFill>
              </a:rPr>
              <a:t>Beam Shutter mode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AADB7F1-1147-0E9D-F15F-72DF4D4BE493}"/>
              </a:ext>
            </a:extLst>
          </p:cNvPr>
          <p:cNvSpPr txBox="1"/>
          <p:nvPr/>
        </p:nvSpPr>
        <p:spPr>
          <a:xfrm>
            <a:off x="9300317" y="4108683"/>
            <a:ext cx="14131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70C0"/>
                </a:solidFill>
              </a:rPr>
              <a:t>Beam Shutter mode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4C9BF94B-44AF-B875-50C4-8150A673A43B}"/>
              </a:ext>
            </a:extLst>
          </p:cNvPr>
          <p:cNvSpPr txBox="1"/>
          <p:nvPr/>
        </p:nvSpPr>
        <p:spPr>
          <a:xfrm>
            <a:off x="9381330" y="4423312"/>
            <a:ext cx="14131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0070C0"/>
                </a:solidFill>
              </a:rPr>
              <a:t>Beam Shutter mode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BD9B07E2-4F3D-4EBB-7D79-C0D36EB76B86}"/>
              </a:ext>
            </a:extLst>
          </p:cNvPr>
          <p:cNvSpPr txBox="1"/>
          <p:nvPr/>
        </p:nvSpPr>
        <p:spPr>
          <a:xfrm>
            <a:off x="5623568" y="2997099"/>
            <a:ext cx="2033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2027a</a:t>
            </a:r>
          </a:p>
          <a:p>
            <a:pPr algn="ctr"/>
            <a:r>
              <a:rPr kumimoji="1" lang="en-US" altLang="ja-JP" sz="1200" dirty="0"/>
              <a:t>January</a:t>
            </a:r>
            <a:endParaRPr kumimoji="1" lang="ja-JP" altLang="en-US" sz="1200" dirty="0"/>
          </a:p>
        </p:txBody>
      </p:sp>
      <p:graphicFrame>
        <p:nvGraphicFramePr>
          <p:cNvPr id="106" name="表 105">
            <a:extLst>
              <a:ext uri="{FF2B5EF4-FFF2-40B4-BE49-F238E27FC236}">
                <a16:creationId xmlns:a16="http://schemas.microsoft.com/office/drawing/2014/main" id="{7CCD7A20-E4A2-F8C4-8F7C-52FC6A552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166982"/>
              </p:ext>
            </p:extLst>
          </p:nvPr>
        </p:nvGraphicFramePr>
        <p:xfrm>
          <a:off x="6977305" y="5504837"/>
          <a:ext cx="3979465" cy="878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495">
                  <a:extLst>
                    <a:ext uri="{9D8B030D-6E8A-4147-A177-3AD203B41FA5}">
                      <a16:colId xmlns:a16="http://schemas.microsoft.com/office/drawing/2014/main" val="3480961473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2047819751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946712307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6465034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1806280304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53288576"/>
                    </a:ext>
                  </a:extLst>
                </a:gridCol>
                <a:gridCol w="568495">
                  <a:extLst>
                    <a:ext uri="{9D8B030D-6E8A-4147-A177-3AD203B41FA5}">
                      <a16:colId xmlns:a16="http://schemas.microsoft.com/office/drawing/2014/main" val="3231432331"/>
                    </a:ext>
                  </a:extLst>
                </a:gridCol>
              </a:tblGrid>
              <a:tr h="19800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Sun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Mon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Tue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Wed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Thu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/>
                        <a:t>Fri</a:t>
                      </a:r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Sat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086562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23</a:t>
                      </a:r>
                      <a:endParaRPr kumimoji="1" lang="ja-JP" altLang="en-US" sz="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24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25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26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/>
                        <a:t>28</a:t>
                      </a:r>
                      <a:endParaRPr kumimoji="1" lang="ja-JP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0000FF"/>
                          </a:solidFill>
                        </a:rPr>
                        <a:t>29</a:t>
                      </a:r>
                      <a:endParaRPr kumimoji="1" lang="ja-JP" altLang="en-US" sz="9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147838"/>
                  </a:ext>
                </a:extLst>
              </a:tr>
              <a:tr h="324803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</a:t>
                      </a:r>
                      <a:endParaRPr kumimoji="1" lang="ja-JP" altLang="en-US" sz="9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135909"/>
                  </a:ext>
                </a:extLst>
              </a:tr>
            </a:tbl>
          </a:graphicData>
        </a:graphic>
      </p:graphicFrame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6570C723-F40F-C499-37C1-E69A367FE4AB}"/>
              </a:ext>
            </a:extLst>
          </p:cNvPr>
          <p:cNvCxnSpPr>
            <a:cxnSpLocks/>
          </p:cNvCxnSpPr>
          <p:nvPr/>
        </p:nvCxnSpPr>
        <p:spPr>
          <a:xfrm>
            <a:off x="6983307" y="5943940"/>
            <a:ext cx="3979465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A22A9183-7DCC-DD79-B710-16EE937D46B1}"/>
              </a:ext>
            </a:extLst>
          </p:cNvPr>
          <p:cNvCxnSpPr>
            <a:cxnSpLocks/>
          </p:cNvCxnSpPr>
          <p:nvPr/>
        </p:nvCxnSpPr>
        <p:spPr>
          <a:xfrm>
            <a:off x="6977305" y="6266610"/>
            <a:ext cx="1119437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5D6A7731-1939-F458-B9A5-02453A7F5DE7}"/>
              </a:ext>
            </a:extLst>
          </p:cNvPr>
          <p:cNvSpPr txBox="1"/>
          <p:nvPr/>
        </p:nvSpPr>
        <p:spPr>
          <a:xfrm>
            <a:off x="8345818" y="5886948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0000"/>
                </a:solidFill>
              </a:rPr>
              <a:t>MR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C75FDD68-4C42-CF6F-2978-D2A34F478C46}"/>
              </a:ext>
            </a:extLst>
          </p:cNvPr>
          <p:cNvSpPr txBox="1"/>
          <p:nvPr/>
        </p:nvSpPr>
        <p:spPr>
          <a:xfrm>
            <a:off x="6942586" y="6229045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0000"/>
                </a:solidFill>
              </a:rPr>
              <a:t>MR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cxnSp>
        <p:nvCxnSpPr>
          <p:cNvPr id="117" name="直線矢印コネクタ 116">
            <a:extLst>
              <a:ext uri="{FF2B5EF4-FFF2-40B4-BE49-F238E27FC236}">
                <a16:creationId xmlns:a16="http://schemas.microsoft.com/office/drawing/2014/main" id="{6B750ED5-ED02-7BA3-DBEE-A74B09BB5B68}"/>
              </a:ext>
            </a:extLst>
          </p:cNvPr>
          <p:cNvCxnSpPr>
            <a:cxnSpLocks/>
          </p:cNvCxnSpPr>
          <p:nvPr/>
        </p:nvCxnSpPr>
        <p:spPr>
          <a:xfrm flipV="1">
            <a:off x="8147950" y="6266610"/>
            <a:ext cx="2766418" cy="8890"/>
          </a:xfrm>
          <a:prstGeom prst="straightConnector1">
            <a:avLst/>
          </a:prstGeom>
          <a:ln w="19050">
            <a:solidFill>
              <a:srgbClr val="0070C0"/>
            </a:solidFill>
            <a:headEnd type="arrow" w="sm" len="sm"/>
            <a:tailEnd type="arrow" w="sm" len="sm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F8B0D69-CC58-0332-39DF-DE061954C781}"/>
              </a:ext>
            </a:extLst>
          </p:cNvPr>
          <p:cNvSpPr txBox="1"/>
          <p:nvPr/>
        </p:nvSpPr>
        <p:spPr>
          <a:xfrm>
            <a:off x="8825975" y="6226626"/>
            <a:ext cx="111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00" dirty="0" err="1">
                <a:solidFill>
                  <a:srgbClr val="0070C0"/>
                </a:solidFill>
              </a:rPr>
              <a:t>Linac</a:t>
            </a:r>
            <a:r>
              <a:rPr lang="en-US" altLang="ja-JP" sz="900" dirty="0" err="1">
                <a:solidFill>
                  <a:srgbClr val="0070C0"/>
                </a:solidFill>
              </a:rPr>
              <a:t>+BT</a:t>
            </a:r>
            <a:r>
              <a:rPr lang="en-US" altLang="ja-JP" sz="900" dirty="0">
                <a:solidFill>
                  <a:srgbClr val="0070C0"/>
                </a:solidFill>
              </a:rPr>
              <a:t>/DR</a:t>
            </a:r>
            <a:endParaRPr kumimoji="1" lang="ja-JP" altLang="en-US" sz="900" dirty="0">
              <a:solidFill>
                <a:srgbClr val="0070C0"/>
              </a:solidFill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DEAEDF03-9594-9FC1-8A3D-BEE23B66F9D0}"/>
              </a:ext>
            </a:extLst>
          </p:cNvPr>
          <p:cNvSpPr txBox="1"/>
          <p:nvPr/>
        </p:nvSpPr>
        <p:spPr>
          <a:xfrm>
            <a:off x="5567042" y="5382993"/>
            <a:ext cx="2033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2027b</a:t>
            </a:r>
          </a:p>
          <a:p>
            <a:pPr algn="ctr"/>
            <a:r>
              <a:rPr lang="en-US" altLang="ja-JP" sz="1200" dirty="0"/>
              <a:t>End of May</a:t>
            </a:r>
            <a:endParaRPr kumimoji="1" lang="ja-JP" altLang="en-US" sz="1200" dirty="0"/>
          </a:p>
        </p:txBody>
      </p:sp>
      <p:sp>
        <p:nvSpPr>
          <p:cNvPr id="121" name="右中かっこ 120">
            <a:extLst>
              <a:ext uri="{FF2B5EF4-FFF2-40B4-BE49-F238E27FC236}">
                <a16:creationId xmlns:a16="http://schemas.microsoft.com/office/drawing/2014/main" id="{F665D7AE-6946-6375-14D4-650951DFCCB0}"/>
              </a:ext>
            </a:extLst>
          </p:cNvPr>
          <p:cNvSpPr/>
          <p:nvPr/>
        </p:nvSpPr>
        <p:spPr>
          <a:xfrm>
            <a:off x="10978277" y="4644832"/>
            <a:ext cx="196899" cy="1720009"/>
          </a:xfrm>
          <a:prstGeom prst="rightBrace">
            <a:avLst>
              <a:gd name="adj1" fmla="val 32148"/>
              <a:gd name="adj2" fmla="val 50000"/>
            </a:avLst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3B4E20CE-522A-7A7F-531D-3C95938EFEB7}"/>
              </a:ext>
            </a:extLst>
          </p:cNvPr>
          <p:cNvSpPr txBox="1"/>
          <p:nvPr/>
        </p:nvSpPr>
        <p:spPr>
          <a:xfrm>
            <a:off x="11175176" y="5421116"/>
            <a:ext cx="759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00B0F0"/>
                </a:solidFill>
              </a:rPr>
              <a:t>126 days</a:t>
            </a:r>
            <a:endParaRPr kumimoji="1" lang="ja-JP" altLang="en-US" sz="1200" dirty="0">
              <a:solidFill>
                <a:srgbClr val="00B0F0"/>
              </a:solidFill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7FCB912C-D595-5C7F-3537-86553414CDA1}"/>
              </a:ext>
            </a:extLst>
          </p:cNvPr>
          <p:cNvSpPr txBox="1"/>
          <p:nvPr/>
        </p:nvSpPr>
        <p:spPr>
          <a:xfrm>
            <a:off x="11106439" y="5194598"/>
            <a:ext cx="1049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00B0F0"/>
                </a:solidFill>
              </a:rPr>
              <a:t>MR operation</a:t>
            </a:r>
            <a:endParaRPr kumimoji="1" lang="ja-JP" altLang="en-US" sz="1200" dirty="0">
              <a:solidFill>
                <a:srgbClr val="00B0F0"/>
              </a:solidFill>
            </a:endParaRPr>
          </a:p>
        </p:txBody>
      </p:sp>
      <p:sp>
        <p:nvSpPr>
          <p:cNvPr id="124" name="右中かっこ 123">
            <a:extLst>
              <a:ext uri="{FF2B5EF4-FFF2-40B4-BE49-F238E27FC236}">
                <a16:creationId xmlns:a16="http://schemas.microsoft.com/office/drawing/2014/main" id="{A3FE1941-3EB7-83C8-DA12-D7EDAF8D017D}"/>
              </a:ext>
            </a:extLst>
          </p:cNvPr>
          <p:cNvSpPr/>
          <p:nvPr/>
        </p:nvSpPr>
        <p:spPr>
          <a:xfrm>
            <a:off x="10979436" y="1182169"/>
            <a:ext cx="196899" cy="3608399"/>
          </a:xfrm>
          <a:prstGeom prst="rightBrace">
            <a:avLst>
              <a:gd name="adj1" fmla="val 32148"/>
              <a:gd name="adj2" fmla="val 50000"/>
            </a:avLst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C8391F06-FE47-58F9-A557-EC1D18D698D0}"/>
              </a:ext>
            </a:extLst>
          </p:cNvPr>
          <p:cNvSpPr txBox="1"/>
          <p:nvPr/>
        </p:nvSpPr>
        <p:spPr>
          <a:xfrm>
            <a:off x="11137705" y="2735518"/>
            <a:ext cx="104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>
                <a:solidFill>
                  <a:srgbClr val="7030A0"/>
                </a:solidFill>
              </a:rPr>
              <a:t>Linac</a:t>
            </a:r>
            <a:r>
              <a:rPr lang="en-US" altLang="ja-JP" sz="1200" dirty="0">
                <a:solidFill>
                  <a:srgbClr val="7030A0"/>
                </a:solidFill>
              </a:rPr>
              <a:t>/BT/DR</a:t>
            </a:r>
          </a:p>
          <a:p>
            <a:r>
              <a:rPr kumimoji="1" lang="en-US" altLang="ja-JP" sz="1200" dirty="0" err="1">
                <a:solidFill>
                  <a:srgbClr val="7030A0"/>
                </a:solidFill>
              </a:rPr>
              <a:t>Study&amp;Tuning</a:t>
            </a:r>
            <a:endParaRPr kumimoji="1" lang="ja-JP" altLang="en-US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63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D0F73-1148-FD24-13E3-E92B7E5C4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BE6F742-C7D8-D5E8-5847-D6AE8702D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46E878DD-83EB-C016-C454-1F0161E67BDC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Contents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2F44032-5611-F8EB-B276-5D3337D532A0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15D0C0C5-6147-306D-1739-8E3529DF6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55C25D1B-BA7A-2CF8-F581-65101696F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E147BF-4813-DB4A-DB66-716A1856BB7C}"/>
              </a:ext>
            </a:extLst>
          </p:cNvPr>
          <p:cNvSpPr txBox="1">
            <a:spLocks/>
          </p:cNvSpPr>
          <p:nvPr/>
        </p:nvSpPr>
        <p:spPr>
          <a:xfrm>
            <a:off x="2966867" y="1383154"/>
            <a:ext cx="8282228" cy="48144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Challenges for higher luminosity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Operation status since the last KEKB Review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Works during the shutdowns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2025c and 2026ab runs</a:t>
            </a:r>
          </a:p>
          <a:p>
            <a:r>
              <a:rPr lang="en-US" altLang="ja-JP" sz="3600" dirty="0">
                <a:solidFill>
                  <a:schemeClr val="bg1">
                    <a:lumMod val="65000"/>
                  </a:schemeClr>
                </a:solidFill>
              </a:rPr>
              <a:t>Preparations for the 2027ab run</a:t>
            </a: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Toward 1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10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35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 cm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-2</a:t>
            </a:r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s</a:t>
            </a:r>
            <a:r>
              <a:rPr lang="en-US" altLang="ja-JP" sz="3200" baseline="30000" dirty="0">
                <a:solidFill>
                  <a:schemeClr val="bg1">
                    <a:lumMod val="65000"/>
                  </a:schemeClr>
                </a:solidFill>
                <a:sym typeface="Symbol" panose="05050102010706020507" pitchFamily="18" charset="2"/>
              </a:rPr>
              <a:t>-1</a:t>
            </a:r>
            <a:endParaRPr lang="en-US" altLang="ja-JP" sz="3200" baseline="30000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altLang="ja-JP" sz="3200" dirty="0">
                <a:solidFill>
                  <a:schemeClr val="bg1">
                    <a:lumMod val="65000"/>
                  </a:schemeClr>
                </a:solidFill>
              </a:rPr>
              <a:t>2027ab run schedule</a:t>
            </a:r>
            <a:endParaRPr lang="en-US" altLang="ja-JP" sz="3200" baseline="300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ja-JP" sz="3600" dirty="0">
                <a:solidFill>
                  <a:srgbClr val="002060"/>
                </a:solidFill>
              </a:rPr>
              <a:t>Summary</a:t>
            </a:r>
            <a:endParaRPr lang="en-US" altLang="ja-JP" sz="3200" dirty="0">
              <a:solidFill>
                <a:srgbClr val="002060"/>
              </a:solidFill>
            </a:endParaRPr>
          </a:p>
          <a:p>
            <a:endParaRPr lang="en-US" altLang="ja-JP" sz="3600" dirty="0">
              <a:solidFill>
                <a:srgbClr val="002060"/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D68A10-275A-3398-7287-5717E17D6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20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747ACC9D-3D76-E3A8-A1CB-8ECD2124A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52A88CB3-E5F7-FA92-D5DD-4E2D6D6A1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88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0E562-3818-CF78-AD0D-8FF9AA885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A2EE883C-AD31-051A-7394-D54676314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174D36D-6278-BFD7-582A-854C442EB471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3A0116D4-3161-8EF9-94DE-91EC60E9B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BD39F764-C141-621B-7E7B-D45546503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1D27687-69F6-A0FF-0A02-67D3857EF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21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D9D9768D-019C-4257-EAED-BAC038126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F7051155-F4E5-BEB3-9A4F-D98057F9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C0D87B57-42E6-A704-380F-0EA8E0B7CAB8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Summary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F1E537D-DB74-A9CE-3043-07AE44A70FCC}"/>
              </a:ext>
            </a:extLst>
          </p:cNvPr>
          <p:cNvSpPr txBox="1">
            <a:spLocks/>
          </p:cNvSpPr>
          <p:nvPr/>
        </p:nvSpPr>
        <p:spPr>
          <a:xfrm>
            <a:off x="203606" y="1132669"/>
            <a:ext cx="11547116" cy="5340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4A37F824-F6DD-7FDC-EA11-F37467067169}"/>
              </a:ext>
            </a:extLst>
          </p:cNvPr>
          <p:cNvSpPr txBox="1">
            <a:spLocks/>
          </p:cNvSpPr>
          <p:nvPr/>
        </p:nvSpPr>
        <p:spPr>
          <a:xfrm>
            <a:off x="846066" y="1142686"/>
            <a:ext cx="11042945" cy="53409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Significant progress was made during the 2026ab run.</a:t>
            </a: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New luminosity records were achieved, with a peak luminosity of 5.32 × 10³⁴ cm⁻²s⁻¹.</a:t>
            </a:r>
            <a:endParaRPr lang="en-US" altLang="ja-JP" sz="1400" dirty="0">
              <a:sym typeface="Symbol" panose="05050102010706020507" pitchFamily="18" charset="2"/>
            </a:endParaRPr>
          </a:p>
          <a:p>
            <a:pPr lvl="1"/>
            <a:r>
              <a:rPr lang="en-US" altLang="ja-JP" sz="1800" dirty="0">
                <a:sym typeface="Symbol" panose="05050102010706020507" pitchFamily="18" charset="2"/>
              </a:rPr>
              <a:t>More stable operation improved the integrated luminosity accumulation rate.</a:t>
            </a:r>
          </a:p>
          <a:p>
            <a:pPr lvl="1"/>
            <a:endParaRPr lang="en-US" altLang="ja-JP" sz="1800" dirty="0">
              <a:sym typeface="Symbol" panose="05050102010706020507" pitchFamily="18" charset="2"/>
            </a:endParaRPr>
          </a:p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Several challenges remain for further luminosity improvement.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Higher beam currents and improved specific luminosity are essential.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SBLs, QCS quenches, injection limitations, and equipment failures remain major concerns.</a:t>
            </a:r>
          </a:p>
          <a:p>
            <a:endParaRPr lang="en-US" altLang="ja-JP" sz="2400" dirty="0">
              <a:sym typeface="Symbol" panose="05050102010706020507" pitchFamily="18" charset="2"/>
            </a:endParaRPr>
          </a:p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Preparations are underway for the 2027ab run.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Countermeasures are being implemented to improve beam performance and operational stability.</a:t>
            </a:r>
          </a:p>
          <a:p>
            <a:pPr lvl="1"/>
            <a:r>
              <a:rPr lang="en-US" altLang="ja-JP" sz="2000" dirty="0">
                <a:sym typeface="Symbol" panose="05050102010706020507" pitchFamily="18" charset="2"/>
              </a:rPr>
              <a:t> Further studies are needed to understand the present performance limitations.</a:t>
            </a:r>
          </a:p>
          <a:p>
            <a:pPr lvl="1"/>
            <a:endParaRPr lang="en-US" altLang="ja-JP" sz="2000" dirty="0">
              <a:sym typeface="Symbol" panose="05050102010706020507" pitchFamily="18" charset="2"/>
            </a:endParaRPr>
          </a:p>
          <a:p>
            <a:r>
              <a:rPr lang="en-US" altLang="ja-JP" sz="2400" dirty="0">
                <a:solidFill>
                  <a:srgbClr val="FF0000"/>
                </a:solidFill>
                <a:sym typeface="Symbol" panose="05050102010706020507" pitchFamily="18" charset="2"/>
              </a:rPr>
              <a:t>We would particularly appreciate the ARC’s technical review and recommendations on our understanding of the present performance limitations, and our plans to overcome them. </a:t>
            </a:r>
          </a:p>
          <a:p>
            <a:pPr marL="914400" lvl="2" indent="0">
              <a:buNone/>
            </a:pPr>
            <a:endParaRPr lang="en-US" altLang="ja-JP" sz="16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ym typeface="Symbol" panose="05050102010706020507" pitchFamily="18" charset="2"/>
            </a:endParaRPr>
          </a:p>
          <a:p>
            <a:pPr lvl="1"/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5650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E8D4A-C5D0-DD2D-56D0-71649127B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C:\Users\shibata\works_hp3\14KEKB_Review\背景材料\event_jks_full_修正03.gif">
            <a:extLst>
              <a:ext uri="{FF2B5EF4-FFF2-40B4-BE49-F238E27FC236}">
                <a16:creationId xmlns:a16="http://schemas.microsoft.com/office/drawing/2014/main" id="{0CC61CBB-AD8D-67AD-4212-35FE5936F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5" t="25998" r="180" b="-99"/>
          <a:stretch/>
        </p:blipFill>
        <p:spPr bwMode="auto">
          <a:xfrm>
            <a:off x="0" y="0"/>
            <a:ext cx="1309448" cy="128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7474DEA2-7E30-27C4-E288-CD1C4D208063}"/>
              </a:ext>
            </a:extLst>
          </p:cNvPr>
          <p:cNvGrpSpPr/>
          <p:nvPr/>
        </p:nvGrpSpPr>
        <p:grpSpPr>
          <a:xfrm>
            <a:off x="102389" y="229418"/>
            <a:ext cx="12045409" cy="372572"/>
            <a:chOff x="102389" y="229418"/>
            <a:chExt cx="12045409" cy="372572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2A4E7FFF-FC45-8C46-EF8E-04587EA4941F}"/>
                </a:ext>
              </a:extLst>
            </p:cNvPr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円弧 9">
              <a:extLst>
                <a:ext uri="{FF2B5EF4-FFF2-40B4-BE49-F238E27FC236}">
                  <a16:creationId xmlns:a16="http://schemas.microsoft.com/office/drawing/2014/main" id="{518245C7-9E39-C9F7-31C5-FF5830FF983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" name="円弧 10">
              <a:extLst>
                <a:ext uri="{FF2B5EF4-FFF2-40B4-BE49-F238E27FC236}">
                  <a16:creationId xmlns:a16="http://schemas.microsoft.com/office/drawing/2014/main" id="{EB1CE4C3-5B89-EA43-0C17-110457701AF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円弧 11">
              <a:extLst>
                <a:ext uri="{FF2B5EF4-FFF2-40B4-BE49-F238E27FC236}">
                  <a16:creationId xmlns:a16="http://schemas.microsoft.com/office/drawing/2014/main" id="{AFA7ED4C-B21E-CFC3-494A-F78DE048EB5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B057C8D6-79BD-FBAB-B7B1-15B41406DBF7}"/>
                </a:ext>
              </a:extLst>
            </p:cNvPr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" name="円弧 13">
              <a:extLst>
                <a:ext uri="{FF2B5EF4-FFF2-40B4-BE49-F238E27FC236}">
                  <a16:creationId xmlns:a16="http://schemas.microsoft.com/office/drawing/2014/main" id="{B49C1C37-C2BD-5B20-D236-761567B96BB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1130F936-BC59-9CE1-5D20-98D2478A476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9F3E6FA8-5C7F-C30B-2CBC-DF5E3718AF3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D55BB5DB-9A92-B8BB-0CE8-26C9199730CF}"/>
                </a:ext>
              </a:extLst>
            </p:cNvPr>
            <p:cNvSpPr/>
            <p:nvPr/>
          </p:nvSpPr>
          <p:spPr>
            <a:xfrm rot="10800000">
              <a:off x="1503702" y="461377"/>
              <a:ext cx="10644096" cy="65945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1EED82C1-AF0C-6AE0-0D05-B86F473FD6D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A82941D6-68D3-E383-9196-30D0604A016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円弧 19">
              <a:extLst>
                <a:ext uri="{FF2B5EF4-FFF2-40B4-BE49-F238E27FC236}">
                  <a16:creationId xmlns:a16="http://schemas.microsoft.com/office/drawing/2014/main" id="{15FAC10F-C543-9BD8-BDE3-CC096A88916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円弧 20">
              <a:extLst>
                <a:ext uri="{FF2B5EF4-FFF2-40B4-BE49-F238E27FC236}">
                  <a16:creationId xmlns:a16="http://schemas.microsoft.com/office/drawing/2014/main" id="{3AAA7721-5567-A1A5-0C4C-83778791E24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" name="円弧 21">
              <a:extLst>
                <a:ext uri="{FF2B5EF4-FFF2-40B4-BE49-F238E27FC236}">
                  <a16:creationId xmlns:a16="http://schemas.microsoft.com/office/drawing/2014/main" id="{191779D9-C5CC-6E66-F60F-34B62C591D6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円弧 22">
              <a:extLst>
                <a:ext uri="{FF2B5EF4-FFF2-40B4-BE49-F238E27FC236}">
                  <a16:creationId xmlns:a16="http://schemas.microsoft.com/office/drawing/2014/main" id="{237A8FDD-1E89-829C-6CD0-4B072F83B58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8DE3C2A7-BE09-43F3-63DA-71EA3BFB3298}"/>
                </a:ext>
              </a:extLst>
            </p:cNvPr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CB3985A5-A69D-50F5-4B40-6361C2790BF2}"/>
                </a:ext>
              </a:extLst>
            </p:cNvPr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pic>
        <p:nvPicPr>
          <p:cNvPr id="25" name="Picture 24" descr="C:\Users\shibata\works_hp3\14KEKB_Review\背景材料\event_jks_full_修正03.gif">
            <a:extLst>
              <a:ext uri="{FF2B5EF4-FFF2-40B4-BE49-F238E27FC236}">
                <a16:creationId xmlns:a16="http://schemas.microsoft.com/office/drawing/2014/main" id="{25B11D01-C794-A078-1E75-DC2FC70DF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39" t="-3299" r="25912" b="26170"/>
          <a:stretch/>
        </p:blipFill>
        <p:spPr bwMode="auto">
          <a:xfrm>
            <a:off x="10718514" y="2599162"/>
            <a:ext cx="1470919" cy="133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7EFAC2F-D137-CD9F-A0DE-E7F643ED0B2A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5F11AB0-BD03-9559-5851-3E7FA20A514B}"/>
              </a:ext>
            </a:extLst>
          </p:cNvPr>
          <p:cNvSpPr txBox="1"/>
          <p:nvPr/>
        </p:nvSpPr>
        <p:spPr>
          <a:xfrm>
            <a:off x="3287689" y="6434516"/>
            <a:ext cx="5745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FF00"/>
                </a:solidFill>
              </a:rPr>
              <a:t>Inter-University Research Institute Corporation</a:t>
            </a:r>
            <a:r>
              <a:rPr lang="en-US" altLang="ja-JP" sz="1000" dirty="0">
                <a:solidFill>
                  <a:srgbClr val="FFFF00"/>
                </a:solidFill>
              </a:rPr>
              <a:t> </a:t>
            </a:r>
            <a:r>
              <a:rPr lang="en-US" altLang="ja-JP" sz="1100" b="1" dirty="0">
                <a:solidFill>
                  <a:srgbClr val="FFFF00"/>
                </a:solidFill>
              </a:rPr>
              <a:t>High Energy Accelerator Research Organization (KEK)</a:t>
            </a:r>
            <a:endParaRPr lang="en-US" altLang="ja-JP" sz="1000" b="1" dirty="0">
              <a:solidFill>
                <a:srgbClr val="FFFF00"/>
              </a:solidFill>
            </a:endParaRPr>
          </a:p>
          <a:p>
            <a:pPr algn="ctr"/>
            <a:r>
              <a:rPr lang="ja-JP" altLang="en-US" sz="800" dirty="0">
                <a:solidFill>
                  <a:srgbClr val="FFFF00"/>
                </a:solidFill>
              </a:rPr>
              <a:t>大学共同利用機関法人</a:t>
            </a:r>
            <a:r>
              <a:rPr lang="ja-JP" altLang="en-US" sz="1000" dirty="0">
                <a:solidFill>
                  <a:srgbClr val="FFFF00"/>
                </a:solidFill>
              </a:rPr>
              <a:t> </a:t>
            </a:r>
            <a:r>
              <a:rPr lang="ja-JP" altLang="en-US" sz="1100" b="1" dirty="0">
                <a:solidFill>
                  <a:srgbClr val="FFFF00"/>
                </a:solidFill>
              </a:rPr>
              <a:t>高エネルギー加速器研究機構 </a:t>
            </a:r>
            <a:r>
              <a:rPr lang="en-US" altLang="ja-JP" sz="1100" b="1" dirty="0">
                <a:solidFill>
                  <a:srgbClr val="FFFF00"/>
                </a:solidFill>
              </a:rPr>
              <a:t>(KEK)</a:t>
            </a:r>
            <a:endParaRPr lang="ja-JP" altLang="en-US" sz="1000" b="1" dirty="0">
              <a:solidFill>
                <a:srgbClr val="FFFF00"/>
              </a:solidFill>
            </a:endParaRPr>
          </a:p>
        </p:txBody>
      </p:sp>
      <p:pic>
        <p:nvPicPr>
          <p:cNvPr id="47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6A26985F-CEFA-793D-DE3A-6A2F40514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48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2BE060C2-EAA0-5F5B-0909-C5440404B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87CBC19C-50EA-43F8-B2E8-7E589109E71C}"/>
              </a:ext>
            </a:extLst>
          </p:cNvPr>
          <p:cNvGrpSpPr/>
          <p:nvPr/>
        </p:nvGrpSpPr>
        <p:grpSpPr>
          <a:xfrm rot="10800000">
            <a:off x="53784" y="3347435"/>
            <a:ext cx="12045409" cy="372572"/>
            <a:chOff x="102389" y="229418"/>
            <a:chExt cx="12045409" cy="372572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6A82007D-E455-313D-4FF7-DB27FB41E9BA}"/>
                </a:ext>
              </a:extLst>
            </p:cNvPr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2" name="円弧 51">
              <a:extLst>
                <a:ext uri="{FF2B5EF4-FFF2-40B4-BE49-F238E27FC236}">
                  <a16:creationId xmlns:a16="http://schemas.microsoft.com/office/drawing/2014/main" id="{CD00F2E7-A479-1CB5-9E84-233CDAAD1F0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円弧 52">
              <a:extLst>
                <a:ext uri="{FF2B5EF4-FFF2-40B4-BE49-F238E27FC236}">
                  <a16:creationId xmlns:a16="http://schemas.microsoft.com/office/drawing/2014/main" id="{C09CDF6F-EE67-5CC2-A727-78F6390B141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4" name="円弧 53">
              <a:extLst>
                <a:ext uri="{FF2B5EF4-FFF2-40B4-BE49-F238E27FC236}">
                  <a16:creationId xmlns:a16="http://schemas.microsoft.com/office/drawing/2014/main" id="{6C1841C6-CFC6-B9BD-E544-0CF5163A0CA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EA256F93-ED95-E153-46B6-8E44AAA7E670}"/>
                </a:ext>
              </a:extLst>
            </p:cNvPr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6" name="円弧 55">
              <a:extLst>
                <a:ext uri="{FF2B5EF4-FFF2-40B4-BE49-F238E27FC236}">
                  <a16:creationId xmlns:a16="http://schemas.microsoft.com/office/drawing/2014/main" id="{B1986164-8ECF-FFBC-684F-9045AB87559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円弧 56">
              <a:extLst>
                <a:ext uri="{FF2B5EF4-FFF2-40B4-BE49-F238E27FC236}">
                  <a16:creationId xmlns:a16="http://schemas.microsoft.com/office/drawing/2014/main" id="{1F8906D9-A38E-3648-DADB-FE3967191F8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8" name="円弧 57">
              <a:extLst>
                <a:ext uri="{FF2B5EF4-FFF2-40B4-BE49-F238E27FC236}">
                  <a16:creationId xmlns:a16="http://schemas.microsoft.com/office/drawing/2014/main" id="{4A9A2930-7C96-A653-5599-17C8756E1E1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0DC48E96-B253-7FAA-3706-5325B334B9FB}"/>
                </a:ext>
              </a:extLst>
            </p:cNvPr>
            <p:cNvSpPr/>
            <p:nvPr/>
          </p:nvSpPr>
          <p:spPr>
            <a:xfrm rot="10800000">
              <a:off x="1503702" y="460118"/>
              <a:ext cx="10644096" cy="6731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円弧 59">
              <a:extLst>
                <a:ext uri="{FF2B5EF4-FFF2-40B4-BE49-F238E27FC236}">
                  <a16:creationId xmlns:a16="http://schemas.microsoft.com/office/drawing/2014/main" id="{9AE41BBB-0F36-787E-CB46-A885346D517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円弧 60">
              <a:extLst>
                <a:ext uri="{FF2B5EF4-FFF2-40B4-BE49-F238E27FC236}">
                  <a16:creationId xmlns:a16="http://schemas.microsoft.com/office/drawing/2014/main" id="{D12F5B91-6DF7-0E3D-BEDC-191CBABFA6F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円弧 61">
              <a:extLst>
                <a:ext uri="{FF2B5EF4-FFF2-40B4-BE49-F238E27FC236}">
                  <a16:creationId xmlns:a16="http://schemas.microsoft.com/office/drawing/2014/main" id="{40E00095-0E91-DC62-9ADC-1EFD2A69BE4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円弧 62">
              <a:extLst>
                <a:ext uri="{FF2B5EF4-FFF2-40B4-BE49-F238E27FC236}">
                  <a16:creationId xmlns:a16="http://schemas.microsoft.com/office/drawing/2014/main" id="{C18019AF-EECB-C6D9-78EF-E53CC51FAFD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円弧 63">
              <a:extLst>
                <a:ext uri="{FF2B5EF4-FFF2-40B4-BE49-F238E27FC236}">
                  <a16:creationId xmlns:a16="http://schemas.microsoft.com/office/drawing/2014/main" id="{F045D445-C704-1D71-2A7D-3EC4DC61306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5" name="円弧 64">
              <a:extLst>
                <a:ext uri="{FF2B5EF4-FFF2-40B4-BE49-F238E27FC236}">
                  <a16:creationId xmlns:a16="http://schemas.microsoft.com/office/drawing/2014/main" id="{50FD0A60-83A2-D05D-7735-38B61BCC82E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6" name="二等辺三角形 65">
              <a:extLst>
                <a:ext uri="{FF2B5EF4-FFF2-40B4-BE49-F238E27FC236}">
                  <a16:creationId xmlns:a16="http://schemas.microsoft.com/office/drawing/2014/main" id="{212F162B-B739-3F5D-554F-5D0422610DE6}"/>
                </a:ext>
              </a:extLst>
            </p:cNvPr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7" name="二等辺三角形 66">
              <a:extLst>
                <a:ext uri="{FF2B5EF4-FFF2-40B4-BE49-F238E27FC236}">
                  <a16:creationId xmlns:a16="http://schemas.microsoft.com/office/drawing/2014/main" id="{2836D110-1531-9F33-8EEF-335ED1FCD568}"/>
                </a:ext>
              </a:extLst>
            </p:cNvPr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71" name="タイトル 1">
            <a:extLst>
              <a:ext uri="{FF2B5EF4-FFF2-40B4-BE49-F238E27FC236}">
                <a16:creationId xmlns:a16="http://schemas.microsoft.com/office/drawing/2014/main" id="{5D38C819-609B-8869-C01D-96FC8C081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9648" y="1195199"/>
            <a:ext cx="8792704" cy="1135128"/>
          </a:xfrm>
        </p:spPr>
        <p:txBody>
          <a:bodyPr>
            <a:noAutofit/>
          </a:bodyPr>
          <a:lstStyle/>
          <a:p>
            <a:r>
              <a:rPr lang="en-US" altLang="ja-JP" sz="6000" b="1" dirty="0">
                <a:solidFill>
                  <a:srgbClr val="002060"/>
                </a:solidFill>
              </a:rPr>
              <a:t>Fin.</a:t>
            </a:r>
            <a:endParaRPr lang="ja-JP" altLang="en-US" sz="6000" b="1" dirty="0">
              <a:solidFill>
                <a:srgbClr val="002060"/>
              </a:solidFill>
            </a:endParaRPr>
          </a:p>
        </p:txBody>
      </p:sp>
      <p:sp>
        <p:nvSpPr>
          <p:cNvPr id="2" name="サブタイトル 2">
            <a:extLst>
              <a:ext uri="{FF2B5EF4-FFF2-40B4-BE49-F238E27FC236}">
                <a16:creationId xmlns:a16="http://schemas.microsoft.com/office/drawing/2014/main" id="{58E95DC5-4C93-F9BF-BA66-20B4FD9C5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3702" y="4432169"/>
            <a:ext cx="9144000" cy="1598040"/>
          </a:xfrm>
        </p:spPr>
        <p:txBody>
          <a:bodyPr>
            <a:normAutofit/>
          </a:bodyPr>
          <a:lstStyle/>
          <a:p>
            <a:r>
              <a:rPr lang="en-US" altLang="ja-JP" dirty="0"/>
              <a:t>Thank you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1076686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190EC-213E-CE35-3CD7-974074593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C:\Users\shibata\works_hp3\14KEKB_Review\背景材料\event_jks_full_修正03.gif">
            <a:extLst>
              <a:ext uri="{FF2B5EF4-FFF2-40B4-BE49-F238E27FC236}">
                <a16:creationId xmlns:a16="http://schemas.microsoft.com/office/drawing/2014/main" id="{BD86AF45-96F1-262C-51F2-BB1723C81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5" t="25998" r="180" b="-99"/>
          <a:stretch/>
        </p:blipFill>
        <p:spPr bwMode="auto">
          <a:xfrm>
            <a:off x="0" y="0"/>
            <a:ext cx="1309448" cy="128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C2B5C99D-25AC-D234-573F-B5BC7774E392}"/>
              </a:ext>
            </a:extLst>
          </p:cNvPr>
          <p:cNvGrpSpPr/>
          <p:nvPr/>
        </p:nvGrpSpPr>
        <p:grpSpPr>
          <a:xfrm>
            <a:off x="102389" y="229418"/>
            <a:ext cx="12045409" cy="372572"/>
            <a:chOff x="102389" y="229418"/>
            <a:chExt cx="12045409" cy="372572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1BC9631E-24E0-69A7-7B47-E62D0996A844}"/>
                </a:ext>
              </a:extLst>
            </p:cNvPr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円弧 9">
              <a:extLst>
                <a:ext uri="{FF2B5EF4-FFF2-40B4-BE49-F238E27FC236}">
                  <a16:creationId xmlns:a16="http://schemas.microsoft.com/office/drawing/2014/main" id="{EA48CFFC-A8B7-3F9D-D54A-F1033617FDB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" name="円弧 10">
              <a:extLst>
                <a:ext uri="{FF2B5EF4-FFF2-40B4-BE49-F238E27FC236}">
                  <a16:creationId xmlns:a16="http://schemas.microsoft.com/office/drawing/2014/main" id="{9DD59125-2F14-BDC1-5DBF-4C99E75376C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円弧 11">
              <a:extLst>
                <a:ext uri="{FF2B5EF4-FFF2-40B4-BE49-F238E27FC236}">
                  <a16:creationId xmlns:a16="http://schemas.microsoft.com/office/drawing/2014/main" id="{33CD9CE7-D17A-8302-1A06-7DC8D770759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6C811A4B-ABA0-DD9A-C428-2EDCE0298449}"/>
                </a:ext>
              </a:extLst>
            </p:cNvPr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" name="円弧 13">
              <a:extLst>
                <a:ext uri="{FF2B5EF4-FFF2-40B4-BE49-F238E27FC236}">
                  <a16:creationId xmlns:a16="http://schemas.microsoft.com/office/drawing/2014/main" id="{3476ACBD-7EC0-FEFC-2A5F-410706245DC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5A949445-96F7-FD14-0050-C21D96A9190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" name="円弧 15">
              <a:extLst>
                <a:ext uri="{FF2B5EF4-FFF2-40B4-BE49-F238E27FC236}">
                  <a16:creationId xmlns:a16="http://schemas.microsoft.com/office/drawing/2014/main" id="{69905052-23DF-D465-B7BE-CFCD1FDF3B1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D9453F9-90B0-6839-9677-968302853967}"/>
                </a:ext>
              </a:extLst>
            </p:cNvPr>
            <p:cNvSpPr/>
            <p:nvPr/>
          </p:nvSpPr>
          <p:spPr>
            <a:xfrm rot="10800000">
              <a:off x="1503702" y="461377"/>
              <a:ext cx="10644096" cy="65945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76ACF79B-3BD1-CC0D-075C-CDA6C630D4B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DF0D59C8-FA9F-18B6-1E1A-8F75E9254DD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円弧 19">
              <a:extLst>
                <a:ext uri="{FF2B5EF4-FFF2-40B4-BE49-F238E27FC236}">
                  <a16:creationId xmlns:a16="http://schemas.microsoft.com/office/drawing/2014/main" id="{9EADCA1A-7545-EFEF-C989-1AC14C03E67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" name="円弧 20">
              <a:extLst>
                <a:ext uri="{FF2B5EF4-FFF2-40B4-BE49-F238E27FC236}">
                  <a16:creationId xmlns:a16="http://schemas.microsoft.com/office/drawing/2014/main" id="{38962264-FF40-3BB2-A453-642A798C53F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" name="円弧 21">
              <a:extLst>
                <a:ext uri="{FF2B5EF4-FFF2-40B4-BE49-F238E27FC236}">
                  <a16:creationId xmlns:a16="http://schemas.microsoft.com/office/drawing/2014/main" id="{E7DD16A0-0C23-4B42-5EC9-84935A40074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円弧 22">
              <a:extLst>
                <a:ext uri="{FF2B5EF4-FFF2-40B4-BE49-F238E27FC236}">
                  <a16:creationId xmlns:a16="http://schemas.microsoft.com/office/drawing/2014/main" id="{568A2CA2-287F-830D-70D8-F703FABC28D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C8558F80-38AA-B504-4EC3-D55AF53A774E}"/>
                </a:ext>
              </a:extLst>
            </p:cNvPr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05BA213A-E387-85DB-2CCF-5C044426E395}"/>
                </a:ext>
              </a:extLst>
            </p:cNvPr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pic>
        <p:nvPicPr>
          <p:cNvPr id="25" name="Picture 24" descr="C:\Users\shibata\works_hp3\14KEKB_Review\背景材料\event_jks_full_修正03.gif">
            <a:extLst>
              <a:ext uri="{FF2B5EF4-FFF2-40B4-BE49-F238E27FC236}">
                <a16:creationId xmlns:a16="http://schemas.microsoft.com/office/drawing/2014/main" id="{8372FFCF-D381-E074-B145-D2AFAB6ED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39" t="-3299" r="25912" b="26170"/>
          <a:stretch/>
        </p:blipFill>
        <p:spPr bwMode="auto">
          <a:xfrm>
            <a:off x="10718514" y="2599162"/>
            <a:ext cx="1470919" cy="133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687FB145-F313-5E0D-5A1D-2AE5E56CFC18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06316BF-18AC-872F-827C-6682412D4E25}"/>
              </a:ext>
            </a:extLst>
          </p:cNvPr>
          <p:cNvSpPr txBox="1"/>
          <p:nvPr/>
        </p:nvSpPr>
        <p:spPr>
          <a:xfrm>
            <a:off x="3287689" y="6434516"/>
            <a:ext cx="57459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solidFill>
                  <a:srgbClr val="FFFF00"/>
                </a:solidFill>
              </a:rPr>
              <a:t>Inter-University Research Institute Corporation</a:t>
            </a:r>
            <a:r>
              <a:rPr lang="en-US" altLang="ja-JP" sz="1000" dirty="0">
                <a:solidFill>
                  <a:srgbClr val="FFFF00"/>
                </a:solidFill>
              </a:rPr>
              <a:t> </a:t>
            </a:r>
            <a:r>
              <a:rPr lang="en-US" altLang="ja-JP" sz="1100" b="1" dirty="0">
                <a:solidFill>
                  <a:srgbClr val="FFFF00"/>
                </a:solidFill>
              </a:rPr>
              <a:t>High Energy Accelerator Research Organization (KEK)</a:t>
            </a:r>
            <a:endParaRPr lang="en-US" altLang="ja-JP" sz="1000" b="1" dirty="0">
              <a:solidFill>
                <a:srgbClr val="FFFF00"/>
              </a:solidFill>
            </a:endParaRPr>
          </a:p>
          <a:p>
            <a:pPr algn="ctr"/>
            <a:r>
              <a:rPr lang="ja-JP" altLang="en-US" sz="800" dirty="0">
                <a:solidFill>
                  <a:srgbClr val="FFFF00"/>
                </a:solidFill>
              </a:rPr>
              <a:t>大学共同利用機関法人</a:t>
            </a:r>
            <a:r>
              <a:rPr lang="ja-JP" altLang="en-US" sz="1000" dirty="0">
                <a:solidFill>
                  <a:srgbClr val="FFFF00"/>
                </a:solidFill>
              </a:rPr>
              <a:t> </a:t>
            </a:r>
            <a:r>
              <a:rPr lang="ja-JP" altLang="en-US" sz="1100" b="1" dirty="0">
                <a:solidFill>
                  <a:srgbClr val="FFFF00"/>
                </a:solidFill>
              </a:rPr>
              <a:t>高エネルギー加速器研究機構 </a:t>
            </a:r>
            <a:r>
              <a:rPr lang="en-US" altLang="ja-JP" sz="1100" b="1" dirty="0">
                <a:solidFill>
                  <a:srgbClr val="FFFF00"/>
                </a:solidFill>
              </a:rPr>
              <a:t>(KEK)</a:t>
            </a:r>
            <a:endParaRPr lang="ja-JP" altLang="en-US" sz="1000" b="1" dirty="0">
              <a:solidFill>
                <a:srgbClr val="FFFF00"/>
              </a:solidFill>
            </a:endParaRPr>
          </a:p>
        </p:txBody>
      </p:sp>
      <p:pic>
        <p:nvPicPr>
          <p:cNvPr id="47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A2AA53F9-37AB-5DB7-99FE-9B110628E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48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5848176D-0751-8BD0-29AB-04D92A652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80CD4060-33D3-600C-04C2-C71D908CCD3F}"/>
              </a:ext>
            </a:extLst>
          </p:cNvPr>
          <p:cNvGrpSpPr/>
          <p:nvPr/>
        </p:nvGrpSpPr>
        <p:grpSpPr>
          <a:xfrm rot="10800000">
            <a:off x="53784" y="3347435"/>
            <a:ext cx="12045409" cy="372572"/>
            <a:chOff x="102389" y="229418"/>
            <a:chExt cx="12045409" cy="372572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C23EAB37-3679-EE94-3304-16F9EE4C7316}"/>
                </a:ext>
              </a:extLst>
            </p:cNvPr>
            <p:cNvSpPr/>
            <p:nvPr/>
          </p:nvSpPr>
          <p:spPr>
            <a:xfrm rot="10800000">
              <a:off x="11503620" y="365062"/>
              <a:ext cx="388674" cy="980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2" name="円弧 51">
              <a:extLst>
                <a:ext uri="{FF2B5EF4-FFF2-40B4-BE49-F238E27FC236}">
                  <a16:creationId xmlns:a16="http://schemas.microsoft.com/office/drawing/2014/main" id="{0AF114FF-42F4-B901-9A0F-A370FB68DC6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円弧 52">
              <a:extLst>
                <a:ext uri="{FF2B5EF4-FFF2-40B4-BE49-F238E27FC236}">
                  <a16:creationId xmlns:a16="http://schemas.microsoft.com/office/drawing/2014/main" id="{7EEB0755-95BE-843D-5B34-1F41C33DC62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4" name="円弧 53">
              <a:extLst>
                <a:ext uri="{FF2B5EF4-FFF2-40B4-BE49-F238E27FC236}">
                  <a16:creationId xmlns:a16="http://schemas.microsoft.com/office/drawing/2014/main" id="{4F8B8394-8BCD-A070-0BC5-D5E0AEE42D9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EF67778B-9FD4-A1AE-A5BA-B4BB124B2F55}"/>
                </a:ext>
              </a:extLst>
            </p:cNvPr>
            <p:cNvSpPr/>
            <p:nvPr/>
          </p:nvSpPr>
          <p:spPr>
            <a:xfrm rot="10800000">
              <a:off x="1482165" y="304799"/>
              <a:ext cx="10473505" cy="65741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6" name="円弧 55">
              <a:extLst>
                <a:ext uri="{FF2B5EF4-FFF2-40B4-BE49-F238E27FC236}">
                  <a16:creationId xmlns:a16="http://schemas.microsoft.com/office/drawing/2014/main" id="{4ACBE78C-1062-5B60-5B93-6DF3F837134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円弧 56">
              <a:extLst>
                <a:ext uri="{FF2B5EF4-FFF2-40B4-BE49-F238E27FC236}">
                  <a16:creationId xmlns:a16="http://schemas.microsoft.com/office/drawing/2014/main" id="{6483361B-E09A-3E46-90F2-1E0EDE21CE2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8" name="円弧 57">
              <a:extLst>
                <a:ext uri="{FF2B5EF4-FFF2-40B4-BE49-F238E27FC236}">
                  <a16:creationId xmlns:a16="http://schemas.microsoft.com/office/drawing/2014/main" id="{9C596615-4FE8-9143-E66D-C7360CACD55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5350398"/>
                <a:gd name="adj2" fmla="val 16335659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C2281337-4A91-6B26-D2C5-4841C295095C}"/>
                </a:ext>
              </a:extLst>
            </p:cNvPr>
            <p:cNvSpPr/>
            <p:nvPr/>
          </p:nvSpPr>
          <p:spPr>
            <a:xfrm rot="10800000">
              <a:off x="1503702" y="460118"/>
              <a:ext cx="10644096" cy="67318"/>
            </a:xfrm>
            <a:prstGeom prst="rect">
              <a:avLst/>
            </a:prstGeom>
            <a:solidFill>
              <a:srgbClr val="000066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円弧 59">
              <a:extLst>
                <a:ext uri="{FF2B5EF4-FFF2-40B4-BE49-F238E27FC236}">
                  <a16:creationId xmlns:a16="http://schemas.microsoft.com/office/drawing/2014/main" id="{81BA0A5A-4312-3F25-582C-B8A7310AC51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706110" y="22941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円弧 60">
              <a:extLst>
                <a:ext uri="{FF2B5EF4-FFF2-40B4-BE49-F238E27FC236}">
                  <a16:creationId xmlns:a16="http://schemas.microsoft.com/office/drawing/2014/main" id="{FA2754CF-DC77-676F-2EAE-0F499D2568E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52588" y="25152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円弧 61">
              <a:extLst>
                <a:ext uri="{FF2B5EF4-FFF2-40B4-BE49-F238E27FC236}">
                  <a16:creationId xmlns:a16="http://schemas.microsoft.com/office/drawing/2014/main" id="{DED835E9-B79F-41F1-61B3-E0754264A27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405467" y="26921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FFC000"/>
              </a:solidFill>
            </a:ln>
            <a:effectLst>
              <a:outerShdw blurRad="50800" dist="50800" algn="l" rotWithShape="0">
                <a:srgbClr val="FFC000">
                  <a:alpha val="75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円弧 62">
              <a:extLst>
                <a:ext uri="{FF2B5EF4-FFF2-40B4-BE49-F238E27FC236}">
                  <a16:creationId xmlns:a16="http://schemas.microsoft.com/office/drawing/2014/main" id="{382F72F6-00C9-C841-2905-04C3539F1C8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804263" y="380908"/>
              <a:ext cx="88031" cy="221082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円弧 63">
              <a:extLst>
                <a:ext uri="{FF2B5EF4-FFF2-40B4-BE49-F238E27FC236}">
                  <a16:creationId xmlns:a16="http://schemas.microsoft.com/office/drawing/2014/main" id="{2A559811-1FC3-70AA-F7C9-8AB448F9EE1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650741" y="403016"/>
              <a:ext cx="70425" cy="176866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5" name="円弧 64">
              <a:extLst>
                <a:ext uri="{FF2B5EF4-FFF2-40B4-BE49-F238E27FC236}">
                  <a16:creationId xmlns:a16="http://schemas.microsoft.com/office/drawing/2014/main" id="{99E6367B-B872-D9A4-5868-22ADBD194BB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1503620" y="420702"/>
              <a:ext cx="56340" cy="141493"/>
            </a:xfrm>
            <a:prstGeom prst="arc">
              <a:avLst>
                <a:gd name="adj1" fmla="val 16137867"/>
                <a:gd name="adj2" fmla="val 5501634"/>
              </a:avLst>
            </a:prstGeom>
            <a:ln w="28575">
              <a:solidFill>
                <a:srgbClr val="000066"/>
              </a:solidFill>
            </a:ln>
            <a:effectLst>
              <a:outerShdw blurRad="50800" dist="50800" algn="l" rotWithShape="0">
                <a:srgbClr val="000066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6" name="二等辺三角形 65">
              <a:extLst>
                <a:ext uri="{FF2B5EF4-FFF2-40B4-BE49-F238E27FC236}">
                  <a16:creationId xmlns:a16="http://schemas.microsoft.com/office/drawing/2014/main" id="{7CE042A0-8677-D13E-9097-49403A93879C}"/>
                </a:ext>
              </a:extLst>
            </p:cNvPr>
            <p:cNvSpPr/>
            <p:nvPr/>
          </p:nvSpPr>
          <p:spPr>
            <a:xfrm rot="15960000">
              <a:off x="775762" y="-315172"/>
              <a:ext cx="54376" cy="1401122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7" name="二等辺三角形 66">
              <a:extLst>
                <a:ext uri="{FF2B5EF4-FFF2-40B4-BE49-F238E27FC236}">
                  <a16:creationId xmlns:a16="http://schemas.microsoft.com/office/drawing/2014/main" id="{64DF1534-E2AB-F8AD-97C4-3F664ACEC99D}"/>
                </a:ext>
              </a:extLst>
            </p:cNvPr>
            <p:cNvSpPr/>
            <p:nvPr/>
          </p:nvSpPr>
          <p:spPr>
            <a:xfrm rot="16440000">
              <a:off x="800838" y="-256932"/>
              <a:ext cx="54376" cy="1401122"/>
            </a:xfrm>
            <a:prstGeom prst="triangle">
              <a:avLst/>
            </a:prstGeom>
            <a:solidFill>
              <a:srgbClr val="00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71" name="タイトル 1">
            <a:extLst>
              <a:ext uri="{FF2B5EF4-FFF2-40B4-BE49-F238E27FC236}">
                <a16:creationId xmlns:a16="http://schemas.microsoft.com/office/drawing/2014/main" id="{10E62FED-7538-A284-0397-C8686B10C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9648" y="1195199"/>
            <a:ext cx="8792704" cy="1135128"/>
          </a:xfrm>
        </p:spPr>
        <p:txBody>
          <a:bodyPr>
            <a:noAutofit/>
          </a:bodyPr>
          <a:lstStyle/>
          <a:p>
            <a:r>
              <a:rPr lang="en-US" altLang="ja-JP" b="1" dirty="0">
                <a:solidFill>
                  <a:srgbClr val="002060"/>
                </a:solidFill>
              </a:rPr>
              <a:t>Back up</a:t>
            </a:r>
            <a:endParaRPr lang="ja-JP" altLang="en-US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019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523AC-CF01-703A-ED30-37AC58ACA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FFA4A92-CA11-9462-0EC2-E13E1C859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D2C9471-721B-957D-88E5-99B4DDFE0BE0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2848B5BE-5094-2183-F005-B0A203A63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57AD4D61-4098-564F-163A-780C75ADF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F19FEC-F75F-5678-3361-F7B6FF96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24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DC7D0F9D-05E3-EA54-4A56-556AE810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CFA07F3A-50D1-118B-988C-1A7D0663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7AD32B67-09E6-E601-8A80-E96D20C0D042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International collaboration</a:t>
            </a:r>
            <a:endParaRPr lang="ja-JP" altLang="en-US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102B970-1DF8-9FFF-CD3A-19E557B81178}"/>
              </a:ext>
            </a:extLst>
          </p:cNvPr>
          <p:cNvSpPr txBox="1">
            <a:spLocks/>
          </p:cNvSpPr>
          <p:nvPr/>
        </p:nvSpPr>
        <p:spPr>
          <a:xfrm>
            <a:off x="203606" y="1132669"/>
            <a:ext cx="11547116" cy="5340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0DB6D0D-E108-CBEA-D01A-EB6C238726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606" y="1261004"/>
            <a:ext cx="8137827" cy="456317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AA899C-2AFF-9305-5A58-A2E863C63546}"/>
              </a:ext>
            </a:extLst>
          </p:cNvPr>
          <p:cNvSpPr txBox="1"/>
          <p:nvPr/>
        </p:nvSpPr>
        <p:spPr>
          <a:xfrm>
            <a:off x="8783669" y="2054795"/>
            <a:ext cx="31053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 beam-beam TF is currently active with participation from CERN, China, and KEK</a:t>
            </a:r>
          </a:p>
          <a:p>
            <a:endParaRPr lang="en-US" altLang="ja-JP" dirty="0"/>
          </a:p>
          <a:p>
            <a:r>
              <a:rPr lang="en-US" altLang="ja-JP" dirty="0"/>
              <a:t>Joint R&amp;D on the QCS upgrade is being conducted with FNAL and BNL.</a:t>
            </a:r>
            <a:endParaRPr kumimoji="1" lang="en-US" altLang="ja-JP" dirty="0"/>
          </a:p>
          <a:p>
            <a:endParaRPr lang="en-US" altLang="ja-JP" dirty="0"/>
          </a:p>
          <a:p>
            <a:r>
              <a:rPr lang="en-US" altLang="ja-JP" dirty="0"/>
              <a:t>Joint R&amp;D on the dithering system with SLAC.</a:t>
            </a:r>
            <a:endParaRPr kumimoji="1"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9582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3641B-D8E7-DA61-F6AC-45619A27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F94A2EE-77BF-7D11-CD4C-71253469B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22652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E2CEAE5-4014-A0BB-BCA8-63AA1B9B65AC}"/>
              </a:ext>
            </a:extLst>
          </p:cNvPr>
          <p:cNvSpPr/>
          <p:nvPr/>
        </p:nvSpPr>
        <p:spPr>
          <a:xfrm>
            <a:off x="0" y="6434515"/>
            <a:ext cx="12192000" cy="43132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pic>
        <p:nvPicPr>
          <p:cNvPr id="13" name="Picture 5" descr="C:\Documents and Settings\Administrator\デスクトップ\keklogo_blue.gif">
            <a:extLst>
              <a:ext uri="{FF2B5EF4-FFF2-40B4-BE49-F238E27FC236}">
                <a16:creationId xmlns:a16="http://schemas.microsoft.com/office/drawing/2014/main" id="{A8F2C40F-C503-37C3-A58E-05B287AF6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16" y="6463741"/>
            <a:ext cx="702056" cy="402103"/>
          </a:xfrm>
          <a:prstGeom prst="rect">
            <a:avLst/>
          </a:prstGeom>
          <a:noFill/>
        </p:spPr>
      </p:pic>
      <p:pic>
        <p:nvPicPr>
          <p:cNvPr id="14" name="Picture 1" descr="C:\Documents and Settings\Administrator\デスクトップ\SuperKEKB_logo.gif">
            <a:extLst>
              <a:ext uri="{FF2B5EF4-FFF2-40B4-BE49-F238E27FC236}">
                <a16:creationId xmlns:a16="http://schemas.microsoft.com/office/drawing/2014/main" id="{7AB00C4F-2DDD-8E6A-2C5E-90E2B511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2495" y="6449005"/>
            <a:ext cx="759505" cy="408995"/>
          </a:xfrm>
          <a:prstGeom prst="rect">
            <a:avLst/>
          </a:prstGeom>
          <a:noFill/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1845CB-18DE-2EF8-A756-A24C38208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3575"/>
            <a:ext cx="2743200" cy="365125"/>
          </a:xfrm>
        </p:spPr>
        <p:txBody>
          <a:bodyPr/>
          <a:lstStyle/>
          <a:p>
            <a:fld id="{2703563A-5760-4490-B9C0-0ADE44AA5E72}" type="slidenum">
              <a:rPr kumimoji="1" lang="ja-JP" altLang="en-US" smtClean="0">
                <a:solidFill>
                  <a:srgbClr val="FFFF00"/>
                </a:solidFill>
              </a:rPr>
              <a:t>25</a:t>
            </a:fld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" name="日付プレースホルダー 8">
            <a:extLst>
              <a:ext uri="{FF2B5EF4-FFF2-40B4-BE49-F238E27FC236}">
                <a16:creationId xmlns:a16="http://schemas.microsoft.com/office/drawing/2014/main" id="{1F5E9F3A-D20E-EE7F-DC1A-4BDDCDE4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3575"/>
            <a:ext cx="27432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26th October 2026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5350BE46-6D99-F93E-89DC-45C01F72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3575"/>
            <a:ext cx="4114800" cy="365125"/>
          </a:xfrm>
        </p:spPr>
        <p:txBody>
          <a:bodyPr/>
          <a:lstStyle/>
          <a:p>
            <a:r>
              <a:rPr kumimoji="1" lang="en-US" altLang="ja-JP">
                <a:solidFill>
                  <a:srgbClr val="FFFF00"/>
                </a:solidFill>
              </a:rPr>
              <a:t>The 29th KEKB Accelerator Review Committee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714BD835-A892-C580-9556-679D7B613193}"/>
              </a:ext>
            </a:extLst>
          </p:cNvPr>
          <p:cNvSpPr txBox="1">
            <a:spLocks/>
          </p:cNvSpPr>
          <p:nvPr/>
        </p:nvSpPr>
        <p:spPr>
          <a:xfrm>
            <a:off x="1785678" y="0"/>
            <a:ext cx="8360404" cy="735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b="1" dirty="0">
                <a:solidFill>
                  <a:srgbClr val="002060"/>
                </a:solidFill>
                <a:latin typeface="+mn-lt"/>
              </a:rPr>
              <a:t>****</a:t>
            </a:r>
            <a:endParaRPr lang="ja-JP" altLang="en-US" sz="4000" b="1" baseline="30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46A58F1F-2BAB-CAB0-0585-42D327CEDA42}"/>
              </a:ext>
            </a:extLst>
          </p:cNvPr>
          <p:cNvSpPr txBox="1">
            <a:spLocks/>
          </p:cNvSpPr>
          <p:nvPr/>
        </p:nvSpPr>
        <p:spPr>
          <a:xfrm>
            <a:off x="203606" y="1132669"/>
            <a:ext cx="11547116" cy="5340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>
                <a:solidFill>
                  <a:srgbClr val="002060"/>
                </a:solidFill>
                <a:sym typeface="Symbol" panose="05050102010706020507" pitchFamily="18" charset="2"/>
              </a:rPr>
              <a:t>***</a:t>
            </a:r>
          </a:p>
          <a:p>
            <a:pPr lvl="1"/>
            <a:endParaRPr lang="en-US" altLang="ja-JP" sz="20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3361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100854</TotalTime>
  <Words>3330</Words>
  <Application>Microsoft Office PowerPoint</Application>
  <PresentationFormat>ワイド画面</PresentationFormat>
  <Paragraphs>777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Symbol</vt:lpstr>
      <vt:lpstr>Office テーマ</vt:lpstr>
      <vt:lpstr>SuperKEKB operation status and overview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Fin.</vt:lpstr>
      <vt:lpstr>Back up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ARC2022_vacuum</dc:title>
  <dc:creator>shibata kyo</dc:creator>
  <cp:lastModifiedBy>SHIBATA Kyo</cp:lastModifiedBy>
  <cp:revision>1552</cp:revision>
  <cp:lastPrinted>2024-04-24T02:02:16Z</cp:lastPrinted>
  <dcterms:created xsi:type="dcterms:W3CDTF">2018-08-10T01:02:51Z</dcterms:created>
  <dcterms:modified xsi:type="dcterms:W3CDTF">2026-10-25T05:18:15Z</dcterms:modified>
</cp:coreProperties>
</file>