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473" r:id="rId3"/>
    <p:sldId id="474" r:id="rId4"/>
    <p:sldId id="481" r:id="rId5"/>
    <p:sldId id="485" r:id="rId6"/>
    <p:sldId id="489" r:id="rId7"/>
    <p:sldId id="486" r:id="rId8"/>
    <p:sldId id="494" r:id="rId9"/>
    <p:sldId id="488" r:id="rId10"/>
    <p:sldId id="487" r:id="rId11"/>
    <p:sldId id="496" r:id="rId12"/>
    <p:sldId id="490" r:id="rId13"/>
    <p:sldId id="495" r:id="rId14"/>
    <p:sldId id="497" r:id="rId15"/>
    <p:sldId id="501" r:id="rId16"/>
    <p:sldId id="502" r:id="rId17"/>
    <p:sldId id="498" r:id="rId18"/>
    <p:sldId id="260" r:id="rId19"/>
    <p:sldId id="275" r:id="rId20"/>
    <p:sldId id="268" r:id="rId21"/>
    <p:sldId id="503" r:id="rId22"/>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6" autoAdjust="0"/>
    <p:restoredTop sz="95448" autoAdjust="0"/>
  </p:normalViewPr>
  <p:slideViewPr>
    <p:cSldViewPr snapToGrid="0">
      <p:cViewPr varScale="1">
        <p:scale>
          <a:sx n="91" d="100"/>
          <a:sy n="91" d="100"/>
        </p:scale>
        <p:origin x="5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0F3F397-B873-6689-2BE6-86834DEB99EA}"/>
              </a:ext>
            </a:extLst>
          </p:cNvPr>
          <p:cNvSpPr>
            <a:spLocks noGrp="1"/>
          </p:cNvSpPr>
          <p:nvPr>
            <p:ph type="hdr" sz="quarter"/>
          </p:nvPr>
        </p:nvSpPr>
        <p:spPr>
          <a:xfrm>
            <a:off x="1" y="1"/>
            <a:ext cx="3078163" cy="512763"/>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173C1B0-560F-9AD9-4EFF-B46820E4EB61}"/>
              </a:ext>
            </a:extLst>
          </p:cNvPr>
          <p:cNvSpPr>
            <a:spLocks noGrp="1"/>
          </p:cNvSpPr>
          <p:nvPr>
            <p:ph type="dt" sz="quarter" idx="1"/>
          </p:nvPr>
        </p:nvSpPr>
        <p:spPr>
          <a:xfrm>
            <a:off x="4024313" y="1"/>
            <a:ext cx="3078162" cy="512763"/>
          </a:xfrm>
          <a:prstGeom prst="rect">
            <a:avLst/>
          </a:prstGeom>
        </p:spPr>
        <p:txBody>
          <a:bodyPr vert="horz" lIns="91430" tIns="45715" rIns="91430" bIns="45715" rtlCol="0"/>
          <a:lstStyle>
            <a:lvl1pPr algn="r">
              <a:defRPr sz="1200"/>
            </a:lvl1pPr>
          </a:lstStyle>
          <a:p>
            <a:fld id="{40BECDC5-9A9A-4C7E-8E1F-2E243AE025E7}" type="datetimeFigureOut">
              <a:rPr kumimoji="1" lang="ja-JP" altLang="en-US" smtClean="0"/>
              <a:t>2024/3/26</a:t>
            </a:fld>
            <a:endParaRPr kumimoji="1" lang="ja-JP" altLang="en-US"/>
          </a:p>
        </p:txBody>
      </p:sp>
      <p:sp>
        <p:nvSpPr>
          <p:cNvPr id="4" name="フッター プレースホルダー 3">
            <a:extLst>
              <a:ext uri="{FF2B5EF4-FFF2-40B4-BE49-F238E27FC236}">
                <a16:creationId xmlns:a16="http://schemas.microsoft.com/office/drawing/2014/main" id="{53FE4C00-3FFE-A556-05A6-75BF4F8BD803}"/>
              </a:ext>
            </a:extLst>
          </p:cNvPr>
          <p:cNvSpPr>
            <a:spLocks noGrp="1"/>
          </p:cNvSpPr>
          <p:nvPr>
            <p:ph type="ftr" sz="quarter" idx="2"/>
          </p:nvPr>
        </p:nvSpPr>
        <p:spPr>
          <a:xfrm>
            <a:off x="1" y="9721851"/>
            <a:ext cx="3078163" cy="512763"/>
          </a:xfrm>
          <a:prstGeom prst="rect">
            <a:avLst/>
          </a:prstGeom>
        </p:spPr>
        <p:txBody>
          <a:bodyPr vert="horz" lIns="91430" tIns="45715" rIns="91430" bIns="45715"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9CA0798-26DE-6903-D90E-F702DBADA1D3}"/>
              </a:ext>
            </a:extLst>
          </p:cNvPr>
          <p:cNvSpPr>
            <a:spLocks noGrp="1"/>
          </p:cNvSpPr>
          <p:nvPr>
            <p:ph type="sldNum" sz="quarter" idx="3"/>
          </p:nvPr>
        </p:nvSpPr>
        <p:spPr>
          <a:xfrm>
            <a:off x="4024313" y="9721851"/>
            <a:ext cx="3078162" cy="512763"/>
          </a:xfrm>
          <a:prstGeom prst="rect">
            <a:avLst/>
          </a:prstGeom>
        </p:spPr>
        <p:txBody>
          <a:bodyPr vert="horz" lIns="91430" tIns="45715" rIns="91430" bIns="45715" rtlCol="0" anchor="b"/>
          <a:lstStyle>
            <a:lvl1pPr algn="r">
              <a:defRPr sz="1200"/>
            </a:lvl1pPr>
          </a:lstStyle>
          <a:p>
            <a:fld id="{7C08E5B2-AB91-4EBA-A043-330246EC4DB5}" type="slidenum">
              <a:rPr kumimoji="1" lang="ja-JP" altLang="en-US" smtClean="0"/>
              <a:t>‹#›</a:t>
            </a:fld>
            <a:endParaRPr kumimoji="1" lang="ja-JP" altLang="en-US"/>
          </a:p>
        </p:txBody>
      </p:sp>
    </p:spTree>
    <p:extLst>
      <p:ext uri="{BB962C8B-B14F-4D97-AF65-F5344CB8AC3E}">
        <p14:creationId xmlns:p14="http://schemas.microsoft.com/office/powerpoint/2010/main" val="956370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3078163" cy="512763"/>
          </a:xfrm>
          <a:prstGeom prst="rect">
            <a:avLst/>
          </a:prstGeom>
        </p:spPr>
        <p:txBody>
          <a:bodyPr vert="horz" lIns="91420" tIns="45711" rIns="91420"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4313" y="2"/>
            <a:ext cx="3078162" cy="512763"/>
          </a:xfrm>
          <a:prstGeom prst="rect">
            <a:avLst/>
          </a:prstGeom>
        </p:spPr>
        <p:txBody>
          <a:bodyPr vert="horz" lIns="91420" tIns="45711" rIns="91420" bIns="45711" rtlCol="0"/>
          <a:lstStyle>
            <a:lvl1pPr algn="r">
              <a:defRPr sz="1200"/>
            </a:lvl1pPr>
          </a:lstStyle>
          <a:p>
            <a:fld id="{DF22D17F-8761-4B71-8065-BB5B444C7FA0}" type="datetimeFigureOut">
              <a:rPr kumimoji="1" lang="ja-JP" altLang="en-US" smtClean="0"/>
              <a:t>2024/3/26</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20" tIns="45711" rIns="91420" bIns="45711" rtlCol="0" anchor="ctr"/>
          <a:lstStyle/>
          <a:p>
            <a:endParaRPr lang="ja-JP" altLang="en-US"/>
          </a:p>
        </p:txBody>
      </p:sp>
      <p:sp>
        <p:nvSpPr>
          <p:cNvPr id="5" name="ノート プレースホルダー 4"/>
          <p:cNvSpPr>
            <a:spLocks noGrp="1"/>
          </p:cNvSpPr>
          <p:nvPr>
            <p:ph type="body" sz="quarter" idx="3"/>
          </p:nvPr>
        </p:nvSpPr>
        <p:spPr>
          <a:xfrm>
            <a:off x="711200" y="4926015"/>
            <a:ext cx="5683250" cy="4029075"/>
          </a:xfrm>
          <a:prstGeom prst="rect">
            <a:avLst/>
          </a:prstGeom>
        </p:spPr>
        <p:txBody>
          <a:bodyPr vert="horz" lIns="91420" tIns="45711" rIns="91420"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721852"/>
            <a:ext cx="3078163" cy="512763"/>
          </a:xfrm>
          <a:prstGeom prst="rect">
            <a:avLst/>
          </a:prstGeom>
        </p:spPr>
        <p:txBody>
          <a:bodyPr vert="horz" lIns="91420" tIns="45711" rIns="91420"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4313" y="9721852"/>
            <a:ext cx="3078162" cy="512763"/>
          </a:xfrm>
          <a:prstGeom prst="rect">
            <a:avLst/>
          </a:prstGeom>
        </p:spPr>
        <p:txBody>
          <a:bodyPr vert="horz" lIns="91420" tIns="45711" rIns="91420" bIns="45711" rtlCol="0" anchor="b"/>
          <a:lstStyle>
            <a:lvl1pPr algn="r">
              <a:defRPr sz="1200"/>
            </a:lvl1pPr>
          </a:lstStyle>
          <a:p>
            <a:fld id="{B99A27B6-7467-4B17-8003-B926DFCA47BA}" type="slidenum">
              <a:rPr kumimoji="1" lang="ja-JP" altLang="en-US" smtClean="0"/>
              <a:t>‹#›</a:t>
            </a:fld>
            <a:endParaRPr kumimoji="1" lang="ja-JP" altLang="en-US"/>
          </a:p>
        </p:txBody>
      </p:sp>
    </p:spTree>
    <p:extLst>
      <p:ext uri="{BB962C8B-B14F-4D97-AF65-F5344CB8AC3E}">
        <p14:creationId xmlns:p14="http://schemas.microsoft.com/office/powerpoint/2010/main" val="38151130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1</a:t>
            </a:fld>
            <a:endParaRPr kumimoji="1" lang="ja-JP" altLang="en-US"/>
          </a:p>
        </p:txBody>
      </p:sp>
    </p:spTree>
    <p:extLst>
      <p:ext uri="{BB962C8B-B14F-4D97-AF65-F5344CB8AC3E}">
        <p14:creationId xmlns:p14="http://schemas.microsoft.com/office/powerpoint/2010/main" val="816078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導波管系と冷却系について</a:t>
            </a:r>
            <a:endParaRPr kumimoji="1" lang="en-US" altLang="ja-JP" dirty="0"/>
          </a:p>
          <a:p>
            <a:endParaRPr kumimoji="1" lang="en-US" altLang="ja-JP" dirty="0"/>
          </a:p>
          <a:p>
            <a:r>
              <a:rPr kumimoji="1" lang="ja-JP" altLang="en-US" dirty="0"/>
              <a:t>導波管系：　深刻なトラブルなしで運用できている。機器の経年劣化を考慮しながら、保守を実施している。問題なし。</a:t>
            </a:r>
            <a:endParaRPr kumimoji="1" lang="en-US" altLang="ja-JP" dirty="0"/>
          </a:p>
          <a:p>
            <a:r>
              <a:rPr kumimoji="1" lang="ja-JP" altLang="en-US" dirty="0"/>
              <a:t>冷却系：　最も深刻な問題として、クラストロンのコレクターロスを冷却する</a:t>
            </a:r>
            <a:r>
              <a:rPr kumimoji="1" lang="en-US" altLang="ja-JP" dirty="0"/>
              <a:t>AFC</a:t>
            </a:r>
            <a:r>
              <a:rPr kumimoji="1" lang="ja-JP" altLang="en-US" dirty="0"/>
              <a:t>の老朽化がある。構造体の倒壊など金属部分の腐食が起因の事故のリスクが懸念されていた。</a:t>
            </a:r>
            <a:endParaRPr kumimoji="1" lang="en-US" altLang="ja-JP" dirty="0"/>
          </a:p>
          <a:p>
            <a:r>
              <a:rPr kumimoji="1" lang="ja-JP" altLang="en-US" dirty="0"/>
              <a:t>　　　　　　　しかしながら、ここ</a:t>
            </a:r>
            <a:r>
              <a:rPr kumimoji="1" lang="en-US" altLang="ja-JP" dirty="0"/>
              <a:t>2-3</a:t>
            </a:r>
            <a:r>
              <a:rPr kumimoji="1" lang="ja-JP" altLang="en-US" dirty="0"/>
              <a:t>年で行った補修工事の結果、最悪の状態は脱することができた。</a:t>
            </a:r>
            <a:endParaRPr kumimoji="1" lang="en-US" altLang="ja-JP" dirty="0"/>
          </a:p>
          <a:p>
            <a:r>
              <a:rPr kumimoji="1" lang="ja-JP" altLang="en-US" dirty="0"/>
              <a:t>　　　　　　　今後の追加工事として、ファンユニットまわりの構造体の補強と防錆塗装を計画している。</a:t>
            </a:r>
            <a:endParaRPr kumimoji="1" lang="en-US" altLang="ja-JP" dirty="0"/>
          </a:p>
          <a:p>
            <a:r>
              <a:rPr kumimoji="1" lang="ja-JP" altLang="en-US" dirty="0"/>
              <a:t>　　　　　　　また、ファン駆動用のインバーターユニットの更新も進めている。</a:t>
            </a:r>
            <a:r>
              <a:rPr kumimoji="1" lang="en-US" altLang="ja-JP" dirty="0"/>
              <a:t>2026</a:t>
            </a:r>
            <a:r>
              <a:rPr kumimoji="1" lang="ja-JP" altLang="en-US" dirty="0"/>
              <a:t>年度までには更新が完了するように進めている。</a:t>
            </a:r>
            <a:endParaRPr kumimoji="1" lang="en-US" altLang="ja-JP" dirty="0"/>
          </a:p>
          <a:p>
            <a:r>
              <a:rPr kumimoji="1" lang="ja-JP" altLang="en-US" dirty="0"/>
              <a:t>　これらを作業行うことで、今後＋</a:t>
            </a:r>
            <a:r>
              <a:rPr kumimoji="1" lang="en-US" altLang="ja-JP" dirty="0"/>
              <a:t>15</a:t>
            </a:r>
            <a:r>
              <a:rPr kumimoji="1" lang="ja-JP" altLang="en-US" dirty="0"/>
              <a:t>年の運用に耐えられる状況に達することができると判断している。</a:t>
            </a:r>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10</a:t>
            </a:fld>
            <a:endParaRPr kumimoji="1" lang="ja-JP" altLang="en-US"/>
          </a:p>
        </p:txBody>
      </p:sp>
    </p:spTree>
    <p:extLst>
      <p:ext uri="{BB962C8B-B14F-4D97-AF65-F5344CB8AC3E}">
        <p14:creationId xmlns:p14="http://schemas.microsoft.com/office/powerpoint/2010/main" val="23188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導波管系と冷却系について</a:t>
            </a:r>
            <a:endParaRPr kumimoji="1" lang="en-US" altLang="ja-JP" dirty="0"/>
          </a:p>
          <a:p>
            <a:endParaRPr kumimoji="1" lang="en-US" altLang="ja-JP" dirty="0"/>
          </a:p>
          <a:p>
            <a:r>
              <a:rPr kumimoji="1" lang="ja-JP" altLang="en-US" dirty="0"/>
              <a:t>導波管系：　深刻なトラブルなしで運用できている。機器の経年劣化を考慮しながら、保守を実施している。問題なし。</a:t>
            </a:r>
            <a:endParaRPr kumimoji="1" lang="en-US" altLang="ja-JP" dirty="0"/>
          </a:p>
          <a:p>
            <a:r>
              <a:rPr kumimoji="1" lang="ja-JP" altLang="en-US" dirty="0"/>
              <a:t>冷却系：　最も深刻な問題として、クラストロンのコレクターロスを冷却する</a:t>
            </a:r>
            <a:r>
              <a:rPr kumimoji="1" lang="en-US" altLang="ja-JP" dirty="0"/>
              <a:t>AFC</a:t>
            </a:r>
            <a:r>
              <a:rPr kumimoji="1" lang="ja-JP" altLang="en-US" dirty="0"/>
              <a:t>の老朽化がある。構造体の倒壊など金属部分の腐食が起因の事故のリスクが懸念されていた。</a:t>
            </a:r>
            <a:endParaRPr kumimoji="1" lang="en-US" altLang="ja-JP" dirty="0"/>
          </a:p>
          <a:p>
            <a:r>
              <a:rPr kumimoji="1" lang="ja-JP" altLang="en-US" dirty="0"/>
              <a:t>　　　　　　　しかしながら、ここ</a:t>
            </a:r>
            <a:r>
              <a:rPr kumimoji="1" lang="en-US" altLang="ja-JP" dirty="0"/>
              <a:t>2-3</a:t>
            </a:r>
            <a:r>
              <a:rPr kumimoji="1" lang="ja-JP" altLang="en-US" dirty="0"/>
              <a:t>年で行った補修工事の結果、最悪の状態は脱することができた。</a:t>
            </a:r>
            <a:endParaRPr kumimoji="1" lang="en-US" altLang="ja-JP" dirty="0"/>
          </a:p>
          <a:p>
            <a:r>
              <a:rPr kumimoji="1" lang="ja-JP" altLang="en-US" dirty="0"/>
              <a:t>　　　　　　　今後の追加工事として、ファンユニットまわりの構造体の補強と防錆塗装を計画している。</a:t>
            </a:r>
            <a:endParaRPr kumimoji="1" lang="en-US" altLang="ja-JP" dirty="0"/>
          </a:p>
          <a:p>
            <a:r>
              <a:rPr kumimoji="1" lang="ja-JP" altLang="en-US" dirty="0"/>
              <a:t>　　　　　　　また、ファン駆動用のインバーターユニットの更新も進めている。</a:t>
            </a:r>
            <a:r>
              <a:rPr kumimoji="1" lang="en-US" altLang="ja-JP" dirty="0"/>
              <a:t>2026</a:t>
            </a:r>
            <a:r>
              <a:rPr kumimoji="1" lang="ja-JP" altLang="en-US" dirty="0"/>
              <a:t>年度までには更新が完了するように進めている。</a:t>
            </a:r>
            <a:endParaRPr kumimoji="1" lang="en-US" altLang="ja-JP" dirty="0"/>
          </a:p>
          <a:p>
            <a:r>
              <a:rPr kumimoji="1" lang="ja-JP" altLang="en-US" dirty="0"/>
              <a:t>　これらを作業行うことで、今後＋</a:t>
            </a:r>
            <a:r>
              <a:rPr kumimoji="1" lang="en-US" altLang="ja-JP" dirty="0"/>
              <a:t>15</a:t>
            </a:r>
            <a:r>
              <a:rPr kumimoji="1" lang="ja-JP" altLang="en-US" dirty="0"/>
              <a:t>年の運用に耐えられる状況に達することができると判断している。</a:t>
            </a:r>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11</a:t>
            </a:fld>
            <a:endParaRPr kumimoji="1" lang="ja-JP" altLang="en-US"/>
          </a:p>
        </p:txBody>
      </p:sp>
    </p:spTree>
    <p:extLst>
      <p:ext uri="{BB962C8B-B14F-4D97-AF65-F5344CB8AC3E}">
        <p14:creationId xmlns:p14="http://schemas.microsoft.com/office/powerpoint/2010/main" val="3809481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まとめ：</a:t>
            </a:r>
            <a:r>
              <a:rPr kumimoji="1" lang="en-US" altLang="ja-JP" dirty="0"/>
              <a:t>2024</a:t>
            </a:r>
            <a:r>
              <a:rPr kumimoji="1" lang="ja-JP" altLang="en-US" dirty="0"/>
              <a:t>年以降、＋</a:t>
            </a:r>
            <a:r>
              <a:rPr kumimoji="1" lang="en-US" altLang="ja-JP" dirty="0"/>
              <a:t>15</a:t>
            </a:r>
            <a:r>
              <a:rPr kumimoji="1" lang="ja-JP" altLang="en-US" dirty="0"/>
              <a:t>年以上の運転にあたり、</a:t>
            </a:r>
            <a:endParaRPr kumimoji="1" lang="en-US" altLang="ja-JP" dirty="0"/>
          </a:p>
          <a:p>
            <a:r>
              <a:rPr kumimoji="1" lang="ja-JP" altLang="en-US" dirty="0"/>
              <a:t>クラストロン：最低でも</a:t>
            </a:r>
            <a:r>
              <a:rPr kumimoji="1" lang="en-US" altLang="ja-JP" dirty="0"/>
              <a:t>E3732</a:t>
            </a:r>
            <a:r>
              <a:rPr kumimoji="1" lang="ja-JP" altLang="en-US" dirty="0"/>
              <a:t>を</a:t>
            </a:r>
            <a:r>
              <a:rPr kumimoji="1" lang="en-US" altLang="ja-JP" dirty="0"/>
              <a:t>5</a:t>
            </a:r>
            <a:r>
              <a:rPr kumimoji="1" lang="ja-JP" altLang="en-US" dirty="0"/>
              <a:t>本購入したい。</a:t>
            </a:r>
            <a:r>
              <a:rPr kumimoji="1" lang="en-US" altLang="ja-JP" dirty="0"/>
              <a:t>2-3</a:t>
            </a:r>
            <a:r>
              <a:rPr kumimoji="1" lang="ja-JP" altLang="en-US" dirty="0"/>
              <a:t>年に</a:t>
            </a:r>
            <a:r>
              <a:rPr kumimoji="1" lang="en-US" altLang="ja-JP" dirty="0"/>
              <a:t>1</a:t>
            </a:r>
            <a:r>
              <a:rPr kumimoji="1" lang="ja-JP" altLang="en-US" dirty="0"/>
              <a:t>本のペース。新規製作が最もコスト安である。</a:t>
            </a:r>
            <a:endParaRPr kumimoji="1" lang="en-US" altLang="ja-JP" dirty="0"/>
          </a:p>
          <a:p>
            <a:r>
              <a:rPr kumimoji="1" lang="ja-JP" altLang="en-US" dirty="0"/>
              <a:t>　　　　　　　　球の購入費用は約</a:t>
            </a:r>
            <a:r>
              <a:rPr kumimoji="1" lang="en-US" altLang="ja-JP" dirty="0"/>
              <a:t>4.5</a:t>
            </a:r>
            <a:r>
              <a:rPr kumimoji="1" lang="ja-JP" altLang="en-US" dirty="0"/>
              <a:t>億円必要である。</a:t>
            </a:r>
            <a:endParaRPr kumimoji="1" lang="en-US" altLang="ja-JP" dirty="0"/>
          </a:p>
          <a:p>
            <a:r>
              <a:rPr kumimoji="1" lang="ja-JP" altLang="en-US" dirty="0"/>
              <a:t>　　　　　　　　運転経費：</a:t>
            </a:r>
            <a:r>
              <a:rPr kumimoji="1" lang="en-US" altLang="ja-JP" dirty="0"/>
              <a:t>1500</a:t>
            </a:r>
            <a:r>
              <a:rPr kumimoji="1" lang="ja-JP" altLang="en-US" dirty="0"/>
              <a:t>～</a:t>
            </a:r>
            <a:r>
              <a:rPr kumimoji="1" lang="en-US" altLang="ja-JP" dirty="0"/>
              <a:t>2000</a:t>
            </a:r>
            <a:r>
              <a:rPr kumimoji="1" lang="ja-JP" altLang="en-US" dirty="0"/>
              <a:t>万円</a:t>
            </a:r>
            <a:r>
              <a:rPr kumimoji="1" lang="en-US" altLang="ja-JP" dirty="0"/>
              <a:t>/</a:t>
            </a:r>
            <a:r>
              <a:rPr kumimoji="1" lang="ja-JP" altLang="en-US" dirty="0"/>
              <a:t>年</a:t>
            </a:r>
            <a:endParaRPr kumimoji="1" lang="en-US" altLang="ja-JP" dirty="0"/>
          </a:p>
          <a:p>
            <a:endParaRPr kumimoji="1" lang="en-US" altLang="ja-JP" dirty="0"/>
          </a:p>
          <a:p>
            <a:r>
              <a:rPr kumimoji="1" lang="ja-JP" altLang="en-US" dirty="0"/>
              <a:t>クライストロン電源：　</a:t>
            </a:r>
            <a:r>
              <a:rPr kumimoji="1" lang="en-US" altLang="ja-JP" dirty="0"/>
              <a:t>AC</a:t>
            </a:r>
            <a:r>
              <a:rPr kumimoji="1" lang="ja-JP" altLang="en-US" dirty="0"/>
              <a:t>部分　</a:t>
            </a:r>
            <a:r>
              <a:rPr kumimoji="1" lang="en-US" altLang="ja-JP" dirty="0"/>
              <a:t>VCB</a:t>
            </a:r>
            <a:r>
              <a:rPr kumimoji="1" lang="ja-JP" altLang="en-US" dirty="0"/>
              <a:t>の更新は</a:t>
            </a:r>
            <a:r>
              <a:rPr kumimoji="1" lang="en-US" altLang="ja-JP" dirty="0"/>
              <a:t>2024</a:t>
            </a:r>
            <a:r>
              <a:rPr kumimoji="1" lang="ja-JP" altLang="en-US" dirty="0"/>
              <a:t>年に完了する。ＩＶＲ、整流器については、絶縁油の状態監視を継続する。必要に応じてオイル交換する。</a:t>
            </a:r>
            <a:endParaRPr kumimoji="1" lang="en-US" altLang="ja-JP" dirty="0"/>
          </a:p>
          <a:p>
            <a:r>
              <a:rPr kumimoji="1" lang="ja-JP" altLang="en-US" dirty="0"/>
              <a:t>　　　　　　　　　　　　　ＤＣ部　平滑コンデンサの更新は完了している。現時点における容量測定も実施、劣化のないことを確認していてる。細かい部分を第三世代へアップデートする必要がある。</a:t>
            </a:r>
            <a:endParaRPr kumimoji="1" lang="en-US" altLang="ja-JP" dirty="0"/>
          </a:p>
          <a:p>
            <a:r>
              <a:rPr kumimoji="1" lang="ja-JP" altLang="en-US" dirty="0"/>
              <a:t>　　　　　　　　　　　　　制御ラック　仕様から</a:t>
            </a:r>
            <a:r>
              <a:rPr kumimoji="1" lang="en-US" altLang="ja-JP" dirty="0"/>
              <a:t>20</a:t>
            </a:r>
            <a:r>
              <a:rPr kumimoji="1" lang="ja-JP" altLang="en-US" dirty="0"/>
              <a:t>年を経過したＰＬＣの構成が必要。</a:t>
            </a:r>
            <a:endParaRPr kumimoji="1" lang="en-US" altLang="ja-JP" dirty="0"/>
          </a:p>
          <a:p>
            <a:r>
              <a:rPr kumimoji="1" lang="ja-JP" altLang="en-US" dirty="0"/>
              <a:t>　更新費用の総額　</a:t>
            </a:r>
            <a:r>
              <a:rPr kumimoji="1" lang="en-US" altLang="ja-JP" dirty="0"/>
              <a:t>PLC</a:t>
            </a:r>
            <a:r>
              <a:rPr kumimoji="1" lang="ja-JP" altLang="en-US" dirty="0"/>
              <a:t>で</a:t>
            </a:r>
            <a:r>
              <a:rPr kumimoji="1" lang="en-US" altLang="ja-JP" dirty="0"/>
              <a:t>2-3</a:t>
            </a:r>
            <a:r>
              <a:rPr kumimoji="1" lang="ja-JP" altLang="en-US" dirty="0"/>
              <a:t>億円。他も合わせるとそれ以上必要、</a:t>
            </a:r>
            <a:r>
              <a:rPr kumimoji="1" lang="en-US" altLang="ja-JP" dirty="0"/>
              <a:t>5~6</a:t>
            </a:r>
            <a:r>
              <a:rPr kumimoji="1" lang="ja-JP" altLang="en-US" dirty="0"/>
              <a:t>億円か。</a:t>
            </a:r>
            <a:endParaRPr kumimoji="1" lang="en-US" altLang="ja-JP" dirty="0"/>
          </a:p>
          <a:p>
            <a:r>
              <a:rPr kumimoji="1" lang="ja-JP" altLang="en-US" dirty="0"/>
              <a:t>　運転経費：　</a:t>
            </a:r>
            <a:r>
              <a:rPr kumimoji="1" lang="en-US" altLang="ja-JP" dirty="0"/>
              <a:t>5000</a:t>
            </a:r>
            <a:r>
              <a:rPr kumimoji="1" lang="ja-JP" altLang="en-US" dirty="0"/>
              <a:t>～</a:t>
            </a:r>
            <a:r>
              <a:rPr kumimoji="1" lang="en-US" altLang="ja-JP" dirty="0"/>
              <a:t>6000</a:t>
            </a:r>
            <a:r>
              <a:rPr kumimoji="1" lang="ja-JP" altLang="en-US" dirty="0"/>
              <a:t>万円</a:t>
            </a:r>
            <a:r>
              <a:rPr kumimoji="1" lang="en-US" altLang="ja-JP" dirty="0"/>
              <a:t>/</a:t>
            </a:r>
            <a:r>
              <a:rPr kumimoji="1" lang="ja-JP" altLang="en-US" dirty="0"/>
              <a:t>年</a:t>
            </a:r>
            <a:endParaRPr kumimoji="1" lang="en-US" altLang="ja-JP" dirty="0"/>
          </a:p>
          <a:p>
            <a:endParaRPr kumimoji="1" lang="en-US" altLang="ja-JP" dirty="0"/>
          </a:p>
          <a:p>
            <a:r>
              <a:rPr kumimoji="1" lang="ja-JP" altLang="en-US" dirty="0"/>
              <a:t>導波管システム：　懸念事項は、通水部分の腐食による故障である。しかし、トリスタンと</a:t>
            </a:r>
            <a:r>
              <a:rPr kumimoji="1" lang="en-US" altLang="ja-JP" dirty="0"/>
              <a:t>KEKB</a:t>
            </a:r>
            <a:r>
              <a:rPr kumimoji="1" lang="ja-JP" altLang="en-US" dirty="0"/>
              <a:t>の運転経験に基づき、機器の設計と冷却水の水質管理方法を長寿命式へ変更したため、＋</a:t>
            </a:r>
            <a:r>
              <a:rPr kumimoji="1" lang="en-US" altLang="ja-JP" dirty="0"/>
              <a:t>15</a:t>
            </a:r>
            <a:r>
              <a:rPr kumimoji="1" lang="ja-JP" altLang="en-US" dirty="0"/>
              <a:t>年は持つと考えている。</a:t>
            </a:r>
            <a:endParaRPr kumimoji="1" lang="en-US" altLang="ja-JP" dirty="0"/>
          </a:p>
          <a:p>
            <a:r>
              <a:rPr kumimoji="1" lang="ja-JP" altLang="en-US" dirty="0"/>
              <a:t>　　　　　　　　　　　　定期的に損耗状況のチェックと行うと共に、適切な保守を実施していく。</a:t>
            </a:r>
            <a:endParaRPr kumimoji="1" lang="en-US" altLang="ja-JP" dirty="0"/>
          </a:p>
          <a:p>
            <a:r>
              <a:rPr kumimoji="1" lang="ja-JP" altLang="en-US" dirty="0"/>
              <a:t>　　　　　　　　　　　予備の購入費用：　サーキュレーター</a:t>
            </a:r>
            <a:r>
              <a:rPr kumimoji="1" lang="en-US" altLang="ja-JP" dirty="0"/>
              <a:t>×2</a:t>
            </a:r>
            <a:r>
              <a:rPr kumimoji="1" lang="ja-JP" altLang="en-US" dirty="0"/>
              <a:t>　</a:t>
            </a:r>
            <a:r>
              <a:rPr kumimoji="1" lang="en-US" altLang="ja-JP" dirty="0"/>
              <a:t>7000</a:t>
            </a:r>
            <a:r>
              <a:rPr kumimoji="1" lang="ja-JP" altLang="en-US" dirty="0"/>
              <a:t>万円　＋ダミーロード系　</a:t>
            </a:r>
            <a:r>
              <a:rPr kumimoji="1" lang="en-US" altLang="ja-JP" dirty="0"/>
              <a:t>2000</a:t>
            </a:r>
            <a:r>
              <a:rPr kumimoji="1" lang="ja-JP" altLang="en-US" dirty="0"/>
              <a:t>万円</a:t>
            </a:r>
            <a:endParaRPr kumimoji="1" lang="en-US" altLang="ja-JP" dirty="0"/>
          </a:p>
          <a:p>
            <a:r>
              <a:rPr kumimoji="1" lang="ja-JP" altLang="en-US" dirty="0"/>
              <a:t>　　　　　　　　　　　運転経費：　</a:t>
            </a:r>
            <a:r>
              <a:rPr kumimoji="1" lang="en-US" altLang="ja-JP" dirty="0"/>
              <a:t>4000~5000</a:t>
            </a:r>
            <a:r>
              <a:rPr kumimoji="1" lang="ja-JP" altLang="en-US" dirty="0"/>
              <a:t>万円</a:t>
            </a:r>
            <a:r>
              <a:rPr kumimoji="1" lang="en-US" altLang="ja-JP" dirty="0"/>
              <a:t>/</a:t>
            </a:r>
            <a:r>
              <a:rPr kumimoji="1" lang="ja-JP" altLang="en-US" dirty="0"/>
              <a:t>年</a:t>
            </a:r>
            <a:endParaRPr kumimoji="1" lang="en-US" altLang="ja-JP" dirty="0"/>
          </a:p>
          <a:p>
            <a:endParaRPr kumimoji="1" lang="en-US" altLang="ja-JP" dirty="0"/>
          </a:p>
          <a:p>
            <a:r>
              <a:rPr kumimoji="1" lang="ja-JP" altLang="en-US" dirty="0"/>
              <a:t>冷却システム：　</a:t>
            </a:r>
            <a:r>
              <a:rPr kumimoji="1" lang="en-US" altLang="ja-JP" dirty="0"/>
              <a:t>AFC</a:t>
            </a:r>
            <a:r>
              <a:rPr kumimoji="1" lang="ja-JP" altLang="en-US" dirty="0"/>
              <a:t>の追加保守作業が必要。</a:t>
            </a:r>
            <a:endParaRPr kumimoji="1" lang="en-US" altLang="ja-JP" dirty="0"/>
          </a:p>
          <a:p>
            <a:r>
              <a:rPr kumimoji="1" lang="ja-JP" altLang="en-US" dirty="0"/>
              <a:t>　　　　　　　　　工事費用：　</a:t>
            </a:r>
            <a:r>
              <a:rPr kumimoji="1" lang="en-US" altLang="ja-JP" dirty="0"/>
              <a:t>1</a:t>
            </a:r>
            <a:r>
              <a:rPr kumimoji="1" lang="ja-JP" altLang="en-US" dirty="0"/>
              <a:t>億～</a:t>
            </a:r>
            <a:r>
              <a:rPr kumimoji="1" lang="en-US" altLang="ja-JP" dirty="0"/>
              <a:t>1.5</a:t>
            </a:r>
            <a:r>
              <a:rPr kumimoji="1" lang="ja-JP" altLang="en-US" dirty="0"/>
              <a:t>億円を見込む。</a:t>
            </a:r>
            <a:endParaRPr kumimoji="1" lang="en-US" altLang="ja-JP" dirty="0"/>
          </a:p>
          <a:p>
            <a:r>
              <a:rPr kumimoji="1" lang="ja-JP" altLang="en-US" dirty="0"/>
              <a:t>　　　　　　　　　運転経費：　</a:t>
            </a:r>
            <a:r>
              <a:rPr kumimoji="1" lang="en-US" altLang="ja-JP" dirty="0"/>
              <a:t>500~1000</a:t>
            </a:r>
            <a:r>
              <a:rPr kumimoji="1" lang="ja-JP" altLang="en-US" dirty="0"/>
              <a:t>万円</a:t>
            </a:r>
            <a:r>
              <a:rPr kumimoji="1" lang="en-US" altLang="ja-JP" dirty="0"/>
              <a:t>/</a:t>
            </a:r>
            <a:r>
              <a:rPr kumimoji="1" lang="ja-JP" altLang="en-US" dirty="0"/>
              <a:t>年</a:t>
            </a:r>
            <a:endParaRPr kumimoji="1" lang="en-US" altLang="ja-JP" dirty="0"/>
          </a:p>
          <a:p>
            <a:endParaRPr kumimoji="1" lang="en-US" altLang="ja-JP" dirty="0"/>
          </a:p>
          <a:p>
            <a:r>
              <a:rPr kumimoji="1" lang="ja-JP" altLang="en-US" dirty="0"/>
              <a:t>総計＋</a:t>
            </a:r>
            <a:r>
              <a:rPr kumimoji="1" lang="en-US" altLang="ja-JP" dirty="0"/>
              <a:t>15</a:t>
            </a:r>
            <a:r>
              <a:rPr kumimoji="1" lang="ja-JP" altLang="en-US" dirty="0"/>
              <a:t>年の運転にかける費用：　約</a:t>
            </a:r>
            <a:r>
              <a:rPr kumimoji="1" lang="en-US" altLang="ja-JP" dirty="0"/>
              <a:t>13</a:t>
            </a:r>
            <a:r>
              <a:rPr kumimoji="1" lang="ja-JP" altLang="en-US" dirty="0"/>
              <a:t>億円（今後</a:t>
            </a:r>
            <a:r>
              <a:rPr kumimoji="1" lang="en-US" altLang="ja-JP" dirty="0"/>
              <a:t>5~10</a:t>
            </a:r>
            <a:r>
              <a:rPr kumimoji="1" lang="ja-JP" altLang="en-US" dirty="0"/>
              <a:t>年で分割）</a:t>
            </a:r>
            <a:endParaRPr kumimoji="1" lang="en-US" altLang="ja-JP" dirty="0"/>
          </a:p>
          <a:p>
            <a:r>
              <a:rPr kumimoji="1" lang="ja-JP" altLang="en-US" dirty="0"/>
              <a:t>運転経費：　</a:t>
            </a:r>
            <a:r>
              <a:rPr kumimoji="1" lang="en-US" altLang="ja-JP" dirty="0"/>
              <a:t>~1.4</a:t>
            </a:r>
            <a:r>
              <a:rPr kumimoji="1" lang="ja-JP" altLang="en-US" dirty="0"/>
              <a:t>億円必要（毎年）。</a:t>
            </a:r>
            <a:endParaRPr kumimoji="1" lang="en-US" altLang="ja-JP"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12</a:t>
            </a:fld>
            <a:endParaRPr kumimoji="1" lang="ja-JP" altLang="en-US"/>
          </a:p>
        </p:txBody>
      </p:sp>
    </p:spTree>
    <p:extLst>
      <p:ext uri="{BB962C8B-B14F-4D97-AF65-F5344CB8AC3E}">
        <p14:creationId xmlns:p14="http://schemas.microsoft.com/office/powerpoint/2010/main" val="194221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2</a:t>
            </a:fld>
            <a:endParaRPr kumimoji="1" lang="ja-JP" altLang="en-US"/>
          </a:p>
        </p:txBody>
      </p:sp>
    </p:spTree>
    <p:extLst>
      <p:ext uri="{BB962C8B-B14F-4D97-AF65-F5344CB8AC3E}">
        <p14:creationId xmlns:p14="http://schemas.microsoft.com/office/powerpoint/2010/main" val="426013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SuperKEKB</a:t>
            </a:r>
            <a:r>
              <a:rPr kumimoji="1" lang="ja-JP" altLang="en-US" dirty="0"/>
              <a:t>加速器で使用するハイパワー系を構成する多くの機器は、</a:t>
            </a:r>
            <a:r>
              <a:rPr kumimoji="1" lang="en-US" altLang="ja-JP" dirty="0"/>
              <a:t>1980</a:t>
            </a:r>
            <a:r>
              <a:rPr kumimoji="1" lang="ja-JP" altLang="en-US" dirty="0"/>
              <a:t>年代初頭のトリスタン時に製造されたものが使用されている。</a:t>
            </a:r>
            <a:endParaRPr kumimoji="1" lang="en-US" altLang="ja-JP" dirty="0"/>
          </a:p>
          <a:p>
            <a:r>
              <a:rPr kumimoji="1" lang="ja-JP" altLang="en-US" dirty="0"/>
              <a:t>これらは製造から</a:t>
            </a:r>
            <a:r>
              <a:rPr kumimoji="1" lang="en-US" altLang="ja-JP" dirty="0"/>
              <a:t>35</a:t>
            </a:r>
            <a:r>
              <a:rPr kumimoji="1" lang="ja-JP" altLang="en-US" dirty="0"/>
              <a:t>年（現在は</a:t>
            </a:r>
            <a:r>
              <a:rPr kumimoji="1" lang="en-US" altLang="ja-JP" dirty="0"/>
              <a:t>2024</a:t>
            </a:r>
            <a:r>
              <a:rPr kumimoji="1" lang="ja-JP" altLang="en-US" dirty="0"/>
              <a:t>年、実際の製造は</a:t>
            </a:r>
            <a:r>
              <a:rPr kumimoji="1" lang="en-US" altLang="ja-JP" dirty="0"/>
              <a:t>1984</a:t>
            </a:r>
            <a:r>
              <a:rPr kumimoji="1" lang="ja-JP" altLang="en-US" dirty="0"/>
              <a:t>年とかからである）を経過している。</a:t>
            </a:r>
            <a:r>
              <a:rPr kumimoji="1" lang="en-US" altLang="ja-JP" dirty="0"/>
              <a:t>40</a:t>
            </a:r>
            <a:r>
              <a:rPr kumimoji="1" lang="ja-JP" altLang="en-US" dirty="0"/>
              <a:t>年でもよいか？</a:t>
            </a:r>
            <a:endParaRPr kumimoji="1" lang="en-US" altLang="ja-JP" dirty="0"/>
          </a:p>
          <a:p>
            <a:r>
              <a:rPr kumimoji="1" lang="ja-JP" altLang="en-US" dirty="0"/>
              <a:t>→保守しながら運用を行っている。</a:t>
            </a:r>
            <a:endParaRPr kumimoji="1" lang="en-US" altLang="ja-JP" dirty="0"/>
          </a:p>
          <a:p>
            <a:endParaRPr kumimoji="1" lang="en-US" altLang="ja-JP" dirty="0"/>
          </a:p>
          <a:p>
            <a:r>
              <a:rPr kumimoji="1" lang="ja-JP" altLang="en-US" dirty="0"/>
              <a:t>ハイパワー系と区分する機器の基礎となるテクノロジー開発は、</a:t>
            </a:r>
            <a:r>
              <a:rPr kumimoji="1" lang="en-US" altLang="ja-JP" dirty="0"/>
              <a:t>2000</a:t>
            </a:r>
            <a:r>
              <a:rPr kumimoji="1" lang="ja-JP" altLang="en-US" dirty="0"/>
              <a:t>年ごろまでにほぼ完了している。</a:t>
            </a:r>
            <a:endParaRPr kumimoji="1" lang="en-US" altLang="ja-JP" dirty="0"/>
          </a:p>
          <a:p>
            <a:r>
              <a:rPr kumimoji="1" lang="ja-JP" altLang="en-US" dirty="0"/>
              <a:t>現在の研究ターゲットは、ライフスパンがいかほどか？が、主となっている。</a:t>
            </a:r>
            <a:endParaRPr kumimoji="1" lang="en-US" altLang="ja-JP" dirty="0"/>
          </a:p>
          <a:p>
            <a:endParaRPr kumimoji="1" lang="en-US" altLang="ja-JP" dirty="0"/>
          </a:p>
          <a:p>
            <a:r>
              <a:rPr kumimoji="1" lang="ja-JP" altLang="en-US" dirty="0"/>
              <a:t>本システムの保守・管理と老朽化対策は、予算の範囲で計画的に進められている。</a:t>
            </a:r>
            <a:endParaRPr kumimoji="1" lang="en-US" altLang="ja-JP" dirty="0"/>
          </a:p>
          <a:p>
            <a:r>
              <a:rPr kumimoji="1" lang="ja-JP" altLang="en-US" dirty="0"/>
              <a:t>あとは、故障箇所に依存して、運転から外すステーション数が変わる。これを考慮して、修理の優先順位を決めている。</a:t>
            </a:r>
            <a:endParaRPr kumimoji="1" lang="en-US" altLang="ja-JP" dirty="0"/>
          </a:p>
          <a:p>
            <a:endParaRPr kumimoji="1" lang="en-US" altLang="ja-JP" dirty="0"/>
          </a:p>
          <a:p>
            <a:r>
              <a:rPr kumimoji="1" lang="ja-JP" altLang="en-US" dirty="0"/>
              <a:t>近況、</a:t>
            </a:r>
            <a:r>
              <a:rPr kumimoji="1" lang="en-US" altLang="ja-JP" dirty="0"/>
              <a:t>D04-EF</a:t>
            </a:r>
            <a:r>
              <a:rPr kumimoji="1" lang="ja-JP" altLang="en-US" dirty="0"/>
              <a:t>　</a:t>
            </a:r>
            <a:r>
              <a:rPr kumimoji="1" lang="en-US" altLang="ja-JP" dirty="0"/>
              <a:t>KPS</a:t>
            </a:r>
            <a:r>
              <a:rPr kumimoji="1" lang="ja-JP" altLang="en-US" dirty="0"/>
              <a:t>が休止中である。</a:t>
            </a:r>
            <a:endParaRPr kumimoji="1" lang="en-US" altLang="ja-JP" dirty="0"/>
          </a:p>
          <a:p>
            <a:r>
              <a:rPr kumimoji="1" lang="ja-JP" altLang="en-US" dirty="0"/>
              <a:t>テストステーションも保有している。これらは</a:t>
            </a:r>
            <a:r>
              <a:rPr kumimoji="1" lang="en-US" altLang="ja-JP" dirty="0"/>
              <a:t>MR</a:t>
            </a:r>
            <a:r>
              <a:rPr kumimoji="1" lang="ja-JP" altLang="en-US" dirty="0"/>
              <a:t>と</a:t>
            </a:r>
            <a:r>
              <a:rPr kumimoji="1" lang="en-US" altLang="ja-JP" dirty="0"/>
              <a:t>DR</a:t>
            </a:r>
            <a:r>
              <a:rPr kumimoji="1" lang="ja-JP" altLang="en-US" dirty="0"/>
              <a:t>のスペアパーツも兼ねている。</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3</a:t>
            </a:fld>
            <a:endParaRPr kumimoji="1" lang="ja-JP" altLang="en-US"/>
          </a:p>
        </p:txBody>
      </p:sp>
    </p:spTree>
    <p:extLst>
      <p:ext uri="{BB962C8B-B14F-4D97-AF65-F5344CB8AC3E}">
        <p14:creationId xmlns:p14="http://schemas.microsoft.com/office/powerpoint/2010/main" val="131387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本ハイパワー系を構成する機器を紹介する。</a:t>
            </a:r>
            <a:endParaRPr kumimoji="1" lang="en-US" altLang="ja-JP" dirty="0"/>
          </a:p>
          <a:p>
            <a:r>
              <a:rPr kumimoji="1" lang="en-US" altLang="ja-JP" dirty="0"/>
              <a:t>D5</a:t>
            </a:r>
            <a:r>
              <a:rPr kumimoji="1" lang="ja-JP" altLang="en-US" dirty="0"/>
              <a:t>の例であるが、</a:t>
            </a:r>
            <a:r>
              <a:rPr kumimoji="1" lang="en-US" altLang="ja-JP" dirty="0"/>
              <a:t>1</a:t>
            </a:r>
            <a:r>
              <a:rPr kumimoji="1" lang="ja-JP" altLang="en-US" dirty="0"/>
              <a:t>つの建屋に</a:t>
            </a:r>
            <a:r>
              <a:rPr kumimoji="1" lang="en-US" altLang="ja-JP" dirty="0"/>
              <a:t>6</a:t>
            </a:r>
            <a:r>
              <a:rPr kumimoji="1" lang="ja-JP" altLang="en-US" dirty="0"/>
              <a:t>クライストロンが設置されている。</a:t>
            </a:r>
            <a:r>
              <a:rPr kumimoji="1" lang="en-US" altLang="ja-JP" dirty="0"/>
              <a:t>1</a:t>
            </a:r>
            <a:r>
              <a:rPr kumimoji="1" lang="ja-JP" altLang="en-US" dirty="0"/>
              <a:t>つの空冷塔でコレクターらを冷却している。</a:t>
            </a:r>
            <a:endParaRPr kumimoji="1" lang="en-US" altLang="ja-JP" dirty="0"/>
          </a:p>
          <a:p>
            <a:r>
              <a:rPr kumimoji="1" lang="ja-JP" altLang="en-US" dirty="0"/>
              <a:t>あとは、</a:t>
            </a:r>
            <a:r>
              <a:rPr kumimoji="1" lang="en-US" altLang="ja-JP" dirty="0"/>
              <a:t>KPS</a:t>
            </a:r>
            <a:r>
              <a:rPr kumimoji="1" lang="ja-JP" altLang="en-US" dirty="0"/>
              <a:t>、導波管システム、個々の冷却系がある。</a:t>
            </a:r>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4</a:t>
            </a:fld>
            <a:endParaRPr kumimoji="1" lang="ja-JP" altLang="en-US"/>
          </a:p>
        </p:txBody>
      </p:sp>
    </p:spTree>
    <p:extLst>
      <p:ext uri="{BB962C8B-B14F-4D97-AF65-F5344CB8AC3E}">
        <p14:creationId xmlns:p14="http://schemas.microsoft.com/office/powerpoint/2010/main" val="294450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クライストロンの状況</a:t>
            </a:r>
            <a:endParaRPr kumimoji="1" lang="en-US" altLang="ja-JP" dirty="0"/>
          </a:p>
          <a:p>
            <a:r>
              <a:rPr kumimoji="1" lang="en-US" altLang="ja-JP" dirty="0"/>
              <a:t>2</a:t>
            </a:r>
            <a:r>
              <a:rPr kumimoji="1" lang="ja-JP" altLang="en-US" dirty="0"/>
              <a:t>つのモデルを使用している。</a:t>
            </a:r>
            <a:r>
              <a:rPr kumimoji="1" lang="en-US" altLang="ja-JP" dirty="0"/>
              <a:t>1</a:t>
            </a:r>
            <a:r>
              <a:rPr kumimoji="1" lang="ja-JP" altLang="en-US" dirty="0"/>
              <a:t>つ目は、</a:t>
            </a:r>
            <a:r>
              <a:rPr kumimoji="1" lang="en-US" altLang="ja-JP" dirty="0"/>
              <a:t>E3786 </a:t>
            </a:r>
            <a:r>
              <a:rPr kumimoji="1" lang="ja-JP" altLang="en-US" dirty="0"/>
              <a:t>で量産初期モデルを指す。次いで</a:t>
            </a:r>
            <a:r>
              <a:rPr kumimoji="1" lang="en-US" altLang="ja-JP" dirty="0"/>
              <a:t>E3732 </a:t>
            </a:r>
            <a:r>
              <a:rPr kumimoji="1" lang="ja-JP" altLang="en-US" dirty="0"/>
              <a:t>があり、これは、初期モデルの改良型で特に電子銃まわりを改良してモデルである（</a:t>
            </a:r>
            <a:r>
              <a:rPr kumimoji="1" lang="en-US" altLang="ja-JP" dirty="0"/>
              <a:t>M-type</a:t>
            </a:r>
            <a:r>
              <a:rPr kumimoji="1" lang="ja-JP" altLang="en-US" dirty="0"/>
              <a:t>　カソードを採用）。</a:t>
            </a:r>
            <a:endParaRPr kumimoji="1" lang="en-US" altLang="ja-JP" dirty="0"/>
          </a:p>
          <a:p>
            <a:r>
              <a:rPr kumimoji="1" lang="ja-JP" altLang="en-US" dirty="0"/>
              <a:t>試作機を含むが、合計</a:t>
            </a:r>
            <a:r>
              <a:rPr kumimoji="1" lang="en-US" altLang="ja-JP" dirty="0"/>
              <a:t>100</a:t>
            </a:r>
            <a:r>
              <a:rPr kumimoji="1" lang="ja-JP" altLang="en-US" dirty="0"/>
              <a:t>本を超えるクライストロンが</a:t>
            </a:r>
            <a:r>
              <a:rPr kumimoji="1" lang="en-US" altLang="ja-JP" dirty="0"/>
              <a:t>1986</a:t>
            </a:r>
            <a:r>
              <a:rPr kumimoji="1" lang="ja-JP" altLang="en-US" dirty="0"/>
              <a:t>年から製造されている。</a:t>
            </a:r>
            <a:endParaRPr kumimoji="1" lang="en-US" altLang="ja-JP" dirty="0"/>
          </a:p>
          <a:p>
            <a:r>
              <a:rPr kumimoji="1" lang="ja-JP" altLang="en-US" dirty="0"/>
              <a:t>そのうち故障したものは廃棄している。現在、</a:t>
            </a:r>
            <a:r>
              <a:rPr kumimoji="1" lang="en-US" altLang="ja-JP" dirty="0" err="1"/>
              <a:t>SuperKEKB</a:t>
            </a:r>
            <a:r>
              <a:rPr kumimoji="1" lang="ja-JP" altLang="en-US" dirty="0"/>
              <a:t>加速器のために保有しているクライストロン数は　</a:t>
            </a:r>
            <a:r>
              <a:rPr kumimoji="1" lang="en-US" altLang="ja-JP" dirty="0"/>
              <a:t>41</a:t>
            </a:r>
            <a:r>
              <a:rPr kumimoji="1" lang="ja-JP" altLang="en-US" dirty="0"/>
              <a:t>本である。</a:t>
            </a:r>
            <a:endParaRPr kumimoji="1" lang="en-US" altLang="ja-JP" dirty="0"/>
          </a:p>
          <a:p>
            <a:endParaRPr kumimoji="1" lang="en-US" altLang="ja-JP" dirty="0"/>
          </a:p>
          <a:p>
            <a:r>
              <a:rPr kumimoji="1" lang="en-US" altLang="ja-JP" dirty="0"/>
              <a:t>E3786</a:t>
            </a:r>
            <a:r>
              <a:rPr kumimoji="1" lang="ja-JP" altLang="en-US" dirty="0"/>
              <a:t>について、</a:t>
            </a:r>
            <a:r>
              <a:rPr kumimoji="1" lang="en-US" altLang="ja-JP" dirty="0"/>
              <a:t>1986~1992</a:t>
            </a:r>
            <a:r>
              <a:rPr kumimoji="1" lang="ja-JP" altLang="en-US" dirty="0"/>
              <a:t>年に製造された球。最長で</a:t>
            </a:r>
            <a:r>
              <a:rPr kumimoji="1" lang="en-US" altLang="ja-JP" dirty="0"/>
              <a:t>13</a:t>
            </a:r>
            <a:r>
              <a:rPr kumimoji="1" lang="ja-JP" altLang="en-US" dirty="0"/>
              <a:t>万時間を超える球がある。今後想定される事象として、電子銃まわりの放電発生がある。運転には</a:t>
            </a:r>
            <a:r>
              <a:rPr kumimoji="1" lang="en-US" altLang="ja-JP" dirty="0"/>
              <a:t>15</a:t>
            </a:r>
            <a:r>
              <a:rPr kumimoji="1" lang="ja-JP" altLang="en-US" dirty="0"/>
              <a:t>本を使用している。予備として</a:t>
            </a:r>
            <a:r>
              <a:rPr kumimoji="1" lang="en-US" altLang="ja-JP" dirty="0"/>
              <a:t>3</a:t>
            </a:r>
            <a:r>
              <a:rPr kumimoji="1" lang="ja-JP" altLang="en-US" dirty="0"/>
              <a:t>本ある。計</a:t>
            </a:r>
            <a:r>
              <a:rPr kumimoji="1" lang="en-US" altLang="ja-JP" dirty="0"/>
              <a:t>18</a:t>
            </a:r>
            <a:r>
              <a:rPr kumimoji="1" lang="ja-JP" altLang="en-US" dirty="0"/>
              <a:t>本。</a:t>
            </a:r>
            <a:endParaRPr kumimoji="1" lang="en-US" altLang="ja-JP" dirty="0"/>
          </a:p>
          <a:p>
            <a:r>
              <a:rPr kumimoji="1" lang="en-US" altLang="ja-JP" dirty="0"/>
              <a:t>E3732</a:t>
            </a:r>
            <a:r>
              <a:rPr kumimoji="1" lang="ja-JP" altLang="en-US" dirty="0"/>
              <a:t>について、</a:t>
            </a:r>
            <a:r>
              <a:rPr kumimoji="1" lang="en-US" altLang="ja-JP" dirty="0"/>
              <a:t>1992</a:t>
            </a:r>
            <a:r>
              <a:rPr kumimoji="1" lang="ja-JP" altLang="en-US" dirty="0"/>
              <a:t>年から改修が始まり、合計</a:t>
            </a:r>
            <a:r>
              <a:rPr kumimoji="1" lang="en-US" altLang="ja-JP" dirty="0"/>
              <a:t>13</a:t>
            </a:r>
            <a:r>
              <a:rPr kumimoji="1" lang="ja-JP" altLang="en-US" dirty="0"/>
              <a:t>本の球を改修した。</a:t>
            </a:r>
            <a:r>
              <a:rPr kumimoji="1" lang="en-US" altLang="ja-JP" dirty="0"/>
              <a:t>2003</a:t>
            </a:r>
            <a:r>
              <a:rPr kumimoji="1" lang="ja-JP" altLang="en-US" dirty="0"/>
              <a:t>年～</a:t>
            </a:r>
            <a:r>
              <a:rPr kumimoji="1" lang="en-US" altLang="ja-JP" dirty="0"/>
              <a:t>2013</a:t>
            </a:r>
            <a:r>
              <a:rPr kumimoji="1" lang="ja-JP" altLang="en-US" dirty="0"/>
              <a:t>年の間に</a:t>
            </a:r>
            <a:r>
              <a:rPr kumimoji="1" lang="en-US" altLang="ja-JP" dirty="0"/>
              <a:t>8</a:t>
            </a:r>
            <a:r>
              <a:rPr kumimoji="1" lang="ja-JP" altLang="en-US" dirty="0"/>
              <a:t>本を新規製造した。計</a:t>
            </a:r>
            <a:r>
              <a:rPr kumimoji="1" lang="en-US" altLang="ja-JP" dirty="0"/>
              <a:t>21</a:t>
            </a:r>
            <a:r>
              <a:rPr kumimoji="1" lang="ja-JP" altLang="en-US" dirty="0"/>
              <a:t>本。</a:t>
            </a:r>
            <a:endParaRPr kumimoji="1" lang="en-US" altLang="ja-JP" dirty="0"/>
          </a:p>
          <a:p>
            <a:r>
              <a:rPr kumimoji="1" lang="en-US" altLang="ja-JP" dirty="0"/>
              <a:t>Breakdown</a:t>
            </a:r>
            <a:r>
              <a:rPr kumimoji="1" lang="ja-JP" altLang="en-US" dirty="0"/>
              <a:t>を起こす球が、</a:t>
            </a:r>
            <a:r>
              <a:rPr kumimoji="1" lang="en-US" altLang="ja-JP" dirty="0"/>
              <a:t>2</a:t>
            </a:r>
            <a:r>
              <a:rPr kumimoji="1" lang="ja-JP" altLang="en-US" dirty="0"/>
              <a:t>本ある。これはテストステーション用である。これで合計</a:t>
            </a:r>
            <a:r>
              <a:rPr kumimoji="1" lang="en-US" altLang="ja-JP" dirty="0"/>
              <a:t>41</a:t>
            </a:r>
            <a:r>
              <a:rPr kumimoji="1" lang="ja-JP" altLang="en-US" dirty="0"/>
              <a:t>本となる。</a:t>
            </a:r>
            <a:endParaRPr kumimoji="1" lang="en-US" altLang="ja-JP" dirty="0"/>
          </a:p>
          <a:p>
            <a:endParaRPr kumimoji="1" lang="en-US" altLang="ja-JP" dirty="0"/>
          </a:p>
          <a:p>
            <a:r>
              <a:rPr kumimoji="1" lang="en-US" altLang="ja-JP" dirty="0"/>
              <a:t>E3732</a:t>
            </a:r>
            <a:r>
              <a:rPr kumimoji="1" lang="ja-JP" altLang="en-US" dirty="0"/>
              <a:t>は、仕様を変更した以降で、</a:t>
            </a:r>
            <a:r>
              <a:rPr kumimoji="1" lang="en-US" altLang="ja-JP" dirty="0"/>
              <a:t>Breakdown</a:t>
            </a:r>
            <a:r>
              <a:rPr kumimoji="1" lang="ja-JP" altLang="en-US" dirty="0"/>
              <a:t>による故障は一度も発生していない（観測されていない）。</a:t>
            </a:r>
            <a:endParaRPr kumimoji="1" lang="en-US" altLang="ja-JP" dirty="0"/>
          </a:p>
          <a:p>
            <a:r>
              <a:rPr kumimoji="1" lang="ja-JP" altLang="en-US" dirty="0"/>
              <a:t>運転時間が最長の球は、</a:t>
            </a:r>
            <a:r>
              <a:rPr kumimoji="1" lang="en-US" altLang="ja-JP" dirty="0"/>
              <a:t>1992-1993</a:t>
            </a:r>
            <a:r>
              <a:rPr kumimoji="1" lang="ja-JP" altLang="en-US" dirty="0"/>
              <a:t>年から運用しているもので約</a:t>
            </a:r>
            <a:r>
              <a:rPr kumimoji="1" lang="en-US" altLang="ja-JP" dirty="0"/>
              <a:t>10</a:t>
            </a:r>
            <a:r>
              <a:rPr kumimoji="1" lang="ja-JP" altLang="en-US" dirty="0"/>
              <a:t>万時間である。性能劣化も確認されていない。</a:t>
            </a:r>
            <a:endParaRPr kumimoji="1" lang="en-US" altLang="ja-JP" dirty="0"/>
          </a:p>
          <a:p>
            <a:r>
              <a:rPr kumimoji="1" lang="ja-JP" altLang="en-US" dirty="0"/>
              <a:t>故障した本仕様のクライストロンは、まだない。寿命に関する情報も得られていない。長寿命、高安定性を達成している。</a:t>
            </a:r>
            <a:endParaRPr kumimoji="1" lang="en-US" altLang="ja-JP" dirty="0"/>
          </a:p>
          <a:p>
            <a:endParaRPr kumimoji="1" lang="en-US" altLang="ja-JP" dirty="0"/>
          </a:p>
          <a:p>
            <a:r>
              <a:rPr kumimoji="1" lang="en-US" altLang="ja-JP" dirty="0"/>
              <a:t>2024ab</a:t>
            </a:r>
            <a:r>
              <a:rPr kumimoji="1" lang="ja-JP" altLang="en-US" dirty="0"/>
              <a:t>開始前の運転時間とモデルの分布を示す。先日、</a:t>
            </a:r>
            <a:r>
              <a:rPr kumimoji="1" lang="en-US" altLang="ja-JP" dirty="0"/>
              <a:t>E3786 </a:t>
            </a:r>
            <a:r>
              <a:rPr kumimoji="1" lang="ja-JP" altLang="en-US" dirty="0"/>
              <a:t>において最長の運転時間の球で内部放電に起因する出力増大現象が頻発するようになった。</a:t>
            </a:r>
            <a:endParaRPr kumimoji="1" lang="en-US" altLang="ja-JP" dirty="0"/>
          </a:p>
          <a:p>
            <a:r>
              <a:rPr kumimoji="1" lang="en-US" altLang="ja-JP" dirty="0"/>
              <a:t>2</a:t>
            </a:r>
            <a:r>
              <a:rPr kumimoji="1" lang="ja-JP" altLang="en-US" dirty="0"/>
              <a:t>日で</a:t>
            </a:r>
            <a:r>
              <a:rPr kumimoji="1" lang="en-US" altLang="ja-JP" dirty="0"/>
              <a:t>8</a:t>
            </a:r>
            <a:r>
              <a:rPr kumimoji="1" lang="ja-JP" altLang="en-US" dirty="0"/>
              <a:t>回のトリップレートとなってしまったため、予備のクライストロンと交換した。</a:t>
            </a:r>
            <a:endParaRPr kumimoji="1" lang="en-US" altLang="ja-JP" dirty="0"/>
          </a:p>
          <a:p>
            <a:r>
              <a:rPr kumimoji="1" lang="ja-JP" altLang="en-US" dirty="0"/>
              <a:t>運転時間が</a:t>
            </a:r>
            <a:r>
              <a:rPr kumimoji="1" lang="en-US" altLang="ja-JP" dirty="0"/>
              <a:t>10</a:t>
            </a:r>
            <a:r>
              <a:rPr kumimoji="1" lang="ja-JP" altLang="en-US" dirty="0"/>
              <a:t>万時間を超える</a:t>
            </a:r>
            <a:r>
              <a:rPr kumimoji="1" lang="en-US" altLang="ja-JP" dirty="0"/>
              <a:t>E3876 </a:t>
            </a:r>
            <a:r>
              <a:rPr kumimoji="1" lang="ja-JP" altLang="en-US" dirty="0"/>
              <a:t>については、今後数年の間に同現象が発生する可能性が十分に考えられる。</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5</a:t>
            </a:fld>
            <a:endParaRPr kumimoji="1" lang="ja-JP" altLang="en-US"/>
          </a:p>
        </p:txBody>
      </p:sp>
    </p:spTree>
    <p:extLst>
      <p:ext uri="{BB962C8B-B14F-4D97-AF65-F5344CB8AC3E}">
        <p14:creationId xmlns:p14="http://schemas.microsoft.com/office/powerpoint/2010/main" val="426286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クライストロンにおける長期間のプラン</a:t>
            </a:r>
            <a:endParaRPr kumimoji="1" lang="en-US" altLang="ja-JP" dirty="0"/>
          </a:p>
          <a:p>
            <a:endParaRPr kumimoji="1" lang="en-US" altLang="ja-JP" dirty="0"/>
          </a:p>
          <a:p>
            <a:r>
              <a:rPr kumimoji="1" lang="ja-JP" altLang="en-US" dirty="0"/>
              <a:t>出力増大の様子を示す。この現象は電子銃まわりの内部放電により、アノード電圧が、瞬間的にカソード電圧まで上昇する。グリッドが大きくなる。</a:t>
            </a:r>
            <a:endParaRPr kumimoji="1" lang="en-US" altLang="ja-JP" dirty="0"/>
          </a:p>
          <a:p>
            <a:r>
              <a:rPr kumimoji="1" lang="ja-JP" altLang="en-US" dirty="0"/>
              <a:t>その結果、瞬間的に電子銃から引き出されるビーム電流が増大、結果、瞬間的に増加した</a:t>
            </a:r>
            <a:r>
              <a:rPr kumimoji="1" lang="en-US" altLang="ja-JP" dirty="0"/>
              <a:t>RF</a:t>
            </a:r>
            <a:r>
              <a:rPr kumimoji="1" lang="ja-JP" altLang="en-US" dirty="0"/>
              <a:t>が出力される。</a:t>
            </a:r>
            <a:endParaRPr kumimoji="1" lang="en-US" altLang="ja-JP" dirty="0"/>
          </a:p>
          <a:p>
            <a:r>
              <a:rPr kumimoji="1" lang="ja-JP" altLang="en-US" dirty="0"/>
              <a:t>電子銃からのエミッションの劣化ではないが、運転に使用できるトリップレートではなくなった。</a:t>
            </a:r>
            <a:endParaRPr kumimoji="1" lang="en-US" altLang="ja-JP" dirty="0"/>
          </a:p>
          <a:p>
            <a:endParaRPr kumimoji="1" lang="en-US" altLang="ja-JP" dirty="0"/>
          </a:p>
          <a:p>
            <a:r>
              <a:rPr kumimoji="1" lang="ja-JP" altLang="en-US" dirty="0"/>
              <a:t>今後は、このような状態となるクライストロンが徐々に増えると想定している（リングの運転からは退役する）。</a:t>
            </a:r>
            <a:endParaRPr kumimoji="1" lang="en-US" altLang="ja-JP" dirty="0"/>
          </a:p>
          <a:p>
            <a:endParaRPr kumimoji="1" lang="en-US" altLang="ja-JP" dirty="0"/>
          </a:p>
          <a:p>
            <a:r>
              <a:rPr kumimoji="1" lang="ja-JP" altLang="en-US" dirty="0"/>
              <a:t>長期間の運転にあたり、</a:t>
            </a:r>
            <a:r>
              <a:rPr kumimoji="1" lang="en-US" altLang="ja-JP" dirty="0"/>
              <a:t>E3732</a:t>
            </a:r>
            <a:r>
              <a:rPr kumimoji="1" lang="ja-JP" altLang="en-US" dirty="0"/>
              <a:t>仕様のクライストロンを調達しておく必要がある。今後は</a:t>
            </a:r>
            <a:r>
              <a:rPr kumimoji="1" lang="en-US" altLang="ja-JP" dirty="0"/>
              <a:t>2</a:t>
            </a:r>
            <a:r>
              <a:rPr kumimoji="1" lang="ja-JP" altLang="en-US" dirty="0"/>
              <a:t>年に</a:t>
            </a:r>
            <a:r>
              <a:rPr kumimoji="1" lang="en-US" altLang="ja-JP" dirty="0"/>
              <a:t>1</a:t>
            </a:r>
            <a:r>
              <a:rPr kumimoji="1" lang="ja-JP" altLang="en-US" dirty="0"/>
              <a:t>本のペースで購入していく必要がある。</a:t>
            </a:r>
            <a:endParaRPr kumimoji="1" lang="en-US" altLang="ja-JP" dirty="0"/>
          </a:p>
          <a:p>
            <a:r>
              <a:rPr kumimoji="1" lang="ja-JP" altLang="en-US" dirty="0"/>
              <a:t>現状、新規製造が最もコスト安である。古いクライストロンの改修は長期的に見てよい案ではない。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6</a:t>
            </a:fld>
            <a:endParaRPr kumimoji="1" lang="ja-JP" altLang="en-US"/>
          </a:p>
        </p:txBody>
      </p:sp>
    </p:spTree>
    <p:extLst>
      <p:ext uri="{BB962C8B-B14F-4D97-AF65-F5344CB8AC3E}">
        <p14:creationId xmlns:p14="http://schemas.microsoft.com/office/powerpoint/2010/main" val="4113357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クライストロン電源の近況、</a:t>
            </a:r>
            <a:endParaRPr kumimoji="1" lang="en-US" altLang="ja-JP" dirty="0"/>
          </a:p>
          <a:p>
            <a:r>
              <a:rPr kumimoji="1" lang="ja-JP" altLang="en-US" dirty="0"/>
              <a:t>保有数：合計</a:t>
            </a:r>
            <a:r>
              <a:rPr kumimoji="1" lang="en-US" altLang="ja-JP" dirty="0"/>
              <a:t>19</a:t>
            </a:r>
            <a:r>
              <a:rPr kumimoji="1" lang="ja-JP" altLang="en-US" dirty="0"/>
              <a:t>台が</a:t>
            </a:r>
            <a:r>
              <a:rPr kumimoji="1" lang="en-US" altLang="ja-JP" dirty="0"/>
              <a:t>1980</a:t>
            </a:r>
            <a:r>
              <a:rPr kumimoji="1" lang="ja-JP" altLang="en-US" dirty="0"/>
              <a:t>年代に製造された。加速器の構成に依存して、配置換えを行い運用してきた。</a:t>
            </a:r>
            <a:endParaRPr kumimoji="1" lang="en-US" altLang="ja-JP" dirty="0"/>
          </a:p>
          <a:p>
            <a:r>
              <a:rPr kumimoji="1" lang="en-US" altLang="ja-JP" dirty="0" err="1"/>
              <a:t>SuperKEKB</a:t>
            </a:r>
            <a:r>
              <a:rPr kumimoji="1" lang="ja-JP" altLang="en-US" dirty="0"/>
              <a:t>加速器の建設にあたり、</a:t>
            </a:r>
            <a:r>
              <a:rPr kumimoji="1" lang="en-US" altLang="ja-JP" dirty="0"/>
              <a:t>2012-2014</a:t>
            </a:r>
            <a:r>
              <a:rPr kumimoji="1" lang="ja-JP" altLang="en-US" dirty="0"/>
              <a:t>年に</a:t>
            </a:r>
            <a:r>
              <a:rPr kumimoji="1" lang="en-US" altLang="ja-JP" dirty="0"/>
              <a:t>2</a:t>
            </a:r>
            <a:r>
              <a:rPr kumimoji="1" lang="ja-JP" altLang="en-US" dirty="0"/>
              <a:t>台のクライストロン電源が製造されている。</a:t>
            </a:r>
            <a:endParaRPr kumimoji="1" lang="en-US" altLang="ja-JP" dirty="0"/>
          </a:p>
          <a:p>
            <a:endParaRPr kumimoji="1" lang="en-US" altLang="ja-JP" dirty="0"/>
          </a:p>
          <a:p>
            <a:r>
              <a:rPr kumimoji="1" lang="ja-JP" altLang="en-US" dirty="0"/>
              <a:t>クライストロン電源は、</a:t>
            </a:r>
            <a:r>
              <a:rPr kumimoji="1" lang="en-US" altLang="ja-JP" dirty="0"/>
              <a:t>3</a:t>
            </a:r>
            <a:r>
              <a:rPr kumimoji="1" lang="ja-JP" altLang="en-US" dirty="0"/>
              <a:t>つのパートで構成される。</a:t>
            </a:r>
            <a:r>
              <a:rPr kumimoji="1" lang="en-US" altLang="ja-JP" dirty="0"/>
              <a:t>AC</a:t>
            </a:r>
            <a:r>
              <a:rPr kumimoji="1" lang="ja-JP" altLang="en-US" dirty="0"/>
              <a:t>部、</a:t>
            </a:r>
            <a:r>
              <a:rPr kumimoji="1" lang="en-US" altLang="ja-JP" dirty="0"/>
              <a:t>DC</a:t>
            </a:r>
            <a:r>
              <a:rPr kumimoji="1" lang="ja-JP" altLang="en-US" dirty="0"/>
              <a:t>高圧部、制御盤である。</a:t>
            </a:r>
            <a:endParaRPr kumimoji="1" lang="en-US" altLang="ja-JP" dirty="0"/>
          </a:p>
          <a:p>
            <a:r>
              <a:rPr kumimoji="1" lang="ja-JP" altLang="en-US" dirty="0"/>
              <a:t>更新状況として、</a:t>
            </a:r>
            <a:r>
              <a:rPr kumimoji="1" lang="en-US" altLang="ja-JP" dirty="0"/>
              <a:t>2012</a:t>
            </a:r>
            <a:r>
              <a:rPr kumimoji="1" lang="ja-JP" altLang="en-US" dirty="0"/>
              <a:t>年までに</a:t>
            </a:r>
            <a:r>
              <a:rPr kumimoji="1" lang="en-US" altLang="ja-JP" dirty="0"/>
              <a:t>AC</a:t>
            </a:r>
            <a:r>
              <a:rPr kumimoji="1" lang="ja-JP" altLang="en-US" dirty="0"/>
              <a:t>部を除くほとんどの機器が製作当初のものから更新されている。第</a:t>
            </a:r>
            <a:r>
              <a:rPr kumimoji="1" lang="en-US" altLang="ja-JP" dirty="0"/>
              <a:t>2</a:t>
            </a:r>
            <a:r>
              <a:rPr kumimoji="1" lang="ja-JP" altLang="en-US" dirty="0"/>
              <a:t>世代と定義する。</a:t>
            </a:r>
            <a:endParaRPr kumimoji="1" lang="en-US" altLang="ja-JP" dirty="0"/>
          </a:p>
          <a:p>
            <a:r>
              <a:rPr kumimoji="1" lang="ja-JP" altLang="en-US" dirty="0"/>
              <a:t>ただし、今後</a:t>
            </a:r>
            <a:r>
              <a:rPr kumimoji="1" lang="en-US" altLang="ja-JP" dirty="0"/>
              <a:t>15</a:t>
            </a:r>
            <a:r>
              <a:rPr kumimoji="1" lang="ja-JP" altLang="en-US" dirty="0"/>
              <a:t>年の運用を考慮した場合、これらの機器をもう一度更新する必要がある。第</a:t>
            </a:r>
            <a:r>
              <a:rPr kumimoji="1" lang="en-US" altLang="ja-JP" dirty="0"/>
              <a:t>3</a:t>
            </a:r>
            <a:r>
              <a:rPr kumimoji="1" lang="ja-JP" altLang="en-US" dirty="0"/>
              <a:t>世代と定義する。</a:t>
            </a:r>
            <a:endParaRPr kumimoji="1" lang="en-US" altLang="ja-JP" dirty="0"/>
          </a:p>
          <a:p>
            <a:r>
              <a:rPr kumimoji="1" lang="ja-JP" altLang="en-US" dirty="0"/>
              <a:t>例えば、</a:t>
            </a:r>
            <a:r>
              <a:rPr kumimoji="1" lang="en-US" altLang="ja-JP" dirty="0"/>
              <a:t>PLC</a:t>
            </a:r>
            <a:r>
              <a:rPr kumimoji="1" lang="ja-JP" altLang="en-US" dirty="0"/>
              <a:t>、制御基板ら、小型</a:t>
            </a:r>
            <a:r>
              <a:rPr kumimoji="1" lang="en-US" altLang="ja-JP" dirty="0"/>
              <a:t>DC</a:t>
            </a:r>
            <a:r>
              <a:rPr kumimoji="1" lang="ja-JP" altLang="en-US" dirty="0"/>
              <a:t>電源や計器類なるが挙げられる。</a:t>
            </a:r>
            <a:endParaRPr kumimoji="1" lang="en-US" altLang="ja-JP" dirty="0"/>
          </a:p>
          <a:p>
            <a:endParaRPr kumimoji="1" lang="en-US" altLang="ja-JP" dirty="0"/>
          </a:p>
          <a:p>
            <a:r>
              <a:rPr kumimoji="1" lang="ja-JP" altLang="en-US" dirty="0"/>
              <a:t>それで、</a:t>
            </a:r>
            <a:r>
              <a:rPr kumimoji="1" lang="en-US" altLang="ja-JP" dirty="0"/>
              <a:t>AC</a:t>
            </a:r>
            <a:r>
              <a:rPr kumimoji="1" lang="ja-JP" altLang="en-US" dirty="0"/>
              <a:t>部については、</a:t>
            </a:r>
            <a:r>
              <a:rPr kumimoji="1" lang="en-US" altLang="ja-JP" dirty="0"/>
              <a:t>2020</a:t>
            </a:r>
            <a:r>
              <a:rPr kumimoji="1" lang="ja-JP" altLang="en-US" dirty="0"/>
              <a:t>年あたりから更新が開始された。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7</a:t>
            </a:fld>
            <a:endParaRPr kumimoji="1" lang="ja-JP" altLang="en-US"/>
          </a:p>
        </p:txBody>
      </p:sp>
    </p:spTree>
    <p:extLst>
      <p:ext uri="{BB962C8B-B14F-4D97-AF65-F5344CB8AC3E}">
        <p14:creationId xmlns:p14="http://schemas.microsoft.com/office/powerpoint/2010/main" val="106084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更新状況</a:t>
            </a:r>
            <a:endParaRPr kumimoji="1" lang="en-US" altLang="ja-JP" dirty="0"/>
          </a:p>
          <a:p>
            <a:r>
              <a:rPr kumimoji="1" lang="en-US" altLang="ja-JP" dirty="0"/>
              <a:t>AC</a:t>
            </a:r>
            <a:r>
              <a:rPr kumimoji="1" lang="ja-JP" altLang="en-US" dirty="0"/>
              <a:t>部と他の部分について、</a:t>
            </a:r>
            <a:endParaRPr kumimoji="1" lang="en-US" altLang="ja-JP" dirty="0"/>
          </a:p>
          <a:p>
            <a:r>
              <a:rPr kumimoji="1" lang="ja-JP" altLang="en-US" dirty="0"/>
              <a:t>①平滑コンデンサは、</a:t>
            </a:r>
            <a:r>
              <a:rPr kumimoji="1" lang="en-US" altLang="ja-JP" dirty="0"/>
              <a:t>MR</a:t>
            </a:r>
            <a:r>
              <a:rPr kumimoji="1" lang="ja-JP" altLang="en-US" dirty="0"/>
              <a:t>、</a:t>
            </a:r>
            <a:r>
              <a:rPr kumimoji="1" lang="en-US" altLang="ja-JP" dirty="0"/>
              <a:t>DR</a:t>
            </a:r>
            <a:r>
              <a:rPr kumimoji="1" lang="ja-JP" altLang="en-US" dirty="0"/>
              <a:t>ともに更新が完了している。</a:t>
            </a:r>
            <a:r>
              <a:rPr kumimoji="1" lang="en-US" altLang="ja-JP" dirty="0"/>
              <a:t>2023</a:t>
            </a:r>
            <a:r>
              <a:rPr kumimoji="1" lang="ja-JP" altLang="en-US" dirty="0"/>
              <a:t>年度にこれらコンデンサの容量測定を行ったが、劣化なしの診断結果であった。</a:t>
            </a:r>
            <a:endParaRPr kumimoji="1" lang="en-US" altLang="ja-JP" dirty="0"/>
          </a:p>
          <a:p>
            <a:r>
              <a:rPr kumimoji="1" lang="ja-JP" altLang="en-US" dirty="0"/>
              <a:t>最も古い</a:t>
            </a:r>
            <a:r>
              <a:rPr kumimoji="1" lang="en-US" altLang="ja-JP" dirty="0"/>
              <a:t>1984</a:t>
            </a:r>
            <a:r>
              <a:rPr kumimoji="1" lang="ja-JP" altLang="en-US" dirty="0"/>
              <a:t>年製のコンデンサ</a:t>
            </a:r>
            <a:r>
              <a:rPr kumimoji="1" lang="en-US" altLang="ja-JP" dirty="0"/>
              <a:t>1</a:t>
            </a:r>
            <a:r>
              <a:rPr kumimoji="1" lang="ja-JP" altLang="en-US" dirty="0"/>
              <a:t>台の分解調査を合わせて実施したが、異常は見られず・良好な内部状態であった。</a:t>
            </a:r>
            <a:endParaRPr kumimoji="1" lang="en-US" altLang="ja-JP" dirty="0"/>
          </a:p>
          <a:p>
            <a:endParaRPr kumimoji="1" lang="en-US" altLang="ja-JP" dirty="0"/>
          </a:p>
          <a:p>
            <a:r>
              <a:rPr kumimoji="1" lang="ja-JP" altLang="en-US" dirty="0"/>
              <a:t>②</a:t>
            </a:r>
            <a:r>
              <a:rPr kumimoji="1" lang="en-US" altLang="ja-JP" dirty="0"/>
              <a:t>VCB</a:t>
            </a:r>
          </a:p>
          <a:p>
            <a:r>
              <a:rPr kumimoji="1" lang="ja-JP" altLang="en-US" dirty="0"/>
              <a:t>　更新対象となる数量は、</a:t>
            </a:r>
            <a:r>
              <a:rPr kumimoji="1" lang="en-US" altLang="ja-JP" dirty="0"/>
              <a:t>15</a:t>
            </a:r>
            <a:r>
              <a:rPr kumimoji="1" lang="ja-JP" altLang="en-US" dirty="0"/>
              <a:t>ステーション分である。</a:t>
            </a:r>
            <a:endParaRPr kumimoji="1" lang="en-US" altLang="ja-JP" dirty="0"/>
          </a:p>
          <a:p>
            <a:r>
              <a:rPr kumimoji="1" lang="ja-JP" altLang="en-US" dirty="0"/>
              <a:t>　内、</a:t>
            </a:r>
            <a:r>
              <a:rPr kumimoji="1" lang="en-US" altLang="ja-JP" dirty="0"/>
              <a:t>12</a:t>
            </a:r>
            <a:r>
              <a:rPr kumimoji="1" lang="ja-JP" altLang="en-US" dirty="0"/>
              <a:t>ステーションについては、更新が完了した。残りの</a:t>
            </a:r>
            <a:r>
              <a:rPr kumimoji="1" lang="en-US" altLang="ja-JP" dirty="0"/>
              <a:t>3</a:t>
            </a:r>
            <a:r>
              <a:rPr kumimoji="1" lang="ja-JP" altLang="en-US" dirty="0"/>
              <a:t>ステーションは、</a:t>
            </a:r>
            <a:r>
              <a:rPr kumimoji="1" lang="en-US" altLang="ja-JP" dirty="0"/>
              <a:t>2024</a:t>
            </a:r>
            <a:r>
              <a:rPr kumimoji="1" lang="ja-JP" altLang="en-US" dirty="0"/>
              <a:t>年度に実施する計画である。</a:t>
            </a:r>
            <a:endParaRPr kumimoji="1" lang="en-US" altLang="ja-JP" dirty="0"/>
          </a:p>
          <a:p>
            <a:endParaRPr kumimoji="1" lang="en-US" altLang="ja-JP" dirty="0"/>
          </a:p>
          <a:p>
            <a:r>
              <a:rPr kumimoji="1" lang="ja-JP" altLang="en-US" dirty="0"/>
              <a:t>③</a:t>
            </a:r>
            <a:r>
              <a:rPr kumimoji="1" lang="en-US" altLang="ja-JP" dirty="0"/>
              <a:t>PLC</a:t>
            </a:r>
          </a:p>
          <a:p>
            <a:r>
              <a:rPr kumimoji="1" lang="ja-JP" altLang="en-US" dirty="0"/>
              <a:t>　</a:t>
            </a:r>
            <a:r>
              <a:rPr kumimoji="1" lang="en-US" altLang="ja-JP" dirty="0"/>
              <a:t>2024</a:t>
            </a:r>
            <a:r>
              <a:rPr kumimoji="1" lang="ja-JP" altLang="en-US" dirty="0"/>
              <a:t>年度から更新を開始する。</a:t>
            </a:r>
            <a:endParaRPr kumimoji="1" lang="en-US" altLang="ja-JP" dirty="0"/>
          </a:p>
          <a:p>
            <a:endParaRPr kumimoji="1" lang="en-US" altLang="ja-JP" dirty="0"/>
          </a:p>
          <a:p>
            <a:r>
              <a:rPr kumimoji="1" lang="ja-JP" altLang="en-US" dirty="0"/>
              <a:t>④</a:t>
            </a:r>
            <a:r>
              <a:rPr kumimoji="1" lang="en-US" altLang="ja-JP" dirty="0"/>
              <a:t>IVR</a:t>
            </a:r>
            <a:r>
              <a:rPr kumimoji="1" lang="ja-JP" altLang="en-US" dirty="0"/>
              <a:t>、</a:t>
            </a:r>
            <a:r>
              <a:rPr kumimoji="1" lang="en-US" altLang="ja-JP" dirty="0"/>
              <a:t>Rectifier</a:t>
            </a:r>
          </a:p>
          <a:p>
            <a:r>
              <a:rPr kumimoji="1" lang="ja-JP" altLang="en-US" dirty="0"/>
              <a:t>　絶縁オイルの成分分析を継続的に実施する。必要に応じて、オイル交換を行う。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8</a:t>
            </a:fld>
            <a:endParaRPr kumimoji="1" lang="ja-JP" altLang="en-US"/>
          </a:p>
        </p:txBody>
      </p:sp>
    </p:spTree>
    <p:extLst>
      <p:ext uri="{BB962C8B-B14F-4D97-AF65-F5344CB8AC3E}">
        <p14:creationId xmlns:p14="http://schemas.microsoft.com/office/powerpoint/2010/main" val="1098324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KPS</a:t>
            </a:r>
            <a:r>
              <a:rPr kumimoji="1" lang="ja-JP" altLang="en-US" dirty="0"/>
              <a:t>のトラブル　</a:t>
            </a:r>
            <a:r>
              <a:rPr kumimoji="1" lang="en-US" altLang="ja-JP" dirty="0"/>
              <a:t>1</a:t>
            </a:r>
            <a:r>
              <a:rPr kumimoji="1" lang="ja-JP" altLang="en-US" dirty="0"/>
              <a:t>件　</a:t>
            </a:r>
            <a:r>
              <a:rPr kumimoji="1" lang="en-US" altLang="ja-JP" dirty="0"/>
              <a:t>D4-EF</a:t>
            </a:r>
          </a:p>
          <a:p>
            <a:endParaRPr kumimoji="1" lang="en-US" altLang="ja-JP" dirty="0"/>
          </a:p>
          <a:p>
            <a:r>
              <a:rPr kumimoji="1" lang="en-US" altLang="ja-JP" dirty="0"/>
              <a:t>2024</a:t>
            </a:r>
            <a:r>
              <a:rPr kumimoji="1" lang="ja-JP" altLang="en-US" dirty="0"/>
              <a:t>年</a:t>
            </a:r>
            <a:r>
              <a:rPr kumimoji="1" lang="en-US" altLang="ja-JP" dirty="0"/>
              <a:t>1</a:t>
            </a:r>
            <a:r>
              <a:rPr kumimoji="1" lang="ja-JP" altLang="en-US" dirty="0"/>
              <a:t>月</a:t>
            </a:r>
            <a:r>
              <a:rPr kumimoji="1" lang="en-US" altLang="ja-JP" dirty="0"/>
              <a:t>12</a:t>
            </a:r>
            <a:r>
              <a:rPr kumimoji="1" lang="ja-JP" altLang="en-US" dirty="0"/>
              <a:t>日に発生した。</a:t>
            </a:r>
            <a:endParaRPr kumimoji="1" lang="en-US" altLang="ja-JP" dirty="0"/>
          </a:p>
          <a:p>
            <a:r>
              <a:rPr kumimoji="1" lang="en-US" altLang="ja-JP" dirty="0"/>
              <a:t>2024ab</a:t>
            </a:r>
            <a:r>
              <a:rPr kumimoji="1" lang="ja-JP" altLang="en-US" dirty="0"/>
              <a:t>の運転にあたり、</a:t>
            </a:r>
            <a:r>
              <a:rPr kumimoji="1" lang="en-US" altLang="ja-JP" dirty="0"/>
              <a:t>RF</a:t>
            </a:r>
            <a:r>
              <a:rPr kumimoji="1" lang="ja-JP" altLang="en-US" dirty="0"/>
              <a:t>の立ち上げ準備を行っているときに発生した。</a:t>
            </a:r>
            <a:endParaRPr kumimoji="1" lang="en-US" altLang="ja-JP" dirty="0"/>
          </a:p>
          <a:p>
            <a:r>
              <a:rPr lang="ja-JP" altLang="en-US" dirty="0">
                <a:solidFill>
                  <a:srgbClr val="3C4043"/>
                </a:solidFill>
              </a:rPr>
              <a:t>立ち上げにあたり、電源の健全性をチェックするために</a:t>
            </a:r>
            <a:r>
              <a:rPr lang="en-US" altLang="ja-JP" dirty="0">
                <a:solidFill>
                  <a:srgbClr val="3C4043"/>
                </a:solidFill>
              </a:rPr>
              <a:t>DC88kV</a:t>
            </a:r>
            <a:r>
              <a:rPr lang="ja-JP" altLang="en-US" dirty="0">
                <a:solidFill>
                  <a:srgbClr val="3C4043"/>
                </a:solidFill>
              </a:rPr>
              <a:t>まで昇圧したところ、</a:t>
            </a:r>
            <a:r>
              <a:rPr lang="en-US" altLang="ja-JP" dirty="0">
                <a:solidFill>
                  <a:srgbClr val="3C4043"/>
                </a:solidFill>
              </a:rPr>
              <a:t>r</a:t>
            </a:r>
            <a:r>
              <a:rPr lang="en-US" altLang="ja-JP" dirty="0"/>
              <a:t>ectifier</a:t>
            </a:r>
            <a:r>
              <a:rPr kumimoji="1" lang="ja-JP" altLang="en-US" dirty="0"/>
              <a:t>とカソード電源を繋ぐ</a:t>
            </a:r>
            <a:r>
              <a:rPr kumimoji="1" lang="en-US" altLang="ja-JP" dirty="0"/>
              <a:t>HV</a:t>
            </a:r>
            <a:r>
              <a:rPr kumimoji="1" lang="ja-JP" altLang="en-US" dirty="0"/>
              <a:t>ケーブルのブッシングで放電が発生した。</a:t>
            </a:r>
            <a:endParaRPr kumimoji="1" lang="en-US" altLang="ja-JP" dirty="0"/>
          </a:p>
          <a:p>
            <a:r>
              <a:rPr kumimoji="1" lang="ja-JP" altLang="en-US" dirty="0"/>
              <a:t>故障した場所の関係もあり、早期の復旧は難しいと判断、</a:t>
            </a:r>
            <a:r>
              <a:rPr kumimoji="1" lang="en-US" altLang="ja-JP" dirty="0"/>
              <a:t>D4-EF</a:t>
            </a:r>
            <a:r>
              <a:rPr kumimoji="1" lang="ja-JP" altLang="en-US" dirty="0"/>
              <a:t>は運転から外すことになった。</a:t>
            </a:r>
            <a:endParaRPr kumimoji="1" lang="en-US" altLang="ja-JP" dirty="0"/>
          </a:p>
          <a:p>
            <a:endParaRPr kumimoji="1" lang="en-US" altLang="ja-JP" dirty="0"/>
          </a:p>
          <a:p>
            <a:r>
              <a:rPr kumimoji="1" lang="ja-JP" altLang="en-US" dirty="0"/>
              <a:t>この電源は</a:t>
            </a:r>
            <a:r>
              <a:rPr kumimoji="1" lang="en-US" altLang="ja-JP" dirty="0"/>
              <a:t>2013-2014</a:t>
            </a:r>
            <a:r>
              <a:rPr kumimoji="1" lang="ja-JP" altLang="en-US" dirty="0"/>
              <a:t>年にすべてを新規製造した一番新しい電源である。</a:t>
            </a:r>
            <a:endParaRPr kumimoji="1" lang="en-US" altLang="ja-JP" dirty="0"/>
          </a:p>
          <a:p>
            <a:r>
              <a:rPr kumimoji="1" lang="ja-JP" altLang="en-US" dirty="0"/>
              <a:t>製作後の検査では、</a:t>
            </a:r>
            <a:r>
              <a:rPr kumimoji="1" lang="en-US" altLang="ja-JP" dirty="0"/>
              <a:t>DC110kV</a:t>
            </a:r>
            <a:r>
              <a:rPr kumimoji="1" lang="ja-JP" altLang="en-US" dirty="0"/>
              <a:t>をこのラインに印加して問題のないことを確認している。</a:t>
            </a:r>
            <a:endParaRPr kumimoji="1" lang="en-US" altLang="ja-JP" dirty="0"/>
          </a:p>
          <a:p>
            <a:r>
              <a:rPr kumimoji="1" lang="ja-JP" altLang="en-US" dirty="0"/>
              <a:t>その後も定期的に</a:t>
            </a:r>
            <a:r>
              <a:rPr kumimoji="1" lang="en-US" altLang="ja-JP" dirty="0"/>
              <a:t>DC88kV</a:t>
            </a:r>
            <a:r>
              <a:rPr kumimoji="1" lang="ja-JP" altLang="en-US" dirty="0"/>
              <a:t>を印加し、異常の無いことを継続して確認している。</a:t>
            </a:r>
            <a:endParaRPr kumimoji="1" lang="en-US" altLang="ja-JP" dirty="0"/>
          </a:p>
          <a:p>
            <a:r>
              <a:rPr kumimoji="1" lang="ja-JP" altLang="en-US" dirty="0"/>
              <a:t>現時点では、リング中の蓄積電流の関係からクライストロン出力はそれほど必要ないため、通常の運転は</a:t>
            </a:r>
            <a:r>
              <a:rPr kumimoji="1" lang="en-US" altLang="ja-JP" dirty="0" err="1"/>
              <a:t>Vk</a:t>
            </a:r>
            <a:r>
              <a:rPr kumimoji="1" lang="en-US" altLang="ja-JP" dirty="0"/>
              <a:t>=75kV</a:t>
            </a:r>
            <a:r>
              <a:rPr kumimoji="1" lang="ja-JP" altLang="en-US" dirty="0"/>
              <a:t>で行っている。</a:t>
            </a:r>
            <a:endParaRPr kumimoji="1" lang="en-US" altLang="ja-JP" dirty="0"/>
          </a:p>
          <a:p>
            <a:r>
              <a:rPr kumimoji="1" lang="ja-JP" altLang="en-US" dirty="0"/>
              <a:t>この故障は、製造から</a:t>
            </a:r>
            <a:r>
              <a:rPr kumimoji="1" lang="en-US" altLang="ja-JP" dirty="0"/>
              <a:t>10</a:t>
            </a:r>
            <a:r>
              <a:rPr kumimoji="1" lang="ja-JP" altLang="en-US" dirty="0"/>
              <a:t>年間後、かつ、運転時間が約</a:t>
            </a:r>
            <a:r>
              <a:rPr kumimoji="1" lang="en-US" altLang="ja-JP" dirty="0"/>
              <a:t>21000</a:t>
            </a:r>
            <a:r>
              <a:rPr kumimoji="1" lang="ja-JP" altLang="en-US" dirty="0"/>
              <a:t>時間を経過してから発生したものであることから、初期不良ではないと判断している。</a:t>
            </a:r>
            <a:endParaRPr kumimoji="1" lang="en-US" altLang="ja-JP" dirty="0"/>
          </a:p>
          <a:p>
            <a:endParaRPr kumimoji="1" lang="en-US" altLang="ja-JP" dirty="0"/>
          </a:p>
          <a:p>
            <a:r>
              <a:rPr kumimoji="1" lang="ja-JP" altLang="en-US" dirty="0"/>
              <a:t>原因は調査中であり、確定的なことはまだ報告できない。続報を待って欲しい。</a:t>
            </a:r>
            <a:endParaRPr kumimoji="1" lang="en-US" altLang="ja-JP" dirty="0"/>
          </a:p>
          <a:p>
            <a:endParaRPr kumimoji="1" lang="en-US" altLang="ja-JP" dirty="0"/>
          </a:p>
          <a:p>
            <a:r>
              <a:rPr kumimoji="1" lang="ja-JP" altLang="en-US" dirty="0"/>
              <a:t>この電源の復旧にあたり、</a:t>
            </a:r>
            <a:r>
              <a:rPr kumimoji="1" lang="en-US" altLang="ja-JP" dirty="0"/>
              <a:t>Rectifier</a:t>
            </a:r>
            <a:r>
              <a:rPr kumimoji="1" lang="ja-JP" altLang="en-US" dirty="0"/>
              <a:t>の交換（テストステーションから持ってくる）を検討している。</a:t>
            </a:r>
            <a:endParaRPr kumimoji="1" lang="en-US" altLang="ja-JP" dirty="0"/>
          </a:p>
          <a:p>
            <a:r>
              <a:rPr kumimoji="1" lang="ja-JP" altLang="en-US" dirty="0"/>
              <a:t>作業自体は、</a:t>
            </a:r>
            <a:r>
              <a:rPr kumimoji="1" lang="en-US" altLang="ja-JP" dirty="0"/>
              <a:t>2-3</a:t>
            </a:r>
            <a:r>
              <a:rPr kumimoji="1" lang="ja-JP" altLang="en-US" dirty="0"/>
              <a:t>週間あれば行える見込みである。目下、メーカーと調整中である。</a:t>
            </a:r>
            <a:endParaRPr kumimoji="1" lang="en-US" altLang="ja-JP" dirty="0"/>
          </a:p>
          <a:p>
            <a:r>
              <a:rPr kumimoji="1" lang="ja-JP" altLang="en-US" dirty="0"/>
              <a:t>故障した</a:t>
            </a:r>
            <a:r>
              <a:rPr kumimoji="1" lang="en-US" altLang="ja-JP" dirty="0"/>
              <a:t>Rectifier</a:t>
            </a:r>
            <a:r>
              <a:rPr kumimoji="1" lang="ja-JP" altLang="en-US" dirty="0"/>
              <a:t>は、現地で分解調査を行う計画でいる。</a:t>
            </a:r>
            <a:endParaRPr kumimoji="1" lang="en-US" altLang="ja-JP" dirty="0"/>
          </a:p>
          <a:p>
            <a:r>
              <a:rPr kumimoji="1" lang="ja-JP" altLang="en-US" dirty="0"/>
              <a:t>整流器部分を引き出すにあたり、オイルを抜く必要がある。吊り上げの準備も行う必要があることから、それなりの期間を要する。</a:t>
            </a:r>
            <a:endParaRPr kumimoji="1" lang="en-US" altLang="ja-JP" dirty="0"/>
          </a:p>
          <a:p>
            <a:r>
              <a:rPr kumimoji="1" lang="ja-JP" altLang="en-US" dirty="0"/>
              <a:t>絶縁油と、</a:t>
            </a:r>
            <a:r>
              <a:rPr kumimoji="1" lang="en-US" altLang="ja-JP" dirty="0"/>
              <a:t>Rectifier</a:t>
            </a:r>
            <a:r>
              <a:rPr kumimoji="1" lang="ja-JP" altLang="en-US" dirty="0"/>
              <a:t>内部に損傷がなく、ブッシングのみ交換で対応できることを祈っている。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99A27B6-7467-4B17-8003-B926DFCA47BA}" type="slidenum">
              <a:rPr kumimoji="1" lang="ja-JP" altLang="en-US" smtClean="0"/>
              <a:t>9</a:t>
            </a:fld>
            <a:endParaRPr kumimoji="1" lang="ja-JP" altLang="en-US"/>
          </a:p>
        </p:txBody>
      </p:sp>
    </p:spTree>
    <p:extLst>
      <p:ext uri="{BB962C8B-B14F-4D97-AF65-F5344CB8AC3E}">
        <p14:creationId xmlns:p14="http://schemas.microsoft.com/office/powerpoint/2010/main" val="47818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3BEEBB-4AE9-6317-8EA3-823E1B0579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E6F0B5F-6818-0735-E031-C49C6E0E6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C294459-AE52-27FF-1181-4D5E240843CA}"/>
              </a:ext>
            </a:extLst>
          </p:cNvPr>
          <p:cNvSpPr>
            <a:spLocks noGrp="1"/>
          </p:cNvSpPr>
          <p:nvPr>
            <p:ph type="dt" sz="half" idx="10"/>
          </p:nvPr>
        </p:nvSpPr>
        <p:spPr/>
        <p:txBody>
          <a:body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93F3379B-D73B-53E8-7FB7-63A1169BB4F4}"/>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6" name="スライド番号プレースホルダー 5">
            <a:extLst>
              <a:ext uri="{FF2B5EF4-FFF2-40B4-BE49-F238E27FC236}">
                <a16:creationId xmlns:a16="http://schemas.microsoft.com/office/drawing/2014/main" id="{4340E688-3AA0-2B66-A7A0-84EC17A9D8EA}"/>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344445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58A72C-A48D-EBA2-5FBD-4E320BD80D3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6404A13-25CA-5A0E-973E-A95B182DD68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AC02-84E5-AC22-3B6F-AEDCABE91415}"/>
              </a:ext>
            </a:extLst>
          </p:cNvPr>
          <p:cNvSpPr>
            <a:spLocks noGrp="1"/>
          </p:cNvSpPr>
          <p:nvPr>
            <p:ph type="dt" sz="half" idx="10"/>
          </p:nvPr>
        </p:nvSpPr>
        <p:spPr/>
        <p:txBody>
          <a:body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CC40AF33-65F7-1361-2899-B27A676BDB30}"/>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6" name="スライド番号プレースホルダー 5">
            <a:extLst>
              <a:ext uri="{FF2B5EF4-FFF2-40B4-BE49-F238E27FC236}">
                <a16:creationId xmlns:a16="http://schemas.microsoft.com/office/drawing/2014/main" id="{5E6DEF6F-9046-EAB8-BA00-62C51C631432}"/>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2099088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F250123-83E2-8559-64A5-172FBAB547F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8235B9-0161-2ED8-36FF-C2155C22A24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FB03F3-3476-F7C2-763D-AD94D3E6F35B}"/>
              </a:ext>
            </a:extLst>
          </p:cNvPr>
          <p:cNvSpPr>
            <a:spLocks noGrp="1"/>
          </p:cNvSpPr>
          <p:nvPr>
            <p:ph type="dt" sz="half" idx="10"/>
          </p:nvPr>
        </p:nvSpPr>
        <p:spPr/>
        <p:txBody>
          <a:body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32D8294F-8684-8350-B847-CFC184E72A7D}"/>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6" name="スライド番号プレースホルダー 5">
            <a:extLst>
              <a:ext uri="{FF2B5EF4-FFF2-40B4-BE49-F238E27FC236}">
                <a16:creationId xmlns:a16="http://schemas.microsoft.com/office/drawing/2014/main" id="{21773BD1-6CBE-02A2-7EAF-5F3091B2E5E3}"/>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304432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20F701-018F-7B88-72F8-2D4B2F45FC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794024-923F-8865-CF53-35F25474434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81A17C-9512-911A-02C0-734B4AFE4EF3}"/>
              </a:ext>
            </a:extLst>
          </p:cNvPr>
          <p:cNvSpPr>
            <a:spLocks noGrp="1"/>
          </p:cNvSpPr>
          <p:nvPr>
            <p:ph type="dt" sz="half" idx="10"/>
          </p:nvPr>
        </p:nvSpPr>
        <p:spPr/>
        <p:txBody>
          <a:body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FF5A7189-2179-842C-055B-60E40DF80B4A}"/>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6" name="スライド番号プレースホルダー 5">
            <a:extLst>
              <a:ext uri="{FF2B5EF4-FFF2-40B4-BE49-F238E27FC236}">
                <a16:creationId xmlns:a16="http://schemas.microsoft.com/office/drawing/2014/main" id="{2D83A5FC-591E-D13D-EA65-99036C46FE94}"/>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427698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5A9BC-E552-3757-9DCB-B15E2507890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D4858A-7C3E-8765-BDB4-C17BCD78B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BB1ABEA-769E-418D-3C2E-010FD21742A6}"/>
              </a:ext>
            </a:extLst>
          </p:cNvPr>
          <p:cNvSpPr>
            <a:spLocks noGrp="1"/>
          </p:cNvSpPr>
          <p:nvPr>
            <p:ph type="dt" sz="half" idx="10"/>
          </p:nvPr>
        </p:nvSpPr>
        <p:spPr/>
        <p:txBody>
          <a:body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3427F593-7FE5-0930-FE68-A975BA61F7DC}"/>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6" name="スライド番号プレースホルダー 5">
            <a:extLst>
              <a:ext uri="{FF2B5EF4-FFF2-40B4-BE49-F238E27FC236}">
                <a16:creationId xmlns:a16="http://schemas.microsoft.com/office/drawing/2014/main" id="{93980616-39A8-0F11-B996-6495EC483BB3}"/>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251550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49BBC9-9262-D6B4-5B47-B60289B343E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407FC19-362C-9D56-3A3D-B1B7DC0A620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72B2A03-FD8E-CCC5-7BC6-C1A64C4716B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C703D9A-F6BE-5D36-0BAB-5F4F5923632F}"/>
              </a:ext>
            </a:extLst>
          </p:cNvPr>
          <p:cNvSpPr>
            <a:spLocks noGrp="1"/>
          </p:cNvSpPr>
          <p:nvPr>
            <p:ph type="dt" sz="half" idx="10"/>
          </p:nvPr>
        </p:nvSpPr>
        <p:spPr/>
        <p:txBody>
          <a:bodyPr/>
          <a:lstStyle/>
          <a:p>
            <a:r>
              <a:rPr kumimoji="1" lang="en-US" altLang="ja-JP"/>
              <a:t>2024/3/26</a:t>
            </a:r>
            <a:endParaRPr kumimoji="1" lang="ja-JP" altLang="en-US"/>
          </a:p>
        </p:txBody>
      </p:sp>
      <p:sp>
        <p:nvSpPr>
          <p:cNvPr id="6" name="フッター プレースホルダー 5">
            <a:extLst>
              <a:ext uri="{FF2B5EF4-FFF2-40B4-BE49-F238E27FC236}">
                <a16:creationId xmlns:a16="http://schemas.microsoft.com/office/drawing/2014/main" id="{BC2088D0-38FF-C731-C833-2DDB66B2A311}"/>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7" name="スライド番号プレースホルダー 6">
            <a:extLst>
              <a:ext uri="{FF2B5EF4-FFF2-40B4-BE49-F238E27FC236}">
                <a16:creationId xmlns:a16="http://schemas.microsoft.com/office/drawing/2014/main" id="{4A0BC300-7E1B-10B3-2E75-1632FB689641}"/>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71863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93910-1FB8-639B-3719-B1EA409F734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85B1A4B-D365-4CC4-92FD-D342ECCBC8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922C9B6-5849-ACBB-16D1-4221465EBA1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7A6023B-74AC-19CC-9D5F-241784F34E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23AE517-BFB8-DCD1-8974-D50C0F579BA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05A0005-7F33-A367-1F90-2B824BD215D6}"/>
              </a:ext>
            </a:extLst>
          </p:cNvPr>
          <p:cNvSpPr>
            <a:spLocks noGrp="1"/>
          </p:cNvSpPr>
          <p:nvPr>
            <p:ph type="dt" sz="half" idx="10"/>
          </p:nvPr>
        </p:nvSpPr>
        <p:spPr/>
        <p:txBody>
          <a:bodyPr/>
          <a:lstStyle/>
          <a:p>
            <a:r>
              <a:rPr kumimoji="1" lang="en-US" altLang="ja-JP"/>
              <a:t>2024/3/26</a:t>
            </a:r>
            <a:endParaRPr kumimoji="1" lang="ja-JP" altLang="en-US"/>
          </a:p>
        </p:txBody>
      </p:sp>
      <p:sp>
        <p:nvSpPr>
          <p:cNvPr id="8" name="フッター プレースホルダー 7">
            <a:extLst>
              <a:ext uri="{FF2B5EF4-FFF2-40B4-BE49-F238E27FC236}">
                <a16:creationId xmlns:a16="http://schemas.microsoft.com/office/drawing/2014/main" id="{6D4986ED-CA2E-2D39-66F2-0051AE295BD8}"/>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9" name="スライド番号プレースホルダー 8">
            <a:extLst>
              <a:ext uri="{FF2B5EF4-FFF2-40B4-BE49-F238E27FC236}">
                <a16:creationId xmlns:a16="http://schemas.microsoft.com/office/drawing/2014/main" id="{BD164F3F-C602-F359-2F28-4992F55A501F}"/>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1912783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26AD6-C2F7-180F-5364-96F6F221BB8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F081FAB-2AF6-E0DD-8611-B0FFFBC068A2}"/>
              </a:ext>
            </a:extLst>
          </p:cNvPr>
          <p:cNvSpPr>
            <a:spLocks noGrp="1"/>
          </p:cNvSpPr>
          <p:nvPr>
            <p:ph type="dt" sz="half" idx="10"/>
          </p:nvPr>
        </p:nvSpPr>
        <p:spPr/>
        <p:txBody>
          <a:bodyPr/>
          <a:lstStyle/>
          <a:p>
            <a:r>
              <a:rPr kumimoji="1" lang="en-US" altLang="ja-JP"/>
              <a:t>2024/3/26</a:t>
            </a:r>
            <a:endParaRPr kumimoji="1" lang="ja-JP" altLang="en-US"/>
          </a:p>
        </p:txBody>
      </p:sp>
      <p:sp>
        <p:nvSpPr>
          <p:cNvPr id="4" name="フッター プレースホルダー 3">
            <a:extLst>
              <a:ext uri="{FF2B5EF4-FFF2-40B4-BE49-F238E27FC236}">
                <a16:creationId xmlns:a16="http://schemas.microsoft.com/office/drawing/2014/main" id="{8CE26723-6E16-3359-28D1-E399BB7F5634}"/>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5" name="スライド番号プレースホルダー 4">
            <a:extLst>
              <a:ext uri="{FF2B5EF4-FFF2-40B4-BE49-F238E27FC236}">
                <a16:creationId xmlns:a16="http://schemas.microsoft.com/office/drawing/2014/main" id="{775B7B10-9829-71C4-96E2-AC6DF8C9B6FA}"/>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1433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95E424F-044E-1803-DD58-9C0C52CC9B3C}"/>
              </a:ext>
            </a:extLst>
          </p:cNvPr>
          <p:cNvSpPr>
            <a:spLocks noGrp="1"/>
          </p:cNvSpPr>
          <p:nvPr>
            <p:ph type="dt" sz="half" idx="10"/>
          </p:nvPr>
        </p:nvSpPr>
        <p:spPr/>
        <p:txBody>
          <a:bodyPr/>
          <a:lstStyle/>
          <a:p>
            <a:r>
              <a:rPr kumimoji="1" lang="en-US" altLang="ja-JP"/>
              <a:t>2024/3/26</a:t>
            </a:r>
            <a:endParaRPr kumimoji="1" lang="ja-JP" altLang="en-US"/>
          </a:p>
        </p:txBody>
      </p:sp>
      <p:sp>
        <p:nvSpPr>
          <p:cNvPr id="3" name="フッター プレースホルダー 2">
            <a:extLst>
              <a:ext uri="{FF2B5EF4-FFF2-40B4-BE49-F238E27FC236}">
                <a16:creationId xmlns:a16="http://schemas.microsoft.com/office/drawing/2014/main" id="{514FF9EE-A4C3-B876-12CC-428D960F92B2}"/>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4" name="スライド番号プレースホルダー 3">
            <a:extLst>
              <a:ext uri="{FF2B5EF4-FFF2-40B4-BE49-F238E27FC236}">
                <a16:creationId xmlns:a16="http://schemas.microsoft.com/office/drawing/2014/main" id="{EF3953BA-62FC-CC93-2130-FE5254E69403}"/>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1377603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175505-0BAD-54F9-EC9C-9A050DF80FD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4B9E1DE-CDD4-1A77-2C45-76C32D0801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EC7F51A-562D-201D-4802-4F2517DF9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EC02F5D-5193-6428-CA52-1D3651A82654}"/>
              </a:ext>
            </a:extLst>
          </p:cNvPr>
          <p:cNvSpPr>
            <a:spLocks noGrp="1"/>
          </p:cNvSpPr>
          <p:nvPr>
            <p:ph type="dt" sz="half" idx="10"/>
          </p:nvPr>
        </p:nvSpPr>
        <p:spPr/>
        <p:txBody>
          <a:bodyPr/>
          <a:lstStyle/>
          <a:p>
            <a:r>
              <a:rPr kumimoji="1" lang="en-US" altLang="ja-JP"/>
              <a:t>2024/3/26</a:t>
            </a:r>
            <a:endParaRPr kumimoji="1" lang="ja-JP" altLang="en-US"/>
          </a:p>
        </p:txBody>
      </p:sp>
      <p:sp>
        <p:nvSpPr>
          <p:cNvPr id="6" name="フッター プレースホルダー 5">
            <a:extLst>
              <a:ext uri="{FF2B5EF4-FFF2-40B4-BE49-F238E27FC236}">
                <a16:creationId xmlns:a16="http://schemas.microsoft.com/office/drawing/2014/main" id="{83E9BAF8-D6AD-8539-F5EA-3AC5D6DCF109}"/>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7" name="スライド番号プレースホルダー 6">
            <a:extLst>
              <a:ext uri="{FF2B5EF4-FFF2-40B4-BE49-F238E27FC236}">
                <a16:creationId xmlns:a16="http://schemas.microsoft.com/office/drawing/2014/main" id="{30C35A25-0224-2D53-97E5-11D482FB26C2}"/>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124447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BAE614-2C40-F7AE-91BC-5FB73870CEF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33BAB54-7FF6-E5A0-5FCD-D9A15E5DDC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6CA38F-1FE8-5D25-9BAF-635402406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8F3431-5996-4C88-15E7-B8BF34DF486C}"/>
              </a:ext>
            </a:extLst>
          </p:cNvPr>
          <p:cNvSpPr>
            <a:spLocks noGrp="1"/>
          </p:cNvSpPr>
          <p:nvPr>
            <p:ph type="dt" sz="half" idx="10"/>
          </p:nvPr>
        </p:nvSpPr>
        <p:spPr/>
        <p:txBody>
          <a:bodyPr/>
          <a:lstStyle/>
          <a:p>
            <a:r>
              <a:rPr kumimoji="1" lang="en-US" altLang="ja-JP"/>
              <a:t>2024/3/26</a:t>
            </a:r>
            <a:endParaRPr kumimoji="1" lang="ja-JP" altLang="en-US"/>
          </a:p>
        </p:txBody>
      </p:sp>
      <p:sp>
        <p:nvSpPr>
          <p:cNvPr id="6" name="フッター プレースホルダー 5">
            <a:extLst>
              <a:ext uri="{FF2B5EF4-FFF2-40B4-BE49-F238E27FC236}">
                <a16:creationId xmlns:a16="http://schemas.microsoft.com/office/drawing/2014/main" id="{C5ECC248-275D-A216-A2F5-C7AEDC63C0F4}"/>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7" name="スライド番号プレースホルダー 6">
            <a:extLst>
              <a:ext uri="{FF2B5EF4-FFF2-40B4-BE49-F238E27FC236}">
                <a16:creationId xmlns:a16="http://schemas.microsoft.com/office/drawing/2014/main" id="{C1D8F011-D74E-B7F3-21A6-F618560119EE}"/>
              </a:ext>
            </a:extLst>
          </p:cNvPr>
          <p:cNvSpPr>
            <a:spLocks noGrp="1"/>
          </p:cNvSpPr>
          <p:nvPr>
            <p:ph type="sldNum" sz="quarter" idx="12"/>
          </p:nvPr>
        </p:nvSpPr>
        <p:spPr/>
        <p:txBody>
          <a:body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101189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2BCA47A-4961-5A39-41E7-51BB53A77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37425CB-07E1-7106-1381-48AC518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DAD3BA-A1A5-D352-D594-C7311F78E0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6CA2ABAA-367B-D956-3650-EB01CA786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The 27th KEKB Accelerator Review Committee</a:t>
            </a:r>
            <a:endParaRPr kumimoji="1" lang="ja-JP" altLang="en-US"/>
          </a:p>
        </p:txBody>
      </p:sp>
      <p:sp>
        <p:nvSpPr>
          <p:cNvPr id="6" name="スライド番号プレースホルダー 5">
            <a:extLst>
              <a:ext uri="{FF2B5EF4-FFF2-40B4-BE49-F238E27FC236}">
                <a16:creationId xmlns:a16="http://schemas.microsoft.com/office/drawing/2014/main" id="{99FB3059-CEF0-6876-7CDB-59E88AAB5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C6206-87A9-4D64-9182-35AE2A831123}" type="slidenum">
              <a:rPr kumimoji="1" lang="ja-JP" altLang="en-US" smtClean="0"/>
              <a:t>‹#›</a:t>
            </a:fld>
            <a:endParaRPr kumimoji="1" lang="ja-JP" altLang="en-US"/>
          </a:p>
        </p:txBody>
      </p:sp>
    </p:spTree>
    <p:extLst>
      <p:ext uri="{BB962C8B-B14F-4D97-AF65-F5344CB8AC3E}">
        <p14:creationId xmlns:p14="http://schemas.microsoft.com/office/powerpoint/2010/main" val="1040622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98877" y="1468017"/>
            <a:ext cx="9952901" cy="2242135"/>
          </a:xfrm>
        </p:spPr>
        <p:txBody>
          <a:bodyPr>
            <a:normAutofit/>
          </a:bodyPr>
          <a:lstStyle/>
          <a:p>
            <a:r>
              <a:rPr kumimoji="1" lang="en-US" altLang="ja-JP" sz="5400" dirty="0"/>
              <a:t>Status of High-power </a:t>
            </a:r>
            <a:r>
              <a:rPr lang="en-US" altLang="ja-JP" sz="5400" dirty="0"/>
              <a:t>RF</a:t>
            </a:r>
            <a:r>
              <a:rPr kumimoji="1" lang="en-US" altLang="ja-JP" sz="5400" dirty="0"/>
              <a:t> system for MR and DR</a:t>
            </a:r>
            <a:endParaRPr kumimoji="1" lang="ja-JP" altLang="en-US" sz="5400" dirty="0"/>
          </a:p>
        </p:txBody>
      </p:sp>
      <p:sp>
        <p:nvSpPr>
          <p:cNvPr id="3" name="サブタイトル 2"/>
          <p:cNvSpPr>
            <a:spLocks noGrp="1"/>
          </p:cNvSpPr>
          <p:nvPr>
            <p:ph type="subTitle" idx="1"/>
          </p:nvPr>
        </p:nvSpPr>
        <p:spPr>
          <a:xfrm>
            <a:off x="2895600" y="4797152"/>
            <a:ext cx="6400800" cy="841648"/>
          </a:xfrm>
        </p:spPr>
        <p:txBody>
          <a:bodyPr>
            <a:normAutofit lnSpcReduction="10000"/>
          </a:bodyPr>
          <a:lstStyle/>
          <a:p>
            <a:r>
              <a:rPr kumimoji="1" lang="en-US" altLang="ja-JP" dirty="0"/>
              <a:t>High-power RF-G</a:t>
            </a:r>
          </a:p>
          <a:p>
            <a:r>
              <a:rPr kumimoji="1" lang="en-US" altLang="ja-JP" dirty="0"/>
              <a:t>Ken Watanabe (3</a:t>
            </a:r>
            <a:r>
              <a:rPr kumimoji="1" lang="en-US" altLang="ja-JP" baseline="30000" dirty="0"/>
              <a:t>rd</a:t>
            </a:r>
            <a:r>
              <a:rPr kumimoji="1" lang="en-US" altLang="ja-JP" dirty="0"/>
              <a:t> division)</a:t>
            </a:r>
            <a:endParaRPr kumimoji="1" lang="ja-JP" altLang="en-US" dirty="0"/>
          </a:p>
        </p:txBody>
      </p:sp>
      <p:sp>
        <p:nvSpPr>
          <p:cNvPr id="8" name="スライド番号プレースホルダ 7"/>
          <p:cNvSpPr>
            <a:spLocks noGrp="1"/>
          </p:cNvSpPr>
          <p:nvPr>
            <p:ph type="sldNum" sz="quarter" idx="12"/>
          </p:nvPr>
        </p:nvSpPr>
        <p:spPr/>
        <p:txBody>
          <a:bodyPr/>
          <a:lstStyle/>
          <a:p>
            <a:fld id="{4A5B2955-8F35-4576-ADDA-2B0731B1C7BB}" type="slidenum">
              <a:rPr kumimoji="1" lang="ja-JP" altLang="en-US" smtClean="0"/>
              <a:pPr/>
              <a:t>1</a:t>
            </a:fld>
            <a:endParaRPr kumimoji="1" lang="ja-JP" altLang="en-US"/>
          </a:p>
        </p:txBody>
      </p:sp>
      <p:sp>
        <p:nvSpPr>
          <p:cNvPr id="4" name="日付プレースホルダー 3">
            <a:extLst>
              <a:ext uri="{FF2B5EF4-FFF2-40B4-BE49-F238E27FC236}">
                <a16:creationId xmlns:a16="http://schemas.microsoft.com/office/drawing/2014/main" id="{EA4491C8-7C5E-7E95-0327-AC806A991AF0}"/>
              </a:ext>
            </a:extLst>
          </p:cNvPr>
          <p:cNvSpPr>
            <a:spLocks noGrp="1"/>
          </p:cNvSpPr>
          <p:nvPr>
            <p:ph type="dt" sz="half" idx="10"/>
          </p:nvPr>
        </p:nvSpPr>
        <p:spPr/>
        <p:txBody>
          <a:body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CCC835B2-D6DB-A6E8-5299-7B344025FE7C}"/>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6DD47-094F-1CEF-A0C2-1C7233F90A7A}"/>
            </a:ext>
          </a:extLst>
        </p:cNvPr>
        <p:cNvGrpSpPr/>
        <p:nvPr/>
      </p:nvGrpSpPr>
      <p:grpSpPr>
        <a:xfrm>
          <a:off x="0" y="0"/>
          <a:ext cx="0" cy="0"/>
          <a:chOff x="0" y="0"/>
          <a:chExt cx="0" cy="0"/>
        </a:xfrm>
      </p:grpSpPr>
      <p:pic>
        <p:nvPicPr>
          <p:cNvPr id="34" name="図 33">
            <a:extLst>
              <a:ext uri="{FF2B5EF4-FFF2-40B4-BE49-F238E27FC236}">
                <a16:creationId xmlns:a16="http://schemas.microsoft.com/office/drawing/2014/main" id="{847ACB2D-8DE8-EA96-B22D-EE4A1FA46114}"/>
              </a:ext>
            </a:extLst>
          </p:cNvPr>
          <p:cNvPicPr>
            <a:picLocks noChangeAspect="1"/>
          </p:cNvPicPr>
          <p:nvPr/>
        </p:nvPicPr>
        <p:blipFill>
          <a:blip r:embed="rId3"/>
          <a:stretch>
            <a:fillRect/>
          </a:stretch>
        </p:blipFill>
        <p:spPr>
          <a:xfrm>
            <a:off x="7499262" y="4311547"/>
            <a:ext cx="2984197" cy="2044803"/>
          </a:xfrm>
          <a:prstGeom prst="rect">
            <a:avLst/>
          </a:prstGeom>
        </p:spPr>
      </p:pic>
      <p:sp>
        <p:nvSpPr>
          <p:cNvPr id="2" name="タイトル 1">
            <a:extLst>
              <a:ext uri="{FF2B5EF4-FFF2-40B4-BE49-F238E27FC236}">
                <a16:creationId xmlns:a16="http://schemas.microsoft.com/office/drawing/2014/main" id="{1437CDB2-3562-9A64-6505-E45A87AEF26A}"/>
              </a:ext>
            </a:extLst>
          </p:cNvPr>
          <p:cNvSpPr>
            <a:spLocks noGrp="1"/>
          </p:cNvSpPr>
          <p:nvPr>
            <p:ph type="title"/>
          </p:nvPr>
        </p:nvSpPr>
        <p:spPr>
          <a:xfrm>
            <a:off x="218903" y="115479"/>
            <a:ext cx="10882607" cy="1180889"/>
          </a:xfrm>
        </p:spPr>
        <p:txBody>
          <a:bodyPr>
            <a:normAutofit/>
          </a:bodyPr>
          <a:lstStyle/>
          <a:p>
            <a:r>
              <a:rPr lang="en-US" altLang="ja-JP" sz="2800" u="sng" dirty="0"/>
              <a:t>Current status and plane: Waveguide and Cooling system for HPRF</a:t>
            </a:r>
            <a:endParaRPr kumimoji="1" lang="ja-JP" altLang="en-US" sz="2800" u="sng" dirty="0"/>
          </a:p>
        </p:txBody>
      </p:sp>
      <p:sp>
        <p:nvSpPr>
          <p:cNvPr id="50" name="テキスト ボックス 49">
            <a:extLst>
              <a:ext uri="{FF2B5EF4-FFF2-40B4-BE49-F238E27FC236}">
                <a16:creationId xmlns:a16="http://schemas.microsoft.com/office/drawing/2014/main" id="{10776849-C667-88EE-45E2-9ABC54CD70F1}"/>
              </a:ext>
            </a:extLst>
          </p:cNvPr>
          <p:cNvSpPr txBox="1"/>
          <p:nvPr/>
        </p:nvSpPr>
        <p:spPr>
          <a:xfrm>
            <a:off x="278512" y="1047850"/>
            <a:ext cx="11803117" cy="2923877"/>
          </a:xfrm>
          <a:prstGeom prst="rect">
            <a:avLst/>
          </a:prstGeom>
          <a:noFill/>
        </p:spPr>
        <p:txBody>
          <a:bodyPr wrap="square" rtlCol="0">
            <a:spAutoFit/>
          </a:bodyPr>
          <a:lstStyle/>
          <a:p>
            <a:r>
              <a:rPr lang="en-US" altLang="ja-JP" sz="1600" dirty="0"/>
              <a:t>Waveguide system</a:t>
            </a:r>
          </a:p>
          <a:p>
            <a:r>
              <a:rPr lang="en-US" altLang="ja-JP" sz="1600" dirty="0"/>
              <a:t>- Worked well without serious failure. </a:t>
            </a:r>
          </a:p>
          <a:p>
            <a:r>
              <a:rPr kumimoji="1" lang="en-US" altLang="ja-JP" sz="1600" dirty="0"/>
              <a:t>   Maintenance is caried out in a planned manner based on the aged deterioration of components. </a:t>
            </a:r>
            <a:endParaRPr lang="en-US" altLang="ja-JP" sz="1600" dirty="0"/>
          </a:p>
          <a:p>
            <a:endParaRPr lang="en-US" altLang="ja-JP" sz="800" dirty="0"/>
          </a:p>
          <a:p>
            <a:r>
              <a:rPr kumimoji="1" lang="en-US" altLang="ja-JP" sz="1600" dirty="0"/>
              <a:t>Cooling system for HPRF </a:t>
            </a:r>
          </a:p>
          <a:p>
            <a:r>
              <a:rPr lang="en-US" altLang="ja-JP" sz="1600" dirty="0"/>
              <a:t>- The most serious problem was the aging of AFC (Air fin-cooler) for cooling the collector loss from klystrons.</a:t>
            </a:r>
          </a:p>
          <a:p>
            <a:r>
              <a:rPr lang="en-US" altLang="ja-JP" sz="1600" dirty="0"/>
              <a:t>   There was in danger of collapsing due to corrosion of the steel materials used in structures (with poor water drainage). </a:t>
            </a:r>
          </a:p>
          <a:p>
            <a:r>
              <a:rPr lang="en-US" altLang="ja-JP" sz="1600" dirty="0"/>
              <a:t>- R</a:t>
            </a:r>
            <a:r>
              <a:rPr kumimoji="1" lang="en-US" altLang="ja-JP" sz="1600" dirty="0"/>
              <a:t>einforcing work over the </a:t>
            </a:r>
            <a:r>
              <a:rPr lang="en-US" altLang="ja-JP" sz="1600" dirty="0"/>
              <a:t>p</a:t>
            </a:r>
            <a:r>
              <a:rPr kumimoji="1" lang="en-US" altLang="ja-JP" sz="1600" dirty="0"/>
              <a:t>ast few years had put the situation out of the way.</a:t>
            </a:r>
          </a:p>
          <a:p>
            <a:endParaRPr kumimoji="1" lang="en-US" altLang="ja-JP" sz="800" dirty="0"/>
          </a:p>
          <a:p>
            <a:r>
              <a:rPr lang="en-US" altLang="ja-JP" sz="1600" dirty="0"/>
              <a:t>- Ongoing of additional repair works: </a:t>
            </a:r>
          </a:p>
          <a:p>
            <a:r>
              <a:rPr lang="en-US" altLang="ja-JP" sz="1600" dirty="0"/>
              <a:t>   Reinforcing work for the flames with painting work, updating the invertor-units and motor to drive the cooling fans. </a:t>
            </a:r>
          </a:p>
          <a:p>
            <a:endParaRPr lang="en-US" altLang="ja-JP" sz="800" dirty="0"/>
          </a:p>
          <a:p>
            <a:r>
              <a:rPr lang="en-US" altLang="ja-JP" sz="1600" dirty="0"/>
              <a:t>- This will ensure that the cooling system for HPRF can withstand operation for more than 15 years. </a:t>
            </a:r>
          </a:p>
        </p:txBody>
      </p:sp>
      <p:sp>
        <p:nvSpPr>
          <p:cNvPr id="5" name="テキスト ボックス 4">
            <a:extLst>
              <a:ext uri="{FF2B5EF4-FFF2-40B4-BE49-F238E27FC236}">
                <a16:creationId xmlns:a16="http://schemas.microsoft.com/office/drawing/2014/main" id="{391B342D-882C-19C5-4A68-F0D29137D03E}"/>
              </a:ext>
            </a:extLst>
          </p:cNvPr>
          <p:cNvSpPr txBox="1"/>
          <p:nvPr/>
        </p:nvSpPr>
        <p:spPr>
          <a:xfrm>
            <a:off x="7545354" y="4180087"/>
            <a:ext cx="1140236"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en-US" altLang="ja-JP" sz="1400" dirty="0"/>
              <a:t>AFC in</a:t>
            </a:r>
            <a:r>
              <a:rPr lang="ja-JP" altLang="en-US" sz="1400" dirty="0"/>
              <a:t> </a:t>
            </a:r>
            <a:r>
              <a:rPr kumimoji="1" lang="en-US" altLang="ja-JP" sz="1400" dirty="0"/>
              <a:t>MR</a:t>
            </a:r>
            <a:endParaRPr kumimoji="1" lang="ja-JP" altLang="en-US" sz="1400" dirty="0"/>
          </a:p>
        </p:txBody>
      </p:sp>
      <p:cxnSp>
        <p:nvCxnSpPr>
          <p:cNvPr id="6" name="直線矢印コネクタ 5">
            <a:extLst>
              <a:ext uri="{FF2B5EF4-FFF2-40B4-BE49-F238E27FC236}">
                <a16:creationId xmlns:a16="http://schemas.microsoft.com/office/drawing/2014/main" id="{F382D1BA-797E-F97D-F61F-1F1A610724AA}"/>
              </a:ext>
            </a:extLst>
          </p:cNvPr>
          <p:cNvCxnSpPr/>
          <p:nvPr/>
        </p:nvCxnSpPr>
        <p:spPr>
          <a:xfrm flipH="1">
            <a:off x="9746614" y="4620564"/>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A38A7C82-2000-2D88-A373-8EE2F7EE7772}"/>
              </a:ext>
            </a:extLst>
          </p:cNvPr>
          <p:cNvCxnSpPr/>
          <p:nvPr/>
        </p:nvCxnSpPr>
        <p:spPr>
          <a:xfrm>
            <a:off x="9890630" y="5552086"/>
            <a:ext cx="432048" cy="4320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931AB21-D8B0-94FB-B91E-9B0692AE0C14}"/>
              </a:ext>
            </a:extLst>
          </p:cNvPr>
          <p:cNvSpPr txBox="1"/>
          <p:nvPr/>
        </p:nvSpPr>
        <p:spPr>
          <a:xfrm>
            <a:off x="9541685" y="4251142"/>
            <a:ext cx="64807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200" dirty="0"/>
              <a:t>Vapor</a:t>
            </a:r>
            <a:endParaRPr kumimoji="1" lang="ja-JP" altLang="en-US" sz="1200" dirty="0"/>
          </a:p>
        </p:txBody>
      </p:sp>
      <p:sp>
        <p:nvSpPr>
          <p:cNvPr id="9" name="テキスト ボックス 8">
            <a:extLst>
              <a:ext uri="{FF2B5EF4-FFF2-40B4-BE49-F238E27FC236}">
                <a16:creationId xmlns:a16="http://schemas.microsoft.com/office/drawing/2014/main" id="{828CF93B-3318-5C27-F1F5-F996BF94BA97}"/>
              </a:ext>
            </a:extLst>
          </p:cNvPr>
          <p:cNvSpPr txBox="1"/>
          <p:nvPr/>
        </p:nvSpPr>
        <p:spPr>
          <a:xfrm>
            <a:off x="9248958" y="6044539"/>
            <a:ext cx="1465021" cy="276999"/>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200">
                <a:solidFill>
                  <a:srgbClr val="00B0F0"/>
                </a:solidFill>
              </a:rPr>
              <a:t>Condensed Water</a:t>
            </a:r>
            <a:endParaRPr kumimoji="1" lang="ja-JP" altLang="en-US" sz="1200" dirty="0"/>
          </a:p>
        </p:txBody>
      </p:sp>
      <p:pic>
        <p:nvPicPr>
          <p:cNvPr id="10" name="Picture 2">
            <a:extLst>
              <a:ext uri="{FF2B5EF4-FFF2-40B4-BE49-F238E27FC236}">
                <a16:creationId xmlns:a16="http://schemas.microsoft.com/office/drawing/2014/main" id="{05D50567-481A-B18D-42B7-1682733ADCBF}"/>
              </a:ext>
            </a:extLst>
          </p:cNvPr>
          <p:cNvPicPr>
            <a:picLocks noChangeAspect="1" noChangeArrowheads="1"/>
          </p:cNvPicPr>
          <p:nvPr/>
        </p:nvPicPr>
        <p:blipFill>
          <a:blip r:embed="rId4" cstate="print"/>
          <a:srcRect/>
          <a:stretch>
            <a:fillRect/>
          </a:stretch>
        </p:blipFill>
        <p:spPr bwMode="auto">
          <a:xfrm>
            <a:off x="10669248" y="4211701"/>
            <a:ext cx="1079836" cy="2132206"/>
          </a:xfrm>
          <a:prstGeom prst="rect">
            <a:avLst/>
          </a:prstGeom>
          <a:noFill/>
          <a:ln w="9525">
            <a:noFill/>
            <a:miter lim="800000"/>
            <a:headEnd/>
            <a:tailEnd/>
          </a:ln>
        </p:spPr>
      </p:pic>
      <p:sp>
        <p:nvSpPr>
          <p:cNvPr id="12" name="テキスト ボックス 11">
            <a:extLst>
              <a:ext uri="{FF2B5EF4-FFF2-40B4-BE49-F238E27FC236}">
                <a16:creationId xmlns:a16="http://schemas.microsoft.com/office/drawing/2014/main" id="{DAAE2FB1-1D05-F4C1-2D13-449932971164}"/>
              </a:ext>
            </a:extLst>
          </p:cNvPr>
          <p:cNvSpPr txBox="1"/>
          <p:nvPr/>
        </p:nvSpPr>
        <p:spPr>
          <a:xfrm>
            <a:off x="10438728" y="4034548"/>
            <a:ext cx="164766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200" dirty="0"/>
              <a:t>Vaper move to AFC</a:t>
            </a:r>
            <a:endParaRPr kumimoji="1" lang="ja-JP" altLang="en-US" sz="1200" dirty="0"/>
          </a:p>
        </p:txBody>
      </p:sp>
      <p:cxnSp>
        <p:nvCxnSpPr>
          <p:cNvPr id="13" name="直線矢印コネクタ 12">
            <a:extLst>
              <a:ext uri="{FF2B5EF4-FFF2-40B4-BE49-F238E27FC236}">
                <a16:creationId xmlns:a16="http://schemas.microsoft.com/office/drawing/2014/main" id="{E2AF9D11-FB97-7312-B231-48BC33470E4C}"/>
              </a:ext>
            </a:extLst>
          </p:cNvPr>
          <p:cNvCxnSpPr/>
          <p:nvPr/>
        </p:nvCxnSpPr>
        <p:spPr>
          <a:xfrm flipH="1">
            <a:off x="11152498" y="4432769"/>
            <a:ext cx="50405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9DEE0222-7D58-CB12-BA50-93941B499BFD}"/>
              </a:ext>
            </a:extLst>
          </p:cNvPr>
          <p:cNvCxnSpPr/>
          <p:nvPr/>
        </p:nvCxnSpPr>
        <p:spPr>
          <a:xfrm>
            <a:off x="11080490" y="4648793"/>
            <a:ext cx="216024"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3">
            <a:extLst>
              <a:ext uri="{FF2B5EF4-FFF2-40B4-BE49-F238E27FC236}">
                <a16:creationId xmlns:a16="http://schemas.microsoft.com/office/drawing/2014/main" id="{0C9D18A0-66FE-FD01-5FA4-00B10339AA03}"/>
              </a:ext>
            </a:extLst>
          </p:cNvPr>
          <p:cNvPicPr>
            <a:picLocks noChangeAspect="1" noChangeArrowheads="1"/>
          </p:cNvPicPr>
          <p:nvPr/>
        </p:nvPicPr>
        <p:blipFill>
          <a:blip r:embed="rId5" cstate="print"/>
          <a:srcRect/>
          <a:stretch>
            <a:fillRect/>
          </a:stretch>
        </p:blipFill>
        <p:spPr bwMode="auto">
          <a:xfrm>
            <a:off x="4758468" y="4922751"/>
            <a:ext cx="2246408" cy="1522556"/>
          </a:xfrm>
          <a:prstGeom prst="rect">
            <a:avLst/>
          </a:prstGeom>
          <a:noFill/>
          <a:ln w="9525">
            <a:noFill/>
            <a:miter lim="800000"/>
            <a:headEnd/>
            <a:tailEnd/>
          </a:ln>
        </p:spPr>
      </p:pic>
      <p:pic>
        <p:nvPicPr>
          <p:cNvPr id="17" name="Picture 7">
            <a:extLst>
              <a:ext uri="{FF2B5EF4-FFF2-40B4-BE49-F238E27FC236}">
                <a16:creationId xmlns:a16="http://schemas.microsoft.com/office/drawing/2014/main" id="{58641247-F92D-1EB5-1137-4F4ACC87434E}"/>
              </a:ext>
            </a:extLst>
          </p:cNvPr>
          <p:cNvPicPr>
            <a:picLocks noChangeAspect="1" noChangeArrowheads="1"/>
          </p:cNvPicPr>
          <p:nvPr/>
        </p:nvPicPr>
        <p:blipFill>
          <a:blip r:embed="rId6" cstate="print"/>
          <a:srcRect/>
          <a:stretch>
            <a:fillRect/>
          </a:stretch>
        </p:blipFill>
        <p:spPr bwMode="auto">
          <a:xfrm>
            <a:off x="5873429" y="4202836"/>
            <a:ext cx="1562159" cy="829031"/>
          </a:xfrm>
          <a:prstGeom prst="rect">
            <a:avLst/>
          </a:prstGeom>
          <a:noFill/>
          <a:ln w="9525">
            <a:noFill/>
            <a:miter lim="800000"/>
            <a:headEnd/>
            <a:tailEnd/>
          </a:ln>
        </p:spPr>
      </p:pic>
      <p:pic>
        <p:nvPicPr>
          <p:cNvPr id="18" name="Picture 8">
            <a:extLst>
              <a:ext uri="{FF2B5EF4-FFF2-40B4-BE49-F238E27FC236}">
                <a16:creationId xmlns:a16="http://schemas.microsoft.com/office/drawing/2014/main" id="{F4287B9D-1D5F-952A-5117-0DC99D75CA24}"/>
              </a:ext>
            </a:extLst>
          </p:cNvPr>
          <p:cNvPicPr>
            <a:picLocks noChangeAspect="1" noChangeArrowheads="1"/>
          </p:cNvPicPr>
          <p:nvPr/>
        </p:nvPicPr>
        <p:blipFill>
          <a:blip r:embed="rId7" cstate="print"/>
          <a:srcRect/>
          <a:stretch>
            <a:fillRect/>
          </a:stretch>
        </p:blipFill>
        <p:spPr bwMode="auto">
          <a:xfrm>
            <a:off x="4093496" y="4174069"/>
            <a:ext cx="1707576" cy="928324"/>
          </a:xfrm>
          <a:prstGeom prst="rect">
            <a:avLst/>
          </a:prstGeom>
          <a:noFill/>
          <a:ln w="9525">
            <a:noFill/>
            <a:miter lim="800000"/>
            <a:headEnd/>
            <a:tailEnd/>
          </a:ln>
        </p:spPr>
      </p:pic>
      <p:cxnSp>
        <p:nvCxnSpPr>
          <p:cNvPr id="19" name="直線矢印コネクタ 18">
            <a:extLst>
              <a:ext uri="{FF2B5EF4-FFF2-40B4-BE49-F238E27FC236}">
                <a16:creationId xmlns:a16="http://schemas.microsoft.com/office/drawing/2014/main" id="{02B6FD92-1D94-B0D3-9CE6-15B7DB1333FD}"/>
              </a:ext>
            </a:extLst>
          </p:cNvPr>
          <p:cNvCxnSpPr>
            <a:cxnSpLocks/>
          </p:cNvCxnSpPr>
          <p:nvPr/>
        </p:nvCxnSpPr>
        <p:spPr>
          <a:xfrm flipH="1" flipV="1">
            <a:off x="5049585" y="4626212"/>
            <a:ext cx="106626" cy="7150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E68555D9-30C1-247F-6032-6470E8EA0B59}"/>
              </a:ext>
            </a:extLst>
          </p:cNvPr>
          <p:cNvSpPr txBox="1"/>
          <p:nvPr/>
        </p:nvSpPr>
        <p:spPr>
          <a:xfrm>
            <a:off x="3768743" y="4074530"/>
            <a:ext cx="253972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200" dirty="0"/>
              <a:t>More than half of the bolts broke</a:t>
            </a:r>
            <a:endParaRPr kumimoji="1" lang="ja-JP" altLang="en-US" sz="1200" dirty="0"/>
          </a:p>
        </p:txBody>
      </p:sp>
      <p:sp>
        <p:nvSpPr>
          <p:cNvPr id="22" name="テキスト ボックス 21">
            <a:extLst>
              <a:ext uri="{FF2B5EF4-FFF2-40B4-BE49-F238E27FC236}">
                <a16:creationId xmlns:a16="http://schemas.microsoft.com/office/drawing/2014/main" id="{624055AA-8F81-2946-FAD0-496BC2EA9C9B}"/>
              </a:ext>
            </a:extLst>
          </p:cNvPr>
          <p:cNvSpPr txBox="1"/>
          <p:nvPr/>
        </p:nvSpPr>
        <p:spPr>
          <a:xfrm>
            <a:off x="4468838" y="6115275"/>
            <a:ext cx="1770993"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100" dirty="0"/>
              <a:t>Before reinforcing work</a:t>
            </a:r>
            <a:endParaRPr kumimoji="1" lang="ja-JP" altLang="en-US" sz="1100" dirty="0"/>
          </a:p>
        </p:txBody>
      </p:sp>
      <p:sp>
        <p:nvSpPr>
          <p:cNvPr id="3" name="楕円 2">
            <a:extLst>
              <a:ext uri="{FF2B5EF4-FFF2-40B4-BE49-F238E27FC236}">
                <a16:creationId xmlns:a16="http://schemas.microsoft.com/office/drawing/2014/main" id="{63C269D7-399C-E7F7-B9CB-9594EA169066}"/>
              </a:ext>
            </a:extLst>
          </p:cNvPr>
          <p:cNvSpPr/>
          <p:nvPr/>
        </p:nvSpPr>
        <p:spPr>
          <a:xfrm>
            <a:off x="7859023" y="5686769"/>
            <a:ext cx="1407894" cy="5340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320B2F7A-1BA9-9A98-DAD4-2BD95EE1B0EB}"/>
              </a:ext>
            </a:extLst>
          </p:cNvPr>
          <p:cNvPicPr>
            <a:picLocks noChangeAspect="1"/>
          </p:cNvPicPr>
          <p:nvPr/>
        </p:nvPicPr>
        <p:blipFill>
          <a:blip r:embed="rId8"/>
          <a:stretch>
            <a:fillRect/>
          </a:stretch>
        </p:blipFill>
        <p:spPr>
          <a:xfrm>
            <a:off x="517438" y="4153102"/>
            <a:ext cx="2780239" cy="2087718"/>
          </a:xfrm>
          <a:prstGeom prst="rect">
            <a:avLst/>
          </a:prstGeom>
        </p:spPr>
      </p:pic>
      <p:sp>
        <p:nvSpPr>
          <p:cNvPr id="24" name="テキスト ボックス 23">
            <a:extLst>
              <a:ext uri="{FF2B5EF4-FFF2-40B4-BE49-F238E27FC236}">
                <a16:creationId xmlns:a16="http://schemas.microsoft.com/office/drawing/2014/main" id="{089A92C8-C298-610A-2A2E-1630D8DAFC5A}"/>
              </a:ext>
            </a:extLst>
          </p:cNvPr>
          <p:cNvSpPr txBox="1"/>
          <p:nvPr/>
        </p:nvSpPr>
        <p:spPr>
          <a:xfrm>
            <a:off x="72194" y="6069108"/>
            <a:ext cx="3637990"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400" dirty="0"/>
              <a:t>Example: After reinforcing work for AFC</a:t>
            </a:r>
            <a:endParaRPr kumimoji="1" lang="ja-JP" altLang="en-US" sz="1400" dirty="0"/>
          </a:p>
        </p:txBody>
      </p:sp>
      <p:cxnSp>
        <p:nvCxnSpPr>
          <p:cNvPr id="25" name="直線矢印コネクタ 24">
            <a:extLst>
              <a:ext uri="{FF2B5EF4-FFF2-40B4-BE49-F238E27FC236}">
                <a16:creationId xmlns:a16="http://schemas.microsoft.com/office/drawing/2014/main" id="{1B20F864-C937-ABD8-968C-105F711F0605}"/>
              </a:ext>
            </a:extLst>
          </p:cNvPr>
          <p:cNvCxnSpPr>
            <a:cxnSpLocks/>
          </p:cNvCxnSpPr>
          <p:nvPr/>
        </p:nvCxnSpPr>
        <p:spPr>
          <a:xfrm flipH="1" flipV="1">
            <a:off x="2296441" y="5341253"/>
            <a:ext cx="331145" cy="342776"/>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74685782-D3DF-C5C2-E91E-A0621F1DDE5A}"/>
              </a:ext>
            </a:extLst>
          </p:cNvPr>
          <p:cNvCxnSpPr>
            <a:cxnSpLocks/>
          </p:cNvCxnSpPr>
          <p:nvPr/>
        </p:nvCxnSpPr>
        <p:spPr>
          <a:xfrm>
            <a:off x="893379" y="4339502"/>
            <a:ext cx="147075" cy="340712"/>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482F48AD-E506-32F9-5B8E-40618BCAA0D0}"/>
              </a:ext>
            </a:extLst>
          </p:cNvPr>
          <p:cNvSpPr txBox="1"/>
          <p:nvPr/>
        </p:nvSpPr>
        <p:spPr>
          <a:xfrm>
            <a:off x="229817" y="4044723"/>
            <a:ext cx="1570152" cy="276999"/>
          </a:xfrm>
          <a:prstGeom prst="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200" dirty="0"/>
              <a:t>Update base plate</a:t>
            </a:r>
            <a:endParaRPr kumimoji="1" lang="ja-JP" altLang="en-US" sz="1200" dirty="0"/>
          </a:p>
        </p:txBody>
      </p:sp>
      <p:sp>
        <p:nvSpPr>
          <p:cNvPr id="31" name="テキスト ボックス 30">
            <a:extLst>
              <a:ext uri="{FF2B5EF4-FFF2-40B4-BE49-F238E27FC236}">
                <a16:creationId xmlns:a16="http://schemas.microsoft.com/office/drawing/2014/main" id="{6294EDA1-D410-3E44-FEFA-98D864FAB20A}"/>
              </a:ext>
            </a:extLst>
          </p:cNvPr>
          <p:cNvSpPr txBox="1"/>
          <p:nvPr/>
        </p:nvSpPr>
        <p:spPr>
          <a:xfrm>
            <a:off x="983580" y="5684864"/>
            <a:ext cx="2625721" cy="276999"/>
          </a:xfrm>
          <a:prstGeom prst="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200" dirty="0"/>
              <a:t>Adding support frame for fan-unit</a:t>
            </a:r>
            <a:endParaRPr kumimoji="1" lang="ja-JP" altLang="en-US" sz="1200" dirty="0"/>
          </a:p>
        </p:txBody>
      </p:sp>
      <p:sp>
        <p:nvSpPr>
          <p:cNvPr id="32" name="矢印: 右 31">
            <a:extLst>
              <a:ext uri="{FF2B5EF4-FFF2-40B4-BE49-F238E27FC236}">
                <a16:creationId xmlns:a16="http://schemas.microsoft.com/office/drawing/2014/main" id="{8474CD0F-369D-891C-14D9-98062E8DBAFE}"/>
              </a:ext>
            </a:extLst>
          </p:cNvPr>
          <p:cNvSpPr/>
          <p:nvPr/>
        </p:nvSpPr>
        <p:spPr>
          <a:xfrm flipH="1">
            <a:off x="3710184" y="5440155"/>
            <a:ext cx="949698" cy="487749"/>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7EA8B045-0E90-9B08-4C74-9CECFBA60DE0}"/>
              </a:ext>
            </a:extLst>
          </p:cNvPr>
          <p:cNvSpPr txBox="1"/>
          <p:nvPr/>
        </p:nvSpPr>
        <p:spPr>
          <a:xfrm>
            <a:off x="8115472" y="6227882"/>
            <a:ext cx="99596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200" dirty="0"/>
              <a:t>Fan-units</a:t>
            </a:r>
            <a:endParaRPr kumimoji="1" lang="ja-JP" altLang="en-US" sz="1200" dirty="0"/>
          </a:p>
        </p:txBody>
      </p:sp>
      <p:cxnSp>
        <p:nvCxnSpPr>
          <p:cNvPr id="39" name="直線矢印コネクタ 38">
            <a:extLst>
              <a:ext uri="{FF2B5EF4-FFF2-40B4-BE49-F238E27FC236}">
                <a16:creationId xmlns:a16="http://schemas.microsoft.com/office/drawing/2014/main" id="{D15FA23C-44C4-6A38-B8DC-18CE5B8D9EBF}"/>
              </a:ext>
            </a:extLst>
          </p:cNvPr>
          <p:cNvCxnSpPr>
            <a:cxnSpLocks/>
          </p:cNvCxnSpPr>
          <p:nvPr/>
        </p:nvCxnSpPr>
        <p:spPr>
          <a:xfrm flipH="1" flipV="1">
            <a:off x="6850797" y="4787696"/>
            <a:ext cx="107201" cy="8293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8C60B447-98CF-CDA0-6B6D-7D32D82BEA8C}"/>
              </a:ext>
            </a:extLst>
          </p:cNvPr>
          <p:cNvSpPr txBox="1"/>
          <p:nvPr/>
        </p:nvSpPr>
        <p:spPr>
          <a:xfrm>
            <a:off x="5848455" y="4998986"/>
            <a:ext cx="1693192"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100" dirty="0"/>
              <a:t>C</a:t>
            </a:r>
            <a:r>
              <a:rPr kumimoji="1" lang="en-US" altLang="ja-JP" sz="1100" dirty="0"/>
              <a:t>orroded Base plate and flames</a:t>
            </a:r>
            <a:endParaRPr kumimoji="1" lang="ja-JP" altLang="en-US" sz="1100" dirty="0"/>
          </a:p>
        </p:txBody>
      </p:sp>
      <p:cxnSp>
        <p:nvCxnSpPr>
          <p:cNvPr id="42" name="直線矢印コネクタ 41">
            <a:extLst>
              <a:ext uri="{FF2B5EF4-FFF2-40B4-BE49-F238E27FC236}">
                <a16:creationId xmlns:a16="http://schemas.microsoft.com/office/drawing/2014/main" id="{70FB8811-A689-A538-AB2D-35B189697A72}"/>
              </a:ext>
            </a:extLst>
          </p:cNvPr>
          <p:cNvCxnSpPr>
            <a:cxnSpLocks/>
          </p:cNvCxnSpPr>
          <p:nvPr/>
        </p:nvCxnSpPr>
        <p:spPr>
          <a:xfrm flipH="1">
            <a:off x="6062812" y="5612529"/>
            <a:ext cx="915165" cy="3010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スライド番号プレースホルダー 44">
            <a:extLst>
              <a:ext uri="{FF2B5EF4-FFF2-40B4-BE49-F238E27FC236}">
                <a16:creationId xmlns:a16="http://schemas.microsoft.com/office/drawing/2014/main" id="{9B1E8FC7-609F-DA0E-553C-3785B9A39198}"/>
              </a:ext>
            </a:extLst>
          </p:cNvPr>
          <p:cNvSpPr>
            <a:spLocks noGrp="1"/>
          </p:cNvSpPr>
          <p:nvPr>
            <p:ph type="sldNum" sz="quarter" idx="12"/>
          </p:nvPr>
        </p:nvSpPr>
        <p:spPr/>
        <p:txBody>
          <a:bodyPr/>
          <a:lstStyle/>
          <a:p>
            <a:fld id="{C1CC6206-87A9-4D64-9182-35AE2A831123}" type="slidenum">
              <a:rPr kumimoji="1" lang="ja-JP" altLang="en-US" smtClean="0"/>
              <a:t>10</a:t>
            </a:fld>
            <a:endParaRPr kumimoji="1" lang="ja-JP" altLang="en-US"/>
          </a:p>
        </p:txBody>
      </p:sp>
      <p:sp>
        <p:nvSpPr>
          <p:cNvPr id="46" name="日付プレースホルダー 45">
            <a:extLst>
              <a:ext uri="{FF2B5EF4-FFF2-40B4-BE49-F238E27FC236}">
                <a16:creationId xmlns:a16="http://schemas.microsoft.com/office/drawing/2014/main" id="{E153AA5E-6A66-1100-05C1-23A686F90487}"/>
              </a:ext>
            </a:extLst>
          </p:cNvPr>
          <p:cNvSpPr>
            <a:spLocks noGrp="1"/>
          </p:cNvSpPr>
          <p:nvPr>
            <p:ph type="dt" sz="half" idx="10"/>
          </p:nvPr>
        </p:nvSpPr>
        <p:spPr/>
        <p:txBody>
          <a:bodyPr/>
          <a:lstStyle/>
          <a:p>
            <a:r>
              <a:rPr kumimoji="1" lang="en-US" altLang="ja-JP"/>
              <a:t>2024/3/26</a:t>
            </a:r>
            <a:endParaRPr kumimoji="1" lang="ja-JP" altLang="en-US"/>
          </a:p>
        </p:txBody>
      </p:sp>
      <p:sp>
        <p:nvSpPr>
          <p:cNvPr id="47" name="フッター プレースホルダー 46">
            <a:extLst>
              <a:ext uri="{FF2B5EF4-FFF2-40B4-BE49-F238E27FC236}">
                <a16:creationId xmlns:a16="http://schemas.microsoft.com/office/drawing/2014/main" id="{83994A97-A455-BA7E-E87A-231BF1D26B0E}"/>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355116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6DD47-094F-1CEF-A0C2-1C7233F90A7A}"/>
            </a:ext>
          </a:extLst>
        </p:cNvPr>
        <p:cNvGrpSpPr/>
        <p:nvPr/>
      </p:nvGrpSpPr>
      <p:grpSpPr>
        <a:xfrm>
          <a:off x="0" y="0"/>
          <a:ext cx="0" cy="0"/>
          <a:chOff x="0" y="0"/>
          <a:chExt cx="0" cy="0"/>
        </a:xfrm>
      </p:grpSpPr>
      <p:sp>
        <p:nvSpPr>
          <p:cNvPr id="45" name="スライド番号プレースホルダー 44">
            <a:extLst>
              <a:ext uri="{FF2B5EF4-FFF2-40B4-BE49-F238E27FC236}">
                <a16:creationId xmlns:a16="http://schemas.microsoft.com/office/drawing/2014/main" id="{9B1E8FC7-609F-DA0E-553C-3785B9A39198}"/>
              </a:ext>
            </a:extLst>
          </p:cNvPr>
          <p:cNvSpPr>
            <a:spLocks noGrp="1"/>
          </p:cNvSpPr>
          <p:nvPr>
            <p:ph type="sldNum" sz="quarter" idx="12"/>
          </p:nvPr>
        </p:nvSpPr>
        <p:spPr/>
        <p:txBody>
          <a:bodyPr/>
          <a:lstStyle/>
          <a:p>
            <a:fld id="{C1CC6206-87A9-4D64-9182-35AE2A831123}" type="slidenum">
              <a:rPr kumimoji="1" lang="ja-JP" altLang="en-US" smtClean="0"/>
              <a:t>11</a:t>
            </a:fld>
            <a:endParaRPr kumimoji="1" lang="ja-JP" altLang="en-US" dirty="0"/>
          </a:p>
        </p:txBody>
      </p:sp>
      <p:pic>
        <p:nvPicPr>
          <p:cNvPr id="40" name="図 39">
            <a:extLst>
              <a:ext uri="{FF2B5EF4-FFF2-40B4-BE49-F238E27FC236}">
                <a16:creationId xmlns:a16="http://schemas.microsoft.com/office/drawing/2014/main" id="{1771D80F-8B27-FB5D-7CE2-F53C5AEA4CCA}"/>
              </a:ext>
            </a:extLst>
          </p:cNvPr>
          <p:cNvPicPr>
            <a:picLocks noChangeAspect="1"/>
          </p:cNvPicPr>
          <p:nvPr/>
        </p:nvPicPr>
        <p:blipFill>
          <a:blip r:embed="rId3"/>
          <a:stretch>
            <a:fillRect/>
          </a:stretch>
        </p:blipFill>
        <p:spPr>
          <a:xfrm>
            <a:off x="6286325" y="854984"/>
            <a:ext cx="5811082" cy="4526319"/>
          </a:xfrm>
          <a:prstGeom prst="rect">
            <a:avLst/>
          </a:prstGeom>
        </p:spPr>
      </p:pic>
      <p:sp>
        <p:nvSpPr>
          <p:cNvPr id="41" name="テキスト ボックス 40">
            <a:extLst>
              <a:ext uri="{FF2B5EF4-FFF2-40B4-BE49-F238E27FC236}">
                <a16:creationId xmlns:a16="http://schemas.microsoft.com/office/drawing/2014/main" id="{7B732A68-D7D0-381B-5ECB-37EFF52CED21}"/>
              </a:ext>
            </a:extLst>
          </p:cNvPr>
          <p:cNvSpPr txBox="1"/>
          <p:nvPr/>
        </p:nvSpPr>
        <p:spPr>
          <a:xfrm>
            <a:off x="9840992" y="693137"/>
            <a:ext cx="2095700" cy="369332"/>
          </a:xfrm>
          <a:prstGeom prst="rect">
            <a:avLst/>
          </a:prstGeom>
          <a:noFill/>
        </p:spPr>
        <p:txBody>
          <a:bodyPr wrap="square" rtlCol="0">
            <a:spAutoFit/>
          </a:bodyPr>
          <a:lstStyle/>
          <a:p>
            <a:r>
              <a:rPr kumimoji="1" lang="en-US" altLang="ja-JP" dirty="0"/>
              <a:t>P</a:t>
            </a:r>
            <a:r>
              <a:rPr kumimoji="1" lang="en-US" altLang="ja-JP" baseline="-25000" dirty="0"/>
              <a:t>d</a:t>
            </a:r>
            <a:r>
              <a:rPr kumimoji="1" lang="en-US" altLang="ja-JP" dirty="0"/>
              <a:t> vs P</a:t>
            </a:r>
            <a:r>
              <a:rPr kumimoji="1" lang="en-US" altLang="ja-JP" baseline="-25000" dirty="0"/>
              <a:t>o</a:t>
            </a:r>
            <a:r>
              <a:rPr kumimoji="1" lang="en-US" altLang="ja-JP" dirty="0"/>
              <a:t> (E3786)</a:t>
            </a:r>
            <a:endParaRPr kumimoji="1" lang="ja-JP" altLang="en-US" baseline="-25000" dirty="0"/>
          </a:p>
        </p:txBody>
      </p:sp>
      <p:cxnSp>
        <p:nvCxnSpPr>
          <p:cNvPr id="46" name="直線コネクタ 45">
            <a:extLst>
              <a:ext uri="{FF2B5EF4-FFF2-40B4-BE49-F238E27FC236}">
                <a16:creationId xmlns:a16="http://schemas.microsoft.com/office/drawing/2014/main" id="{917C1BED-C176-35B2-01AD-8D5143FB2496}"/>
              </a:ext>
            </a:extLst>
          </p:cNvPr>
          <p:cNvCxnSpPr/>
          <p:nvPr/>
        </p:nvCxnSpPr>
        <p:spPr>
          <a:xfrm flipV="1">
            <a:off x="8145518" y="1881360"/>
            <a:ext cx="1008993" cy="27537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6831944-FAA3-E297-E708-806F2B38573F}"/>
              </a:ext>
            </a:extLst>
          </p:cNvPr>
          <p:cNvCxnSpPr>
            <a:cxnSpLocks/>
          </p:cNvCxnSpPr>
          <p:nvPr/>
        </p:nvCxnSpPr>
        <p:spPr>
          <a:xfrm>
            <a:off x="9154511" y="1860340"/>
            <a:ext cx="4616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円弧 50">
            <a:extLst>
              <a:ext uri="{FF2B5EF4-FFF2-40B4-BE49-F238E27FC236}">
                <a16:creationId xmlns:a16="http://schemas.microsoft.com/office/drawing/2014/main" id="{ECF89BF4-B007-F334-A9B9-DE79FBD68560}"/>
              </a:ext>
            </a:extLst>
          </p:cNvPr>
          <p:cNvSpPr/>
          <p:nvPr/>
        </p:nvSpPr>
        <p:spPr>
          <a:xfrm>
            <a:off x="6904955" y="4635070"/>
            <a:ext cx="3090383" cy="1112260"/>
          </a:xfrm>
          <a:prstGeom prst="arc">
            <a:avLst>
              <a:gd name="adj1" fmla="val 11440174"/>
              <a:gd name="adj2" fmla="val 1424592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3" name="直線矢印コネクタ 52">
            <a:extLst>
              <a:ext uri="{FF2B5EF4-FFF2-40B4-BE49-F238E27FC236}">
                <a16:creationId xmlns:a16="http://schemas.microsoft.com/office/drawing/2014/main" id="{DC73E141-C7AE-EF41-EFAD-9019202F14FE}"/>
              </a:ext>
            </a:extLst>
          </p:cNvPr>
          <p:cNvCxnSpPr>
            <a:cxnSpLocks/>
          </p:cNvCxnSpPr>
          <p:nvPr/>
        </p:nvCxnSpPr>
        <p:spPr>
          <a:xfrm flipV="1">
            <a:off x="8135008" y="4635070"/>
            <a:ext cx="0" cy="6726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AE9E5FD-BE5D-B22C-F6F9-8BD45041AE92}"/>
              </a:ext>
            </a:extLst>
          </p:cNvPr>
          <p:cNvSpPr txBox="1"/>
          <p:nvPr/>
        </p:nvSpPr>
        <p:spPr>
          <a:xfrm>
            <a:off x="7283672" y="5263822"/>
            <a:ext cx="1177159"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dirty="0"/>
              <a:t>Turn up (Va)</a:t>
            </a:r>
            <a:endParaRPr kumimoji="1" lang="ja-JP" altLang="en-US" sz="1200" dirty="0"/>
          </a:p>
        </p:txBody>
      </p:sp>
      <p:sp>
        <p:nvSpPr>
          <p:cNvPr id="56" name="テキスト ボックス 55">
            <a:extLst>
              <a:ext uri="{FF2B5EF4-FFF2-40B4-BE49-F238E27FC236}">
                <a16:creationId xmlns:a16="http://schemas.microsoft.com/office/drawing/2014/main" id="{B07E0945-F825-462C-5236-AA69055E9B07}"/>
              </a:ext>
            </a:extLst>
          </p:cNvPr>
          <p:cNvSpPr txBox="1"/>
          <p:nvPr/>
        </p:nvSpPr>
        <p:spPr>
          <a:xfrm>
            <a:off x="9227739" y="1510138"/>
            <a:ext cx="1008992"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dirty="0"/>
              <a:t>Limit (Va)</a:t>
            </a:r>
            <a:endParaRPr kumimoji="1" lang="ja-JP" altLang="en-US" sz="1200" dirty="0"/>
          </a:p>
        </p:txBody>
      </p:sp>
      <p:cxnSp>
        <p:nvCxnSpPr>
          <p:cNvPr id="57" name="直線コネクタ 56">
            <a:extLst>
              <a:ext uri="{FF2B5EF4-FFF2-40B4-BE49-F238E27FC236}">
                <a16:creationId xmlns:a16="http://schemas.microsoft.com/office/drawing/2014/main" id="{E6D60D24-3F7F-3820-E032-1319761E2A56}"/>
              </a:ext>
            </a:extLst>
          </p:cNvPr>
          <p:cNvCxnSpPr>
            <a:cxnSpLocks/>
          </p:cNvCxnSpPr>
          <p:nvPr/>
        </p:nvCxnSpPr>
        <p:spPr>
          <a:xfrm>
            <a:off x="10510752" y="5300103"/>
            <a:ext cx="4616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F04DB839-0AE8-D450-B810-C186D485B23F}"/>
              </a:ext>
            </a:extLst>
          </p:cNvPr>
          <p:cNvSpPr txBox="1"/>
          <p:nvPr/>
        </p:nvSpPr>
        <p:spPr>
          <a:xfrm>
            <a:off x="9371929" y="4436241"/>
            <a:ext cx="2564763" cy="276999"/>
          </a:xfrm>
          <a:prstGeom prst="rect">
            <a:avLst/>
          </a:prstGeom>
          <a:noFill/>
        </p:spPr>
        <p:txBody>
          <a:bodyPr wrap="square" rtlCol="0">
            <a:spAutoFit/>
          </a:bodyPr>
          <a:lstStyle/>
          <a:p>
            <a:r>
              <a:rPr kumimoji="1" lang="en-US" altLang="ja-JP" sz="1200" b="1" dirty="0">
                <a:solidFill>
                  <a:schemeClr val="accent6"/>
                </a:solidFill>
              </a:rPr>
              <a:t>Saturation </a:t>
            </a:r>
            <a:r>
              <a:rPr lang="en-US" altLang="ja-JP" sz="1200" b="1" dirty="0">
                <a:solidFill>
                  <a:schemeClr val="accent6"/>
                </a:solidFill>
              </a:rPr>
              <a:t>(Limit for over dive)</a:t>
            </a:r>
            <a:endParaRPr kumimoji="1" lang="ja-JP" altLang="en-US" sz="1200" b="1" dirty="0">
              <a:solidFill>
                <a:schemeClr val="accent6"/>
              </a:solidFill>
            </a:endParaRPr>
          </a:p>
        </p:txBody>
      </p:sp>
      <p:sp>
        <p:nvSpPr>
          <p:cNvPr id="63" name="フリーフォーム: 図形 62">
            <a:extLst>
              <a:ext uri="{FF2B5EF4-FFF2-40B4-BE49-F238E27FC236}">
                <a16:creationId xmlns:a16="http://schemas.microsoft.com/office/drawing/2014/main" id="{26F8C8E8-D79A-62D3-A534-EC3D4B01F84C}"/>
              </a:ext>
            </a:extLst>
          </p:cNvPr>
          <p:cNvSpPr/>
          <p:nvPr/>
        </p:nvSpPr>
        <p:spPr>
          <a:xfrm>
            <a:off x="8460832" y="1839323"/>
            <a:ext cx="795578" cy="2981835"/>
          </a:xfrm>
          <a:custGeom>
            <a:avLst/>
            <a:gdLst>
              <a:gd name="connsiteX0" fmla="*/ 0 w 962122"/>
              <a:gd name="connsiteY0" fmla="*/ 0 h 2690649"/>
              <a:gd name="connsiteX1" fmla="*/ 557048 w 962122"/>
              <a:gd name="connsiteY1" fmla="*/ 262759 h 2690649"/>
              <a:gd name="connsiteX2" fmla="*/ 956442 w 962122"/>
              <a:gd name="connsiteY2" fmla="*/ 998483 h 2690649"/>
              <a:gd name="connsiteX3" fmla="*/ 767255 w 962122"/>
              <a:gd name="connsiteY3" fmla="*/ 2112580 h 2690649"/>
              <a:gd name="connsiteX4" fmla="*/ 420414 w 962122"/>
              <a:gd name="connsiteY4" fmla="*/ 2690649 h 269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22" h="2690649">
                <a:moveTo>
                  <a:pt x="0" y="0"/>
                </a:moveTo>
                <a:cubicBezTo>
                  <a:pt x="198820" y="48172"/>
                  <a:pt x="397641" y="96345"/>
                  <a:pt x="557048" y="262759"/>
                </a:cubicBezTo>
                <a:cubicBezTo>
                  <a:pt x="716455" y="429173"/>
                  <a:pt x="921408" y="690180"/>
                  <a:pt x="956442" y="998483"/>
                </a:cubicBezTo>
                <a:cubicBezTo>
                  <a:pt x="991477" y="1306787"/>
                  <a:pt x="856593" y="1830552"/>
                  <a:pt x="767255" y="2112580"/>
                </a:cubicBezTo>
                <a:cubicBezTo>
                  <a:pt x="677917" y="2394608"/>
                  <a:pt x="549165" y="2542628"/>
                  <a:pt x="420414" y="2690649"/>
                </a:cubicBezTo>
              </a:path>
            </a:pathLst>
          </a:custGeom>
          <a:noFill/>
          <a:ln w="19050">
            <a:solidFill>
              <a:srgbClr val="C5E0B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矢印: 右 63">
            <a:extLst>
              <a:ext uri="{FF2B5EF4-FFF2-40B4-BE49-F238E27FC236}">
                <a16:creationId xmlns:a16="http://schemas.microsoft.com/office/drawing/2014/main" id="{ADBDBD3E-6E9C-8926-F3B7-B8F629B4E922}"/>
              </a:ext>
            </a:extLst>
          </p:cNvPr>
          <p:cNvSpPr/>
          <p:nvPr/>
        </p:nvSpPr>
        <p:spPr>
          <a:xfrm>
            <a:off x="9108569" y="4475325"/>
            <a:ext cx="325823" cy="166980"/>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矢印コネクタ 65">
            <a:extLst>
              <a:ext uri="{FF2B5EF4-FFF2-40B4-BE49-F238E27FC236}">
                <a16:creationId xmlns:a16="http://schemas.microsoft.com/office/drawing/2014/main" id="{70A12598-1B21-FC1C-06E6-10FB08EF1FC1}"/>
              </a:ext>
            </a:extLst>
          </p:cNvPr>
          <p:cNvCxnSpPr/>
          <p:nvPr/>
        </p:nvCxnSpPr>
        <p:spPr>
          <a:xfrm>
            <a:off x="6904955" y="2617083"/>
            <a:ext cx="194475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86E3BCC6-7D95-FE5F-BD1E-3BA26950FEA8}"/>
              </a:ext>
            </a:extLst>
          </p:cNvPr>
          <p:cNvSpPr txBox="1"/>
          <p:nvPr/>
        </p:nvSpPr>
        <p:spPr>
          <a:xfrm>
            <a:off x="7065241" y="2632690"/>
            <a:ext cx="1293923" cy="27699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200" dirty="0"/>
              <a:t>RF out</a:t>
            </a:r>
            <a:r>
              <a:rPr kumimoji="1" lang="en-US" altLang="ja-JP" sz="1200" dirty="0"/>
              <a:t>= 850kW</a:t>
            </a:r>
            <a:endParaRPr kumimoji="1" lang="ja-JP" altLang="en-US" sz="1200" dirty="0"/>
          </a:p>
        </p:txBody>
      </p:sp>
      <p:sp>
        <p:nvSpPr>
          <p:cNvPr id="68" name="テキスト ボックス 67">
            <a:extLst>
              <a:ext uri="{FF2B5EF4-FFF2-40B4-BE49-F238E27FC236}">
                <a16:creationId xmlns:a16="http://schemas.microsoft.com/office/drawing/2014/main" id="{E5D0B201-9812-0245-B03D-1CE18953AC6D}"/>
              </a:ext>
            </a:extLst>
          </p:cNvPr>
          <p:cNvSpPr txBox="1"/>
          <p:nvPr/>
        </p:nvSpPr>
        <p:spPr>
          <a:xfrm>
            <a:off x="11043133" y="5179484"/>
            <a:ext cx="1089883"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dirty="0"/>
              <a:t>Slope</a:t>
            </a:r>
          </a:p>
          <a:p>
            <a:r>
              <a:rPr kumimoji="1" lang="en-US" altLang="ja-JP" sz="1200" dirty="0"/>
              <a:t> (Pd vs Va)</a:t>
            </a:r>
            <a:endParaRPr kumimoji="1" lang="ja-JP" altLang="en-US" sz="1200" dirty="0"/>
          </a:p>
        </p:txBody>
      </p:sp>
      <p:sp>
        <p:nvSpPr>
          <p:cNvPr id="69" name="右中かっこ 68">
            <a:extLst>
              <a:ext uri="{FF2B5EF4-FFF2-40B4-BE49-F238E27FC236}">
                <a16:creationId xmlns:a16="http://schemas.microsoft.com/office/drawing/2014/main" id="{7451C2AD-374C-3DDE-33FF-5FA021752E58}"/>
              </a:ext>
            </a:extLst>
          </p:cNvPr>
          <p:cNvSpPr/>
          <p:nvPr/>
        </p:nvSpPr>
        <p:spPr>
          <a:xfrm rot="19673977">
            <a:off x="10909364" y="1506705"/>
            <a:ext cx="389357" cy="2712698"/>
          </a:xfrm>
          <a:prstGeom prst="rightBrace">
            <a:avLst>
              <a:gd name="adj1" fmla="val 8333"/>
              <a:gd name="adj2" fmla="val 3009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739EAE00-FE39-0335-5E56-DB3674D643DA}"/>
              </a:ext>
            </a:extLst>
          </p:cNvPr>
          <p:cNvSpPr txBox="1"/>
          <p:nvPr/>
        </p:nvSpPr>
        <p:spPr>
          <a:xfrm>
            <a:off x="7186901" y="1179110"/>
            <a:ext cx="2429257" cy="27699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200" dirty="0" err="1"/>
              <a:t>Vk</a:t>
            </a:r>
            <a:r>
              <a:rPr lang="en-US" altLang="ja-JP" sz="1200" dirty="0"/>
              <a:t>= 91.5 kV (Beam Voltage)</a:t>
            </a:r>
            <a:endParaRPr kumimoji="1" lang="ja-JP" altLang="en-US" sz="1200" dirty="0"/>
          </a:p>
        </p:txBody>
      </p:sp>
      <p:sp>
        <p:nvSpPr>
          <p:cNvPr id="73" name="矢印: 右 72">
            <a:extLst>
              <a:ext uri="{FF2B5EF4-FFF2-40B4-BE49-F238E27FC236}">
                <a16:creationId xmlns:a16="http://schemas.microsoft.com/office/drawing/2014/main" id="{3AB9FDE4-EF8E-55A2-0AC3-FBDCC8D016EB}"/>
              </a:ext>
            </a:extLst>
          </p:cNvPr>
          <p:cNvSpPr/>
          <p:nvPr/>
        </p:nvSpPr>
        <p:spPr>
          <a:xfrm rot="10800000">
            <a:off x="8637009" y="4468883"/>
            <a:ext cx="325823" cy="131251"/>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7D7E10B0-F4EA-E6BF-376D-9ADE38466F0D}"/>
              </a:ext>
            </a:extLst>
          </p:cNvPr>
          <p:cNvSpPr txBox="1"/>
          <p:nvPr/>
        </p:nvSpPr>
        <p:spPr>
          <a:xfrm>
            <a:off x="8278949" y="4544165"/>
            <a:ext cx="657851" cy="276999"/>
          </a:xfrm>
          <a:prstGeom prst="rect">
            <a:avLst/>
          </a:prstGeom>
          <a:noFill/>
          <a:ln>
            <a:noFill/>
          </a:ln>
        </p:spPr>
        <p:txBody>
          <a:bodyPr wrap="square" rtlCol="0">
            <a:spAutoFit/>
          </a:bodyPr>
          <a:lstStyle/>
          <a:p>
            <a:r>
              <a:rPr kumimoji="1" lang="en-US" altLang="ja-JP" sz="1200" b="1" dirty="0">
                <a:solidFill>
                  <a:srgbClr val="FFC000"/>
                </a:solidFill>
              </a:rPr>
              <a:t>Linear</a:t>
            </a:r>
            <a:endParaRPr kumimoji="1" lang="ja-JP" altLang="en-US" sz="1200" b="1" dirty="0">
              <a:solidFill>
                <a:srgbClr val="FFC000"/>
              </a:solidFill>
            </a:endParaRPr>
          </a:p>
        </p:txBody>
      </p:sp>
      <p:pic>
        <p:nvPicPr>
          <p:cNvPr id="90" name="図 89">
            <a:extLst>
              <a:ext uri="{FF2B5EF4-FFF2-40B4-BE49-F238E27FC236}">
                <a16:creationId xmlns:a16="http://schemas.microsoft.com/office/drawing/2014/main" id="{4AEC61E3-4FB0-C637-D197-A72CD07ABB88}"/>
              </a:ext>
            </a:extLst>
          </p:cNvPr>
          <p:cNvPicPr>
            <a:picLocks noChangeAspect="1"/>
          </p:cNvPicPr>
          <p:nvPr/>
        </p:nvPicPr>
        <p:blipFill>
          <a:blip r:embed="rId4"/>
          <a:stretch>
            <a:fillRect/>
          </a:stretch>
        </p:blipFill>
        <p:spPr>
          <a:xfrm>
            <a:off x="740469" y="4791669"/>
            <a:ext cx="5165207" cy="1498304"/>
          </a:xfrm>
          <a:prstGeom prst="rect">
            <a:avLst/>
          </a:prstGeom>
        </p:spPr>
      </p:pic>
      <p:sp>
        <p:nvSpPr>
          <p:cNvPr id="91" name="テキスト ボックス 90">
            <a:extLst>
              <a:ext uri="{FF2B5EF4-FFF2-40B4-BE49-F238E27FC236}">
                <a16:creationId xmlns:a16="http://schemas.microsoft.com/office/drawing/2014/main" id="{9E51FAA1-5C5F-AF57-4DC0-64BFBFCBDA66}"/>
              </a:ext>
            </a:extLst>
          </p:cNvPr>
          <p:cNvSpPr txBox="1"/>
          <p:nvPr/>
        </p:nvSpPr>
        <p:spPr>
          <a:xfrm>
            <a:off x="1037953" y="5279512"/>
            <a:ext cx="1245854" cy="2616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100" dirty="0"/>
              <a:t>Drive power (W)</a:t>
            </a:r>
            <a:endParaRPr lang="ja-JP" altLang="en-US" sz="1100" dirty="0"/>
          </a:p>
        </p:txBody>
      </p:sp>
      <p:sp>
        <p:nvSpPr>
          <p:cNvPr id="92" name="テキスト ボックス 91">
            <a:extLst>
              <a:ext uri="{FF2B5EF4-FFF2-40B4-BE49-F238E27FC236}">
                <a16:creationId xmlns:a16="http://schemas.microsoft.com/office/drawing/2014/main" id="{F184FE9E-BB4D-AC2C-F54C-9426EE72D249}"/>
              </a:ext>
            </a:extLst>
          </p:cNvPr>
          <p:cNvSpPr txBox="1"/>
          <p:nvPr/>
        </p:nvSpPr>
        <p:spPr>
          <a:xfrm>
            <a:off x="2349314" y="5265251"/>
            <a:ext cx="661978"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100" dirty="0"/>
              <a:t>Va out</a:t>
            </a:r>
            <a:endParaRPr lang="ja-JP" altLang="en-US" sz="1100" dirty="0"/>
          </a:p>
        </p:txBody>
      </p:sp>
      <p:sp>
        <p:nvSpPr>
          <p:cNvPr id="93" name="テキスト ボックス 92">
            <a:extLst>
              <a:ext uri="{FF2B5EF4-FFF2-40B4-BE49-F238E27FC236}">
                <a16:creationId xmlns:a16="http://schemas.microsoft.com/office/drawing/2014/main" id="{F2363461-3B1F-8CAA-B82A-F9601EBAB681}"/>
              </a:ext>
            </a:extLst>
          </p:cNvPr>
          <p:cNvSpPr txBox="1"/>
          <p:nvPr/>
        </p:nvSpPr>
        <p:spPr>
          <a:xfrm>
            <a:off x="3100189" y="5307731"/>
            <a:ext cx="130808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100" dirty="0"/>
              <a:t>DC power</a:t>
            </a:r>
            <a:endParaRPr lang="ja-JP" altLang="en-US" sz="1100" dirty="0"/>
          </a:p>
        </p:txBody>
      </p:sp>
      <p:sp>
        <p:nvSpPr>
          <p:cNvPr id="94" name="テキスト ボックス 93">
            <a:extLst>
              <a:ext uri="{FF2B5EF4-FFF2-40B4-BE49-F238E27FC236}">
                <a16:creationId xmlns:a16="http://schemas.microsoft.com/office/drawing/2014/main" id="{209AC705-B4CF-E49F-8FE9-A07AB3DE7B41}"/>
              </a:ext>
            </a:extLst>
          </p:cNvPr>
          <p:cNvSpPr txBox="1"/>
          <p:nvPr/>
        </p:nvSpPr>
        <p:spPr>
          <a:xfrm>
            <a:off x="3895369" y="5322496"/>
            <a:ext cx="857927"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1100" dirty="0"/>
              <a:t>Out power</a:t>
            </a:r>
          </a:p>
          <a:p>
            <a:r>
              <a:rPr lang="en-US" altLang="ja-JP" sz="1100" dirty="0"/>
              <a:t> (KLY)</a:t>
            </a:r>
            <a:endParaRPr lang="ja-JP" altLang="en-US" sz="1100" dirty="0"/>
          </a:p>
        </p:txBody>
      </p:sp>
      <p:sp>
        <p:nvSpPr>
          <p:cNvPr id="95" name="テキスト ボックス 94">
            <a:extLst>
              <a:ext uri="{FF2B5EF4-FFF2-40B4-BE49-F238E27FC236}">
                <a16:creationId xmlns:a16="http://schemas.microsoft.com/office/drawing/2014/main" id="{E7C58551-73AC-3A85-161E-5A07D5B5692B}"/>
              </a:ext>
            </a:extLst>
          </p:cNvPr>
          <p:cNvSpPr txBox="1"/>
          <p:nvPr/>
        </p:nvSpPr>
        <p:spPr>
          <a:xfrm>
            <a:off x="4573647" y="4810991"/>
            <a:ext cx="1463799"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100" dirty="0"/>
              <a:t>Collector loss (MW)</a:t>
            </a:r>
            <a:endParaRPr lang="ja-JP" altLang="en-US" sz="1100" dirty="0"/>
          </a:p>
        </p:txBody>
      </p:sp>
      <p:sp>
        <p:nvSpPr>
          <p:cNvPr id="96" name="テキスト ボックス 95">
            <a:extLst>
              <a:ext uri="{FF2B5EF4-FFF2-40B4-BE49-F238E27FC236}">
                <a16:creationId xmlns:a16="http://schemas.microsoft.com/office/drawing/2014/main" id="{D03F261F-37A9-A604-E40A-1A746765AB99}"/>
              </a:ext>
            </a:extLst>
          </p:cNvPr>
          <p:cNvSpPr txBox="1"/>
          <p:nvPr/>
        </p:nvSpPr>
        <p:spPr>
          <a:xfrm>
            <a:off x="380721" y="4605831"/>
            <a:ext cx="3964250" cy="27699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dirty="0"/>
              <a:t>Modulation Anode Voltage controller (Analog circuit)</a:t>
            </a:r>
            <a:endParaRPr kumimoji="1" lang="ja-JP" altLang="en-US" sz="1200" dirty="0"/>
          </a:p>
        </p:txBody>
      </p:sp>
      <p:sp>
        <p:nvSpPr>
          <p:cNvPr id="99" name="右中かっこ 98">
            <a:extLst>
              <a:ext uri="{FF2B5EF4-FFF2-40B4-BE49-F238E27FC236}">
                <a16:creationId xmlns:a16="http://schemas.microsoft.com/office/drawing/2014/main" id="{5D1C69DF-31F3-DB5E-A0F4-53B32AEDD6F4}"/>
              </a:ext>
            </a:extLst>
          </p:cNvPr>
          <p:cNvSpPr/>
          <p:nvPr/>
        </p:nvSpPr>
        <p:spPr>
          <a:xfrm rot="5400000">
            <a:off x="2416548" y="4815083"/>
            <a:ext cx="346986" cy="2258206"/>
          </a:xfrm>
          <a:prstGeom prst="rightBrace">
            <a:avLst>
              <a:gd name="adj1" fmla="val 8333"/>
              <a:gd name="adj2" fmla="val 3009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C3FAB522-75EB-9BDF-FDFC-E7F45DAB9F3B}"/>
              </a:ext>
            </a:extLst>
          </p:cNvPr>
          <p:cNvSpPr txBox="1"/>
          <p:nvPr/>
        </p:nvSpPr>
        <p:spPr>
          <a:xfrm>
            <a:off x="985401" y="6057184"/>
            <a:ext cx="4114800" cy="276999"/>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dirty="0"/>
              <a:t>Parameter setting can only be done by Local (on-site). </a:t>
            </a:r>
            <a:endParaRPr kumimoji="1" lang="ja-JP" altLang="en-US" sz="1200" dirty="0"/>
          </a:p>
        </p:txBody>
      </p:sp>
      <p:sp>
        <p:nvSpPr>
          <p:cNvPr id="101" name="テキスト ボックス 100">
            <a:extLst>
              <a:ext uri="{FF2B5EF4-FFF2-40B4-BE49-F238E27FC236}">
                <a16:creationId xmlns:a16="http://schemas.microsoft.com/office/drawing/2014/main" id="{952353BA-0C11-0CA8-B451-CE8CB2DE5A30}"/>
              </a:ext>
            </a:extLst>
          </p:cNvPr>
          <p:cNvSpPr txBox="1"/>
          <p:nvPr/>
        </p:nvSpPr>
        <p:spPr>
          <a:xfrm>
            <a:off x="77297" y="1094107"/>
            <a:ext cx="6362698" cy="3416320"/>
          </a:xfrm>
          <a:prstGeom prst="rect">
            <a:avLst/>
          </a:prstGeom>
          <a:noFill/>
        </p:spPr>
        <p:txBody>
          <a:bodyPr wrap="square" rtlCol="0">
            <a:spAutoFit/>
          </a:bodyPr>
          <a:lstStyle/>
          <a:p>
            <a:r>
              <a:rPr kumimoji="1" lang="en-US" altLang="ja-JP" sz="1600" dirty="0"/>
              <a:t>Currently, </a:t>
            </a:r>
          </a:p>
          <a:p>
            <a:r>
              <a:rPr kumimoji="1" lang="en-US" altLang="ja-JP" sz="1400" dirty="0"/>
              <a:t>- Analog circuits use to control the klystron output by a slope of Va.</a:t>
            </a:r>
          </a:p>
          <a:p>
            <a:r>
              <a:rPr lang="en-US" altLang="ja-JP" sz="1400" dirty="0"/>
              <a:t>  (D</a:t>
            </a:r>
            <a:r>
              <a:rPr kumimoji="1" lang="en-US" altLang="ja-JP" sz="1400" dirty="0"/>
              <a:t>eveloped at TRISTAN) </a:t>
            </a:r>
          </a:p>
          <a:p>
            <a:r>
              <a:rPr lang="en-US" altLang="ja-JP" sz="1400" b="0" i="0" dirty="0">
                <a:effectLst/>
              </a:rPr>
              <a:t>- </a:t>
            </a:r>
            <a:r>
              <a:rPr lang="en-US" altLang="ja-JP" sz="1400" b="0" i="0" u="sng" dirty="0">
                <a:solidFill>
                  <a:srgbClr val="FF0000"/>
                </a:solidFill>
                <a:effectLst/>
              </a:rPr>
              <a:t>They must be set on-site</a:t>
            </a:r>
            <a:r>
              <a:rPr lang="en-US" altLang="ja-JP" sz="1400" b="0" i="0" dirty="0">
                <a:solidFill>
                  <a:srgbClr val="3C4043"/>
                </a:solidFill>
                <a:effectLst/>
              </a:rPr>
              <a:t>, and it is difficult to constantly make fine</a:t>
            </a:r>
          </a:p>
          <a:p>
            <a:r>
              <a:rPr lang="en-US" altLang="ja-JP" sz="1400" dirty="0">
                <a:solidFill>
                  <a:srgbClr val="3C4043"/>
                </a:solidFill>
              </a:rPr>
              <a:t>  </a:t>
            </a:r>
            <a:r>
              <a:rPr lang="en-US" altLang="ja-JP" sz="1400" b="0" i="0" dirty="0">
                <a:solidFill>
                  <a:srgbClr val="3C4043"/>
                </a:solidFill>
                <a:effectLst/>
              </a:rPr>
              <a:t> adjustments to all of them.</a:t>
            </a:r>
            <a:endParaRPr kumimoji="1" lang="en-US" altLang="ja-JP" sz="1400" dirty="0"/>
          </a:p>
          <a:p>
            <a:endParaRPr kumimoji="1" lang="en-US" altLang="ja-JP" sz="800" dirty="0"/>
          </a:p>
          <a:p>
            <a:r>
              <a:rPr kumimoji="1" lang="en-US" altLang="ja-JP" sz="1600" dirty="0"/>
              <a:t>For energy saving</a:t>
            </a:r>
            <a:r>
              <a:rPr lang="en-US" altLang="ja-JP" sz="1600" dirty="0"/>
              <a:t>, </a:t>
            </a:r>
          </a:p>
          <a:p>
            <a:r>
              <a:rPr kumimoji="1" lang="en-US" altLang="ja-JP" sz="1400" dirty="0"/>
              <a:t>- Modification of klystrons is not realistic in our case.</a:t>
            </a:r>
          </a:p>
          <a:p>
            <a:r>
              <a:rPr lang="en-US" altLang="ja-JP" sz="1400" dirty="0"/>
              <a:t>- Optimization of Va control is the most practical.</a:t>
            </a:r>
          </a:p>
          <a:p>
            <a:r>
              <a:rPr lang="en-US" altLang="ja-JP" sz="1400" dirty="0"/>
              <a:t>- Development of new module to control the parameters </a:t>
            </a:r>
            <a:r>
              <a:rPr lang="en-US" altLang="ja-JP" sz="1400" u="sng" dirty="0">
                <a:solidFill>
                  <a:srgbClr val="FF0000"/>
                </a:solidFill>
              </a:rPr>
              <a:t>by remote </a:t>
            </a:r>
          </a:p>
          <a:p>
            <a:r>
              <a:rPr lang="en-US" altLang="ja-JP" sz="1400" dirty="0">
                <a:solidFill>
                  <a:srgbClr val="FF0000"/>
                </a:solidFill>
              </a:rPr>
              <a:t>  </a:t>
            </a:r>
            <a:r>
              <a:rPr lang="en-US" altLang="ja-JP" sz="1400" dirty="0"/>
              <a:t>(using FPGA and EPICS), stating from this year. </a:t>
            </a:r>
          </a:p>
          <a:p>
            <a:endParaRPr lang="en-US" altLang="ja-JP" sz="800" dirty="0"/>
          </a:p>
          <a:p>
            <a:pPr marL="285750" indent="-285750">
              <a:buFontTx/>
              <a:buChar char="-"/>
            </a:pPr>
            <a:r>
              <a:rPr kumimoji="1" lang="en-US" altLang="ja-JP" sz="1400" dirty="0">
                <a:solidFill>
                  <a:schemeClr val="accent5"/>
                </a:solidFill>
              </a:rPr>
              <a:t>Expected reduction-&gt; ~50 kW/KLY for the collector loss </a:t>
            </a:r>
          </a:p>
          <a:p>
            <a:pPr marL="285750" indent="-285750">
              <a:buFontTx/>
              <a:buChar char="-"/>
            </a:pPr>
            <a:r>
              <a:rPr lang="en-US" altLang="ja-JP" sz="1400" dirty="0">
                <a:solidFill>
                  <a:schemeClr val="accent5"/>
                </a:solidFill>
              </a:rPr>
              <a:t>In total, </a:t>
            </a:r>
            <a:r>
              <a:rPr kumimoji="1" lang="en-US" altLang="ja-JP" sz="1400" dirty="0">
                <a:solidFill>
                  <a:schemeClr val="accent5"/>
                </a:solidFill>
              </a:rPr>
              <a:t>~1.5 MW of electricity can save</a:t>
            </a:r>
            <a:r>
              <a:rPr lang="en-US" altLang="ja-JP" sz="1400" dirty="0">
                <a:solidFill>
                  <a:schemeClr val="accent5"/>
                </a:solidFill>
              </a:rPr>
              <a:t> </a:t>
            </a:r>
            <a:r>
              <a:rPr kumimoji="1" lang="en-US" altLang="ja-JP" sz="1400" dirty="0">
                <a:solidFill>
                  <a:schemeClr val="accent5"/>
                </a:solidFill>
              </a:rPr>
              <a:t>in intermediate output range .</a:t>
            </a:r>
            <a:r>
              <a:rPr lang="en-US" altLang="ja-JP" sz="1400" dirty="0">
                <a:solidFill>
                  <a:schemeClr val="accent5"/>
                </a:solidFill>
              </a:rPr>
              <a:t> </a:t>
            </a:r>
          </a:p>
          <a:p>
            <a:r>
              <a:rPr lang="en-US" altLang="ja-JP" sz="1400" dirty="0">
                <a:solidFill>
                  <a:schemeClr val="accent5"/>
                </a:solidFill>
              </a:rPr>
              <a:t>    ** Electricity varies the range</a:t>
            </a:r>
            <a:r>
              <a:rPr kumimoji="1" lang="en-US" altLang="ja-JP" sz="1400" dirty="0">
                <a:solidFill>
                  <a:schemeClr val="accent5"/>
                </a:solidFill>
              </a:rPr>
              <a:t> of 20~30 MW for HPRF depending </a:t>
            </a:r>
          </a:p>
          <a:p>
            <a:r>
              <a:rPr lang="en-US" altLang="ja-JP" sz="1400" dirty="0">
                <a:solidFill>
                  <a:schemeClr val="accent5"/>
                </a:solidFill>
              </a:rPr>
              <a:t>        </a:t>
            </a:r>
            <a:r>
              <a:rPr kumimoji="1" lang="en-US" altLang="ja-JP" sz="1400" dirty="0">
                <a:solidFill>
                  <a:schemeClr val="accent5"/>
                </a:solidFill>
              </a:rPr>
              <a:t>on the storage beam currents in both ring (from Idol to max currents). </a:t>
            </a:r>
            <a:endParaRPr kumimoji="1" lang="ja-JP" altLang="en-US" sz="1400" dirty="0">
              <a:solidFill>
                <a:schemeClr val="accent5"/>
              </a:solidFill>
            </a:endParaRPr>
          </a:p>
        </p:txBody>
      </p:sp>
      <p:sp>
        <p:nvSpPr>
          <p:cNvPr id="108" name="左中かっこ 107">
            <a:extLst>
              <a:ext uri="{FF2B5EF4-FFF2-40B4-BE49-F238E27FC236}">
                <a16:creationId xmlns:a16="http://schemas.microsoft.com/office/drawing/2014/main" id="{B0FFCE37-BC62-2C6C-6602-EC9BC085DA7B}"/>
              </a:ext>
            </a:extLst>
          </p:cNvPr>
          <p:cNvSpPr/>
          <p:nvPr/>
        </p:nvSpPr>
        <p:spPr>
          <a:xfrm>
            <a:off x="6576534" y="3590339"/>
            <a:ext cx="409840" cy="12974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FE2F1557-134F-B6C1-3FD6-0A99980D710D}"/>
              </a:ext>
            </a:extLst>
          </p:cNvPr>
          <p:cNvSpPr txBox="1"/>
          <p:nvPr/>
        </p:nvSpPr>
        <p:spPr>
          <a:xfrm rot="16200000">
            <a:off x="6024908" y="4271676"/>
            <a:ext cx="855810" cy="276999"/>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sz="1200" dirty="0"/>
              <a:t>Currently</a:t>
            </a:r>
            <a:endParaRPr kumimoji="1" lang="ja-JP" altLang="en-US" sz="1200" dirty="0"/>
          </a:p>
        </p:txBody>
      </p:sp>
      <p:sp>
        <p:nvSpPr>
          <p:cNvPr id="112" name="日付プレースホルダー 111">
            <a:extLst>
              <a:ext uri="{FF2B5EF4-FFF2-40B4-BE49-F238E27FC236}">
                <a16:creationId xmlns:a16="http://schemas.microsoft.com/office/drawing/2014/main" id="{EC2352FC-3C59-0A4E-4F2B-8E624D37C99E}"/>
              </a:ext>
            </a:extLst>
          </p:cNvPr>
          <p:cNvSpPr>
            <a:spLocks noGrp="1"/>
          </p:cNvSpPr>
          <p:nvPr>
            <p:ph type="dt" sz="half" idx="10"/>
          </p:nvPr>
        </p:nvSpPr>
        <p:spPr/>
        <p:txBody>
          <a:bodyPr/>
          <a:lstStyle/>
          <a:p>
            <a:r>
              <a:rPr kumimoji="1" lang="en-US" altLang="ja-JP"/>
              <a:t>2024/3/26</a:t>
            </a:r>
            <a:endParaRPr kumimoji="1" lang="ja-JP" altLang="en-US"/>
          </a:p>
        </p:txBody>
      </p:sp>
      <p:sp>
        <p:nvSpPr>
          <p:cNvPr id="113" name="フッター プレースホルダー 112">
            <a:extLst>
              <a:ext uri="{FF2B5EF4-FFF2-40B4-BE49-F238E27FC236}">
                <a16:creationId xmlns:a16="http://schemas.microsoft.com/office/drawing/2014/main" id="{B1683469-BF7F-B02C-8A2A-C6DDBE203E59}"/>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cxnSp>
        <p:nvCxnSpPr>
          <p:cNvPr id="3" name="直線コネクタ 2">
            <a:extLst>
              <a:ext uri="{FF2B5EF4-FFF2-40B4-BE49-F238E27FC236}">
                <a16:creationId xmlns:a16="http://schemas.microsoft.com/office/drawing/2014/main" id="{6B29258C-A53A-43CA-14DD-9D606D84682C}"/>
              </a:ext>
            </a:extLst>
          </p:cNvPr>
          <p:cNvCxnSpPr>
            <a:cxnSpLocks/>
          </p:cNvCxnSpPr>
          <p:nvPr/>
        </p:nvCxnSpPr>
        <p:spPr>
          <a:xfrm flipV="1">
            <a:off x="8153400" y="3330240"/>
            <a:ext cx="673923" cy="1312065"/>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8EA1C2B0-0154-9E39-F4B5-D82509CAB1F1}"/>
              </a:ext>
            </a:extLst>
          </p:cNvPr>
          <p:cNvCxnSpPr>
            <a:cxnSpLocks/>
          </p:cNvCxnSpPr>
          <p:nvPr/>
        </p:nvCxnSpPr>
        <p:spPr>
          <a:xfrm flipV="1">
            <a:off x="8145518" y="3948312"/>
            <a:ext cx="537865" cy="693993"/>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C1BCB7E-3B6F-6AD5-EB8E-E5EC66EB4036}"/>
              </a:ext>
            </a:extLst>
          </p:cNvPr>
          <p:cNvSpPr txBox="1"/>
          <p:nvPr/>
        </p:nvSpPr>
        <p:spPr>
          <a:xfrm>
            <a:off x="6576534" y="5697183"/>
            <a:ext cx="5314744" cy="523220"/>
          </a:xfrm>
          <a:prstGeom prst="rect">
            <a:avLst/>
          </a:prstGeom>
          <a:noFill/>
        </p:spPr>
        <p:txBody>
          <a:bodyPr wrap="square">
            <a:spAutoFit/>
          </a:bodyPr>
          <a:lstStyle/>
          <a:p>
            <a:r>
              <a:rPr lang="en-US" altLang="ja-JP" sz="1400" dirty="0"/>
              <a:t>- Simple control method was applied to increase Va voltage </a:t>
            </a:r>
          </a:p>
          <a:p>
            <a:r>
              <a:rPr lang="en-US" altLang="ja-JP" sz="1400" dirty="0"/>
              <a:t>  at an arbitrary slope relative to the drive power (KLY input). </a:t>
            </a:r>
          </a:p>
        </p:txBody>
      </p:sp>
      <p:sp>
        <p:nvSpPr>
          <p:cNvPr id="2" name="タイトル 1">
            <a:extLst>
              <a:ext uri="{FF2B5EF4-FFF2-40B4-BE49-F238E27FC236}">
                <a16:creationId xmlns:a16="http://schemas.microsoft.com/office/drawing/2014/main" id="{1437CDB2-3562-9A64-6505-E45A87AEF26A}"/>
              </a:ext>
            </a:extLst>
          </p:cNvPr>
          <p:cNvSpPr>
            <a:spLocks noGrp="1"/>
          </p:cNvSpPr>
          <p:nvPr>
            <p:ph type="title"/>
          </p:nvPr>
        </p:nvSpPr>
        <p:spPr>
          <a:xfrm>
            <a:off x="484274" y="245590"/>
            <a:ext cx="11604102" cy="987899"/>
          </a:xfrm>
        </p:spPr>
        <p:txBody>
          <a:bodyPr>
            <a:normAutofit/>
          </a:bodyPr>
          <a:lstStyle/>
          <a:p>
            <a:r>
              <a:rPr lang="en-US" altLang="ja-JP" sz="3200" u="sng" dirty="0"/>
              <a:t>Considering for energy saving in HPRF systems</a:t>
            </a:r>
            <a:endParaRPr kumimoji="1" lang="ja-JP" altLang="en-US" sz="3200" u="sng" dirty="0"/>
          </a:p>
        </p:txBody>
      </p:sp>
      <p:cxnSp>
        <p:nvCxnSpPr>
          <p:cNvPr id="13" name="直線矢印コネクタ 12">
            <a:extLst>
              <a:ext uri="{FF2B5EF4-FFF2-40B4-BE49-F238E27FC236}">
                <a16:creationId xmlns:a16="http://schemas.microsoft.com/office/drawing/2014/main" id="{9563D565-1603-F0B9-CB91-EA0EB4D97EEF}"/>
              </a:ext>
            </a:extLst>
          </p:cNvPr>
          <p:cNvCxnSpPr>
            <a:cxnSpLocks/>
          </p:cNvCxnSpPr>
          <p:nvPr/>
        </p:nvCxnSpPr>
        <p:spPr>
          <a:xfrm flipH="1">
            <a:off x="8874118" y="2421759"/>
            <a:ext cx="631171" cy="2002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2FC0A65-E5F0-3D51-07B5-8CBC69BBC509}"/>
              </a:ext>
            </a:extLst>
          </p:cNvPr>
          <p:cNvSpPr txBox="1"/>
          <p:nvPr/>
        </p:nvSpPr>
        <p:spPr>
          <a:xfrm>
            <a:off x="9456128" y="2260517"/>
            <a:ext cx="1285448" cy="2769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200" dirty="0"/>
              <a:t>Loss=</a:t>
            </a:r>
            <a:r>
              <a:rPr kumimoji="1" lang="en-US" altLang="ja-JP" sz="1200" dirty="0"/>
              <a:t> 520kW</a:t>
            </a:r>
            <a:endParaRPr kumimoji="1" lang="ja-JP" altLang="en-US" sz="1200" dirty="0"/>
          </a:p>
        </p:txBody>
      </p:sp>
    </p:spTree>
    <p:extLst>
      <p:ext uri="{BB962C8B-B14F-4D97-AF65-F5344CB8AC3E}">
        <p14:creationId xmlns:p14="http://schemas.microsoft.com/office/powerpoint/2010/main" val="40198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76FEEB-DA78-878E-2BE9-35959CEC8F7F}"/>
              </a:ext>
            </a:extLst>
          </p:cNvPr>
          <p:cNvSpPr>
            <a:spLocks noGrp="1"/>
          </p:cNvSpPr>
          <p:nvPr>
            <p:ph type="title"/>
          </p:nvPr>
        </p:nvSpPr>
        <p:spPr>
          <a:xfrm>
            <a:off x="478220" y="136525"/>
            <a:ext cx="11411606" cy="1022240"/>
          </a:xfrm>
        </p:spPr>
        <p:txBody>
          <a:bodyPr>
            <a:normAutofit/>
          </a:bodyPr>
          <a:lstStyle/>
          <a:p>
            <a:r>
              <a:rPr kumimoji="1" lang="en-US" altLang="ja-JP" sz="3200" u="sng" dirty="0"/>
              <a:t>Summary </a:t>
            </a:r>
            <a:r>
              <a:rPr kumimoji="1" lang="en-US" altLang="ja-JP" sz="2800" u="sng" dirty="0"/>
              <a:t>(For continues operation from 2024 to more than +15 years) </a:t>
            </a:r>
            <a:endParaRPr kumimoji="1" lang="ja-JP" altLang="en-US" sz="3200" u="sng" dirty="0"/>
          </a:p>
        </p:txBody>
      </p:sp>
      <p:graphicFrame>
        <p:nvGraphicFramePr>
          <p:cNvPr id="4" name="表 3">
            <a:extLst>
              <a:ext uri="{FF2B5EF4-FFF2-40B4-BE49-F238E27FC236}">
                <a16:creationId xmlns:a16="http://schemas.microsoft.com/office/drawing/2014/main" id="{6AC5FF8D-1DBE-3B2F-E500-1CFCC6D1D8B2}"/>
              </a:ext>
            </a:extLst>
          </p:cNvPr>
          <p:cNvGraphicFramePr>
            <a:graphicFrameLocks noGrp="1"/>
          </p:cNvGraphicFramePr>
          <p:nvPr>
            <p:extLst>
              <p:ext uri="{D42A27DB-BD31-4B8C-83A1-F6EECF244321}">
                <p14:modId xmlns:p14="http://schemas.microsoft.com/office/powerpoint/2010/main" val="704522088"/>
              </p:ext>
            </p:extLst>
          </p:nvPr>
        </p:nvGraphicFramePr>
        <p:xfrm>
          <a:off x="390196" y="1092692"/>
          <a:ext cx="11411607" cy="5120640"/>
        </p:xfrm>
        <a:graphic>
          <a:graphicData uri="http://schemas.openxmlformats.org/drawingml/2006/table">
            <a:tbl>
              <a:tblPr firstRow="1" bandRow="1">
                <a:tableStyleId>{5C22544A-7EE6-4342-B048-85BDC9FD1C3A}</a:tableStyleId>
              </a:tblPr>
              <a:tblGrid>
                <a:gridCol w="1274216">
                  <a:extLst>
                    <a:ext uri="{9D8B030D-6E8A-4147-A177-3AD203B41FA5}">
                      <a16:colId xmlns:a16="http://schemas.microsoft.com/office/drawing/2014/main" val="1186656325"/>
                    </a:ext>
                  </a:extLst>
                </a:gridCol>
                <a:gridCol w="5197530">
                  <a:extLst>
                    <a:ext uri="{9D8B030D-6E8A-4147-A177-3AD203B41FA5}">
                      <a16:colId xmlns:a16="http://schemas.microsoft.com/office/drawing/2014/main" val="3341535028"/>
                    </a:ext>
                  </a:extLst>
                </a:gridCol>
                <a:gridCol w="2848303">
                  <a:extLst>
                    <a:ext uri="{9D8B030D-6E8A-4147-A177-3AD203B41FA5}">
                      <a16:colId xmlns:a16="http://schemas.microsoft.com/office/drawing/2014/main" val="3454752502"/>
                    </a:ext>
                  </a:extLst>
                </a:gridCol>
                <a:gridCol w="2091558">
                  <a:extLst>
                    <a:ext uri="{9D8B030D-6E8A-4147-A177-3AD203B41FA5}">
                      <a16:colId xmlns:a16="http://schemas.microsoft.com/office/drawing/2014/main" val="1567007521"/>
                    </a:ext>
                  </a:extLst>
                </a:gridCol>
              </a:tblGrid>
              <a:tr h="370840">
                <a:tc>
                  <a:txBody>
                    <a:bodyPr/>
                    <a:lstStyle/>
                    <a:p>
                      <a:r>
                        <a:rPr kumimoji="1" lang="en-US" altLang="ja-JP" sz="1600" dirty="0"/>
                        <a:t>Item</a:t>
                      </a:r>
                      <a:endParaRPr kumimoji="1" lang="ja-JP" altLang="en-US" sz="1600" dirty="0"/>
                    </a:p>
                  </a:txBody>
                  <a:tcPr/>
                </a:tc>
                <a:tc>
                  <a:txBody>
                    <a:bodyPr/>
                    <a:lstStyle/>
                    <a:p>
                      <a:r>
                        <a:rPr kumimoji="1" lang="en-US" altLang="ja-JP" sz="1600" dirty="0"/>
                        <a:t>Require</a:t>
                      </a:r>
                      <a:endParaRPr kumimoji="1" lang="ja-JP" altLang="en-US" sz="1600" dirty="0"/>
                    </a:p>
                  </a:txBody>
                  <a:tcPr/>
                </a:tc>
                <a:tc>
                  <a:txBody>
                    <a:bodyPr/>
                    <a:lstStyle/>
                    <a:p>
                      <a:r>
                        <a:rPr kumimoji="1" lang="en-US" altLang="ja-JP" sz="1600" dirty="0"/>
                        <a:t>Additional cost </a:t>
                      </a:r>
                    </a:p>
                    <a:p>
                      <a:r>
                        <a:rPr kumimoji="1" lang="en-US" altLang="ja-JP" sz="1600" dirty="0"/>
                        <a:t>for +15 years</a:t>
                      </a:r>
                      <a:endParaRPr kumimoji="1" lang="ja-JP" altLang="en-US" sz="1600" dirty="0"/>
                    </a:p>
                  </a:txBody>
                  <a:tcPr/>
                </a:tc>
                <a:tc>
                  <a:txBody>
                    <a:bodyPr/>
                    <a:lstStyle/>
                    <a:p>
                      <a:r>
                        <a:rPr kumimoji="1" lang="en-US" altLang="ja-JP" sz="1600" dirty="0"/>
                        <a:t>Maintenance cost / year</a:t>
                      </a:r>
                      <a:endParaRPr kumimoji="1" lang="ja-JP" altLang="en-US" sz="1600" dirty="0"/>
                    </a:p>
                  </a:txBody>
                  <a:tcPr/>
                </a:tc>
                <a:extLst>
                  <a:ext uri="{0D108BD9-81ED-4DB2-BD59-A6C34878D82A}">
                    <a16:rowId xmlns:a16="http://schemas.microsoft.com/office/drawing/2014/main" val="2916437125"/>
                  </a:ext>
                </a:extLst>
              </a:tr>
              <a:tr h="370840">
                <a:tc>
                  <a:txBody>
                    <a:bodyPr/>
                    <a:lstStyle/>
                    <a:p>
                      <a:r>
                        <a:rPr kumimoji="1" lang="en-US" altLang="ja-JP" sz="1600" dirty="0"/>
                        <a:t>Klystron</a:t>
                      </a:r>
                      <a:endParaRPr kumimoji="1" lang="ja-JP"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 Requires at least </a:t>
                      </a:r>
                      <a:r>
                        <a:rPr lang="en-US" altLang="ja-JP" sz="1600" u="sng" dirty="0">
                          <a:solidFill>
                            <a:schemeClr val="accent5"/>
                          </a:solidFill>
                        </a:rPr>
                        <a:t>“seven” </a:t>
                      </a:r>
                      <a:r>
                        <a:rPr lang="en-US" altLang="ja-JP" sz="1600" dirty="0">
                          <a:solidFill>
                            <a:schemeClr val="accent5"/>
                          </a:solidFill>
                        </a:rPr>
                        <a:t>E3732 type klystrons.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  It is necessary to purchase at least one klystron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  every 1~2 years (during in 2024~2034)</a:t>
                      </a:r>
                    </a:p>
                  </a:txBody>
                  <a:tcPr/>
                </a:tc>
                <a:tc>
                  <a:txBody>
                    <a:bodyPr/>
                    <a:lstStyle/>
                    <a:p>
                      <a:r>
                        <a:rPr kumimoji="1" lang="en-US" altLang="ja-JP" sz="1600" dirty="0"/>
                        <a:t>600 million yen</a:t>
                      </a:r>
                    </a:p>
                    <a:p>
                      <a:r>
                        <a:rPr kumimoji="1" lang="en-US" altLang="ja-JP" sz="1600" dirty="0"/>
                        <a:t>for seven klystrons</a:t>
                      </a:r>
                      <a:endParaRPr kumimoji="1" lang="ja-JP"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15~20</a:t>
                      </a:r>
                      <a:r>
                        <a:rPr kumimoji="1" lang="en-US" altLang="ja-JP" sz="1600" dirty="0"/>
                        <a:t> million yen </a:t>
                      </a:r>
                      <a:endParaRPr kumimoji="1" lang="ja-JP" altLang="en-US" sz="1600" dirty="0"/>
                    </a:p>
                    <a:p>
                      <a:endParaRPr kumimoji="1" lang="ja-JP" altLang="en-US" sz="1600" dirty="0"/>
                    </a:p>
                  </a:txBody>
                  <a:tcPr/>
                </a:tc>
                <a:extLst>
                  <a:ext uri="{0D108BD9-81ED-4DB2-BD59-A6C34878D82A}">
                    <a16:rowId xmlns:a16="http://schemas.microsoft.com/office/drawing/2014/main" val="2288714011"/>
                  </a:ext>
                </a:extLst>
              </a:tr>
              <a:tr h="370840">
                <a:tc>
                  <a:txBody>
                    <a:bodyPr/>
                    <a:lstStyle/>
                    <a:p>
                      <a:r>
                        <a:rPr kumimoji="1" lang="en-US" altLang="ja-JP" sz="1600" dirty="0"/>
                        <a:t>KPS</a:t>
                      </a:r>
                      <a:endParaRPr kumimoji="1" lang="ja-JP" altLang="en-US" sz="1600" dirty="0"/>
                    </a:p>
                  </a:txBody>
                  <a:tcPr/>
                </a:tc>
                <a:tc>
                  <a:txBody>
                    <a:bodyPr/>
                    <a:lstStyle/>
                    <a:p>
                      <a:pPr marL="0" indent="0">
                        <a:buFont typeface="Arial" panose="020B0604020202020204" pitchFamily="34" charset="0"/>
                        <a:buNone/>
                      </a:pPr>
                      <a:r>
                        <a:rPr lang="en-US" altLang="ja-JP" sz="1600" b="0" i="0" dirty="0">
                          <a:solidFill>
                            <a:srgbClr val="3C4043"/>
                          </a:solidFill>
                          <a:effectLst/>
                        </a:rPr>
                        <a:t>- Requires update again to 3</a:t>
                      </a:r>
                      <a:r>
                        <a:rPr lang="en-US" altLang="ja-JP" sz="1600" b="0" i="0" baseline="30000" dirty="0">
                          <a:solidFill>
                            <a:srgbClr val="3C4043"/>
                          </a:solidFill>
                          <a:effectLst/>
                        </a:rPr>
                        <a:t>rd</a:t>
                      </a:r>
                      <a:r>
                        <a:rPr lang="en-US" altLang="ja-JP" sz="1600" b="0" i="0" dirty="0">
                          <a:solidFill>
                            <a:srgbClr val="3C4043"/>
                          </a:solidFill>
                          <a:effectLst/>
                        </a:rPr>
                        <a:t> generation for DC part.</a:t>
                      </a:r>
                      <a:endParaRPr lang="en-US" altLang="ja-JP" sz="1600" dirty="0"/>
                    </a:p>
                    <a:p>
                      <a:pPr marL="0" indent="0">
                        <a:buFontTx/>
                        <a:buNone/>
                      </a:pPr>
                      <a:r>
                        <a:rPr lang="en-US" altLang="ja-JP" sz="1600" dirty="0"/>
                        <a:t>- Requires update of</a:t>
                      </a:r>
                      <a:r>
                        <a:rPr lang="ja-JP" altLang="en-US" sz="1600" dirty="0"/>
                        <a:t> </a:t>
                      </a:r>
                      <a:r>
                        <a:rPr lang="en-US" altLang="ja-JP" sz="1600" dirty="0"/>
                        <a:t>PLCs for 14 racks</a:t>
                      </a:r>
                    </a:p>
                    <a:p>
                      <a:pPr marL="285750" indent="-285750">
                        <a:buFontTx/>
                        <a:buChar char="-"/>
                      </a:pPr>
                      <a:endParaRPr lang="en-US" altLang="ja-JP" sz="1600" dirty="0"/>
                    </a:p>
                  </a:txBody>
                  <a:tcPr/>
                </a:tc>
                <a:tc>
                  <a:txBody>
                    <a:bodyPr/>
                    <a:lstStyle/>
                    <a:p>
                      <a:r>
                        <a:rPr kumimoji="1" lang="en-US" altLang="ja-JP" sz="1600" dirty="0"/>
                        <a:t>500~600 million yen</a:t>
                      </a:r>
                    </a:p>
                    <a:p>
                      <a:r>
                        <a:rPr kumimoji="1" lang="en-US" altLang="ja-JP" sz="1600" dirty="0"/>
                        <a:t>for updating PLCs and other</a:t>
                      </a:r>
                      <a:endParaRPr kumimoji="1" lang="ja-JP"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50~60</a:t>
                      </a:r>
                      <a:r>
                        <a:rPr kumimoji="1" lang="en-US" altLang="ja-JP" sz="1600" dirty="0"/>
                        <a:t> million yen </a:t>
                      </a:r>
                      <a:endParaRPr kumimoji="1" lang="ja-JP" altLang="en-US" sz="1600" dirty="0"/>
                    </a:p>
                    <a:p>
                      <a:endParaRPr kumimoji="1" lang="ja-JP" altLang="en-US" sz="1600" dirty="0"/>
                    </a:p>
                  </a:txBody>
                  <a:tcPr/>
                </a:tc>
                <a:extLst>
                  <a:ext uri="{0D108BD9-81ED-4DB2-BD59-A6C34878D82A}">
                    <a16:rowId xmlns:a16="http://schemas.microsoft.com/office/drawing/2014/main" val="1082615501"/>
                  </a:ext>
                </a:extLst>
              </a:tr>
              <a:tr h="370840">
                <a:tc>
                  <a:txBody>
                    <a:bodyPr/>
                    <a:lstStyle/>
                    <a:p>
                      <a:r>
                        <a:rPr kumimoji="1" lang="en-US" altLang="ja-JP" sz="1600" dirty="0"/>
                        <a:t>Klystron and KPS control</a:t>
                      </a:r>
                      <a:endParaRPr kumimoji="1" lang="ja-JP" altLang="en-US" sz="1600" dirty="0"/>
                    </a:p>
                  </a:txBody>
                  <a:tcPr/>
                </a:tc>
                <a:tc>
                  <a:txBody>
                    <a:bodyPr/>
                    <a:lstStyle/>
                    <a:p>
                      <a:pPr marL="0" indent="0">
                        <a:buFontTx/>
                        <a:buNone/>
                      </a:pPr>
                      <a:r>
                        <a:rPr lang="en-US" altLang="ja-JP" sz="1600" dirty="0"/>
                        <a:t>- Requires new anode voltage control system for</a:t>
                      </a:r>
                    </a:p>
                    <a:p>
                      <a:pPr marL="0" indent="0">
                        <a:buFontTx/>
                        <a:buNone/>
                      </a:pPr>
                      <a:r>
                        <a:rPr lang="en-US" altLang="ja-JP" sz="1600" dirty="0"/>
                        <a:t>   energy saving. It is possibility that we can expect to</a:t>
                      </a:r>
                    </a:p>
                    <a:p>
                      <a:pPr marL="0" indent="0">
                        <a:buFontTx/>
                        <a:buNone/>
                      </a:pPr>
                      <a:r>
                        <a:rPr lang="en-US" altLang="ja-JP" sz="1600" dirty="0"/>
                        <a:t>   save ~150 million yen in electricity cost/year.    </a:t>
                      </a:r>
                    </a:p>
                  </a:txBody>
                  <a:tcPr/>
                </a:tc>
                <a:tc>
                  <a:txBody>
                    <a:bodyPr/>
                    <a:lstStyle/>
                    <a:p>
                      <a:r>
                        <a:rPr kumimoji="1" lang="en-US" altLang="ja-JP" sz="1600" dirty="0"/>
                        <a:t>~50 million yen</a:t>
                      </a:r>
                    </a:p>
                    <a:p>
                      <a:r>
                        <a:rPr kumimoji="1" lang="en-US" altLang="ja-JP" sz="1600" dirty="0"/>
                        <a:t>for updating this controller (31 stations)</a:t>
                      </a:r>
                      <a:endParaRPr kumimoji="1" lang="ja-JP" altLang="en-US" sz="1600" dirty="0"/>
                    </a:p>
                  </a:txBody>
                  <a:tcPr/>
                </a:tc>
                <a:tc>
                  <a:txBody>
                    <a:bodyPr/>
                    <a:lstStyle/>
                    <a:p>
                      <a:r>
                        <a:rPr kumimoji="1" lang="en-US" altLang="ja-JP" sz="1600" dirty="0"/>
                        <a:t>Now estimating. </a:t>
                      </a:r>
                      <a:endParaRPr kumimoji="1" lang="ja-JP" altLang="en-US" sz="1600" dirty="0"/>
                    </a:p>
                  </a:txBody>
                  <a:tcPr/>
                </a:tc>
                <a:extLst>
                  <a:ext uri="{0D108BD9-81ED-4DB2-BD59-A6C34878D82A}">
                    <a16:rowId xmlns:a16="http://schemas.microsoft.com/office/drawing/2014/main" val="357619390"/>
                  </a:ext>
                </a:extLst>
              </a:tr>
              <a:tr h="370840">
                <a:tc>
                  <a:txBody>
                    <a:bodyPr/>
                    <a:lstStyle/>
                    <a:p>
                      <a:r>
                        <a:rPr kumimoji="1" lang="en-US" altLang="ja-JP" sz="1600" dirty="0"/>
                        <a:t>Waveguide system</a:t>
                      </a:r>
                      <a:endParaRPr kumimoji="1" lang="ja-JP" altLang="en-US" sz="1600" dirty="0"/>
                    </a:p>
                  </a:txBody>
                  <a:tcPr/>
                </a:tc>
                <a:tc>
                  <a:txBody>
                    <a:bodyPr/>
                    <a:lstStyle/>
                    <a:p>
                      <a:pPr marL="0" indent="0">
                        <a:buFontTx/>
                        <a:buNone/>
                      </a:pPr>
                      <a:r>
                        <a:rPr lang="en-US" altLang="ja-JP" sz="1600" dirty="0"/>
                        <a:t>- Requires spare components for HPRF</a:t>
                      </a:r>
                    </a:p>
                    <a:p>
                      <a:pPr marL="0" indent="0">
                        <a:buFontTx/>
                        <a:buNone/>
                      </a:pPr>
                      <a:endParaRPr lang="en-US" altLang="ja-JP" sz="800" dirty="0"/>
                    </a:p>
                    <a:p>
                      <a:pPr marL="0" indent="0">
                        <a:buFont typeface="Arial" panose="020B0604020202020204" pitchFamily="34" charset="0"/>
                        <a:buNone/>
                      </a:pPr>
                      <a:r>
                        <a:rPr lang="en-US" altLang="ja-JP" sz="1400" dirty="0"/>
                        <a:t>  at least Circulator (2), Water load (4) and dummy load (10)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100 million yen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for spare components</a:t>
                      </a:r>
                      <a:endParaRPr kumimoji="1" lang="ja-JP" altLang="en-US" sz="1600" dirty="0"/>
                    </a:p>
                  </a:txBody>
                  <a:tcPr/>
                </a:tc>
                <a:tc>
                  <a:txBody>
                    <a:bodyPr/>
                    <a:lstStyle/>
                    <a:p>
                      <a:r>
                        <a:rPr lang="en-US" altLang="ja-JP" sz="1600" dirty="0"/>
                        <a:t>40~50</a:t>
                      </a:r>
                      <a:r>
                        <a:rPr kumimoji="1" lang="en-US" altLang="ja-JP" sz="1600" dirty="0"/>
                        <a:t> million yen </a:t>
                      </a:r>
                      <a:endParaRPr kumimoji="1" lang="ja-JP" altLang="en-US" sz="1600" dirty="0"/>
                    </a:p>
                  </a:txBody>
                  <a:tcPr/>
                </a:tc>
                <a:extLst>
                  <a:ext uri="{0D108BD9-81ED-4DB2-BD59-A6C34878D82A}">
                    <a16:rowId xmlns:a16="http://schemas.microsoft.com/office/drawing/2014/main" val="2140194175"/>
                  </a:ext>
                </a:extLst>
              </a:tr>
              <a:tr h="370840">
                <a:tc>
                  <a:txBody>
                    <a:bodyPr/>
                    <a:lstStyle/>
                    <a:p>
                      <a:r>
                        <a:rPr kumimoji="1" lang="en-US" altLang="ja-JP" sz="1600" dirty="0"/>
                        <a:t>Cooling system</a:t>
                      </a:r>
                    </a:p>
                    <a:p>
                      <a:endParaRPr kumimoji="1" lang="ja-JP" altLang="en-US" sz="1600" dirty="0"/>
                    </a:p>
                  </a:txBody>
                  <a:tcPr/>
                </a:tc>
                <a:tc>
                  <a:txBody>
                    <a:bodyPr/>
                    <a:lstStyle/>
                    <a:p>
                      <a:pPr marL="0" indent="0">
                        <a:buFont typeface="Arial" panose="020B0604020202020204" pitchFamily="34" charset="0"/>
                        <a:buNone/>
                      </a:pPr>
                      <a:r>
                        <a:rPr kumimoji="1" lang="en-US" altLang="ja-JP" sz="1600" dirty="0"/>
                        <a:t>- Requires additional repair work for AFCs.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100~150</a:t>
                      </a:r>
                      <a:r>
                        <a:rPr kumimoji="1" lang="en-US" altLang="ja-JP" sz="1600" dirty="0"/>
                        <a:t> million yen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t>for repair work for AFCs.</a:t>
                      </a:r>
                    </a:p>
                  </a:txBody>
                  <a:tcPr/>
                </a:tc>
                <a:tc>
                  <a:txBody>
                    <a:bodyPr/>
                    <a:lstStyle/>
                    <a:p>
                      <a:r>
                        <a:rPr kumimoji="1" lang="en-US" altLang="ja-JP" sz="1600" dirty="0"/>
                        <a:t>5~10 million yen </a:t>
                      </a:r>
                      <a:endParaRPr kumimoji="1" lang="ja-JP" altLang="en-US" sz="1600" dirty="0"/>
                    </a:p>
                  </a:txBody>
                  <a:tcPr/>
                </a:tc>
                <a:extLst>
                  <a:ext uri="{0D108BD9-81ED-4DB2-BD59-A6C34878D82A}">
                    <a16:rowId xmlns:a16="http://schemas.microsoft.com/office/drawing/2014/main" val="1482458904"/>
                  </a:ext>
                </a:extLst>
              </a:tr>
              <a:tr h="370840">
                <a:tc>
                  <a:txBody>
                    <a:bodyPr/>
                    <a:lstStyle/>
                    <a:p>
                      <a:r>
                        <a:rPr kumimoji="1" lang="en-US" altLang="ja-JP" sz="1600" dirty="0"/>
                        <a:t>Total </a:t>
                      </a:r>
                    </a:p>
                    <a:p>
                      <a:endParaRPr kumimoji="1" lang="en-US" altLang="ja-JP" sz="1600" dirty="0"/>
                    </a:p>
                  </a:txBody>
                  <a:tcPr/>
                </a:tc>
                <a:tc>
                  <a:txBody>
                    <a:bodyPr/>
                    <a:lstStyle/>
                    <a:p>
                      <a:pPr marL="0" indent="0">
                        <a:buFont typeface="Arial" panose="020B0604020202020204" pitchFamily="34" charset="0"/>
                        <a:buNone/>
                      </a:pPr>
                      <a:endParaRPr kumimoji="1" lang="en-US" altLang="ja-JP"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 1.5 billion yen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t> (divide in 10 years ?)</a:t>
                      </a:r>
                    </a:p>
                  </a:txBody>
                  <a:tcPr/>
                </a:tc>
                <a:tc>
                  <a:txBody>
                    <a:bodyPr/>
                    <a:lstStyle/>
                    <a:p>
                      <a:r>
                        <a:rPr kumimoji="1" lang="en-US" altLang="ja-JP" sz="1600" dirty="0"/>
                        <a:t>~ 140 million yen</a:t>
                      </a:r>
                    </a:p>
                    <a:p>
                      <a:r>
                        <a:rPr kumimoji="1" lang="en-US" altLang="ja-JP" sz="1400" dirty="0"/>
                        <a:t>(achieved every year)</a:t>
                      </a:r>
                      <a:endParaRPr kumimoji="1" lang="ja-JP" altLang="en-US" sz="1400" dirty="0"/>
                    </a:p>
                  </a:txBody>
                  <a:tcPr/>
                </a:tc>
                <a:extLst>
                  <a:ext uri="{0D108BD9-81ED-4DB2-BD59-A6C34878D82A}">
                    <a16:rowId xmlns:a16="http://schemas.microsoft.com/office/drawing/2014/main" val="504686117"/>
                  </a:ext>
                </a:extLst>
              </a:tr>
            </a:tbl>
          </a:graphicData>
        </a:graphic>
      </p:graphicFrame>
      <p:sp>
        <p:nvSpPr>
          <p:cNvPr id="5" name="スライド番号プレースホルダー 4">
            <a:extLst>
              <a:ext uri="{FF2B5EF4-FFF2-40B4-BE49-F238E27FC236}">
                <a16:creationId xmlns:a16="http://schemas.microsoft.com/office/drawing/2014/main" id="{D82D4B89-E05A-0DF1-625B-B2451F0A4466}"/>
              </a:ext>
            </a:extLst>
          </p:cNvPr>
          <p:cNvSpPr>
            <a:spLocks noGrp="1"/>
          </p:cNvSpPr>
          <p:nvPr>
            <p:ph type="sldNum" sz="quarter" idx="12"/>
          </p:nvPr>
        </p:nvSpPr>
        <p:spPr/>
        <p:txBody>
          <a:bodyPr/>
          <a:lstStyle/>
          <a:p>
            <a:fld id="{C1CC6206-87A9-4D64-9182-35AE2A831123}" type="slidenum">
              <a:rPr kumimoji="1" lang="ja-JP" altLang="en-US" smtClean="0"/>
              <a:t>12</a:t>
            </a:fld>
            <a:endParaRPr kumimoji="1" lang="ja-JP" altLang="en-US"/>
          </a:p>
        </p:txBody>
      </p:sp>
      <p:sp>
        <p:nvSpPr>
          <p:cNvPr id="6" name="日付プレースホルダー 5">
            <a:extLst>
              <a:ext uri="{FF2B5EF4-FFF2-40B4-BE49-F238E27FC236}">
                <a16:creationId xmlns:a16="http://schemas.microsoft.com/office/drawing/2014/main" id="{B42AB423-EC38-6B14-DD4C-82694CA62A30}"/>
              </a:ext>
            </a:extLst>
          </p:cNvPr>
          <p:cNvSpPr>
            <a:spLocks noGrp="1"/>
          </p:cNvSpPr>
          <p:nvPr>
            <p:ph type="dt" sz="half" idx="10"/>
          </p:nvPr>
        </p:nvSpPr>
        <p:spPr/>
        <p:txBody>
          <a:bodyPr/>
          <a:lstStyle/>
          <a:p>
            <a:r>
              <a:rPr kumimoji="1" lang="en-US" altLang="ja-JP"/>
              <a:t>2024/3/26</a:t>
            </a:r>
            <a:endParaRPr kumimoji="1" lang="ja-JP" altLang="en-US"/>
          </a:p>
        </p:txBody>
      </p:sp>
      <p:sp>
        <p:nvSpPr>
          <p:cNvPr id="7" name="フッター プレースホルダー 6">
            <a:extLst>
              <a:ext uri="{FF2B5EF4-FFF2-40B4-BE49-F238E27FC236}">
                <a16:creationId xmlns:a16="http://schemas.microsoft.com/office/drawing/2014/main" id="{39F3B092-543B-E6EB-BBCB-1A969930092E}"/>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1590962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C295F1-B382-A9E1-7C8B-DD6ABB984FE6}"/>
              </a:ext>
            </a:extLst>
          </p:cNvPr>
          <p:cNvSpPr>
            <a:spLocks noGrp="1"/>
          </p:cNvSpPr>
          <p:nvPr>
            <p:ph type="title"/>
          </p:nvPr>
        </p:nvSpPr>
        <p:spPr/>
        <p:txBody>
          <a:bodyPr/>
          <a:lstStyle/>
          <a:p>
            <a:r>
              <a:rPr kumimoji="1" lang="en-US" altLang="ja-JP" dirty="0"/>
              <a:t>Backup</a:t>
            </a:r>
            <a:endParaRPr kumimoji="1" lang="ja-JP" altLang="en-US" dirty="0"/>
          </a:p>
        </p:txBody>
      </p:sp>
      <p:sp>
        <p:nvSpPr>
          <p:cNvPr id="3" name="スライド番号プレースホルダー 2">
            <a:extLst>
              <a:ext uri="{FF2B5EF4-FFF2-40B4-BE49-F238E27FC236}">
                <a16:creationId xmlns:a16="http://schemas.microsoft.com/office/drawing/2014/main" id="{DC978E6C-B1CF-56C4-DAFD-C716AA963FAE}"/>
              </a:ext>
            </a:extLst>
          </p:cNvPr>
          <p:cNvSpPr>
            <a:spLocks noGrp="1"/>
          </p:cNvSpPr>
          <p:nvPr>
            <p:ph type="sldNum" sz="quarter" idx="12"/>
          </p:nvPr>
        </p:nvSpPr>
        <p:spPr/>
        <p:txBody>
          <a:bodyPr/>
          <a:lstStyle/>
          <a:p>
            <a:fld id="{C1CC6206-87A9-4D64-9182-35AE2A831123}" type="slidenum">
              <a:rPr kumimoji="1" lang="ja-JP" altLang="en-US" smtClean="0"/>
              <a:t>13</a:t>
            </a:fld>
            <a:endParaRPr kumimoji="1" lang="ja-JP" altLang="en-US"/>
          </a:p>
        </p:txBody>
      </p:sp>
      <p:sp>
        <p:nvSpPr>
          <p:cNvPr id="5" name="日付プレースホルダー 4">
            <a:extLst>
              <a:ext uri="{FF2B5EF4-FFF2-40B4-BE49-F238E27FC236}">
                <a16:creationId xmlns:a16="http://schemas.microsoft.com/office/drawing/2014/main" id="{5FFD9173-9AD3-4996-4C5E-C08D3FD4FAD8}"/>
              </a:ext>
            </a:extLst>
          </p:cNvPr>
          <p:cNvSpPr>
            <a:spLocks noGrp="1"/>
          </p:cNvSpPr>
          <p:nvPr>
            <p:ph type="dt" sz="half" idx="10"/>
          </p:nvPr>
        </p:nvSpPr>
        <p:spPr/>
        <p:txBody>
          <a:bodyPr/>
          <a:lstStyle/>
          <a:p>
            <a:r>
              <a:rPr kumimoji="1" lang="en-US" altLang="ja-JP"/>
              <a:t>2024/3/26</a:t>
            </a:r>
            <a:endParaRPr kumimoji="1" lang="ja-JP" altLang="en-US"/>
          </a:p>
        </p:txBody>
      </p:sp>
      <p:sp>
        <p:nvSpPr>
          <p:cNvPr id="6" name="フッター プレースホルダー 5">
            <a:extLst>
              <a:ext uri="{FF2B5EF4-FFF2-40B4-BE49-F238E27FC236}">
                <a16:creationId xmlns:a16="http://schemas.microsoft.com/office/drawing/2014/main" id="{FF6B1F72-6C9B-9CB1-3719-962FA5263197}"/>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153330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0700377-D0FD-E47F-0527-B8AADACEC514}"/>
              </a:ext>
            </a:extLst>
          </p:cNvPr>
          <p:cNvSpPr>
            <a:spLocks noGrp="1"/>
          </p:cNvSpPr>
          <p:nvPr>
            <p:ph type="sldNum" sz="quarter" idx="12"/>
          </p:nvPr>
        </p:nvSpPr>
        <p:spPr/>
        <p:txBody>
          <a:bodyPr/>
          <a:lstStyle/>
          <a:p>
            <a:fld id="{C1CC6206-87A9-4D64-9182-35AE2A831123}"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F281331F-1AA6-3A26-911D-25955BFC0F5C}"/>
              </a:ext>
            </a:extLst>
          </p:cNvPr>
          <p:cNvPicPr>
            <a:picLocks noChangeAspect="1"/>
          </p:cNvPicPr>
          <p:nvPr/>
        </p:nvPicPr>
        <p:blipFill>
          <a:blip r:embed="rId2"/>
          <a:stretch>
            <a:fillRect/>
          </a:stretch>
        </p:blipFill>
        <p:spPr>
          <a:xfrm>
            <a:off x="496942" y="395012"/>
            <a:ext cx="5761831" cy="5690477"/>
          </a:xfrm>
          <a:prstGeom prst="rect">
            <a:avLst/>
          </a:prstGeom>
        </p:spPr>
      </p:pic>
      <p:sp>
        <p:nvSpPr>
          <p:cNvPr id="5" name="日付プレースホルダー 4">
            <a:extLst>
              <a:ext uri="{FF2B5EF4-FFF2-40B4-BE49-F238E27FC236}">
                <a16:creationId xmlns:a16="http://schemas.microsoft.com/office/drawing/2014/main" id="{C2B217C7-0BBC-1A1E-0CAD-20F9A91FB695}"/>
              </a:ext>
            </a:extLst>
          </p:cNvPr>
          <p:cNvSpPr>
            <a:spLocks noGrp="1"/>
          </p:cNvSpPr>
          <p:nvPr>
            <p:ph type="dt" sz="half" idx="10"/>
          </p:nvPr>
        </p:nvSpPr>
        <p:spPr/>
        <p:txBody>
          <a:bodyPr/>
          <a:lstStyle/>
          <a:p>
            <a:r>
              <a:rPr kumimoji="1" lang="en-US" altLang="ja-JP"/>
              <a:t>2024/3/26</a:t>
            </a:r>
            <a:endParaRPr kumimoji="1" lang="ja-JP" altLang="en-US"/>
          </a:p>
        </p:txBody>
      </p:sp>
      <p:sp>
        <p:nvSpPr>
          <p:cNvPr id="6" name="フッター プレースホルダー 5">
            <a:extLst>
              <a:ext uri="{FF2B5EF4-FFF2-40B4-BE49-F238E27FC236}">
                <a16:creationId xmlns:a16="http://schemas.microsoft.com/office/drawing/2014/main" id="{825DD151-0CEB-692A-9FCF-C89914621D76}"/>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3902252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C4C58F3-81B8-8D3E-ABFB-39A8504A3835}"/>
              </a:ext>
            </a:extLst>
          </p:cNvPr>
          <p:cNvPicPr>
            <a:picLocks noChangeAspect="1"/>
          </p:cNvPicPr>
          <p:nvPr/>
        </p:nvPicPr>
        <p:blipFill>
          <a:blip r:embed="rId2"/>
          <a:stretch>
            <a:fillRect/>
          </a:stretch>
        </p:blipFill>
        <p:spPr>
          <a:xfrm>
            <a:off x="622739" y="781872"/>
            <a:ext cx="4895192" cy="5185585"/>
          </a:xfrm>
          <a:prstGeom prst="rect">
            <a:avLst/>
          </a:prstGeom>
        </p:spPr>
      </p:pic>
      <p:sp>
        <p:nvSpPr>
          <p:cNvPr id="2" name="タイトル 1">
            <a:extLst>
              <a:ext uri="{FF2B5EF4-FFF2-40B4-BE49-F238E27FC236}">
                <a16:creationId xmlns:a16="http://schemas.microsoft.com/office/drawing/2014/main" id="{89C295F1-B382-A9E1-7C8B-DD6ABB984FE6}"/>
              </a:ext>
            </a:extLst>
          </p:cNvPr>
          <p:cNvSpPr>
            <a:spLocks noGrp="1"/>
          </p:cNvSpPr>
          <p:nvPr>
            <p:ph type="title"/>
          </p:nvPr>
        </p:nvSpPr>
        <p:spPr>
          <a:xfrm>
            <a:off x="438807" y="136525"/>
            <a:ext cx="10515600" cy="1325563"/>
          </a:xfrm>
        </p:spPr>
        <p:txBody>
          <a:bodyPr>
            <a:normAutofit/>
          </a:bodyPr>
          <a:lstStyle/>
          <a:p>
            <a:r>
              <a:rPr kumimoji="1" lang="en-US" altLang="ja-JP" sz="2800" dirty="0"/>
              <a:t>Klystron</a:t>
            </a:r>
            <a:endParaRPr kumimoji="1" lang="ja-JP" altLang="en-US" sz="2800" dirty="0"/>
          </a:p>
        </p:txBody>
      </p:sp>
      <p:sp>
        <p:nvSpPr>
          <p:cNvPr id="3" name="スライド番号プレースホルダー 2">
            <a:extLst>
              <a:ext uri="{FF2B5EF4-FFF2-40B4-BE49-F238E27FC236}">
                <a16:creationId xmlns:a16="http://schemas.microsoft.com/office/drawing/2014/main" id="{DC978E6C-B1CF-56C4-DAFD-C716AA963FAE}"/>
              </a:ext>
            </a:extLst>
          </p:cNvPr>
          <p:cNvSpPr>
            <a:spLocks noGrp="1"/>
          </p:cNvSpPr>
          <p:nvPr>
            <p:ph type="sldNum" sz="quarter" idx="12"/>
          </p:nvPr>
        </p:nvSpPr>
        <p:spPr/>
        <p:txBody>
          <a:bodyPr/>
          <a:lstStyle/>
          <a:p>
            <a:fld id="{C1CC6206-87A9-4D64-9182-35AE2A831123}" type="slidenum">
              <a:rPr kumimoji="1" lang="ja-JP" altLang="en-US" smtClean="0"/>
              <a:t>15</a:t>
            </a:fld>
            <a:endParaRPr kumimoji="1" lang="ja-JP" altLang="en-US"/>
          </a:p>
        </p:txBody>
      </p:sp>
      <p:pic>
        <p:nvPicPr>
          <p:cNvPr id="5" name="図 4">
            <a:extLst>
              <a:ext uri="{FF2B5EF4-FFF2-40B4-BE49-F238E27FC236}">
                <a16:creationId xmlns:a16="http://schemas.microsoft.com/office/drawing/2014/main" id="{E465260D-D6AB-C4BE-2E6C-ABF96487052A}"/>
              </a:ext>
            </a:extLst>
          </p:cNvPr>
          <p:cNvPicPr>
            <a:picLocks noChangeAspect="1"/>
          </p:cNvPicPr>
          <p:nvPr/>
        </p:nvPicPr>
        <p:blipFill>
          <a:blip r:embed="rId3"/>
          <a:stretch>
            <a:fillRect/>
          </a:stretch>
        </p:blipFill>
        <p:spPr>
          <a:xfrm>
            <a:off x="4521091" y="5342757"/>
            <a:ext cx="2352675" cy="914400"/>
          </a:xfrm>
          <a:prstGeom prst="rect">
            <a:avLst/>
          </a:prstGeom>
        </p:spPr>
      </p:pic>
      <p:pic>
        <p:nvPicPr>
          <p:cNvPr id="6" name="図 5">
            <a:extLst>
              <a:ext uri="{FF2B5EF4-FFF2-40B4-BE49-F238E27FC236}">
                <a16:creationId xmlns:a16="http://schemas.microsoft.com/office/drawing/2014/main" id="{8FC4DA86-1995-09D1-E726-AC3631CD465E}"/>
              </a:ext>
            </a:extLst>
          </p:cNvPr>
          <p:cNvPicPr>
            <a:picLocks noChangeAspect="1"/>
          </p:cNvPicPr>
          <p:nvPr/>
        </p:nvPicPr>
        <p:blipFill>
          <a:blip r:embed="rId4"/>
          <a:stretch>
            <a:fillRect/>
          </a:stretch>
        </p:blipFill>
        <p:spPr>
          <a:xfrm>
            <a:off x="6897742" y="274193"/>
            <a:ext cx="5037082" cy="5068564"/>
          </a:xfrm>
          <a:prstGeom prst="rect">
            <a:avLst/>
          </a:prstGeom>
        </p:spPr>
      </p:pic>
      <p:pic>
        <p:nvPicPr>
          <p:cNvPr id="7" name="図 6">
            <a:extLst>
              <a:ext uri="{FF2B5EF4-FFF2-40B4-BE49-F238E27FC236}">
                <a16:creationId xmlns:a16="http://schemas.microsoft.com/office/drawing/2014/main" id="{601E03FC-0A73-07E4-8037-66A4600DED92}"/>
              </a:ext>
            </a:extLst>
          </p:cNvPr>
          <p:cNvPicPr>
            <a:picLocks noChangeAspect="1"/>
          </p:cNvPicPr>
          <p:nvPr/>
        </p:nvPicPr>
        <p:blipFill>
          <a:blip r:embed="rId5"/>
          <a:stretch>
            <a:fillRect/>
          </a:stretch>
        </p:blipFill>
        <p:spPr>
          <a:xfrm>
            <a:off x="8610600" y="5365750"/>
            <a:ext cx="2181225" cy="990600"/>
          </a:xfrm>
          <a:prstGeom prst="rect">
            <a:avLst/>
          </a:prstGeom>
        </p:spPr>
      </p:pic>
      <p:sp>
        <p:nvSpPr>
          <p:cNvPr id="8" name="日付プレースホルダー 7">
            <a:extLst>
              <a:ext uri="{FF2B5EF4-FFF2-40B4-BE49-F238E27FC236}">
                <a16:creationId xmlns:a16="http://schemas.microsoft.com/office/drawing/2014/main" id="{7F778009-B1CA-536C-7EBE-B4760F93B323}"/>
              </a:ext>
            </a:extLst>
          </p:cNvPr>
          <p:cNvSpPr>
            <a:spLocks noGrp="1"/>
          </p:cNvSpPr>
          <p:nvPr>
            <p:ph type="dt" sz="half" idx="10"/>
          </p:nvPr>
        </p:nvSpPr>
        <p:spPr/>
        <p:txBody>
          <a:bodyPr/>
          <a:lstStyle/>
          <a:p>
            <a:r>
              <a:rPr kumimoji="1" lang="en-US" altLang="ja-JP"/>
              <a:t>2024/3/26</a:t>
            </a:r>
            <a:endParaRPr kumimoji="1" lang="ja-JP" altLang="en-US"/>
          </a:p>
        </p:txBody>
      </p:sp>
      <p:sp>
        <p:nvSpPr>
          <p:cNvPr id="9" name="フッター プレースホルダー 8">
            <a:extLst>
              <a:ext uri="{FF2B5EF4-FFF2-40B4-BE49-F238E27FC236}">
                <a16:creationId xmlns:a16="http://schemas.microsoft.com/office/drawing/2014/main" id="{D5262E46-CB76-0CF9-7DE0-3FC662FC5A01}"/>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3689516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C295F1-B382-A9E1-7C8B-DD6ABB984FE6}"/>
              </a:ext>
            </a:extLst>
          </p:cNvPr>
          <p:cNvSpPr>
            <a:spLocks noGrp="1"/>
          </p:cNvSpPr>
          <p:nvPr>
            <p:ph type="title"/>
          </p:nvPr>
        </p:nvSpPr>
        <p:spPr>
          <a:xfrm>
            <a:off x="438807" y="136525"/>
            <a:ext cx="10515600" cy="1325563"/>
          </a:xfrm>
        </p:spPr>
        <p:txBody>
          <a:bodyPr>
            <a:normAutofit/>
          </a:bodyPr>
          <a:lstStyle/>
          <a:p>
            <a:r>
              <a:rPr kumimoji="1" lang="en-US" altLang="ja-JP" sz="2800" dirty="0"/>
              <a:t>Klystron</a:t>
            </a:r>
            <a:endParaRPr kumimoji="1" lang="ja-JP" altLang="en-US" sz="2800" dirty="0"/>
          </a:p>
        </p:txBody>
      </p:sp>
      <p:sp>
        <p:nvSpPr>
          <p:cNvPr id="3" name="スライド番号プレースホルダー 2">
            <a:extLst>
              <a:ext uri="{FF2B5EF4-FFF2-40B4-BE49-F238E27FC236}">
                <a16:creationId xmlns:a16="http://schemas.microsoft.com/office/drawing/2014/main" id="{DC978E6C-B1CF-56C4-DAFD-C716AA963FAE}"/>
              </a:ext>
            </a:extLst>
          </p:cNvPr>
          <p:cNvSpPr>
            <a:spLocks noGrp="1"/>
          </p:cNvSpPr>
          <p:nvPr>
            <p:ph type="sldNum" sz="quarter" idx="12"/>
          </p:nvPr>
        </p:nvSpPr>
        <p:spPr/>
        <p:txBody>
          <a:bodyPr/>
          <a:lstStyle/>
          <a:p>
            <a:fld id="{C1CC6206-87A9-4D64-9182-35AE2A831123}" type="slidenum">
              <a:rPr kumimoji="1" lang="ja-JP" altLang="en-US" smtClean="0"/>
              <a:t>16</a:t>
            </a:fld>
            <a:endParaRPr kumimoji="1" lang="ja-JP" altLang="en-US"/>
          </a:p>
        </p:txBody>
      </p:sp>
      <p:pic>
        <p:nvPicPr>
          <p:cNvPr id="8" name="図 7">
            <a:extLst>
              <a:ext uri="{FF2B5EF4-FFF2-40B4-BE49-F238E27FC236}">
                <a16:creationId xmlns:a16="http://schemas.microsoft.com/office/drawing/2014/main" id="{619336BB-6A60-C9CC-2443-5BF93E10C745}"/>
              </a:ext>
            </a:extLst>
          </p:cNvPr>
          <p:cNvPicPr>
            <a:picLocks noChangeAspect="1"/>
          </p:cNvPicPr>
          <p:nvPr/>
        </p:nvPicPr>
        <p:blipFill>
          <a:blip r:embed="rId2"/>
          <a:stretch>
            <a:fillRect/>
          </a:stretch>
        </p:blipFill>
        <p:spPr>
          <a:xfrm>
            <a:off x="6179186" y="1519712"/>
            <a:ext cx="5899926" cy="4116437"/>
          </a:xfrm>
          <a:prstGeom prst="rect">
            <a:avLst/>
          </a:prstGeom>
        </p:spPr>
      </p:pic>
      <p:pic>
        <p:nvPicPr>
          <p:cNvPr id="9" name="図 8">
            <a:extLst>
              <a:ext uri="{FF2B5EF4-FFF2-40B4-BE49-F238E27FC236}">
                <a16:creationId xmlns:a16="http://schemas.microsoft.com/office/drawing/2014/main" id="{1DFA9D8C-5CA6-4D62-B70E-AADC2EFB2F50}"/>
              </a:ext>
            </a:extLst>
          </p:cNvPr>
          <p:cNvPicPr>
            <a:picLocks noChangeAspect="1"/>
          </p:cNvPicPr>
          <p:nvPr/>
        </p:nvPicPr>
        <p:blipFill>
          <a:blip r:embed="rId3"/>
          <a:stretch>
            <a:fillRect/>
          </a:stretch>
        </p:blipFill>
        <p:spPr>
          <a:xfrm>
            <a:off x="112888" y="1247774"/>
            <a:ext cx="5983112" cy="4660315"/>
          </a:xfrm>
          <a:prstGeom prst="rect">
            <a:avLst/>
          </a:prstGeom>
        </p:spPr>
      </p:pic>
      <p:pic>
        <p:nvPicPr>
          <p:cNvPr id="10" name="図 9">
            <a:extLst>
              <a:ext uri="{FF2B5EF4-FFF2-40B4-BE49-F238E27FC236}">
                <a16:creationId xmlns:a16="http://schemas.microsoft.com/office/drawing/2014/main" id="{5F8A49E2-5F55-1A64-46EC-153A9B44E296}"/>
              </a:ext>
            </a:extLst>
          </p:cNvPr>
          <p:cNvPicPr>
            <a:picLocks noChangeAspect="1"/>
          </p:cNvPicPr>
          <p:nvPr/>
        </p:nvPicPr>
        <p:blipFill>
          <a:blip r:embed="rId4"/>
          <a:stretch>
            <a:fillRect/>
          </a:stretch>
        </p:blipFill>
        <p:spPr>
          <a:xfrm>
            <a:off x="5557017" y="6044352"/>
            <a:ext cx="1495425" cy="447675"/>
          </a:xfrm>
          <a:prstGeom prst="rect">
            <a:avLst/>
          </a:prstGeom>
        </p:spPr>
      </p:pic>
      <p:sp>
        <p:nvSpPr>
          <p:cNvPr id="11" name="テキスト ボックス 10">
            <a:extLst>
              <a:ext uri="{FF2B5EF4-FFF2-40B4-BE49-F238E27FC236}">
                <a16:creationId xmlns:a16="http://schemas.microsoft.com/office/drawing/2014/main" id="{9323B83C-D40B-98FB-2359-A1C5B6BC6A6C}"/>
              </a:ext>
            </a:extLst>
          </p:cNvPr>
          <p:cNvSpPr txBox="1"/>
          <p:nvPr/>
        </p:nvSpPr>
        <p:spPr>
          <a:xfrm>
            <a:off x="965802" y="1063108"/>
            <a:ext cx="2275162" cy="369332"/>
          </a:xfrm>
          <a:prstGeom prst="rect">
            <a:avLst/>
          </a:prstGeom>
          <a:noFill/>
        </p:spPr>
        <p:txBody>
          <a:bodyPr wrap="square" rtlCol="0">
            <a:spAutoFit/>
          </a:bodyPr>
          <a:lstStyle/>
          <a:p>
            <a:r>
              <a:rPr kumimoji="1" lang="en-US" altLang="ja-JP" dirty="0"/>
              <a:t>P</a:t>
            </a:r>
            <a:r>
              <a:rPr kumimoji="1" lang="en-US" altLang="ja-JP" baseline="-25000" dirty="0"/>
              <a:t>d</a:t>
            </a:r>
            <a:r>
              <a:rPr kumimoji="1" lang="en-US" altLang="ja-JP" dirty="0"/>
              <a:t> vs P</a:t>
            </a:r>
            <a:r>
              <a:rPr kumimoji="1" lang="en-US" altLang="ja-JP" baseline="-25000" dirty="0"/>
              <a:t>o</a:t>
            </a:r>
            <a:r>
              <a:rPr kumimoji="1" lang="en-US" altLang="ja-JP" dirty="0"/>
              <a:t> (E3786)</a:t>
            </a:r>
            <a:endParaRPr kumimoji="1" lang="ja-JP" altLang="en-US" baseline="-25000" dirty="0"/>
          </a:p>
        </p:txBody>
      </p:sp>
      <p:cxnSp>
        <p:nvCxnSpPr>
          <p:cNvPr id="13" name="直線コネクタ 12">
            <a:extLst>
              <a:ext uri="{FF2B5EF4-FFF2-40B4-BE49-F238E27FC236}">
                <a16:creationId xmlns:a16="http://schemas.microsoft.com/office/drawing/2014/main" id="{F16D24BC-3F16-BDBB-D8DC-EDEE6D091BC3}"/>
              </a:ext>
            </a:extLst>
          </p:cNvPr>
          <p:cNvCxnSpPr/>
          <p:nvPr/>
        </p:nvCxnSpPr>
        <p:spPr>
          <a:xfrm>
            <a:off x="965802" y="4141076"/>
            <a:ext cx="4730805"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日付プレースホルダー 13">
            <a:extLst>
              <a:ext uri="{FF2B5EF4-FFF2-40B4-BE49-F238E27FC236}">
                <a16:creationId xmlns:a16="http://schemas.microsoft.com/office/drawing/2014/main" id="{17D2EC6A-D589-C0C4-C0EE-28C58919D490}"/>
              </a:ext>
            </a:extLst>
          </p:cNvPr>
          <p:cNvSpPr>
            <a:spLocks noGrp="1"/>
          </p:cNvSpPr>
          <p:nvPr>
            <p:ph type="dt" sz="half" idx="10"/>
          </p:nvPr>
        </p:nvSpPr>
        <p:spPr/>
        <p:txBody>
          <a:bodyPr/>
          <a:lstStyle/>
          <a:p>
            <a:r>
              <a:rPr kumimoji="1" lang="en-US" altLang="ja-JP"/>
              <a:t>2024/3/26</a:t>
            </a:r>
            <a:endParaRPr kumimoji="1" lang="ja-JP" altLang="en-US"/>
          </a:p>
        </p:txBody>
      </p:sp>
      <p:sp>
        <p:nvSpPr>
          <p:cNvPr id="15" name="フッター プレースホルダー 14">
            <a:extLst>
              <a:ext uri="{FF2B5EF4-FFF2-40B4-BE49-F238E27FC236}">
                <a16:creationId xmlns:a16="http://schemas.microsoft.com/office/drawing/2014/main" id="{D7E8930E-9BB2-D5A1-2C2F-8CC30074CC9F}"/>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3698834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5ED3AA3-94CC-9F61-EF05-AFAEFAEF83FD}"/>
              </a:ext>
            </a:extLst>
          </p:cNvPr>
          <p:cNvSpPr>
            <a:spLocks noGrp="1"/>
          </p:cNvSpPr>
          <p:nvPr>
            <p:ph type="sldNum" sz="quarter" idx="12"/>
          </p:nvPr>
        </p:nvSpPr>
        <p:spPr/>
        <p:txBody>
          <a:bodyPr/>
          <a:lstStyle/>
          <a:p>
            <a:fld id="{C1CC6206-87A9-4D64-9182-35AE2A831123}" type="slidenum">
              <a:rPr kumimoji="1" lang="ja-JP" altLang="en-US" smtClean="0"/>
              <a:t>17</a:t>
            </a:fld>
            <a:endParaRPr kumimoji="1" lang="ja-JP" altLang="en-US"/>
          </a:p>
        </p:txBody>
      </p:sp>
      <p:pic>
        <p:nvPicPr>
          <p:cNvPr id="4" name="図 3">
            <a:extLst>
              <a:ext uri="{FF2B5EF4-FFF2-40B4-BE49-F238E27FC236}">
                <a16:creationId xmlns:a16="http://schemas.microsoft.com/office/drawing/2014/main" id="{B68CB535-5DAB-10C9-DCFD-5E3EC83B7C55}"/>
              </a:ext>
            </a:extLst>
          </p:cNvPr>
          <p:cNvPicPr>
            <a:picLocks noChangeAspect="1"/>
          </p:cNvPicPr>
          <p:nvPr/>
        </p:nvPicPr>
        <p:blipFill>
          <a:blip r:embed="rId2"/>
          <a:stretch>
            <a:fillRect/>
          </a:stretch>
        </p:blipFill>
        <p:spPr>
          <a:xfrm>
            <a:off x="744554" y="303077"/>
            <a:ext cx="8941312" cy="6418398"/>
          </a:xfrm>
          <a:prstGeom prst="rect">
            <a:avLst/>
          </a:prstGeom>
        </p:spPr>
      </p:pic>
      <p:pic>
        <p:nvPicPr>
          <p:cNvPr id="5" name="図 4">
            <a:extLst>
              <a:ext uri="{FF2B5EF4-FFF2-40B4-BE49-F238E27FC236}">
                <a16:creationId xmlns:a16="http://schemas.microsoft.com/office/drawing/2014/main" id="{CCF45830-0EA6-8CA4-3DDD-FEA0ADD478DD}"/>
              </a:ext>
            </a:extLst>
          </p:cNvPr>
          <p:cNvPicPr>
            <a:picLocks noChangeAspect="1"/>
          </p:cNvPicPr>
          <p:nvPr/>
        </p:nvPicPr>
        <p:blipFill>
          <a:blip r:embed="rId3"/>
          <a:stretch>
            <a:fillRect/>
          </a:stretch>
        </p:blipFill>
        <p:spPr>
          <a:xfrm>
            <a:off x="8468564" y="136525"/>
            <a:ext cx="2434603" cy="1668215"/>
          </a:xfrm>
          <a:prstGeom prst="rect">
            <a:avLst/>
          </a:prstGeom>
        </p:spPr>
      </p:pic>
      <p:pic>
        <p:nvPicPr>
          <p:cNvPr id="6" name="Picture 2">
            <a:extLst>
              <a:ext uri="{FF2B5EF4-FFF2-40B4-BE49-F238E27FC236}">
                <a16:creationId xmlns:a16="http://schemas.microsoft.com/office/drawing/2014/main" id="{BAC35051-A026-8841-36CE-C7E57CC24B4B}"/>
              </a:ext>
            </a:extLst>
          </p:cNvPr>
          <p:cNvPicPr>
            <a:picLocks noChangeAspect="1" noChangeArrowheads="1"/>
          </p:cNvPicPr>
          <p:nvPr/>
        </p:nvPicPr>
        <p:blipFill>
          <a:blip r:embed="rId4" cstate="print"/>
          <a:srcRect/>
          <a:stretch>
            <a:fillRect/>
          </a:stretch>
        </p:blipFill>
        <p:spPr bwMode="auto">
          <a:xfrm>
            <a:off x="9740225" y="2864992"/>
            <a:ext cx="1613575" cy="3186108"/>
          </a:xfrm>
          <a:prstGeom prst="rect">
            <a:avLst/>
          </a:prstGeom>
          <a:noFill/>
          <a:ln w="9525">
            <a:noFill/>
            <a:miter lim="800000"/>
            <a:headEnd/>
            <a:tailEnd/>
          </a:ln>
        </p:spPr>
      </p:pic>
      <p:sp>
        <p:nvSpPr>
          <p:cNvPr id="7" name="日付プレースホルダー 6">
            <a:extLst>
              <a:ext uri="{FF2B5EF4-FFF2-40B4-BE49-F238E27FC236}">
                <a16:creationId xmlns:a16="http://schemas.microsoft.com/office/drawing/2014/main" id="{1E3F8BBE-3762-BF80-29D1-C4C8FBDB30B4}"/>
              </a:ext>
            </a:extLst>
          </p:cNvPr>
          <p:cNvSpPr>
            <a:spLocks noGrp="1"/>
          </p:cNvSpPr>
          <p:nvPr>
            <p:ph type="dt" sz="half" idx="10"/>
          </p:nvPr>
        </p:nvSpPr>
        <p:spPr/>
        <p:txBody>
          <a:bodyPr/>
          <a:lstStyle/>
          <a:p>
            <a:r>
              <a:rPr kumimoji="1" lang="en-US" altLang="ja-JP"/>
              <a:t>2024/3/26</a:t>
            </a:r>
            <a:endParaRPr kumimoji="1" lang="ja-JP" altLang="en-US"/>
          </a:p>
        </p:txBody>
      </p:sp>
      <p:sp>
        <p:nvSpPr>
          <p:cNvPr id="8" name="フッター プレースホルダー 7">
            <a:extLst>
              <a:ext uri="{FF2B5EF4-FFF2-40B4-BE49-F238E27FC236}">
                <a16:creationId xmlns:a16="http://schemas.microsoft.com/office/drawing/2014/main" id="{E817A8AF-2776-5982-F6AB-94DFD978E286}"/>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2485889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2814" y="252248"/>
            <a:ext cx="11046372" cy="758678"/>
          </a:xfrm>
        </p:spPr>
        <p:txBody>
          <a:bodyPr>
            <a:normAutofit/>
          </a:bodyPr>
          <a:lstStyle/>
          <a:p>
            <a:r>
              <a:rPr lang="en-US" altLang="ja-JP" sz="2800" u="sng" dirty="0"/>
              <a:t>Modification of klystron from E3786 to E3732</a:t>
            </a:r>
            <a:r>
              <a:rPr lang="ja-JP" altLang="en-US" sz="2800" u="sng" dirty="0"/>
              <a:t> </a:t>
            </a:r>
            <a:r>
              <a:rPr lang="en-US" altLang="ja-JP" sz="2800" u="sng" dirty="0"/>
              <a:t>(</a:t>
            </a:r>
            <a:r>
              <a:rPr lang="ja-JP" altLang="en-US" sz="2800" u="sng" dirty="0"/>
              <a:t>509</a:t>
            </a:r>
            <a:r>
              <a:rPr lang="en-US" altLang="ja-JP" sz="2800" u="sng" dirty="0"/>
              <a:t> MHz,</a:t>
            </a:r>
            <a:r>
              <a:rPr lang="ja-JP" altLang="en-US" sz="2800" u="sng" dirty="0"/>
              <a:t> </a:t>
            </a:r>
            <a:r>
              <a:rPr lang="en-US" altLang="ja-JP" sz="2800" u="sng" dirty="0"/>
              <a:t>CW 1.2MW)</a:t>
            </a:r>
            <a:r>
              <a:rPr lang="ja-JP" altLang="en-US" sz="2800" u="sng" dirty="0"/>
              <a:t> </a:t>
            </a:r>
          </a:p>
        </p:txBody>
      </p:sp>
      <p:pic>
        <p:nvPicPr>
          <p:cNvPr id="4" name="図 3">
            <a:extLst>
              <a:ext uri="{FF2B5EF4-FFF2-40B4-BE49-F238E27FC236}">
                <a16:creationId xmlns:a16="http://schemas.microsoft.com/office/drawing/2014/main" id="{97485F52-7CE0-2C5E-4DF4-ED699013C5FB}"/>
              </a:ext>
            </a:extLst>
          </p:cNvPr>
          <p:cNvPicPr>
            <a:picLocks noChangeAspect="1"/>
          </p:cNvPicPr>
          <p:nvPr/>
        </p:nvPicPr>
        <p:blipFill>
          <a:blip r:embed="rId2"/>
          <a:stretch>
            <a:fillRect/>
          </a:stretch>
        </p:blipFill>
        <p:spPr>
          <a:xfrm>
            <a:off x="9385928" y="1210706"/>
            <a:ext cx="2378278" cy="4925292"/>
          </a:xfrm>
          <a:prstGeom prst="rect">
            <a:avLst/>
          </a:prstGeom>
          <a:effectLst/>
        </p:spPr>
      </p:pic>
      <p:sp>
        <p:nvSpPr>
          <p:cNvPr id="5" name="正方形/長方形 4">
            <a:extLst>
              <a:ext uri="{FF2B5EF4-FFF2-40B4-BE49-F238E27FC236}">
                <a16:creationId xmlns:a16="http://schemas.microsoft.com/office/drawing/2014/main" id="{BBFE384D-7973-EA34-F694-B8FC4D4B05AA}"/>
              </a:ext>
            </a:extLst>
          </p:cNvPr>
          <p:cNvSpPr/>
          <p:nvPr/>
        </p:nvSpPr>
        <p:spPr>
          <a:xfrm>
            <a:off x="10268607" y="5108026"/>
            <a:ext cx="1124607" cy="5044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8FDAB35-EA5F-3E30-B47B-E0DEF20F6E0F}"/>
              </a:ext>
            </a:extLst>
          </p:cNvPr>
          <p:cNvSpPr/>
          <p:nvPr/>
        </p:nvSpPr>
        <p:spPr>
          <a:xfrm>
            <a:off x="10459731" y="4255703"/>
            <a:ext cx="646386" cy="3021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ピクチャ 5.png">
            <a:extLst>
              <a:ext uri="{FF2B5EF4-FFF2-40B4-BE49-F238E27FC236}">
                <a16:creationId xmlns:a16="http://schemas.microsoft.com/office/drawing/2014/main" id="{69E4A4ED-6F16-419A-794E-C60AB540E928}"/>
              </a:ext>
            </a:extLst>
          </p:cNvPr>
          <p:cNvPicPr>
            <a:picLocks noChangeAspect="1"/>
          </p:cNvPicPr>
          <p:nvPr/>
        </p:nvPicPr>
        <p:blipFill>
          <a:blip r:embed="rId3"/>
          <a:stretch>
            <a:fillRect/>
          </a:stretch>
        </p:blipFill>
        <p:spPr>
          <a:xfrm>
            <a:off x="8483054" y="2692188"/>
            <a:ext cx="1450286" cy="1377580"/>
          </a:xfrm>
          <a:prstGeom prst="rect">
            <a:avLst/>
          </a:prstGeom>
        </p:spPr>
      </p:pic>
      <p:cxnSp>
        <p:nvCxnSpPr>
          <p:cNvPr id="9" name="直線矢印コネクタ 8">
            <a:extLst>
              <a:ext uri="{FF2B5EF4-FFF2-40B4-BE49-F238E27FC236}">
                <a16:creationId xmlns:a16="http://schemas.microsoft.com/office/drawing/2014/main" id="{FBAEB186-DBD5-FDD5-AC0D-575BCFA30D92}"/>
              </a:ext>
            </a:extLst>
          </p:cNvPr>
          <p:cNvCxnSpPr>
            <a:cxnSpLocks/>
          </p:cNvCxnSpPr>
          <p:nvPr/>
        </p:nvCxnSpPr>
        <p:spPr>
          <a:xfrm>
            <a:off x="9801642" y="3782903"/>
            <a:ext cx="847631" cy="6261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AFFFC287-3008-8C0F-A211-0F605B6E4F94}"/>
              </a:ext>
            </a:extLst>
          </p:cNvPr>
          <p:cNvCxnSpPr>
            <a:cxnSpLocks/>
          </p:cNvCxnSpPr>
          <p:nvPr/>
        </p:nvCxnSpPr>
        <p:spPr>
          <a:xfrm>
            <a:off x="8472544" y="5435819"/>
            <a:ext cx="203448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C0F0618-1A4D-CF80-C9BB-4D21174B43FD}"/>
              </a:ext>
            </a:extLst>
          </p:cNvPr>
          <p:cNvSpPr txBox="1"/>
          <p:nvPr/>
        </p:nvSpPr>
        <p:spPr>
          <a:xfrm>
            <a:off x="462455" y="1197481"/>
            <a:ext cx="8010089" cy="5632311"/>
          </a:xfrm>
          <a:prstGeom prst="rect">
            <a:avLst/>
          </a:prstGeom>
          <a:noFill/>
        </p:spPr>
        <p:txBody>
          <a:bodyPr wrap="square" rtlCol="0">
            <a:spAutoFit/>
          </a:bodyPr>
          <a:lstStyle/>
          <a:p>
            <a:pPr marL="342900" indent="-342900">
              <a:buAutoNum type="arabicParenR"/>
            </a:pPr>
            <a:r>
              <a:rPr kumimoji="1" lang="en-US" altLang="ja-JP" sz="1600" dirty="0"/>
              <a:t>Input/output hysteresis investigation and countermeasures</a:t>
            </a:r>
          </a:p>
          <a:p>
            <a:endParaRPr kumimoji="1" lang="en-US" altLang="ja-JP" sz="800" dirty="0"/>
          </a:p>
          <a:p>
            <a:r>
              <a:rPr lang="en-US" altLang="ja-JP" sz="1400" dirty="0"/>
              <a:t> - Presumed the </a:t>
            </a:r>
            <a:r>
              <a:rPr lang="en-US" altLang="ja-JP" sz="1400" dirty="0" err="1"/>
              <a:t>multipacting</a:t>
            </a:r>
            <a:r>
              <a:rPr lang="en-US" altLang="ja-JP" sz="1400" dirty="0"/>
              <a:t> around the gap of second cavity </a:t>
            </a:r>
          </a:p>
          <a:p>
            <a:r>
              <a:rPr kumimoji="1" lang="en-US" altLang="ja-JP" sz="1400" dirty="0"/>
              <a:t> - Counte</a:t>
            </a:r>
            <a:r>
              <a:rPr lang="en-US" altLang="ja-JP" sz="1400" dirty="0"/>
              <a:t>rmeasures -&gt; A crown structure was machined on the gaps. </a:t>
            </a:r>
          </a:p>
          <a:p>
            <a:endParaRPr lang="en-US" altLang="ja-JP" sz="1600" dirty="0"/>
          </a:p>
          <a:p>
            <a:r>
              <a:rPr lang="en-US" altLang="ja-JP" sz="1600" dirty="0"/>
              <a:t>2) Breakdown around the electron gun with sudden increase of klystron output</a:t>
            </a:r>
          </a:p>
          <a:p>
            <a:endParaRPr lang="en-US" altLang="ja-JP" sz="800" dirty="0"/>
          </a:p>
          <a:p>
            <a:pPr marL="285750" indent="-285750">
              <a:buFontTx/>
              <a:buChar char="-"/>
            </a:pPr>
            <a:r>
              <a:rPr lang="en-US" altLang="ja-JP" sz="1400" dirty="0"/>
              <a:t>Estimated the creeping discharge of ceramics between the anode and the body.</a:t>
            </a:r>
          </a:p>
          <a:p>
            <a:pPr marL="285750" indent="-285750">
              <a:buFontTx/>
              <a:buChar char="-"/>
            </a:pPr>
            <a:r>
              <a:rPr lang="en-US" altLang="ja-JP" sz="1400" b="0" i="0" dirty="0">
                <a:solidFill>
                  <a:srgbClr val="3C4043"/>
                </a:solidFill>
                <a:effectLst/>
              </a:rPr>
              <a:t>Measures have been taken to prevent ceramic stains that can cause creeping discharge.</a:t>
            </a:r>
          </a:p>
          <a:p>
            <a:endParaRPr lang="en-US" altLang="ja-JP" sz="1600" dirty="0">
              <a:solidFill>
                <a:srgbClr val="3C4043"/>
              </a:solidFill>
            </a:endParaRPr>
          </a:p>
          <a:p>
            <a:pPr marL="342900" indent="-342900">
              <a:buAutoNum type="alphaUcParenBoth"/>
            </a:pPr>
            <a:r>
              <a:rPr lang="en-US" altLang="ja-JP" sz="1600" b="0" i="0" dirty="0">
                <a:solidFill>
                  <a:srgbClr val="FF0000"/>
                </a:solidFill>
                <a:effectLst/>
              </a:rPr>
              <a:t>Suppression of barium evaporation from electron guns</a:t>
            </a:r>
          </a:p>
          <a:p>
            <a:endParaRPr lang="en-US" altLang="ja-JP" sz="800" b="0" i="0" dirty="0">
              <a:solidFill>
                <a:srgbClr val="FF0000"/>
              </a:solidFill>
              <a:effectLst/>
            </a:endParaRPr>
          </a:p>
          <a:p>
            <a:pPr marL="285750" indent="-285750">
              <a:buFontTx/>
              <a:buChar char="-"/>
            </a:pPr>
            <a:r>
              <a:rPr lang="en-US" altLang="ja-JP" sz="1400" b="0" i="0" dirty="0">
                <a:solidFill>
                  <a:srgbClr val="3C4043"/>
                </a:solidFill>
                <a:effectLst/>
              </a:rPr>
              <a:t>When barium adheres to copper, the melting point of copper decreases and the firing voltage decreases. </a:t>
            </a:r>
            <a:r>
              <a:rPr lang="ja-JP" altLang="en-US" sz="1400" b="0" i="0" dirty="0">
                <a:solidFill>
                  <a:srgbClr val="3C4043"/>
                </a:solidFill>
                <a:effectLst/>
              </a:rPr>
              <a:t>　　　　</a:t>
            </a:r>
            <a:endParaRPr lang="en-US" altLang="ja-JP" sz="1400" b="0" i="0" dirty="0">
              <a:solidFill>
                <a:srgbClr val="3C4043"/>
              </a:solidFill>
              <a:effectLst/>
            </a:endParaRPr>
          </a:p>
          <a:p>
            <a:pPr marL="285750" indent="-285750">
              <a:buFontTx/>
              <a:buChar char="-"/>
            </a:pPr>
            <a:r>
              <a:rPr lang="ja-JP" altLang="en-US" sz="1400" b="0" i="0" dirty="0">
                <a:solidFill>
                  <a:srgbClr val="3C4043"/>
                </a:solidFill>
                <a:effectLst/>
              </a:rPr>
              <a:t> </a:t>
            </a:r>
            <a:r>
              <a:rPr lang="en-US" altLang="ja-JP" sz="1400" b="0" i="0" dirty="0">
                <a:solidFill>
                  <a:srgbClr val="3C4043"/>
                </a:solidFill>
                <a:effectLst/>
              </a:rPr>
              <a:t>Countermeasure: Adopt a low-temperature cathode that prevents barium from scattering.</a:t>
            </a:r>
          </a:p>
          <a:p>
            <a:endParaRPr lang="en-US" altLang="ja-JP" sz="1400" b="0" i="0" dirty="0">
              <a:solidFill>
                <a:srgbClr val="3C4043"/>
              </a:solidFill>
              <a:effectLst/>
            </a:endParaRPr>
          </a:p>
          <a:p>
            <a:r>
              <a:rPr kumimoji="1" lang="en-US" altLang="ja-JP" sz="1600" dirty="0">
                <a:solidFill>
                  <a:srgbClr val="FF0000"/>
                </a:solidFill>
              </a:rPr>
              <a:t>(B) </a:t>
            </a:r>
            <a:r>
              <a:rPr lang="en-US" altLang="ja-JP" sz="1600" b="0" i="0" dirty="0">
                <a:solidFill>
                  <a:srgbClr val="FF0000"/>
                </a:solidFill>
                <a:effectLst/>
              </a:rPr>
              <a:t>Preventing copper sputtering on ceramics and suppressing direct discharge</a:t>
            </a:r>
          </a:p>
          <a:p>
            <a:endParaRPr lang="en-US" altLang="ja-JP" sz="800" b="0" i="0" dirty="0">
              <a:solidFill>
                <a:srgbClr val="FF0000"/>
              </a:solidFill>
              <a:effectLst/>
            </a:endParaRPr>
          </a:p>
          <a:p>
            <a:r>
              <a:rPr lang="en-US" altLang="ja-JP" sz="1400" b="0" i="0" dirty="0">
                <a:solidFill>
                  <a:srgbClr val="3C4043"/>
                </a:solidFill>
                <a:effectLst/>
              </a:rPr>
              <a:t>- Countermeasure: Coating high melting point chromium oxide on the anode surface</a:t>
            </a:r>
          </a:p>
          <a:p>
            <a:r>
              <a:rPr lang="en-US" altLang="ja-JP" sz="1600" b="0" i="0" dirty="0">
                <a:solidFill>
                  <a:srgbClr val="3C4043"/>
                </a:solidFill>
                <a:effectLst/>
              </a:rPr>
              <a:t> </a:t>
            </a:r>
            <a:br>
              <a:rPr lang="en-US" altLang="ja-JP" sz="1600" dirty="0"/>
            </a:br>
            <a:r>
              <a:rPr lang="en-US" altLang="ja-JP" sz="1600" b="0" i="0" dirty="0">
                <a:solidFill>
                  <a:srgbClr val="FF0000"/>
                </a:solidFill>
                <a:effectLst/>
              </a:rPr>
              <a:t>(C) Suppression of direct discharge between the anode and body electrode</a:t>
            </a:r>
          </a:p>
          <a:p>
            <a:endParaRPr lang="en-US" altLang="ja-JP" sz="800" b="0" i="0" dirty="0">
              <a:solidFill>
                <a:srgbClr val="FF0000"/>
              </a:solidFill>
              <a:effectLst/>
            </a:endParaRPr>
          </a:p>
          <a:p>
            <a:pPr marL="285750" indent="-285750">
              <a:buFontTx/>
              <a:buChar char="-"/>
            </a:pPr>
            <a:r>
              <a:rPr lang="en-US" altLang="ja-JP" sz="1400" b="0" i="0" dirty="0">
                <a:effectLst/>
              </a:rPr>
              <a:t>Countermeasure: Adopts tapered ceramic to increase the distance between the</a:t>
            </a:r>
          </a:p>
          <a:p>
            <a:r>
              <a:rPr lang="en-US" altLang="ja-JP" sz="1400" dirty="0"/>
              <a:t>                                 </a:t>
            </a:r>
            <a:r>
              <a:rPr lang="en-US" altLang="ja-JP" sz="1400" b="0" i="0" dirty="0">
                <a:effectLst/>
              </a:rPr>
              <a:t> anode and </a:t>
            </a:r>
            <a:r>
              <a:rPr lang="en-US" altLang="ja-JP" sz="1400" b="0" i="0" dirty="0">
                <a:solidFill>
                  <a:srgbClr val="3C4043"/>
                </a:solidFill>
                <a:effectLst/>
              </a:rPr>
              <a:t>body electrode</a:t>
            </a:r>
          </a:p>
          <a:p>
            <a:endParaRPr lang="en-US" altLang="ja-JP" sz="1600" b="0" i="0" dirty="0">
              <a:solidFill>
                <a:srgbClr val="3C4043"/>
              </a:solidFill>
              <a:effectLst/>
            </a:endParaRPr>
          </a:p>
          <a:p>
            <a:r>
              <a:rPr lang="en-US" altLang="ja-JP" sz="1400" b="0" i="0" dirty="0">
                <a:solidFill>
                  <a:srgbClr val="3C4043"/>
                </a:solidFill>
                <a:effectLst/>
              </a:rPr>
              <a:t>*After taking the above measures (E3732), the klystron did not experience the breakdown.</a:t>
            </a:r>
            <a:endParaRPr kumimoji="1" lang="ja-JP" altLang="en-US" sz="1400" dirty="0"/>
          </a:p>
        </p:txBody>
      </p:sp>
      <p:sp>
        <p:nvSpPr>
          <p:cNvPr id="17" name="右中かっこ 16">
            <a:extLst>
              <a:ext uri="{FF2B5EF4-FFF2-40B4-BE49-F238E27FC236}">
                <a16:creationId xmlns:a16="http://schemas.microsoft.com/office/drawing/2014/main" id="{89D47DC9-31D7-7EC4-AD9D-DBB4762F22D3}"/>
              </a:ext>
            </a:extLst>
          </p:cNvPr>
          <p:cNvSpPr/>
          <p:nvPr/>
        </p:nvSpPr>
        <p:spPr>
          <a:xfrm>
            <a:off x="8050924" y="3429001"/>
            <a:ext cx="432130" cy="2706998"/>
          </a:xfrm>
          <a:prstGeom prst="rightBrace">
            <a:avLst>
              <a:gd name="adj1" fmla="val 8333"/>
              <a:gd name="adj2" fmla="val 654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7610032A-3FB2-32A7-C4EB-025D1CEFFC24}"/>
              </a:ext>
            </a:extLst>
          </p:cNvPr>
          <p:cNvCxnSpPr>
            <a:cxnSpLocks/>
            <a:stCxn id="21" idx="1"/>
          </p:cNvCxnSpPr>
          <p:nvPr/>
        </p:nvCxnSpPr>
        <p:spPr>
          <a:xfrm>
            <a:off x="7806734" y="1787690"/>
            <a:ext cx="1200632" cy="9044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右中かっこ 20">
            <a:extLst>
              <a:ext uri="{FF2B5EF4-FFF2-40B4-BE49-F238E27FC236}">
                <a16:creationId xmlns:a16="http://schemas.microsoft.com/office/drawing/2014/main" id="{ACA70BFE-DD42-35C4-69BD-993230797EF7}"/>
              </a:ext>
            </a:extLst>
          </p:cNvPr>
          <p:cNvSpPr/>
          <p:nvPr/>
        </p:nvSpPr>
        <p:spPr>
          <a:xfrm>
            <a:off x="7374604" y="1350907"/>
            <a:ext cx="432130" cy="667079"/>
          </a:xfrm>
          <a:prstGeom prst="rightBrace">
            <a:avLst>
              <a:gd name="adj1" fmla="val 8333"/>
              <a:gd name="adj2" fmla="val 6547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8D0601E-5505-A546-1A3E-A10C47415652}"/>
              </a:ext>
            </a:extLst>
          </p:cNvPr>
          <p:cNvSpPr txBox="1"/>
          <p:nvPr/>
        </p:nvSpPr>
        <p:spPr>
          <a:xfrm>
            <a:off x="8457697" y="5498686"/>
            <a:ext cx="143991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400" dirty="0">
                <a:solidFill>
                  <a:schemeClr val="tx1"/>
                </a:solidFill>
              </a:rPr>
              <a:t>See next slide</a:t>
            </a:r>
            <a:endParaRPr kumimoji="1" lang="ja-JP" altLang="en-US" sz="1400"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E3786電子銃部.png"/>
          <p:cNvPicPr>
            <a:picLocks noChangeAspect="1"/>
          </p:cNvPicPr>
          <p:nvPr/>
        </p:nvPicPr>
        <p:blipFill>
          <a:blip r:embed="rId2"/>
          <a:stretch>
            <a:fillRect/>
          </a:stretch>
        </p:blipFill>
        <p:spPr>
          <a:xfrm>
            <a:off x="434732" y="1264160"/>
            <a:ext cx="4120345" cy="3854459"/>
          </a:xfrm>
          <a:prstGeom prst="rect">
            <a:avLst/>
          </a:prstGeom>
        </p:spPr>
      </p:pic>
      <p:pic>
        <p:nvPicPr>
          <p:cNvPr id="6" name="図 5" descr="E3732電子銃部.png"/>
          <p:cNvPicPr>
            <a:picLocks noChangeAspect="1"/>
          </p:cNvPicPr>
          <p:nvPr/>
        </p:nvPicPr>
        <p:blipFill>
          <a:blip r:embed="rId3"/>
          <a:stretch>
            <a:fillRect/>
          </a:stretch>
        </p:blipFill>
        <p:spPr>
          <a:xfrm>
            <a:off x="5139806" y="1196072"/>
            <a:ext cx="4275126" cy="3956414"/>
          </a:xfrm>
          <a:prstGeom prst="rect">
            <a:avLst/>
          </a:prstGeom>
        </p:spPr>
      </p:pic>
      <p:sp>
        <p:nvSpPr>
          <p:cNvPr id="9" name="テキスト ボックス 8"/>
          <p:cNvSpPr txBox="1"/>
          <p:nvPr/>
        </p:nvSpPr>
        <p:spPr>
          <a:xfrm>
            <a:off x="434732" y="323947"/>
            <a:ext cx="8193582" cy="461665"/>
          </a:xfrm>
          <a:prstGeom prst="rect">
            <a:avLst/>
          </a:prstGeom>
          <a:noFill/>
        </p:spPr>
        <p:txBody>
          <a:bodyPr wrap="square" rtlCol="0">
            <a:spAutoFit/>
          </a:bodyPr>
          <a:lstStyle/>
          <a:p>
            <a:r>
              <a:rPr lang="en-US" altLang="ja-JP" sz="2400" b="0" i="0" u="sng" dirty="0">
                <a:solidFill>
                  <a:srgbClr val="3C4043"/>
                </a:solidFill>
                <a:effectLst/>
              </a:rPr>
              <a:t>Increased distance between body and anode electrode</a:t>
            </a:r>
            <a:endParaRPr lang="ja-JP" altLang="en-US" sz="2400" u="sng" dirty="0"/>
          </a:p>
        </p:txBody>
      </p:sp>
      <p:sp>
        <p:nvSpPr>
          <p:cNvPr id="13" name="右矢印 12"/>
          <p:cNvSpPr/>
          <p:nvPr/>
        </p:nvSpPr>
        <p:spPr>
          <a:xfrm>
            <a:off x="4579882" y="3092813"/>
            <a:ext cx="593793" cy="3759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145044" y="5849399"/>
            <a:ext cx="12312986" cy="369332"/>
          </a:xfrm>
          <a:prstGeom prst="rect">
            <a:avLst/>
          </a:prstGeom>
          <a:noFill/>
        </p:spPr>
        <p:txBody>
          <a:bodyPr wrap="none" rtlCol="0">
            <a:spAutoFit/>
          </a:bodyPr>
          <a:lstStyle/>
          <a:p>
            <a:r>
              <a:rPr lang="en-US" altLang="ja-JP" dirty="0">
                <a:solidFill>
                  <a:srgbClr val="000000"/>
                </a:solidFill>
              </a:rPr>
              <a:t>Maximum electric field strength</a:t>
            </a:r>
            <a:r>
              <a:rPr lang="ja-JP" altLang="en-US" dirty="0">
                <a:solidFill>
                  <a:srgbClr val="000000"/>
                </a:solidFill>
              </a:rPr>
              <a:t>（</a:t>
            </a:r>
            <a:r>
              <a:rPr lang="en-US" altLang="ja-JP" dirty="0" err="1">
                <a:solidFill>
                  <a:srgbClr val="000000"/>
                </a:solidFill>
              </a:rPr>
              <a:t>Vk</a:t>
            </a:r>
            <a:r>
              <a:rPr lang="en-US" altLang="ja-JP" dirty="0">
                <a:solidFill>
                  <a:srgbClr val="000000"/>
                </a:solidFill>
              </a:rPr>
              <a:t>: 90kV</a:t>
            </a:r>
            <a:r>
              <a:rPr lang="ja-JP" altLang="en-US" dirty="0">
                <a:solidFill>
                  <a:srgbClr val="000000"/>
                </a:solidFill>
              </a:rPr>
              <a:t>、</a:t>
            </a:r>
            <a:r>
              <a:rPr lang="en-US" altLang="ja-JP" dirty="0">
                <a:solidFill>
                  <a:srgbClr val="000000"/>
                </a:solidFill>
              </a:rPr>
              <a:t>Va: 65kV)</a:t>
            </a:r>
            <a:r>
              <a:rPr lang="ja-JP" altLang="en-US" dirty="0">
                <a:solidFill>
                  <a:srgbClr val="000000"/>
                </a:solidFill>
              </a:rPr>
              <a:t> </a:t>
            </a:r>
            <a:r>
              <a:rPr lang="en-US" altLang="ja-JP" dirty="0">
                <a:solidFill>
                  <a:srgbClr val="000000"/>
                </a:solidFill>
              </a:rPr>
              <a:t>was shifted </a:t>
            </a:r>
            <a:r>
              <a:rPr lang="en-US" altLang="ja-JP" dirty="0">
                <a:solidFill>
                  <a:srgbClr val="FF0000"/>
                </a:solidFill>
              </a:rPr>
              <a:t>from</a:t>
            </a:r>
            <a:r>
              <a:rPr lang="ja-JP" altLang="en-US" dirty="0">
                <a:solidFill>
                  <a:srgbClr val="FF0000"/>
                </a:solidFill>
              </a:rPr>
              <a:t> 44</a:t>
            </a:r>
            <a:r>
              <a:rPr lang="en-US" altLang="ja-JP" dirty="0">
                <a:solidFill>
                  <a:srgbClr val="FF0000"/>
                </a:solidFill>
              </a:rPr>
              <a:t> kV/cm (E3786) </a:t>
            </a:r>
            <a:r>
              <a:rPr lang="en-US" altLang="ja-JP" dirty="0">
                <a:solidFill>
                  <a:srgbClr val="000000"/>
                </a:solidFill>
              </a:rPr>
              <a:t>to </a:t>
            </a:r>
            <a:r>
              <a:rPr lang="en-US" altLang="ja-JP" dirty="0">
                <a:solidFill>
                  <a:schemeClr val="accent5"/>
                </a:solidFill>
              </a:rPr>
              <a:t>13 kV/cm (E3732)　</a:t>
            </a:r>
            <a:endParaRPr lang="ja-JP" altLang="en-US" dirty="0">
              <a:solidFill>
                <a:schemeClr val="accent5"/>
              </a:solidFill>
            </a:endParaRPr>
          </a:p>
        </p:txBody>
      </p:sp>
      <p:cxnSp>
        <p:nvCxnSpPr>
          <p:cNvPr id="10" name="直線矢印コネクタ 9"/>
          <p:cNvCxnSpPr/>
          <p:nvPr/>
        </p:nvCxnSpPr>
        <p:spPr>
          <a:xfrm rot="10800000" flipV="1">
            <a:off x="2313306" y="2876833"/>
            <a:ext cx="298663" cy="86796"/>
          </a:xfrm>
          <a:prstGeom prst="straightConnector1">
            <a:avLst/>
          </a:prstGeom>
          <a:ln w="25400" cap="flat" cmpd="sng" algn="ctr">
            <a:solidFill>
              <a:srgbClr val="FF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6959572" y="2940333"/>
            <a:ext cx="503075" cy="1588"/>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316899" y="6345494"/>
            <a:ext cx="10536859"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altLang="ja-JP" sz="1400" dirty="0"/>
              <a:t>** Reference:</a:t>
            </a:r>
            <a:r>
              <a:rPr lang="en-US" altLang="ja-JP" sz="1400" b="0" i="0" dirty="0">
                <a:solidFill>
                  <a:srgbClr val="3C4043"/>
                </a:solidFill>
                <a:effectLst/>
              </a:rPr>
              <a:t> Breakdown electric field strength of electrode with barium coating (evaporates from gun filament)= </a:t>
            </a:r>
            <a:r>
              <a:rPr lang="ja-JP" altLang="en-US" sz="1400" dirty="0"/>
              <a:t>1</a:t>
            </a:r>
            <a:r>
              <a:rPr lang="en-US" altLang="ja-JP" sz="1400" dirty="0"/>
              <a:t>00 kV/cm</a:t>
            </a:r>
            <a:endParaRPr lang="ja-JP" altLang="en-US" sz="1400" dirty="0"/>
          </a:p>
        </p:txBody>
      </p:sp>
      <p:sp>
        <p:nvSpPr>
          <p:cNvPr id="14" name="テキスト ボックス 13"/>
          <p:cNvSpPr txBox="1"/>
          <p:nvPr/>
        </p:nvSpPr>
        <p:spPr>
          <a:xfrm>
            <a:off x="1211333" y="5176287"/>
            <a:ext cx="2502608" cy="369332"/>
          </a:xfrm>
          <a:prstGeom prst="rect">
            <a:avLst/>
          </a:prstGeom>
          <a:noFill/>
        </p:spPr>
        <p:txBody>
          <a:bodyPr wrap="none" rtlCol="0">
            <a:spAutoFit/>
          </a:bodyPr>
          <a:lstStyle/>
          <a:p>
            <a:r>
              <a:rPr lang="en-US" altLang="ja-JP" dirty="0">
                <a:solidFill>
                  <a:srgbClr val="FF0000"/>
                </a:solidFill>
              </a:rPr>
              <a:t>First</a:t>
            </a:r>
            <a:r>
              <a:rPr lang="ja-JP" altLang="en-US" dirty="0">
                <a:solidFill>
                  <a:srgbClr val="FF0000"/>
                </a:solidFill>
              </a:rPr>
              <a:t> </a:t>
            </a:r>
            <a:r>
              <a:rPr lang="en-US" altLang="ja-JP" dirty="0">
                <a:solidFill>
                  <a:srgbClr val="FF0000"/>
                </a:solidFill>
              </a:rPr>
              <a:t>model</a:t>
            </a:r>
            <a:r>
              <a:rPr lang="ja-JP" altLang="en-US" dirty="0">
                <a:solidFill>
                  <a:srgbClr val="FF0000"/>
                </a:solidFill>
              </a:rPr>
              <a:t>（</a:t>
            </a:r>
            <a:r>
              <a:rPr lang="en-US" altLang="ja-JP" dirty="0">
                <a:solidFill>
                  <a:srgbClr val="FF0000"/>
                </a:solidFill>
              </a:rPr>
              <a:t>E3786</a:t>
            </a:r>
            <a:r>
              <a:rPr lang="ja-JP" altLang="en-US" dirty="0">
                <a:solidFill>
                  <a:srgbClr val="FF0000"/>
                </a:solidFill>
              </a:rPr>
              <a:t>）</a:t>
            </a:r>
          </a:p>
        </p:txBody>
      </p:sp>
      <p:sp>
        <p:nvSpPr>
          <p:cNvPr id="15" name="テキスト ボックス 14"/>
          <p:cNvSpPr txBox="1"/>
          <p:nvPr/>
        </p:nvSpPr>
        <p:spPr>
          <a:xfrm>
            <a:off x="5535143" y="5149523"/>
            <a:ext cx="2848857" cy="369332"/>
          </a:xfrm>
          <a:prstGeom prst="rect">
            <a:avLst/>
          </a:prstGeom>
          <a:noFill/>
        </p:spPr>
        <p:txBody>
          <a:bodyPr wrap="none" rtlCol="0">
            <a:spAutoFit/>
          </a:bodyPr>
          <a:lstStyle/>
          <a:p>
            <a:r>
              <a:rPr lang="en-US" altLang="ja-JP" dirty="0">
                <a:solidFill>
                  <a:schemeClr val="accent5"/>
                </a:solidFill>
              </a:rPr>
              <a:t>Improved</a:t>
            </a:r>
            <a:r>
              <a:rPr lang="ja-JP" altLang="en-US" dirty="0">
                <a:solidFill>
                  <a:schemeClr val="accent5"/>
                </a:solidFill>
              </a:rPr>
              <a:t>（</a:t>
            </a:r>
            <a:r>
              <a:rPr lang="en-US" altLang="ja-JP" dirty="0">
                <a:solidFill>
                  <a:schemeClr val="accent5"/>
                </a:solidFill>
              </a:rPr>
              <a:t>E3732-type</a:t>
            </a:r>
            <a:r>
              <a:rPr lang="ja-JP" altLang="en-US" dirty="0">
                <a:solidFill>
                  <a:schemeClr val="accent5"/>
                </a:solidFill>
              </a:rPr>
              <a:t>）</a:t>
            </a:r>
          </a:p>
        </p:txBody>
      </p:sp>
      <p:sp>
        <p:nvSpPr>
          <p:cNvPr id="16" name="テキスト ボックス 15"/>
          <p:cNvSpPr txBox="1"/>
          <p:nvPr/>
        </p:nvSpPr>
        <p:spPr>
          <a:xfrm>
            <a:off x="6097560" y="1792952"/>
            <a:ext cx="1138453" cy="276999"/>
          </a:xfrm>
          <a:prstGeom prst="rect">
            <a:avLst/>
          </a:prstGeom>
          <a:noFill/>
        </p:spPr>
        <p:txBody>
          <a:bodyPr wrap="none" rtlCol="0">
            <a:spAutoFit/>
          </a:bodyPr>
          <a:lstStyle/>
          <a:p>
            <a:r>
              <a:rPr lang="en-US" altLang="ja-JP" sz="1200" dirty="0">
                <a:solidFill>
                  <a:srgbClr val="0000FF"/>
                </a:solidFill>
              </a:rPr>
              <a:t>chrome oxide</a:t>
            </a:r>
            <a:endParaRPr lang="ja-JP" altLang="en-US" sz="1200" dirty="0">
              <a:solidFill>
                <a:srgbClr val="0000FF"/>
              </a:solidFill>
            </a:endParaRPr>
          </a:p>
        </p:txBody>
      </p:sp>
      <p:pic>
        <p:nvPicPr>
          <p:cNvPr id="2" name="図 1">
            <a:extLst>
              <a:ext uri="{FF2B5EF4-FFF2-40B4-BE49-F238E27FC236}">
                <a16:creationId xmlns:a16="http://schemas.microsoft.com/office/drawing/2014/main" id="{9C447A4F-E2B4-EAE2-7D99-03DE19B786B1}"/>
              </a:ext>
            </a:extLst>
          </p:cNvPr>
          <p:cNvPicPr>
            <a:picLocks noChangeAspect="1"/>
          </p:cNvPicPr>
          <p:nvPr/>
        </p:nvPicPr>
        <p:blipFill>
          <a:blip r:embed="rId4"/>
          <a:stretch>
            <a:fillRect/>
          </a:stretch>
        </p:blipFill>
        <p:spPr>
          <a:xfrm>
            <a:off x="9564604" y="769272"/>
            <a:ext cx="2378278" cy="4925292"/>
          </a:xfrm>
          <a:prstGeom prst="rect">
            <a:avLst/>
          </a:prstGeom>
          <a:effectLst/>
        </p:spPr>
      </p:pic>
      <p:sp>
        <p:nvSpPr>
          <p:cNvPr id="3" name="正方形/長方形 2">
            <a:extLst>
              <a:ext uri="{FF2B5EF4-FFF2-40B4-BE49-F238E27FC236}">
                <a16:creationId xmlns:a16="http://schemas.microsoft.com/office/drawing/2014/main" id="{D43464B7-1891-67C3-7B9F-D24591B49F7A}"/>
              </a:ext>
            </a:extLst>
          </p:cNvPr>
          <p:cNvSpPr/>
          <p:nvPr/>
        </p:nvSpPr>
        <p:spPr>
          <a:xfrm>
            <a:off x="10447283" y="4666592"/>
            <a:ext cx="1124607" cy="5044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33731E4-E727-E050-6453-1B0F575ACC1F}"/>
              </a:ext>
            </a:extLst>
          </p:cNvPr>
          <p:cNvSpPr txBox="1"/>
          <p:nvPr/>
        </p:nvSpPr>
        <p:spPr>
          <a:xfrm>
            <a:off x="779567" y="819235"/>
            <a:ext cx="7172667" cy="369332"/>
          </a:xfrm>
          <a:prstGeom prst="rect">
            <a:avLst/>
          </a:prstGeom>
          <a:noFill/>
        </p:spPr>
        <p:txBody>
          <a:bodyPr wrap="square" rtlCol="0">
            <a:spAutoFit/>
          </a:bodyPr>
          <a:lstStyle/>
          <a:p>
            <a:r>
              <a:rPr kumimoji="1" lang="en-US" altLang="ja-JP" dirty="0"/>
              <a:t>- Countermeasures for the breakdown around electron gun</a:t>
            </a:r>
            <a:endParaRPr kumimoji="1" lang="ja-JP" altLang="en-US" dirty="0"/>
          </a:p>
        </p:txBody>
      </p:sp>
      <p:sp>
        <p:nvSpPr>
          <p:cNvPr id="8" name="テキスト ボックス 7">
            <a:extLst>
              <a:ext uri="{FF2B5EF4-FFF2-40B4-BE49-F238E27FC236}">
                <a16:creationId xmlns:a16="http://schemas.microsoft.com/office/drawing/2014/main" id="{69C7F745-9635-D752-C0E6-C16452BD31E2}"/>
              </a:ext>
            </a:extLst>
          </p:cNvPr>
          <p:cNvSpPr txBox="1"/>
          <p:nvPr/>
        </p:nvSpPr>
        <p:spPr>
          <a:xfrm>
            <a:off x="7059362" y="2983049"/>
            <a:ext cx="376650" cy="369332"/>
          </a:xfrm>
          <a:prstGeom prst="rect">
            <a:avLst/>
          </a:prstGeom>
          <a:noFill/>
        </p:spPr>
        <p:txBody>
          <a:bodyPr wrap="square" rtlCol="0">
            <a:spAutoFit/>
          </a:bodyPr>
          <a:lstStyle/>
          <a:p>
            <a:r>
              <a:rPr lang="en-US" altLang="ja-JP" dirty="0">
                <a:solidFill>
                  <a:srgbClr val="FF0000"/>
                </a:solidFill>
              </a:rPr>
              <a:t>D</a:t>
            </a:r>
            <a:endParaRPr kumimoji="1" lang="ja-JP" altLang="en-US" dirty="0">
              <a:solidFill>
                <a:srgbClr val="FF0000"/>
              </a:solidFill>
            </a:endParaRPr>
          </a:p>
        </p:txBody>
      </p:sp>
      <p:sp>
        <p:nvSpPr>
          <p:cNvPr id="17" name="テキスト ボックス 16">
            <a:extLst>
              <a:ext uri="{FF2B5EF4-FFF2-40B4-BE49-F238E27FC236}">
                <a16:creationId xmlns:a16="http://schemas.microsoft.com/office/drawing/2014/main" id="{B5764013-7069-FD5A-FFF9-B87DB48C1598}"/>
              </a:ext>
            </a:extLst>
          </p:cNvPr>
          <p:cNvSpPr txBox="1"/>
          <p:nvPr/>
        </p:nvSpPr>
        <p:spPr>
          <a:xfrm>
            <a:off x="2317545" y="2960087"/>
            <a:ext cx="376650" cy="369332"/>
          </a:xfrm>
          <a:prstGeom prst="rect">
            <a:avLst/>
          </a:prstGeom>
          <a:noFill/>
        </p:spPr>
        <p:txBody>
          <a:bodyPr wrap="square" rtlCol="0">
            <a:spAutoFit/>
          </a:bodyPr>
          <a:lstStyle/>
          <a:p>
            <a:r>
              <a:rPr lang="en-US" altLang="ja-JP" dirty="0">
                <a:solidFill>
                  <a:srgbClr val="FF0000"/>
                </a:solidFill>
              </a:rPr>
              <a:t>D</a:t>
            </a:r>
            <a:endParaRPr kumimoji="1" lang="ja-JP" altLang="en-US" dirty="0">
              <a:solidFill>
                <a:srgbClr val="FF0000"/>
              </a:solidFill>
            </a:endParaRPr>
          </a:p>
        </p:txBody>
      </p:sp>
      <p:sp>
        <p:nvSpPr>
          <p:cNvPr id="18" name="テキスト ボックス 17">
            <a:extLst>
              <a:ext uri="{FF2B5EF4-FFF2-40B4-BE49-F238E27FC236}">
                <a16:creationId xmlns:a16="http://schemas.microsoft.com/office/drawing/2014/main" id="{BD0F0F38-0125-A362-7681-09116EF75506}"/>
              </a:ext>
            </a:extLst>
          </p:cNvPr>
          <p:cNvSpPr txBox="1"/>
          <p:nvPr/>
        </p:nvSpPr>
        <p:spPr>
          <a:xfrm>
            <a:off x="316899" y="2924141"/>
            <a:ext cx="45263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solidFill>
                  <a:srgbClr val="92D050"/>
                </a:solidFill>
              </a:rPr>
              <a:t>Ba</a:t>
            </a:r>
            <a:endParaRPr kumimoji="1" lang="ja-JP" altLang="en-US" sz="1400" dirty="0">
              <a:solidFill>
                <a:srgbClr val="92D050"/>
              </a:solidFill>
            </a:endParaRPr>
          </a:p>
        </p:txBody>
      </p:sp>
      <p:sp>
        <p:nvSpPr>
          <p:cNvPr id="20" name="フリーフォーム: 図形 19">
            <a:extLst>
              <a:ext uri="{FF2B5EF4-FFF2-40B4-BE49-F238E27FC236}">
                <a16:creationId xmlns:a16="http://schemas.microsoft.com/office/drawing/2014/main" id="{662C9287-4FD0-7628-56BF-490216CA7D1D}"/>
              </a:ext>
            </a:extLst>
          </p:cNvPr>
          <p:cNvSpPr/>
          <p:nvPr/>
        </p:nvSpPr>
        <p:spPr>
          <a:xfrm>
            <a:off x="725214" y="1965434"/>
            <a:ext cx="1849820" cy="1671145"/>
          </a:xfrm>
          <a:custGeom>
            <a:avLst/>
            <a:gdLst>
              <a:gd name="connsiteX0" fmla="*/ 241738 w 1849820"/>
              <a:gd name="connsiteY0" fmla="*/ 1671145 h 1671145"/>
              <a:gd name="connsiteX1" fmla="*/ 189186 w 1849820"/>
              <a:gd name="connsiteY1" fmla="*/ 1566042 h 1671145"/>
              <a:gd name="connsiteX2" fmla="*/ 136634 w 1849820"/>
              <a:gd name="connsiteY2" fmla="*/ 1460938 h 1671145"/>
              <a:gd name="connsiteX3" fmla="*/ 105103 w 1849820"/>
              <a:gd name="connsiteY3" fmla="*/ 1429407 h 1671145"/>
              <a:gd name="connsiteX4" fmla="*/ 84083 w 1849820"/>
              <a:gd name="connsiteY4" fmla="*/ 1397876 h 1671145"/>
              <a:gd name="connsiteX5" fmla="*/ 21020 w 1849820"/>
              <a:gd name="connsiteY5" fmla="*/ 1313794 h 1671145"/>
              <a:gd name="connsiteX6" fmla="*/ 0 w 1849820"/>
              <a:gd name="connsiteY6" fmla="*/ 1261242 h 1671145"/>
              <a:gd name="connsiteX7" fmla="*/ 10510 w 1849820"/>
              <a:gd name="connsiteY7" fmla="*/ 1051035 h 1671145"/>
              <a:gd name="connsiteX8" fmla="*/ 21020 w 1849820"/>
              <a:gd name="connsiteY8" fmla="*/ 1019504 h 1671145"/>
              <a:gd name="connsiteX9" fmla="*/ 63062 w 1849820"/>
              <a:gd name="connsiteY9" fmla="*/ 977463 h 1671145"/>
              <a:gd name="connsiteX10" fmla="*/ 115614 w 1849820"/>
              <a:gd name="connsiteY10" fmla="*/ 956442 h 1671145"/>
              <a:gd name="connsiteX11" fmla="*/ 147145 w 1849820"/>
              <a:gd name="connsiteY11" fmla="*/ 966952 h 1671145"/>
              <a:gd name="connsiteX12" fmla="*/ 136634 w 1849820"/>
              <a:gd name="connsiteY12" fmla="*/ 1030014 h 1671145"/>
              <a:gd name="connsiteX13" fmla="*/ 105103 w 1849820"/>
              <a:gd name="connsiteY13" fmla="*/ 1040525 h 1671145"/>
              <a:gd name="connsiteX14" fmla="*/ 84083 w 1849820"/>
              <a:gd name="connsiteY14" fmla="*/ 998483 h 1671145"/>
              <a:gd name="connsiteX15" fmla="*/ 105103 w 1849820"/>
              <a:gd name="connsiteY15" fmla="*/ 882869 h 1671145"/>
              <a:gd name="connsiteX16" fmla="*/ 126124 w 1849820"/>
              <a:gd name="connsiteY16" fmla="*/ 777766 h 1671145"/>
              <a:gd name="connsiteX17" fmla="*/ 147145 w 1849820"/>
              <a:gd name="connsiteY17" fmla="*/ 693683 h 1671145"/>
              <a:gd name="connsiteX18" fmla="*/ 178676 w 1849820"/>
              <a:gd name="connsiteY18" fmla="*/ 588580 h 1671145"/>
              <a:gd name="connsiteX19" fmla="*/ 199696 w 1849820"/>
              <a:gd name="connsiteY19" fmla="*/ 493987 h 1671145"/>
              <a:gd name="connsiteX20" fmla="*/ 220717 w 1849820"/>
              <a:gd name="connsiteY20" fmla="*/ 451945 h 1671145"/>
              <a:gd name="connsiteX21" fmla="*/ 231227 w 1849820"/>
              <a:gd name="connsiteY21" fmla="*/ 420414 h 1671145"/>
              <a:gd name="connsiteX22" fmla="*/ 273269 w 1849820"/>
              <a:gd name="connsiteY22" fmla="*/ 294290 h 1671145"/>
              <a:gd name="connsiteX23" fmla="*/ 315310 w 1849820"/>
              <a:gd name="connsiteY23" fmla="*/ 241738 h 1671145"/>
              <a:gd name="connsiteX24" fmla="*/ 399393 w 1849820"/>
              <a:gd name="connsiteY24" fmla="*/ 147145 h 1671145"/>
              <a:gd name="connsiteX25" fmla="*/ 493986 w 1849820"/>
              <a:gd name="connsiteY25" fmla="*/ 94594 h 1671145"/>
              <a:gd name="connsiteX26" fmla="*/ 567558 w 1849820"/>
              <a:gd name="connsiteY26" fmla="*/ 73573 h 1671145"/>
              <a:gd name="connsiteX27" fmla="*/ 714703 w 1849820"/>
              <a:gd name="connsiteY27" fmla="*/ 0 h 1671145"/>
              <a:gd name="connsiteX28" fmla="*/ 1019503 w 1849820"/>
              <a:gd name="connsiteY28" fmla="*/ 21021 h 1671145"/>
              <a:gd name="connsiteX29" fmla="*/ 1072055 w 1849820"/>
              <a:gd name="connsiteY29" fmla="*/ 52552 h 1671145"/>
              <a:gd name="connsiteX30" fmla="*/ 1156138 w 1849820"/>
              <a:gd name="connsiteY30" fmla="*/ 63063 h 1671145"/>
              <a:gd name="connsiteX31" fmla="*/ 1261241 w 1849820"/>
              <a:gd name="connsiteY31" fmla="*/ 105104 h 1671145"/>
              <a:gd name="connsiteX32" fmla="*/ 1345324 w 1849820"/>
              <a:gd name="connsiteY32" fmla="*/ 136635 h 1671145"/>
              <a:gd name="connsiteX33" fmla="*/ 1450427 w 1849820"/>
              <a:gd name="connsiteY33" fmla="*/ 220718 h 1671145"/>
              <a:gd name="connsiteX34" fmla="*/ 1576552 w 1849820"/>
              <a:gd name="connsiteY34" fmla="*/ 336332 h 1671145"/>
              <a:gd name="connsiteX35" fmla="*/ 1650124 w 1849820"/>
              <a:gd name="connsiteY35" fmla="*/ 388883 h 1671145"/>
              <a:gd name="connsiteX36" fmla="*/ 1702676 w 1849820"/>
              <a:gd name="connsiteY36" fmla="*/ 430925 h 1671145"/>
              <a:gd name="connsiteX37" fmla="*/ 1755227 w 1849820"/>
              <a:gd name="connsiteY37" fmla="*/ 462456 h 1671145"/>
              <a:gd name="connsiteX38" fmla="*/ 1797269 w 1849820"/>
              <a:gd name="connsiteY38" fmla="*/ 504497 h 1671145"/>
              <a:gd name="connsiteX39" fmla="*/ 1849820 w 1849820"/>
              <a:gd name="connsiteY39" fmla="*/ 567559 h 167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49820" h="1671145">
                <a:moveTo>
                  <a:pt x="241738" y="1671145"/>
                </a:moveTo>
                <a:cubicBezTo>
                  <a:pt x="221531" y="1570118"/>
                  <a:pt x="249037" y="1665795"/>
                  <a:pt x="189186" y="1566042"/>
                </a:cubicBezTo>
                <a:cubicBezTo>
                  <a:pt x="169033" y="1532454"/>
                  <a:pt x="157163" y="1494297"/>
                  <a:pt x="136634" y="1460938"/>
                </a:cubicBezTo>
                <a:cubicBezTo>
                  <a:pt x="128844" y="1448279"/>
                  <a:pt x="114619" y="1440826"/>
                  <a:pt x="105103" y="1429407"/>
                </a:cubicBezTo>
                <a:cubicBezTo>
                  <a:pt x="97016" y="1419703"/>
                  <a:pt x="91662" y="1407981"/>
                  <a:pt x="84083" y="1397876"/>
                </a:cubicBezTo>
                <a:cubicBezTo>
                  <a:pt x="72481" y="1382407"/>
                  <a:pt x="32901" y="1337556"/>
                  <a:pt x="21020" y="1313794"/>
                </a:cubicBezTo>
                <a:cubicBezTo>
                  <a:pt x="12583" y="1296919"/>
                  <a:pt x="7007" y="1278759"/>
                  <a:pt x="0" y="1261242"/>
                </a:cubicBezTo>
                <a:cubicBezTo>
                  <a:pt x="3503" y="1191173"/>
                  <a:pt x="4433" y="1120928"/>
                  <a:pt x="10510" y="1051035"/>
                </a:cubicBezTo>
                <a:cubicBezTo>
                  <a:pt x="11470" y="1039998"/>
                  <a:pt x="14581" y="1028519"/>
                  <a:pt x="21020" y="1019504"/>
                </a:cubicBezTo>
                <a:cubicBezTo>
                  <a:pt x="32539" y="1003377"/>
                  <a:pt x="46572" y="988456"/>
                  <a:pt x="63062" y="977463"/>
                </a:cubicBezTo>
                <a:cubicBezTo>
                  <a:pt x="78760" y="966998"/>
                  <a:pt x="98097" y="963449"/>
                  <a:pt x="115614" y="956442"/>
                </a:cubicBezTo>
                <a:cubicBezTo>
                  <a:pt x="126124" y="959945"/>
                  <a:pt x="139311" y="959118"/>
                  <a:pt x="147145" y="966952"/>
                </a:cubicBezTo>
                <a:cubicBezTo>
                  <a:pt x="168501" y="988308"/>
                  <a:pt x="155989" y="1014530"/>
                  <a:pt x="136634" y="1030014"/>
                </a:cubicBezTo>
                <a:cubicBezTo>
                  <a:pt x="127983" y="1036935"/>
                  <a:pt x="115613" y="1037021"/>
                  <a:pt x="105103" y="1040525"/>
                </a:cubicBezTo>
                <a:cubicBezTo>
                  <a:pt x="98096" y="1026511"/>
                  <a:pt x="85384" y="1014097"/>
                  <a:pt x="84083" y="998483"/>
                </a:cubicBezTo>
                <a:cubicBezTo>
                  <a:pt x="77369" y="917913"/>
                  <a:pt x="92956" y="935507"/>
                  <a:pt x="105103" y="882869"/>
                </a:cubicBezTo>
                <a:cubicBezTo>
                  <a:pt x="113137" y="848056"/>
                  <a:pt x="117459" y="812427"/>
                  <a:pt x="126124" y="777766"/>
                </a:cubicBezTo>
                <a:cubicBezTo>
                  <a:pt x="133131" y="749738"/>
                  <a:pt x="142396" y="722180"/>
                  <a:pt x="147145" y="693683"/>
                </a:cubicBezTo>
                <a:cubicBezTo>
                  <a:pt x="160231" y="615166"/>
                  <a:pt x="148124" y="649682"/>
                  <a:pt x="178676" y="588580"/>
                </a:cubicBezTo>
                <a:cubicBezTo>
                  <a:pt x="185683" y="557049"/>
                  <a:pt x="190197" y="524859"/>
                  <a:pt x="199696" y="493987"/>
                </a:cubicBezTo>
                <a:cubicBezTo>
                  <a:pt x="204304" y="479012"/>
                  <a:pt x="214545" y="466346"/>
                  <a:pt x="220717" y="451945"/>
                </a:cubicBezTo>
                <a:cubicBezTo>
                  <a:pt x="225081" y="441762"/>
                  <a:pt x="228312" y="431102"/>
                  <a:pt x="231227" y="420414"/>
                </a:cubicBezTo>
                <a:cubicBezTo>
                  <a:pt x="245424" y="368358"/>
                  <a:pt x="245090" y="336559"/>
                  <a:pt x="273269" y="294290"/>
                </a:cubicBezTo>
                <a:cubicBezTo>
                  <a:pt x="285713" y="275625"/>
                  <a:pt x="302446" y="260116"/>
                  <a:pt x="315310" y="241738"/>
                </a:cubicBezTo>
                <a:cubicBezTo>
                  <a:pt x="363895" y="172331"/>
                  <a:pt x="324836" y="199335"/>
                  <a:pt x="399393" y="147145"/>
                </a:cubicBezTo>
                <a:cubicBezTo>
                  <a:pt x="413883" y="137002"/>
                  <a:pt x="473169" y="102164"/>
                  <a:pt x="493986" y="94594"/>
                </a:cubicBezTo>
                <a:cubicBezTo>
                  <a:pt x="517956" y="85878"/>
                  <a:pt x="544115" y="83620"/>
                  <a:pt x="567558" y="73573"/>
                </a:cubicBezTo>
                <a:cubicBezTo>
                  <a:pt x="617962" y="51971"/>
                  <a:pt x="714703" y="0"/>
                  <a:pt x="714703" y="0"/>
                </a:cubicBezTo>
                <a:cubicBezTo>
                  <a:pt x="816303" y="7007"/>
                  <a:pt x="918745" y="6204"/>
                  <a:pt x="1019503" y="21021"/>
                </a:cubicBezTo>
                <a:cubicBezTo>
                  <a:pt x="1039714" y="23993"/>
                  <a:pt x="1052530" y="46544"/>
                  <a:pt x="1072055" y="52552"/>
                </a:cubicBezTo>
                <a:cubicBezTo>
                  <a:pt x="1099052" y="60859"/>
                  <a:pt x="1128110" y="59559"/>
                  <a:pt x="1156138" y="63063"/>
                </a:cubicBezTo>
                <a:cubicBezTo>
                  <a:pt x="1210544" y="99333"/>
                  <a:pt x="1172185" y="78387"/>
                  <a:pt x="1261241" y="105104"/>
                </a:cubicBezTo>
                <a:cubicBezTo>
                  <a:pt x="1294200" y="114992"/>
                  <a:pt x="1310534" y="122719"/>
                  <a:pt x="1345324" y="136635"/>
                </a:cubicBezTo>
                <a:cubicBezTo>
                  <a:pt x="1424716" y="235876"/>
                  <a:pt x="1343551" y="149468"/>
                  <a:pt x="1450427" y="220718"/>
                </a:cubicBezTo>
                <a:cubicBezTo>
                  <a:pt x="1649255" y="353269"/>
                  <a:pt x="1481406" y="241186"/>
                  <a:pt x="1576552" y="336332"/>
                </a:cubicBezTo>
                <a:cubicBezTo>
                  <a:pt x="1597871" y="357651"/>
                  <a:pt x="1626248" y="370976"/>
                  <a:pt x="1650124" y="388883"/>
                </a:cubicBezTo>
                <a:cubicBezTo>
                  <a:pt x="1668071" y="402343"/>
                  <a:pt x="1684298" y="418060"/>
                  <a:pt x="1702676" y="430925"/>
                </a:cubicBezTo>
                <a:cubicBezTo>
                  <a:pt x="1719411" y="442640"/>
                  <a:pt x="1739102" y="449914"/>
                  <a:pt x="1755227" y="462456"/>
                </a:cubicBezTo>
                <a:cubicBezTo>
                  <a:pt x="1770871" y="474623"/>
                  <a:pt x="1785102" y="488853"/>
                  <a:pt x="1797269" y="504497"/>
                </a:cubicBezTo>
                <a:cubicBezTo>
                  <a:pt x="1850074" y="572388"/>
                  <a:pt x="1803916" y="544607"/>
                  <a:pt x="1849820" y="567559"/>
                </a:cubicBezTo>
              </a:path>
            </a:pathLst>
          </a:cu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055D63D-45FD-800A-DB90-C9B8B3038D06}"/>
              </a:ext>
            </a:extLst>
          </p:cNvPr>
          <p:cNvSpPr txBox="1"/>
          <p:nvPr/>
        </p:nvSpPr>
        <p:spPr>
          <a:xfrm>
            <a:off x="4803534" y="3879271"/>
            <a:ext cx="1463218"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200" dirty="0"/>
              <a:t>M-type cathode</a:t>
            </a:r>
          </a:p>
          <a:p>
            <a:r>
              <a:rPr lang="en-US" altLang="ja-JP" sz="1200" dirty="0"/>
              <a:t>(Low temp.-type)</a:t>
            </a:r>
            <a:endParaRPr kumimoji="1" lang="ja-JP" alt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1F8380-8372-D29B-DFAC-3D1A23F58D60}"/>
              </a:ext>
            </a:extLst>
          </p:cNvPr>
          <p:cNvSpPr>
            <a:spLocks noGrp="1"/>
          </p:cNvSpPr>
          <p:nvPr>
            <p:ph type="title"/>
          </p:nvPr>
        </p:nvSpPr>
        <p:spPr/>
        <p:txBody>
          <a:bodyPr/>
          <a:lstStyle/>
          <a:p>
            <a:r>
              <a:rPr lang="en-US" altLang="ja-JP" dirty="0"/>
              <a:t>Contents</a:t>
            </a:r>
            <a:endParaRPr kumimoji="1" lang="ja-JP" altLang="en-US" dirty="0"/>
          </a:p>
        </p:txBody>
      </p:sp>
      <p:sp>
        <p:nvSpPr>
          <p:cNvPr id="3" name="テキスト ボックス 2">
            <a:extLst>
              <a:ext uri="{FF2B5EF4-FFF2-40B4-BE49-F238E27FC236}">
                <a16:creationId xmlns:a16="http://schemas.microsoft.com/office/drawing/2014/main" id="{183B39AF-DE62-A963-BA81-76D0368EB447}"/>
              </a:ext>
            </a:extLst>
          </p:cNvPr>
          <p:cNvSpPr txBox="1"/>
          <p:nvPr/>
        </p:nvSpPr>
        <p:spPr>
          <a:xfrm>
            <a:off x="1282262" y="1899860"/>
            <a:ext cx="9627476" cy="4247317"/>
          </a:xfrm>
          <a:prstGeom prst="rect">
            <a:avLst/>
          </a:prstGeom>
          <a:noFill/>
        </p:spPr>
        <p:txBody>
          <a:bodyPr wrap="square" rtlCol="0">
            <a:spAutoFit/>
          </a:bodyPr>
          <a:lstStyle/>
          <a:p>
            <a:endParaRPr lang="en-US" altLang="ja-JP" dirty="0"/>
          </a:p>
          <a:p>
            <a:pPr marL="285750" indent="-285750">
              <a:buFont typeface="Arial" panose="020B0604020202020204" pitchFamily="34" charset="0"/>
              <a:buChar char="•"/>
            </a:pPr>
            <a:r>
              <a:rPr lang="en-US" altLang="ja-JP" dirty="0"/>
              <a:t>Introduction</a:t>
            </a:r>
          </a:p>
          <a:p>
            <a:pPr marL="285750" indent="-285750">
              <a:buFont typeface="Arial" panose="020B0604020202020204" pitchFamily="34" charset="0"/>
              <a:buChar char="•"/>
            </a:pPr>
            <a:endParaRPr lang="en-US" altLang="ja-JP" dirty="0"/>
          </a:p>
          <a:p>
            <a:pPr marL="285750" indent="-285750">
              <a:buFont typeface="Arial" panose="020B0604020202020204" pitchFamily="34" charset="0"/>
              <a:buChar char="•"/>
            </a:pPr>
            <a:r>
              <a:rPr lang="en-US" altLang="ja-JP" dirty="0"/>
              <a:t>Currents status</a:t>
            </a:r>
            <a:r>
              <a:rPr lang="ja-JP" altLang="en-US" dirty="0"/>
              <a:t> </a:t>
            </a:r>
            <a:r>
              <a:rPr lang="en-US" altLang="ja-JP" dirty="0"/>
              <a:t>and long-term operation plan</a:t>
            </a:r>
            <a:r>
              <a:rPr lang="ja-JP" altLang="en-US" dirty="0"/>
              <a:t> </a:t>
            </a:r>
            <a:r>
              <a:rPr lang="en-US" altLang="ja-JP" dirty="0"/>
              <a:t>for</a:t>
            </a:r>
            <a:r>
              <a:rPr lang="ja-JP" altLang="en-US" dirty="0"/>
              <a:t> </a:t>
            </a:r>
            <a:endParaRPr lang="en-US" altLang="ja-JP" dirty="0"/>
          </a:p>
          <a:p>
            <a:pPr marL="285750" indent="-285750">
              <a:buFontTx/>
              <a:buChar char="-"/>
            </a:pPr>
            <a:r>
              <a:rPr lang="en-US" altLang="ja-JP" dirty="0"/>
              <a:t>Klystron</a:t>
            </a:r>
          </a:p>
          <a:p>
            <a:pPr marL="285750" indent="-285750">
              <a:buFontTx/>
              <a:buChar char="-"/>
            </a:pPr>
            <a:r>
              <a:rPr lang="en-US" altLang="ja-JP" dirty="0"/>
              <a:t>Klystron power supply (KPS)</a:t>
            </a:r>
          </a:p>
          <a:p>
            <a:pPr marL="285750" indent="-285750">
              <a:buFontTx/>
              <a:buChar char="-"/>
            </a:pPr>
            <a:r>
              <a:rPr lang="en-US" altLang="ja-JP" dirty="0"/>
              <a:t>Waveguide system and Cooling system</a:t>
            </a:r>
          </a:p>
          <a:p>
            <a:endParaRPr lang="en-US" altLang="ja-JP" dirty="0"/>
          </a:p>
          <a:p>
            <a:pPr marL="285750" indent="-285750">
              <a:buFont typeface="Arial" panose="020B0604020202020204" pitchFamily="34" charset="0"/>
              <a:buChar char="•"/>
            </a:pPr>
            <a:r>
              <a:rPr lang="en-US" altLang="ja-JP" dirty="0"/>
              <a:t>Considering for energy saving in HPRF systems</a:t>
            </a:r>
          </a:p>
          <a:p>
            <a:endParaRPr lang="en-US" altLang="ja-JP" dirty="0"/>
          </a:p>
          <a:p>
            <a:pPr marL="285750" indent="-285750">
              <a:buFont typeface="Arial" panose="020B0604020202020204" pitchFamily="34" charset="0"/>
              <a:buChar char="•"/>
            </a:pPr>
            <a:r>
              <a:rPr lang="en-US" altLang="ja-JP" dirty="0"/>
              <a:t>Summary </a:t>
            </a:r>
          </a:p>
          <a:p>
            <a:endParaRPr lang="en-US" altLang="ja-JP" dirty="0"/>
          </a:p>
          <a:p>
            <a:endParaRPr lang="en-US" altLang="ja-JP" dirty="0"/>
          </a:p>
          <a:p>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6924152F-E120-EB41-F572-0107C66C592E}"/>
              </a:ext>
            </a:extLst>
          </p:cNvPr>
          <p:cNvSpPr>
            <a:spLocks noGrp="1"/>
          </p:cNvSpPr>
          <p:nvPr>
            <p:ph type="sldNum" sz="quarter" idx="12"/>
          </p:nvPr>
        </p:nvSpPr>
        <p:spPr/>
        <p:txBody>
          <a:bodyPr/>
          <a:lstStyle/>
          <a:p>
            <a:fld id="{C1CC6206-87A9-4D64-9182-35AE2A831123}" type="slidenum">
              <a:rPr kumimoji="1" lang="ja-JP" altLang="en-US" smtClean="0"/>
              <a:t>2</a:t>
            </a:fld>
            <a:endParaRPr kumimoji="1" lang="ja-JP" altLang="en-US"/>
          </a:p>
        </p:txBody>
      </p:sp>
      <p:sp>
        <p:nvSpPr>
          <p:cNvPr id="5" name="日付プレースホルダー 4">
            <a:extLst>
              <a:ext uri="{FF2B5EF4-FFF2-40B4-BE49-F238E27FC236}">
                <a16:creationId xmlns:a16="http://schemas.microsoft.com/office/drawing/2014/main" id="{018C6F27-54CB-F696-6F11-F486F7B45CDB}"/>
              </a:ext>
            </a:extLst>
          </p:cNvPr>
          <p:cNvSpPr>
            <a:spLocks noGrp="1"/>
          </p:cNvSpPr>
          <p:nvPr>
            <p:ph type="dt" sz="half" idx="10"/>
          </p:nvPr>
        </p:nvSpPr>
        <p:spPr/>
        <p:txBody>
          <a:bodyPr/>
          <a:lstStyle/>
          <a:p>
            <a:r>
              <a:rPr kumimoji="1" lang="en-US" altLang="ja-JP"/>
              <a:t>2024/3/26</a:t>
            </a:r>
            <a:endParaRPr kumimoji="1" lang="ja-JP" altLang="en-US"/>
          </a:p>
        </p:txBody>
      </p:sp>
      <p:sp>
        <p:nvSpPr>
          <p:cNvPr id="6" name="フッター プレースホルダー 5">
            <a:extLst>
              <a:ext uri="{FF2B5EF4-FFF2-40B4-BE49-F238E27FC236}">
                <a16:creationId xmlns:a16="http://schemas.microsoft.com/office/drawing/2014/main" id="{E1DAEAC7-2A16-D592-1C04-6D5A19EE7C4C}"/>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3642387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ピクチャ 1.png"/>
          <p:cNvPicPr>
            <a:picLocks noChangeAspect="1"/>
          </p:cNvPicPr>
          <p:nvPr/>
        </p:nvPicPr>
        <p:blipFill>
          <a:blip r:embed="rId2"/>
          <a:stretch>
            <a:fillRect/>
          </a:stretch>
        </p:blipFill>
        <p:spPr>
          <a:xfrm>
            <a:off x="2366367" y="628726"/>
            <a:ext cx="3481774" cy="2749774"/>
          </a:xfrm>
          <a:prstGeom prst="rect">
            <a:avLst/>
          </a:prstGeom>
        </p:spPr>
      </p:pic>
      <p:pic>
        <p:nvPicPr>
          <p:cNvPr id="6" name="図 5" descr="ピクチャ 3.png"/>
          <p:cNvPicPr>
            <a:picLocks noChangeAspect="1"/>
          </p:cNvPicPr>
          <p:nvPr/>
        </p:nvPicPr>
        <p:blipFill>
          <a:blip r:embed="rId3"/>
          <a:stretch>
            <a:fillRect/>
          </a:stretch>
        </p:blipFill>
        <p:spPr>
          <a:xfrm>
            <a:off x="2220490" y="3480801"/>
            <a:ext cx="3627651" cy="2911827"/>
          </a:xfrm>
          <a:prstGeom prst="rect">
            <a:avLst/>
          </a:prstGeom>
        </p:spPr>
      </p:pic>
      <p:pic>
        <p:nvPicPr>
          <p:cNvPr id="7" name="図 6" descr="ピクチャ 4.png"/>
          <p:cNvPicPr>
            <a:picLocks noChangeAspect="1"/>
          </p:cNvPicPr>
          <p:nvPr/>
        </p:nvPicPr>
        <p:blipFill>
          <a:blip r:embed="rId4"/>
          <a:stretch>
            <a:fillRect/>
          </a:stretch>
        </p:blipFill>
        <p:spPr>
          <a:xfrm>
            <a:off x="6195181" y="517794"/>
            <a:ext cx="3818986" cy="2963007"/>
          </a:xfrm>
          <a:prstGeom prst="rect">
            <a:avLst/>
          </a:prstGeom>
        </p:spPr>
      </p:pic>
      <p:sp>
        <p:nvSpPr>
          <p:cNvPr id="8" name="テキスト ボックス 7"/>
          <p:cNvSpPr txBox="1"/>
          <p:nvPr/>
        </p:nvSpPr>
        <p:spPr>
          <a:xfrm>
            <a:off x="1195954" y="189784"/>
            <a:ext cx="6838732" cy="369332"/>
          </a:xfrm>
          <a:prstGeom prst="rect">
            <a:avLst/>
          </a:prstGeom>
          <a:noFill/>
        </p:spPr>
        <p:txBody>
          <a:bodyPr wrap="none" rtlCol="0">
            <a:spAutoFit/>
          </a:bodyPr>
          <a:lstStyle/>
          <a:p>
            <a:pPr marL="342900" indent="-342900">
              <a:buAutoNum type="arabicParenR"/>
            </a:pPr>
            <a:r>
              <a:rPr kumimoji="1" lang="en-US" altLang="ja-JP" sz="1800" dirty="0"/>
              <a:t>Input/output hysteresis investigation and countermeasures</a:t>
            </a:r>
          </a:p>
        </p:txBody>
      </p:sp>
      <p:sp>
        <p:nvSpPr>
          <p:cNvPr id="9" name="テキスト ボックス 8"/>
          <p:cNvSpPr txBox="1"/>
          <p:nvPr/>
        </p:nvSpPr>
        <p:spPr>
          <a:xfrm>
            <a:off x="842996" y="6392628"/>
            <a:ext cx="11001730" cy="338554"/>
          </a:xfrm>
          <a:prstGeom prst="rect">
            <a:avLst/>
          </a:prstGeom>
          <a:noFill/>
        </p:spPr>
        <p:txBody>
          <a:bodyPr wrap="none" rtlCol="0">
            <a:spAutoFit/>
          </a:bodyPr>
          <a:lstStyle/>
          <a:p>
            <a:r>
              <a:rPr lang="en-US" altLang="ja-JP" sz="1600" b="0" i="0" dirty="0">
                <a:solidFill>
                  <a:srgbClr val="3C4043"/>
                </a:solidFill>
                <a:effectLst/>
              </a:rPr>
              <a:t>* When changing the magnetic field of focusing coil near the second cavity, the characteristics of klystron changes.</a:t>
            </a:r>
            <a:endParaRPr lang="ja-JP" altLang="en-US" sz="1600" dirty="0">
              <a:solidFill>
                <a:srgbClr val="000000"/>
              </a:solidFill>
            </a:endParaRPr>
          </a:p>
        </p:txBody>
      </p:sp>
      <p:pic>
        <p:nvPicPr>
          <p:cNvPr id="10" name="図 9" descr="ピクチャ 5.png"/>
          <p:cNvPicPr>
            <a:picLocks noChangeAspect="1"/>
          </p:cNvPicPr>
          <p:nvPr/>
        </p:nvPicPr>
        <p:blipFill>
          <a:blip r:embed="rId5"/>
          <a:stretch>
            <a:fillRect/>
          </a:stretch>
        </p:blipFill>
        <p:spPr>
          <a:xfrm>
            <a:off x="6802899" y="3620021"/>
            <a:ext cx="2463574" cy="2340070"/>
          </a:xfrm>
          <a:prstGeom prst="rect">
            <a:avLst/>
          </a:prstGeom>
        </p:spPr>
      </p:pic>
      <p:sp>
        <p:nvSpPr>
          <p:cNvPr id="11" name="テキスト ボックス 10"/>
          <p:cNvSpPr txBox="1"/>
          <p:nvPr/>
        </p:nvSpPr>
        <p:spPr>
          <a:xfrm>
            <a:off x="9266474" y="4059096"/>
            <a:ext cx="1707519" cy="338554"/>
          </a:xfrm>
          <a:prstGeom prst="rect">
            <a:avLst/>
          </a:prstGeom>
          <a:noFill/>
        </p:spPr>
        <p:txBody>
          <a:bodyPr wrap="none" rtlCol="0">
            <a:spAutoFit/>
          </a:bodyPr>
          <a:lstStyle/>
          <a:p>
            <a:r>
              <a:rPr lang="en-US" altLang="ja-JP" sz="1600" dirty="0"/>
              <a:t>Crown structure</a:t>
            </a:r>
            <a:endParaRPr lang="ja-JP" alt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24EBF0E8-0517-F97E-ECF6-233331E702F1}"/>
              </a:ext>
            </a:extLst>
          </p:cNvPr>
          <p:cNvSpPr>
            <a:spLocks noGrp="1"/>
          </p:cNvSpPr>
          <p:nvPr>
            <p:ph type="dt" sz="half" idx="10"/>
          </p:nvPr>
        </p:nvSpPr>
        <p:spPr/>
        <p:txBody>
          <a:bodyPr/>
          <a:lstStyle/>
          <a:p>
            <a:r>
              <a:rPr kumimoji="1" lang="en-US" altLang="ja-JP"/>
              <a:t>2024/3/26</a:t>
            </a:r>
            <a:endParaRPr kumimoji="1" lang="ja-JP" altLang="en-US"/>
          </a:p>
        </p:txBody>
      </p:sp>
      <p:sp>
        <p:nvSpPr>
          <p:cNvPr id="4" name="フッター プレースホルダー 3">
            <a:extLst>
              <a:ext uri="{FF2B5EF4-FFF2-40B4-BE49-F238E27FC236}">
                <a16:creationId xmlns:a16="http://schemas.microsoft.com/office/drawing/2014/main" id="{733609BF-359A-0903-C9EC-8EA25E4272A6}"/>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5" name="スライド番号プレースホルダー 4">
            <a:extLst>
              <a:ext uri="{FF2B5EF4-FFF2-40B4-BE49-F238E27FC236}">
                <a16:creationId xmlns:a16="http://schemas.microsoft.com/office/drawing/2014/main" id="{A284386C-B211-DC7B-3658-F28F7B643297}"/>
              </a:ext>
            </a:extLst>
          </p:cNvPr>
          <p:cNvSpPr>
            <a:spLocks noGrp="1"/>
          </p:cNvSpPr>
          <p:nvPr>
            <p:ph type="sldNum" sz="quarter" idx="12"/>
          </p:nvPr>
        </p:nvSpPr>
        <p:spPr/>
        <p:txBody>
          <a:bodyPr/>
          <a:lstStyle/>
          <a:p>
            <a:fld id="{C1CC6206-87A9-4D64-9182-35AE2A831123}" type="slidenum">
              <a:rPr kumimoji="1" lang="ja-JP" altLang="en-US" smtClean="0"/>
              <a:t>21</a:t>
            </a:fld>
            <a:endParaRPr kumimoji="1" lang="ja-JP" altLang="en-US"/>
          </a:p>
        </p:txBody>
      </p:sp>
      <p:pic>
        <p:nvPicPr>
          <p:cNvPr id="7" name="図 6">
            <a:extLst>
              <a:ext uri="{FF2B5EF4-FFF2-40B4-BE49-F238E27FC236}">
                <a16:creationId xmlns:a16="http://schemas.microsoft.com/office/drawing/2014/main" id="{45F679B9-2F46-F662-CEDA-9E1A6F0F7F70}"/>
              </a:ext>
            </a:extLst>
          </p:cNvPr>
          <p:cNvPicPr>
            <a:picLocks noChangeAspect="1"/>
          </p:cNvPicPr>
          <p:nvPr/>
        </p:nvPicPr>
        <p:blipFill>
          <a:blip r:embed="rId2"/>
          <a:stretch>
            <a:fillRect/>
          </a:stretch>
        </p:blipFill>
        <p:spPr>
          <a:xfrm>
            <a:off x="3992880" y="15505"/>
            <a:ext cx="8172450" cy="6340845"/>
          </a:xfrm>
          <a:prstGeom prst="rect">
            <a:avLst/>
          </a:prstGeom>
        </p:spPr>
      </p:pic>
      <p:sp>
        <p:nvSpPr>
          <p:cNvPr id="8" name="テキスト ボックス 7">
            <a:extLst>
              <a:ext uri="{FF2B5EF4-FFF2-40B4-BE49-F238E27FC236}">
                <a16:creationId xmlns:a16="http://schemas.microsoft.com/office/drawing/2014/main" id="{F50874E4-8C79-B90D-2B8C-9D2C2630EF90}"/>
              </a:ext>
            </a:extLst>
          </p:cNvPr>
          <p:cNvSpPr txBox="1"/>
          <p:nvPr/>
        </p:nvSpPr>
        <p:spPr>
          <a:xfrm>
            <a:off x="285750" y="457200"/>
            <a:ext cx="3752850" cy="2154436"/>
          </a:xfrm>
          <a:prstGeom prst="rect">
            <a:avLst/>
          </a:prstGeom>
          <a:noFill/>
        </p:spPr>
        <p:txBody>
          <a:bodyPr wrap="square" rtlCol="0">
            <a:spAutoFit/>
          </a:bodyPr>
          <a:lstStyle/>
          <a:p>
            <a:r>
              <a:rPr kumimoji="1" lang="en-US" altLang="ja-JP" dirty="0"/>
              <a:t>List of klystrons </a:t>
            </a:r>
          </a:p>
          <a:p>
            <a:pPr marL="285750" indent="-285750">
              <a:buFontTx/>
              <a:buChar char="-"/>
            </a:pPr>
            <a:r>
              <a:rPr lang="en-US" altLang="ja-JP" dirty="0"/>
              <a:t>Time occurred breakdown</a:t>
            </a:r>
          </a:p>
          <a:p>
            <a:r>
              <a:rPr lang="en-US" altLang="ja-JP" dirty="0"/>
              <a:t>    (Specification of E3786)</a:t>
            </a:r>
          </a:p>
          <a:p>
            <a:endParaRPr lang="en-US" altLang="ja-JP" sz="1600" dirty="0"/>
          </a:p>
          <a:p>
            <a:pPr marL="285750" indent="-285750">
              <a:buFont typeface="Arial" panose="020B0604020202020204" pitchFamily="34" charset="0"/>
              <a:buChar char="•"/>
            </a:pPr>
            <a:r>
              <a:rPr lang="en-US" altLang="ja-JP" sz="1600" b="0" i="0" dirty="0">
                <a:solidFill>
                  <a:srgbClr val="3C4043"/>
                </a:solidFill>
                <a:effectLst/>
              </a:rPr>
              <a:t>If the initial treatment of the electron gun is done well, its lifespan will be extended.</a:t>
            </a:r>
          </a:p>
          <a:p>
            <a:endParaRPr kumimoji="1" lang="en-US" altLang="ja-JP" sz="1600" dirty="0">
              <a:solidFill>
                <a:srgbClr val="3C4043"/>
              </a:solidFill>
            </a:endParaRPr>
          </a:p>
        </p:txBody>
      </p:sp>
      <p:sp>
        <p:nvSpPr>
          <p:cNvPr id="9" name="テキスト ボックス 8">
            <a:extLst>
              <a:ext uri="{FF2B5EF4-FFF2-40B4-BE49-F238E27FC236}">
                <a16:creationId xmlns:a16="http://schemas.microsoft.com/office/drawing/2014/main" id="{648859A1-60C7-5784-EF25-048F36EE4B74}"/>
              </a:ext>
            </a:extLst>
          </p:cNvPr>
          <p:cNvSpPr txBox="1"/>
          <p:nvPr/>
        </p:nvSpPr>
        <p:spPr>
          <a:xfrm>
            <a:off x="3273972" y="5984915"/>
            <a:ext cx="882869" cy="369332"/>
          </a:xfrm>
          <a:prstGeom prst="rect">
            <a:avLst/>
          </a:prstGeom>
          <a:noFill/>
        </p:spPr>
        <p:txBody>
          <a:bodyPr wrap="square" rtlCol="0">
            <a:spAutoFit/>
          </a:bodyPr>
          <a:lstStyle/>
          <a:p>
            <a:r>
              <a:rPr kumimoji="1" lang="en-US" altLang="ja-JP" dirty="0"/>
              <a:t>D07B</a:t>
            </a:r>
            <a:endParaRPr kumimoji="1" lang="ja-JP" altLang="en-US" dirty="0"/>
          </a:p>
        </p:txBody>
      </p:sp>
      <p:sp>
        <p:nvSpPr>
          <p:cNvPr id="10" name="円弧 9">
            <a:extLst>
              <a:ext uri="{FF2B5EF4-FFF2-40B4-BE49-F238E27FC236}">
                <a16:creationId xmlns:a16="http://schemas.microsoft.com/office/drawing/2014/main" id="{1CD069E6-92B7-0F86-9C11-65B14ABE1C67}"/>
              </a:ext>
            </a:extLst>
          </p:cNvPr>
          <p:cNvSpPr/>
          <p:nvPr/>
        </p:nvSpPr>
        <p:spPr>
          <a:xfrm flipH="1">
            <a:off x="6469117" y="1534418"/>
            <a:ext cx="625365" cy="365125"/>
          </a:xfrm>
          <a:prstGeom prst="arc">
            <a:avLst>
              <a:gd name="adj1" fmla="val 16200000"/>
              <a:gd name="adj2" fmla="val 5507398"/>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568786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2CB196-1B4B-CD34-B50B-B0157157FDBE}"/>
              </a:ext>
            </a:extLst>
          </p:cNvPr>
          <p:cNvSpPr>
            <a:spLocks noGrp="1"/>
          </p:cNvSpPr>
          <p:nvPr>
            <p:ph type="title"/>
          </p:nvPr>
        </p:nvSpPr>
        <p:spPr>
          <a:xfrm>
            <a:off x="409222" y="202050"/>
            <a:ext cx="2975109" cy="1325563"/>
          </a:xfrm>
        </p:spPr>
        <p:txBody>
          <a:bodyPr>
            <a:normAutofit/>
          </a:bodyPr>
          <a:lstStyle/>
          <a:p>
            <a:r>
              <a:rPr lang="en-US" altLang="ja-JP" sz="3200" u="sng" dirty="0"/>
              <a:t>Introduction</a:t>
            </a:r>
            <a:endParaRPr kumimoji="1" lang="ja-JP" altLang="en-US" sz="3200" u="sng" dirty="0"/>
          </a:p>
        </p:txBody>
      </p:sp>
      <p:sp>
        <p:nvSpPr>
          <p:cNvPr id="3" name="テキスト ボックス 2">
            <a:extLst>
              <a:ext uri="{FF2B5EF4-FFF2-40B4-BE49-F238E27FC236}">
                <a16:creationId xmlns:a16="http://schemas.microsoft.com/office/drawing/2014/main" id="{F6374817-C580-7053-EB72-E5B705CD6018}"/>
              </a:ext>
            </a:extLst>
          </p:cNvPr>
          <p:cNvSpPr txBox="1"/>
          <p:nvPr/>
        </p:nvSpPr>
        <p:spPr>
          <a:xfrm>
            <a:off x="156300" y="1197171"/>
            <a:ext cx="5792893" cy="5139869"/>
          </a:xfrm>
          <a:prstGeom prst="rect">
            <a:avLst/>
          </a:prstGeom>
          <a:noFill/>
        </p:spPr>
        <p:txBody>
          <a:bodyPr wrap="square" rtlCol="0">
            <a:spAutoFit/>
          </a:bodyPr>
          <a:lstStyle/>
          <a:p>
            <a:r>
              <a:rPr lang="en-US" altLang="ja-JP" sz="1600" dirty="0"/>
              <a:t>Many </a:t>
            </a:r>
            <a:r>
              <a:rPr lang="en-US" altLang="ja-JP" sz="1600" dirty="0" err="1"/>
              <a:t>equipments</a:t>
            </a:r>
            <a:r>
              <a:rPr lang="en-US" altLang="ja-JP" sz="1600" dirty="0"/>
              <a:t>, which compose high-power RF systems (including LLRF) used in </a:t>
            </a:r>
            <a:r>
              <a:rPr lang="en-US" altLang="ja-JP" sz="1600" dirty="0" err="1"/>
              <a:t>SuperKEKB</a:t>
            </a:r>
            <a:r>
              <a:rPr lang="en-US" altLang="ja-JP" sz="1600" dirty="0"/>
              <a:t>, were manufactured for TRISTAN that was constructed in early 1980s. </a:t>
            </a:r>
          </a:p>
          <a:p>
            <a:endParaRPr lang="en-US" altLang="ja-JP" sz="800" dirty="0"/>
          </a:p>
          <a:p>
            <a:r>
              <a:rPr lang="en-US" altLang="ja-JP" sz="1600" dirty="0"/>
              <a:t>- Used for more than 35 years since manufacturing. </a:t>
            </a:r>
            <a:endParaRPr lang="en-US" altLang="ja-JP" sz="800" dirty="0"/>
          </a:p>
          <a:p>
            <a:r>
              <a:rPr lang="en-US" altLang="ja-JP" sz="1600" dirty="0"/>
              <a:t>- Used while continuing maintenance </a:t>
            </a:r>
            <a:r>
              <a:rPr kumimoji="1" lang="en-US" altLang="ja-JP" sz="1600" dirty="0"/>
              <a:t>systematically </a:t>
            </a:r>
          </a:p>
          <a:p>
            <a:r>
              <a:rPr lang="en-US" altLang="ja-JP" sz="1600" dirty="0"/>
              <a:t>   within the approved budget.</a:t>
            </a:r>
          </a:p>
          <a:p>
            <a:endParaRPr lang="en-US" altLang="ja-JP" sz="800" dirty="0"/>
          </a:p>
          <a:p>
            <a:r>
              <a:rPr lang="en-US" altLang="ja-JP" sz="1600" dirty="0"/>
              <a:t>T</a:t>
            </a:r>
            <a:r>
              <a:rPr kumimoji="1" lang="en-US" altLang="ja-JP" sz="1600" dirty="0"/>
              <a:t>he development of elemental technologies in the field classified as high-power </a:t>
            </a:r>
            <a:r>
              <a:rPr lang="en-US" altLang="ja-JP" sz="1600" dirty="0"/>
              <a:t>RF</a:t>
            </a:r>
            <a:r>
              <a:rPr kumimoji="1" lang="en-US" altLang="ja-JP" sz="1600" dirty="0"/>
              <a:t> was almost completed by the </a:t>
            </a:r>
            <a:r>
              <a:rPr lang="en-US" altLang="ja-JP" sz="1600" dirty="0"/>
              <a:t>KEKB</a:t>
            </a:r>
            <a:r>
              <a:rPr kumimoji="1" lang="en-US" altLang="ja-JP" sz="1600" dirty="0"/>
              <a:t>. </a:t>
            </a:r>
          </a:p>
          <a:p>
            <a:endParaRPr lang="en-US" altLang="ja-JP" sz="800" dirty="0"/>
          </a:p>
          <a:p>
            <a:r>
              <a:rPr kumimoji="1" lang="en-US" altLang="ja-JP" sz="1600" dirty="0"/>
              <a:t>- Target of research</a:t>
            </a:r>
            <a:r>
              <a:rPr lang="en-US" altLang="ja-JP" sz="1600" dirty="0"/>
              <a:t>: E</a:t>
            </a:r>
            <a:r>
              <a:rPr kumimoji="1" lang="en-US" altLang="ja-JP" sz="1600" dirty="0"/>
              <a:t>valuation of the lifespan </a:t>
            </a:r>
            <a:endParaRPr lang="en-US" altLang="ja-JP" sz="800" dirty="0"/>
          </a:p>
          <a:p>
            <a:endParaRPr lang="en-US" altLang="ja-JP" sz="800" dirty="0"/>
          </a:p>
          <a:p>
            <a:r>
              <a:rPr lang="en-US" altLang="ja-JP" sz="1600" b="0" i="0" dirty="0">
                <a:solidFill>
                  <a:srgbClr val="3C4043"/>
                </a:solidFill>
                <a:effectLst/>
              </a:rPr>
              <a:t>The number of stations taken off from operation varies depending on the location of the failure.</a:t>
            </a:r>
          </a:p>
          <a:p>
            <a:endParaRPr kumimoji="1" lang="en-US" altLang="ja-JP" sz="1600" dirty="0">
              <a:solidFill>
                <a:srgbClr val="3C4043"/>
              </a:solidFill>
            </a:endParaRPr>
          </a:p>
          <a:p>
            <a:r>
              <a:rPr lang="en-US" altLang="ja-JP" sz="1600" dirty="0"/>
              <a:t>*Currently, </a:t>
            </a:r>
          </a:p>
          <a:p>
            <a:r>
              <a:rPr lang="en-US" altLang="ja-JP" sz="1600" dirty="0"/>
              <a:t>- One KPS (D04E and D04F) is stopped due to failure of    </a:t>
            </a:r>
          </a:p>
          <a:p>
            <a:r>
              <a:rPr lang="en-US" altLang="ja-JP" sz="1600" dirty="0"/>
              <a:t>  around r</a:t>
            </a:r>
            <a:r>
              <a:rPr kumimoji="1" lang="en-US" altLang="ja-JP" sz="1600" dirty="0"/>
              <a:t>ectifier, it occurred </a:t>
            </a:r>
            <a:r>
              <a:rPr kumimoji="1" lang="en-US" altLang="ja-JP" sz="1600" dirty="0">
                <a:solidFill>
                  <a:srgbClr val="3C4043"/>
                </a:solidFill>
              </a:rPr>
              <a:t>d</a:t>
            </a:r>
            <a:r>
              <a:rPr lang="en-US" altLang="ja-JP" sz="1600" b="0" i="0" dirty="0">
                <a:solidFill>
                  <a:srgbClr val="3C4043"/>
                </a:solidFill>
                <a:effectLst/>
              </a:rPr>
              <a:t>uring startup for 2024ab run</a:t>
            </a:r>
            <a:r>
              <a:rPr lang="en-US" altLang="ja-JP" sz="1600" dirty="0"/>
              <a:t>. </a:t>
            </a:r>
          </a:p>
          <a:p>
            <a:r>
              <a:rPr lang="en-US" altLang="ja-JP" sz="1600" dirty="0"/>
              <a:t>- One klystron (D07B) replaced in End of Feb 2024 due to </a:t>
            </a:r>
          </a:p>
          <a:p>
            <a:r>
              <a:rPr lang="en-US" altLang="ja-JP" sz="1600" dirty="0"/>
              <a:t>  breakdown occurred in tube (trip rate gradually increased). </a:t>
            </a:r>
          </a:p>
        </p:txBody>
      </p:sp>
      <p:sp>
        <p:nvSpPr>
          <p:cNvPr id="6" name="テキスト ボックス 5">
            <a:extLst>
              <a:ext uri="{FF2B5EF4-FFF2-40B4-BE49-F238E27FC236}">
                <a16:creationId xmlns:a16="http://schemas.microsoft.com/office/drawing/2014/main" id="{2CA44DDC-FD73-9397-B0F1-379040E83FC7}"/>
              </a:ext>
            </a:extLst>
          </p:cNvPr>
          <p:cNvSpPr txBox="1"/>
          <p:nvPr/>
        </p:nvSpPr>
        <p:spPr>
          <a:xfrm>
            <a:off x="6186227" y="4804043"/>
            <a:ext cx="5649102"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ja-JP" sz="1400" dirty="0"/>
              <a:t>*Number of RF stations in </a:t>
            </a:r>
            <a:r>
              <a:rPr lang="en-US" altLang="ja-JP" sz="1400" dirty="0" err="1"/>
              <a:t>SuperKEKB</a:t>
            </a:r>
            <a:endParaRPr kumimoji="1" lang="en-US" altLang="ja-JP" sz="1400" dirty="0"/>
          </a:p>
          <a:p>
            <a:r>
              <a:rPr kumimoji="1" lang="en-US" altLang="ja-JP" sz="1400" dirty="0"/>
              <a:t>  Total</a:t>
            </a:r>
            <a:r>
              <a:rPr kumimoji="1" lang="ja-JP" altLang="en-US" sz="1400" dirty="0"/>
              <a:t> </a:t>
            </a:r>
            <a:r>
              <a:rPr kumimoji="1" lang="en-US" altLang="ja-JP" sz="1400" dirty="0"/>
              <a:t>31</a:t>
            </a:r>
            <a:r>
              <a:rPr kumimoji="1" lang="ja-JP" altLang="en-US" sz="1400" dirty="0"/>
              <a:t> </a:t>
            </a:r>
            <a:r>
              <a:rPr lang="en-US" altLang="ja-JP" sz="1400" dirty="0"/>
              <a:t>stations are operating in </a:t>
            </a:r>
            <a:r>
              <a:rPr kumimoji="1" lang="en-US" altLang="ja-JP" sz="1400" dirty="0"/>
              <a:t>MR</a:t>
            </a:r>
            <a:r>
              <a:rPr lang="en-US" altLang="ja-JP" sz="1400" dirty="0"/>
              <a:t>(</a:t>
            </a:r>
            <a:r>
              <a:rPr kumimoji="1" lang="en-US" altLang="ja-JP" sz="1400" dirty="0"/>
              <a:t>30</a:t>
            </a:r>
            <a:r>
              <a:rPr lang="en-US" altLang="ja-JP" sz="1400" dirty="0"/>
              <a:t>)</a:t>
            </a:r>
            <a:r>
              <a:rPr lang="ja-JP" altLang="en-US" sz="1400" dirty="0"/>
              <a:t> </a:t>
            </a:r>
            <a:r>
              <a:rPr kumimoji="1" lang="en-US" altLang="ja-JP" sz="1400" dirty="0"/>
              <a:t>and DR</a:t>
            </a:r>
            <a:r>
              <a:rPr kumimoji="1" lang="ja-JP" altLang="en-US" sz="1400" dirty="0"/>
              <a:t> </a:t>
            </a:r>
            <a:r>
              <a:rPr kumimoji="1" lang="en-US" altLang="ja-JP" sz="1400" dirty="0"/>
              <a:t>(1</a:t>
            </a:r>
            <a:r>
              <a:rPr lang="en-US" altLang="ja-JP" sz="1400" dirty="0"/>
              <a:t>).</a:t>
            </a:r>
          </a:p>
          <a:p>
            <a:endParaRPr lang="en-US" altLang="ja-JP" sz="1400" dirty="0"/>
          </a:p>
          <a:p>
            <a:r>
              <a:rPr lang="en-US" altLang="ja-JP" sz="1400" dirty="0"/>
              <a:t>*In addition, we also have six stations for testing each component. (508.9 MHz x4, 1018 MHz x1 and 1250 MHz x1)</a:t>
            </a:r>
          </a:p>
          <a:p>
            <a:r>
              <a:rPr kumimoji="1" lang="en-US" altLang="ja-JP" sz="1400" dirty="0"/>
              <a:t>-&gt; </a:t>
            </a:r>
            <a:r>
              <a:rPr lang="en-US" altLang="ja-JP" sz="1400" dirty="0"/>
              <a:t>They also serve as spare part for RF stations of MR and DR. </a:t>
            </a:r>
            <a:endParaRPr kumimoji="1" lang="ja-JP" altLang="en-US" sz="1400" dirty="0"/>
          </a:p>
        </p:txBody>
      </p:sp>
      <p:pic>
        <p:nvPicPr>
          <p:cNvPr id="11" name="Picture 3" descr="E:\kenken_data\学会関係\2019_05_IPAC\upload-files\MOPRB022f1.png">
            <a:extLst>
              <a:ext uri="{FF2B5EF4-FFF2-40B4-BE49-F238E27FC236}">
                <a16:creationId xmlns:a16="http://schemas.microsoft.com/office/drawing/2014/main" id="{7A949477-A98A-6C7E-8C32-24ECBEF6C3AE}"/>
              </a:ext>
            </a:extLst>
          </p:cNvPr>
          <p:cNvPicPr>
            <a:picLocks noChangeAspect="1" noChangeArrowheads="1"/>
          </p:cNvPicPr>
          <p:nvPr/>
        </p:nvPicPr>
        <p:blipFill>
          <a:blip r:embed="rId3" cstate="print"/>
          <a:srcRect/>
          <a:stretch>
            <a:fillRect/>
          </a:stretch>
        </p:blipFill>
        <p:spPr bwMode="auto">
          <a:xfrm>
            <a:off x="5982077" y="609603"/>
            <a:ext cx="6033149" cy="3873307"/>
          </a:xfrm>
          <a:prstGeom prst="rect">
            <a:avLst/>
          </a:prstGeom>
          <a:noFill/>
        </p:spPr>
      </p:pic>
      <p:sp>
        <p:nvSpPr>
          <p:cNvPr id="14" name="正方形/長方形 13">
            <a:extLst>
              <a:ext uri="{FF2B5EF4-FFF2-40B4-BE49-F238E27FC236}">
                <a16:creationId xmlns:a16="http://schemas.microsoft.com/office/drawing/2014/main" id="{EB164E06-0A80-B239-6624-67BDCD242595}"/>
              </a:ext>
            </a:extLst>
          </p:cNvPr>
          <p:cNvSpPr/>
          <p:nvPr/>
        </p:nvSpPr>
        <p:spPr>
          <a:xfrm>
            <a:off x="11634950" y="1212306"/>
            <a:ext cx="200378" cy="4624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9A7E0D6-D89D-3031-C2A2-698666695543}"/>
              </a:ext>
            </a:extLst>
          </p:cNvPr>
          <p:cNvSpPr/>
          <p:nvPr/>
        </p:nvSpPr>
        <p:spPr>
          <a:xfrm>
            <a:off x="10378964" y="2847608"/>
            <a:ext cx="200378" cy="4624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D321C70-029E-FA05-1D91-584540F35A85}"/>
              </a:ext>
            </a:extLst>
          </p:cNvPr>
          <p:cNvSpPr/>
          <p:nvPr/>
        </p:nvSpPr>
        <p:spPr>
          <a:xfrm>
            <a:off x="9186038" y="3111064"/>
            <a:ext cx="555827" cy="19899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D4BB057B-F7BC-9050-90B6-58B49FBBABC2}"/>
              </a:ext>
            </a:extLst>
          </p:cNvPr>
          <p:cNvSpPr/>
          <p:nvPr/>
        </p:nvSpPr>
        <p:spPr>
          <a:xfrm>
            <a:off x="6952590" y="4283912"/>
            <a:ext cx="555827" cy="19899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5474227-EC45-9247-7DB6-1BF3E858C9AD}"/>
              </a:ext>
            </a:extLst>
          </p:cNvPr>
          <p:cNvSpPr/>
          <p:nvPr/>
        </p:nvSpPr>
        <p:spPr>
          <a:xfrm>
            <a:off x="6687028" y="2879837"/>
            <a:ext cx="200378" cy="4624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0250FA1E-6267-A430-DBC6-6766194A73E4}"/>
              </a:ext>
            </a:extLst>
          </p:cNvPr>
          <p:cNvSpPr/>
          <p:nvPr/>
        </p:nvSpPr>
        <p:spPr>
          <a:xfrm>
            <a:off x="6687028" y="1798730"/>
            <a:ext cx="200378" cy="4624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117CFD11-9BA6-6113-B710-1E2358432484}"/>
              </a:ext>
            </a:extLst>
          </p:cNvPr>
          <p:cNvSpPr/>
          <p:nvPr/>
        </p:nvSpPr>
        <p:spPr>
          <a:xfrm>
            <a:off x="9463951" y="1674760"/>
            <a:ext cx="170970" cy="216509"/>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096E06EA-D967-30A7-BD21-45F015E0E48E}"/>
              </a:ext>
            </a:extLst>
          </p:cNvPr>
          <p:cNvSpPr txBox="1"/>
          <p:nvPr/>
        </p:nvSpPr>
        <p:spPr>
          <a:xfrm>
            <a:off x="9634921" y="1491399"/>
            <a:ext cx="1136850"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ja-JP" sz="1000" b="1" dirty="0"/>
              <a:t>Cooling system</a:t>
            </a:r>
          </a:p>
          <a:p>
            <a:r>
              <a:rPr kumimoji="1" lang="en-US" altLang="ja-JP" sz="1000" b="1" dirty="0"/>
              <a:t>for HPRF</a:t>
            </a:r>
            <a:endParaRPr kumimoji="1" lang="ja-JP" altLang="en-US" sz="1000" b="1" dirty="0"/>
          </a:p>
        </p:txBody>
      </p:sp>
      <p:sp>
        <p:nvSpPr>
          <p:cNvPr id="24" name="フローチャート: 和接合 23">
            <a:extLst>
              <a:ext uri="{FF2B5EF4-FFF2-40B4-BE49-F238E27FC236}">
                <a16:creationId xmlns:a16="http://schemas.microsoft.com/office/drawing/2014/main" id="{60BC98C7-EA27-21D1-64F3-035DCC61CE2F}"/>
              </a:ext>
            </a:extLst>
          </p:cNvPr>
          <p:cNvSpPr/>
          <p:nvPr/>
        </p:nvSpPr>
        <p:spPr>
          <a:xfrm>
            <a:off x="11038233" y="1491399"/>
            <a:ext cx="596717" cy="273269"/>
          </a:xfrm>
          <a:prstGeom prst="flowChartSummingJunction">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79B1FC1B-DB19-1EFE-94B7-0B9589C3CF20}"/>
              </a:ext>
            </a:extLst>
          </p:cNvPr>
          <p:cNvSpPr>
            <a:spLocks noGrp="1"/>
          </p:cNvSpPr>
          <p:nvPr>
            <p:ph type="sldNum" sz="quarter" idx="12"/>
          </p:nvPr>
        </p:nvSpPr>
        <p:spPr/>
        <p:txBody>
          <a:bodyPr/>
          <a:lstStyle/>
          <a:p>
            <a:fld id="{C1CC6206-87A9-4D64-9182-35AE2A831123}" type="slidenum">
              <a:rPr kumimoji="1" lang="ja-JP" altLang="en-US" smtClean="0"/>
              <a:t>3</a:t>
            </a:fld>
            <a:endParaRPr kumimoji="1" lang="ja-JP" altLang="en-US"/>
          </a:p>
        </p:txBody>
      </p:sp>
      <p:sp>
        <p:nvSpPr>
          <p:cNvPr id="5" name="日付プレースホルダー 4">
            <a:extLst>
              <a:ext uri="{FF2B5EF4-FFF2-40B4-BE49-F238E27FC236}">
                <a16:creationId xmlns:a16="http://schemas.microsoft.com/office/drawing/2014/main" id="{8B4A6428-D839-9356-BDC6-B8FB117E510F}"/>
              </a:ext>
            </a:extLst>
          </p:cNvPr>
          <p:cNvSpPr>
            <a:spLocks noGrp="1"/>
          </p:cNvSpPr>
          <p:nvPr>
            <p:ph type="dt" sz="half" idx="10"/>
          </p:nvPr>
        </p:nvSpPr>
        <p:spPr/>
        <p:txBody>
          <a:bodyPr/>
          <a:lstStyle/>
          <a:p>
            <a:r>
              <a:rPr kumimoji="1" lang="en-US" altLang="ja-JP"/>
              <a:t>2024/3/26</a:t>
            </a:r>
            <a:endParaRPr kumimoji="1" lang="ja-JP" altLang="en-US"/>
          </a:p>
        </p:txBody>
      </p:sp>
      <p:sp>
        <p:nvSpPr>
          <p:cNvPr id="7" name="フッター プレースホルダー 6">
            <a:extLst>
              <a:ext uri="{FF2B5EF4-FFF2-40B4-BE49-F238E27FC236}">
                <a16:creationId xmlns:a16="http://schemas.microsoft.com/office/drawing/2014/main" id="{FFE388E5-A334-76C6-D789-3EB4EC0D50F7}"/>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cxnSp>
        <p:nvCxnSpPr>
          <p:cNvPr id="9" name="直線矢印コネクタ 8">
            <a:extLst>
              <a:ext uri="{FF2B5EF4-FFF2-40B4-BE49-F238E27FC236}">
                <a16:creationId xmlns:a16="http://schemas.microsoft.com/office/drawing/2014/main" id="{70B8A18F-D0FE-D94C-F219-E96479D1D136}"/>
              </a:ext>
            </a:extLst>
          </p:cNvPr>
          <p:cNvCxnSpPr>
            <a:cxnSpLocks/>
          </p:cNvCxnSpPr>
          <p:nvPr/>
        </p:nvCxnSpPr>
        <p:spPr>
          <a:xfrm flipV="1">
            <a:off x="9186038" y="3342291"/>
            <a:ext cx="448883" cy="9416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B86A283-A167-E896-AE27-9DF7CC92BB9C}"/>
              </a:ext>
            </a:extLst>
          </p:cNvPr>
          <p:cNvSpPr txBox="1"/>
          <p:nvPr/>
        </p:nvSpPr>
        <p:spPr>
          <a:xfrm>
            <a:off x="8791289" y="4269093"/>
            <a:ext cx="76261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dirty="0">
                <a:solidFill>
                  <a:srgbClr val="FF0000"/>
                </a:solidFill>
              </a:rPr>
              <a:t>Replace</a:t>
            </a:r>
            <a:endParaRPr kumimoji="1" lang="ja-JP" altLang="en-US" sz="1200" dirty="0">
              <a:solidFill>
                <a:srgbClr val="FF0000"/>
              </a:solidFill>
            </a:endParaRPr>
          </a:p>
        </p:txBody>
      </p:sp>
    </p:spTree>
    <p:extLst>
      <p:ext uri="{BB962C8B-B14F-4D97-AF65-F5344CB8AC3E}">
        <p14:creationId xmlns:p14="http://schemas.microsoft.com/office/powerpoint/2010/main" val="2902945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286E3-4D20-D8A2-307D-3BEE8BB0550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987E7BC-A393-8D8D-5D2A-BA3648EE938A}"/>
              </a:ext>
            </a:extLst>
          </p:cNvPr>
          <p:cNvSpPr>
            <a:spLocks noGrp="1"/>
          </p:cNvSpPr>
          <p:nvPr>
            <p:ph type="title"/>
          </p:nvPr>
        </p:nvSpPr>
        <p:spPr>
          <a:xfrm>
            <a:off x="312721" y="192715"/>
            <a:ext cx="4627141" cy="1325563"/>
          </a:xfrm>
        </p:spPr>
        <p:txBody>
          <a:bodyPr>
            <a:normAutofit/>
          </a:bodyPr>
          <a:lstStyle/>
          <a:p>
            <a:r>
              <a:rPr lang="en-US" altLang="ja-JP" sz="3200" u="sng" dirty="0"/>
              <a:t>Introduction</a:t>
            </a:r>
            <a:endParaRPr kumimoji="1" lang="en-US" altLang="ja-JP" sz="3200" u="sng" dirty="0"/>
          </a:p>
        </p:txBody>
      </p:sp>
      <p:pic>
        <p:nvPicPr>
          <p:cNvPr id="4" name="図 3">
            <a:extLst>
              <a:ext uri="{FF2B5EF4-FFF2-40B4-BE49-F238E27FC236}">
                <a16:creationId xmlns:a16="http://schemas.microsoft.com/office/drawing/2014/main" id="{7C179D29-5AEB-9115-4730-2CBE8E0A5696}"/>
              </a:ext>
            </a:extLst>
          </p:cNvPr>
          <p:cNvPicPr>
            <a:picLocks noChangeAspect="1"/>
          </p:cNvPicPr>
          <p:nvPr/>
        </p:nvPicPr>
        <p:blipFill>
          <a:blip r:embed="rId3"/>
          <a:stretch>
            <a:fillRect/>
          </a:stretch>
        </p:blipFill>
        <p:spPr>
          <a:xfrm>
            <a:off x="9017488" y="1405941"/>
            <a:ext cx="2883853" cy="4312549"/>
          </a:xfrm>
          <a:prstGeom prst="rect">
            <a:avLst/>
          </a:prstGeom>
        </p:spPr>
      </p:pic>
      <p:pic>
        <p:nvPicPr>
          <p:cNvPr id="30" name="Picture 2">
            <a:extLst>
              <a:ext uri="{FF2B5EF4-FFF2-40B4-BE49-F238E27FC236}">
                <a16:creationId xmlns:a16="http://schemas.microsoft.com/office/drawing/2014/main" id="{AE037F12-D4F6-296E-417C-F886AF826701}"/>
              </a:ext>
            </a:extLst>
          </p:cNvPr>
          <p:cNvPicPr>
            <a:picLocks noChangeAspect="1" noChangeArrowheads="1"/>
          </p:cNvPicPr>
          <p:nvPr/>
        </p:nvPicPr>
        <p:blipFill>
          <a:blip r:embed="rId4" cstate="print"/>
          <a:srcRect/>
          <a:stretch>
            <a:fillRect/>
          </a:stretch>
        </p:blipFill>
        <p:spPr bwMode="auto">
          <a:xfrm>
            <a:off x="4298617" y="2480440"/>
            <a:ext cx="4456486" cy="3302256"/>
          </a:xfrm>
          <a:prstGeom prst="rect">
            <a:avLst/>
          </a:prstGeom>
          <a:noFill/>
          <a:ln w="9525">
            <a:noFill/>
            <a:miter lim="800000"/>
            <a:headEnd/>
            <a:tailEnd/>
          </a:ln>
        </p:spPr>
      </p:pic>
      <p:cxnSp>
        <p:nvCxnSpPr>
          <p:cNvPr id="31" name="直線矢印コネクタ 30">
            <a:extLst>
              <a:ext uri="{FF2B5EF4-FFF2-40B4-BE49-F238E27FC236}">
                <a16:creationId xmlns:a16="http://schemas.microsoft.com/office/drawing/2014/main" id="{1BF67FB7-37B8-E180-5CEE-874E410F9C6F}"/>
              </a:ext>
            </a:extLst>
          </p:cNvPr>
          <p:cNvCxnSpPr/>
          <p:nvPr/>
        </p:nvCxnSpPr>
        <p:spPr>
          <a:xfrm>
            <a:off x="8527288" y="2329566"/>
            <a:ext cx="43048" cy="5040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8CF923ED-9F7F-E7A9-7E7F-6563EA053B47}"/>
              </a:ext>
            </a:extLst>
          </p:cNvPr>
          <p:cNvCxnSpPr>
            <a:cxnSpLocks/>
          </p:cNvCxnSpPr>
          <p:nvPr/>
        </p:nvCxnSpPr>
        <p:spPr>
          <a:xfrm flipH="1">
            <a:off x="6975780" y="2542970"/>
            <a:ext cx="140915" cy="8525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8DB25DD6-DC6E-41A2-065C-2A65298157E9}"/>
              </a:ext>
            </a:extLst>
          </p:cNvPr>
          <p:cNvCxnSpPr>
            <a:cxnSpLocks/>
          </p:cNvCxnSpPr>
          <p:nvPr/>
        </p:nvCxnSpPr>
        <p:spPr>
          <a:xfrm>
            <a:off x="7102687" y="2511480"/>
            <a:ext cx="195351" cy="8669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F6DC493A-0F89-78C1-EBD6-BC7DF0EA1A06}"/>
              </a:ext>
            </a:extLst>
          </p:cNvPr>
          <p:cNvCxnSpPr>
            <a:cxnSpLocks/>
          </p:cNvCxnSpPr>
          <p:nvPr/>
        </p:nvCxnSpPr>
        <p:spPr>
          <a:xfrm>
            <a:off x="6464071" y="3016642"/>
            <a:ext cx="721040" cy="5188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D52FE10C-D9B3-47C9-2F9C-95E0F7EFD147}"/>
              </a:ext>
            </a:extLst>
          </p:cNvPr>
          <p:cNvCxnSpPr>
            <a:cxnSpLocks/>
          </p:cNvCxnSpPr>
          <p:nvPr/>
        </p:nvCxnSpPr>
        <p:spPr>
          <a:xfrm flipV="1">
            <a:off x="5968841" y="3922758"/>
            <a:ext cx="563638" cy="5231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BEF7B3BF-17A1-0172-87FC-E19E87810A57}"/>
              </a:ext>
            </a:extLst>
          </p:cNvPr>
          <p:cNvCxnSpPr>
            <a:cxnSpLocks/>
          </p:cNvCxnSpPr>
          <p:nvPr/>
        </p:nvCxnSpPr>
        <p:spPr>
          <a:xfrm flipV="1">
            <a:off x="6409086" y="5025331"/>
            <a:ext cx="682139" cy="9922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075C6270-A297-F03C-8140-3304B6967831}"/>
              </a:ext>
            </a:extLst>
          </p:cNvPr>
          <p:cNvCxnSpPr>
            <a:cxnSpLocks/>
          </p:cNvCxnSpPr>
          <p:nvPr/>
        </p:nvCxnSpPr>
        <p:spPr>
          <a:xfrm flipH="1" flipV="1">
            <a:off x="8093199" y="4073330"/>
            <a:ext cx="335063" cy="10991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8C867008-3C91-DA87-9E3E-2F1F6067A407}"/>
              </a:ext>
            </a:extLst>
          </p:cNvPr>
          <p:cNvCxnSpPr>
            <a:cxnSpLocks/>
          </p:cNvCxnSpPr>
          <p:nvPr/>
        </p:nvCxnSpPr>
        <p:spPr>
          <a:xfrm flipH="1" flipV="1">
            <a:off x="7696330" y="4847653"/>
            <a:ext cx="189616" cy="11308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602C9D78-C5C9-3FEE-34C8-DB9C40AA470E}"/>
              </a:ext>
            </a:extLst>
          </p:cNvPr>
          <p:cNvCxnSpPr/>
          <p:nvPr/>
        </p:nvCxnSpPr>
        <p:spPr>
          <a:xfrm>
            <a:off x="4432326" y="3016642"/>
            <a:ext cx="288032" cy="5760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29161807-FCFD-B110-F5F2-35E6906A56B5}"/>
              </a:ext>
            </a:extLst>
          </p:cNvPr>
          <p:cNvSpPr txBox="1"/>
          <p:nvPr/>
        </p:nvSpPr>
        <p:spPr>
          <a:xfrm>
            <a:off x="4372968" y="2629595"/>
            <a:ext cx="150412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KPS </a:t>
            </a:r>
          </a:p>
          <a:p>
            <a:r>
              <a:rPr lang="en-US" sz="1200" dirty="0"/>
              <a:t>(DC power supply)</a:t>
            </a:r>
            <a:endParaRPr lang="en-GB" sz="1200" dirty="0"/>
          </a:p>
        </p:txBody>
      </p:sp>
      <p:sp>
        <p:nvSpPr>
          <p:cNvPr id="41" name="テキスト ボックス 40">
            <a:extLst>
              <a:ext uri="{FF2B5EF4-FFF2-40B4-BE49-F238E27FC236}">
                <a16:creationId xmlns:a16="http://schemas.microsoft.com/office/drawing/2014/main" id="{24D9637F-EEED-AF4C-343D-95157E8D889B}"/>
              </a:ext>
            </a:extLst>
          </p:cNvPr>
          <p:cNvSpPr txBox="1"/>
          <p:nvPr/>
        </p:nvSpPr>
        <p:spPr>
          <a:xfrm>
            <a:off x="6026744" y="2809560"/>
            <a:ext cx="86765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Magic-T</a:t>
            </a:r>
            <a:endParaRPr lang="en-GB" sz="1200" dirty="0"/>
          </a:p>
        </p:txBody>
      </p:sp>
      <p:sp>
        <p:nvSpPr>
          <p:cNvPr id="42" name="テキスト ボックス 41">
            <a:extLst>
              <a:ext uri="{FF2B5EF4-FFF2-40B4-BE49-F238E27FC236}">
                <a16:creationId xmlns:a16="http://schemas.microsoft.com/office/drawing/2014/main" id="{3EACB6D6-FAB7-870A-8D0B-446F01CAF330}"/>
              </a:ext>
            </a:extLst>
          </p:cNvPr>
          <p:cNvSpPr txBox="1"/>
          <p:nvPr/>
        </p:nvSpPr>
        <p:spPr>
          <a:xfrm>
            <a:off x="5782333" y="2265971"/>
            <a:ext cx="200507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To ARES cavity in tunnel</a:t>
            </a:r>
            <a:endParaRPr lang="en-GB" sz="1200" dirty="0"/>
          </a:p>
        </p:txBody>
      </p:sp>
      <p:sp>
        <p:nvSpPr>
          <p:cNvPr id="43" name="テキスト ボックス 42">
            <a:extLst>
              <a:ext uri="{FF2B5EF4-FFF2-40B4-BE49-F238E27FC236}">
                <a16:creationId xmlns:a16="http://schemas.microsoft.com/office/drawing/2014/main" id="{2239D5A5-3C2A-3BA8-E0A1-A43968AB3187}"/>
              </a:ext>
            </a:extLst>
          </p:cNvPr>
          <p:cNvSpPr txBox="1"/>
          <p:nvPr/>
        </p:nvSpPr>
        <p:spPr>
          <a:xfrm>
            <a:off x="7864574" y="2245153"/>
            <a:ext cx="987553"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Klystron</a:t>
            </a:r>
            <a:endParaRPr lang="en-GB" sz="1400" dirty="0"/>
          </a:p>
        </p:txBody>
      </p:sp>
      <p:sp>
        <p:nvSpPr>
          <p:cNvPr id="44" name="テキスト ボックス 43">
            <a:extLst>
              <a:ext uri="{FF2B5EF4-FFF2-40B4-BE49-F238E27FC236}">
                <a16:creationId xmlns:a16="http://schemas.microsoft.com/office/drawing/2014/main" id="{1D6E377E-EF86-4C3A-0FE0-9FD934B35E54}"/>
              </a:ext>
            </a:extLst>
          </p:cNvPr>
          <p:cNvSpPr txBox="1"/>
          <p:nvPr/>
        </p:nvSpPr>
        <p:spPr>
          <a:xfrm>
            <a:off x="5437340" y="4417178"/>
            <a:ext cx="154609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1.2 MW water load</a:t>
            </a:r>
          </a:p>
          <a:p>
            <a:r>
              <a:rPr lang="en-US" sz="1200" dirty="0"/>
              <a:t>(Magic-T #4)</a:t>
            </a:r>
            <a:endParaRPr lang="en-GB" sz="1200" dirty="0"/>
          </a:p>
        </p:txBody>
      </p:sp>
      <p:sp>
        <p:nvSpPr>
          <p:cNvPr id="45" name="テキスト ボックス 44">
            <a:extLst>
              <a:ext uri="{FF2B5EF4-FFF2-40B4-BE49-F238E27FC236}">
                <a16:creationId xmlns:a16="http://schemas.microsoft.com/office/drawing/2014/main" id="{68D1B3A8-A0F7-B9F3-41B4-AFCEDB4C519B}"/>
              </a:ext>
            </a:extLst>
          </p:cNvPr>
          <p:cNvSpPr txBox="1"/>
          <p:nvPr/>
        </p:nvSpPr>
        <p:spPr>
          <a:xfrm>
            <a:off x="7041642" y="5917557"/>
            <a:ext cx="178612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1.2 MW UHF circulator</a:t>
            </a:r>
          </a:p>
        </p:txBody>
      </p:sp>
      <p:cxnSp>
        <p:nvCxnSpPr>
          <p:cNvPr id="46" name="直線矢印コネクタ 45">
            <a:extLst>
              <a:ext uri="{FF2B5EF4-FFF2-40B4-BE49-F238E27FC236}">
                <a16:creationId xmlns:a16="http://schemas.microsoft.com/office/drawing/2014/main" id="{E42BE31A-3F4C-992C-CF62-F7FD87F103A6}"/>
              </a:ext>
            </a:extLst>
          </p:cNvPr>
          <p:cNvCxnSpPr/>
          <p:nvPr/>
        </p:nvCxnSpPr>
        <p:spPr>
          <a:xfrm flipV="1">
            <a:off x="4683316" y="4766808"/>
            <a:ext cx="1" cy="5342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テキスト ボックス 46">
            <a:extLst>
              <a:ext uri="{FF2B5EF4-FFF2-40B4-BE49-F238E27FC236}">
                <a16:creationId xmlns:a16="http://schemas.microsoft.com/office/drawing/2014/main" id="{3AE255C0-3451-9692-6A52-232F9D354818}"/>
              </a:ext>
            </a:extLst>
          </p:cNvPr>
          <p:cNvSpPr txBox="1"/>
          <p:nvPr/>
        </p:nvSpPr>
        <p:spPr>
          <a:xfrm>
            <a:off x="4288974" y="5254226"/>
            <a:ext cx="1579789" cy="2769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a:t>WR-1500 (Air filled)</a:t>
            </a:r>
            <a:endParaRPr lang="en-GB" sz="1200" dirty="0"/>
          </a:p>
        </p:txBody>
      </p:sp>
      <p:sp>
        <p:nvSpPr>
          <p:cNvPr id="48" name="テキスト ボックス 47">
            <a:extLst>
              <a:ext uri="{FF2B5EF4-FFF2-40B4-BE49-F238E27FC236}">
                <a16:creationId xmlns:a16="http://schemas.microsoft.com/office/drawing/2014/main" id="{92F31AE8-89EB-17E2-DB76-7C64C3660D76}"/>
              </a:ext>
            </a:extLst>
          </p:cNvPr>
          <p:cNvSpPr txBox="1"/>
          <p:nvPr/>
        </p:nvSpPr>
        <p:spPr>
          <a:xfrm>
            <a:off x="4694314" y="5922355"/>
            <a:ext cx="219683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30 kW dummy load (Cir #4)</a:t>
            </a:r>
            <a:endParaRPr lang="en-GB" sz="1200" dirty="0"/>
          </a:p>
        </p:txBody>
      </p:sp>
      <p:sp>
        <p:nvSpPr>
          <p:cNvPr id="49" name="テキスト ボックス 48">
            <a:extLst>
              <a:ext uri="{FF2B5EF4-FFF2-40B4-BE49-F238E27FC236}">
                <a16:creationId xmlns:a16="http://schemas.microsoft.com/office/drawing/2014/main" id="{88220ED5-B5DC-0AEE-9D04-C50DA8FA9CC4}"/>
              </a:ext>
            </a:extLst>
          </p:cNvPr>
          <p:cNvSpPr txBox="1"/>
          <p:nvPr/>
        </p:nvSpPr>
        <p:spPr>
          <a:xfrm>
            <a:off x="7815694" y="4818850"/>
            <a:ext cx="114627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400 kW water</a:t>
            </a:r>
          </a:p>
          <a:p>
            <a:r>
              <a:rPr lang="en-US" sz="1200" dirty="0"/>
              <a:t>Load (Cir #3)</a:t>
            </a:r>
          </a:p>
        </p:txBody>
      </p:sp>
      <p:sp>
        <p:nvSpPr>
          <p:cNvPr id="50" name="テキスト ボックス 49">
            <a:extLst>
              <a:ext uri="{FF2B5EF4-FFF2-40B4-BE49-F238E27FC236}">
                <a16:creationId xmlns:a16="http://schemas.microsoft.com/office/drawing/2014/main" id="{E86472AB-7CA8-064C-AA33-62F41F850442}"/>
              </a:ext>
            </a:extLst>
          </p:cNvPr>
          <p:cNvSpPr txBox="1"/>
          <p:nvPr/>
        </p:nvSpPr>
        <p:spPr>
          <a:xfrm>
            <a:off x="132374" y="2071735"/>
            <a:ext cx="4240270" cy="4401205"/>
          </a:xfrm>
          <a:prstGeom prst="rect">
            <a:avLst/>
          </a:prstGeom>
          <a:noFill/>
        </p:spPr>
        <p:txBody>
          <a:bodyPr wrap="square" rtlCol="0">
            <a:spAutoFit/>
          </a:bodyPr>
          <a:lstStyle/>
          <a:p>
            <a:r>
              <a:rPr kumimoji="1" lang="en-US" altLang="ja-JP" sz="1400" dirty="0"/>
              <a:t>*Klystron </a:t>
            </a:r>
            <a:r>
              <a:rPr lang="en-US" altLang="ja-JP" sz="1400" dirty="0"/>
              <a:t>(MR 30, DR 1)</a:t>
            </a:r>
            <a:r>
              <a:rPr lang="ja-JP" altLang="en-US" sz="1400" dirty="0"/>
              <a:t> </a:t>
            </a:r>
            <a:r>
              <a:rPr lang="en-US" altLang="ja-JP" sz="1400" dirty="0"/>
              <a:t>Toshiba</a:t>
            </a:r>
            <a:r>
              <a:rPr lang="ja-JP" altLang="en-US" sz="1400" dirty="0"/>
              <a:t> </a:t>
            </a:r>
            <a:r>
              <a:rPr lang="en-US" altLang="ja-JP" sz="1400" dirty="0"/>
              <a:t>E3876,</a:t>
            </a:r>
            <a:r>
              <a:rPr lang="ja-JP" altLang="en-US" sz="1400" dirty="0"/>
              <a:t> </a:t>
            </a:r>
            <a:r>
              <a:rPr lang="en-US" altLang="ja-JP" sz="1400" dirty="0"/>
              <a:t>E3732</a:t>
            </a:r>
            <a:endParaRPr kumimoji="1" lang="en-US" altLang="ja-JP" sz="1400" dirty="0"/>
          </a:p>
          <a:p>
            <a:r>
              <a:rPr lang="en-US" altLang="ja-JP" sz="1400" dirty="0"/>
              <a:t> 508.9 MHz, Max= 1.2 MW(CW)</a:t>
            </a:r>
            <a:endParaRPr kumimoji="1" lang="en-US" altLang="ja-JP" sz="1400" dirty="0"/>
          </a:p>
          <a:p>
            <a:r>
              <a:rPr lang="en-US" altLang="ja-JP" sz="1400" dirty="0"/>
              <a:t> Efficiency 40~60 % in operation</a:t>
            </a:r>
          </a:p>
          <a:p>
            <a:endParaRPr lang="en-US" altLang="ja-JP" sz="1400" dirty="0"/>
          </a:p>
          <a:p>
            <a:r>
              <a:rPr lang="en-US" altLang="ja-JP" sz="1400" dirty="0"/>
              <a:t>*KPS (Klystron Power Supply):</a:t>
            </a:r>
            <a:r>
              <a:rPr lang="ja-JP" altLang="en-US" sz="1400" dirty="0"/>
              <a:t> </a:t>
            </a:r>
            <a:r>
              <a:rPr lang="en-US" altLang="ja-JP" sz="1400" dirty="0"/>
              <a:t>(MR 16, DR 1)</a:t>
            </a:r>
          </a:p>
          <a:p>
            <a:r>
              <a:rPr kumimoji="1" lang="en-US" altLang="ja-JP" sz="1400" dirty="0"/>
              <a:t> </a:t>
            </a:r>
            <a:r>
              <a:rPr kumimoji="1" lang="en-US" altLang="ja-JP" sz="1400" dirty="0" err="1"/>
              <a:t>Vk</a:t>
            </a:r>
            <a:r>
              <a:rPr kumimoji="1" lang="en-US" altLang="ja-JP" sz="1400" dirty="0"/>
              <a:t> ~</a:t>
            </a:r>
            <a:r>
              <a:rPr lang="en-US" altLang="ja-JP" sz="1400" dirty="0"/>
              <a:t>90</a:t>
            </a:r>
            <a:r>
              <a:rPr kumimoji="1" lang="en-US" altLang="ja-JP" sz="1400" dirty="0"/>
              <a:t>kV, Va ~80kV, Max 20A for a klystron</a:t>
            </a:r>
            <a:endParaRPr lang="en-US" altLang="ja-JP" sz="1400" dirty="0"/>
          </a:p>
          <a:p>
            <a:r>
              <a:rPr kumimoji="1" lang="en-US" altLang="ja-JP" sz="1400" dirty="0"/>
              <a:t>   (A-type for two </a:t>
            </a:r>
            <a:r>
              <a:rPr kumimoji="1" lang="en-US" altLang="ja-JP" sz="1400" dirty="0" err="1"/>
              <a:t>klys</a:t>
            </a:r>
            <a:r>
              <a:rPr kumimoji="1" lang="en-US" altLang="ja-JP" sz="1400" dirty="0"/>
              <a:t> and B-type fo</a:t>
            </a:r>
            <a:r>
              <a:rPr lang="en-US" altLang="ja-JP" sz="1400" dirty="0"/>
              <a:t>r one </a:t>
            </a:r>
            <a:r>
              <a:rPr lang="en-US" altLang="ja-JP" sz="1400" dirty="0" err="1"/>
              <a:t>kly</a:t>
            </a:r>
            <a:r>
              <a:rPr kumimoji="1" lang="en-US" altLang="ja-JP" sz="1400" dirty="0"/>
              <a:t>)</a:t>
            </a:r>
          </a:p>
          <a:p>
            <a:endParaRPr kumimoji="1" lang="en-US" altLang="ja-JP" sz="1400" dirty="0"/>
          </a:p>
          <a:p>
            <a:r>
              <a:rPr lang="en-US" altLang="ja-JP" sz="1400" dirty="0"/>
              <a:t>*Waveguide system (MR 30, DR 1)</a:t>
            </a:r>
          </a:p>
          <a:p>
            <a:r>
              <a:rPr kumimoji="1" lang="en-US" altLang="ja-JP" sz="1400" dirty="0"/>
              <a:t>-1.2 MW UHF Circulator (4-port)</a:t>
            </a:r>
          </a:p>
          <a:p>
            <a:r>
              <a:rPr lang="en-US" altLang="ja-JP" sz="1400" dirty="0"/>
              <a:t>-Water load (1.2MW and 400kW)</a:t>
            </a:r>
          </a:p>
          <a:p>
            <a:r>
              <a:rPr kumimoji="1" lang="en-US" altLang="ja-JP" sz="1400" dirty="0"/>
              <a:t>-Dummy load (30kW)</a:t>
            </a:r>
          </a:p>
          <a:p>
            <a:r>
              <a:rPr lang="en-US" altLang="ja-JP" sz="1400" dirty="0"/>
              <a:t>-WR-1500 (Air filled) Total 1.6 km long.</a:t>
            </a:r>
          </a:p>
          <a:p>
            <a:endParaRPr lang="en-US" altLang="ja-JP" sz="1400" dirty="0"/>
          </a:p>
          <a:p>
            <a:r>
              <a:rPr kumimoji="1" lang="en-US" altLang="ja-JP" sz="1400" dirty="0"/>
              <a:t>*Cooling system for HPRF (MR 6, DR 1)</a:t>
            </a:r>
          </a:p>
          <a:p>
            <a:r>
              <a:rPr lang="en-US" altLang="ja-JP" sz="1400" dirty="0"/>
              <a:t>-AFC (vapor cooling) for klystron collector losses. </a:t>
            </a:r>
          </a:p>
          <a:p>
            <a:r>
              <a:rPr lang="en-US" altLang="ja-JP" sz="1400" dirty="0"/>
              <a:t>  Cooling capacity ~ 8MW</a:t>
            </a:r>
          </a:p>
          <a:p>
            <a:r>
              <a:rPr lang="en-US" altLang="ja-JP" sz="1400" dirty="0"/>
              <a:t>-Pumping system</a:t>
            </a:r>
          </a:p>
          <a:p>
            <a:r>
              <a:rPr kumimoji="1" lang="ja-JP" altLang="en-US" sz="1400" dirty="0"/>
              <a:t>  </a:t>
            </a:r>
            <a:r>
              <a:rPr kumimoji="1" lang="en-US" altLang="ja-JP" sz="1400" dirty="0"/>
              <a:t>for Circulator (2.2 kW pump)</a:t>
            </a:r>
            <a:r>
              <a:rPr lang="en-US" altLang="ja-JP" sz="1400" dirty="0"/>
              <a:t> </a:t>
            </a:r>
          </a:p>
          <a:p>
            <a:r>
              <a:rPr kumimoji="1" lang="en-US" altLang="ja-JP" sz="1400" dirty="0"/>
              <a:t>  </a:t>
            </a:r>
            <a:r>
              <a:rPr lang="en-US" altLang="ja-JP" sz="1400" dirty="0"/>
              <a:t>for Water l</a:t>
            </a:r>
            <a:r>
              <a:rPr kumimoji="1" lang="en-US" altLang="ja-JP" sz="1400" dirty="0"/>
              <a:t>oads (22 kW pump)</a:t>
            </a:r>
            <a:endParaRPr kumimoji="1" lang="ja-JP" altLang="en-US" sz="1400" dirty="0"/>
          </a:p>
        </p:txBody>
      </p:sp>
      <p:sp>
        <p:nvSpPr>
          <p:cNvPr id="51" name="テキスト ボックス 50">
            <a:extLst>
              <a:ext uri="{FF2B5EF4-FFF2-40B4-BE49-F238E27FC236}">
                <a16:creationId xmlns:a16="http://schemas.microsoft.com/office/drawing/2014/main" id="{1AE7C968-23D5-9685-69C2-3A291FEACC0A}"/>
              </a:ext>
            </a:extLst>
          </p:cNvPr>
          <p:cNvSpPr txBox="1"/>
          <p:nvPr/>
        </p:nvSpPr>
        <p:spPr>
          <a:xfrm>
            <a:off x="4276126" y="2207079"/>
            <a:ext cx="128978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D4-A (1:2)</a:t>
            </a:r>
            <a:endParaRPr lang="en-GB" dirty="0"/>
          </a:p>
        </p:txBody>
      </p:sp>
      <p:sp>
        <p:nvSpPr>
          <p:cNvPr id="52" name="テキスト ボックス 51">
            <a:extLst>
              <a:ext uri="{FF2B5EF4-FFF2-40B4-BE49-F238E27FC236}">
                <a16:creationId xmlns:a16="http://schemas.microsoft.com/office/drawing/2014/main" id="{69DA3940-0F27-4A54-DA30-91DD93690FB3}"/>
              </a:ext>
            </a:extLst>
          </p:cNvPr>
          <p:cNvSpPr txBox="1"/>
          <p:nvPr/>
        </p:nvSpPr>
        <p:spPr>
          <a:xfrm>
            <a:off x="8814484" y="5825778"/>
            <a:ext cx="3366853" cy="830997"/>
          </a:xfrm>
          <a:prstGeom prst="rect">
            <a:avLst/>
          </a:prstGeom>
          <a:noFill/>
        </p:spPr>
        <p:txBody>
          <a:bodyPr wrap="square" rtlCol="0">
            <a:spAutoFit/>
          </a:bodyPr>
          <a:lstStyle/>
          <a:p>
            <a:r>
              <a:rPr kumimoji="1" lang="en-US" altLang="ja-JP" sz="1200" dirty="0"/>
              <a:t>Example: D5 power supply building</a:t>
            </a:r>
          </a:p>
          <a:p>
            <a:pPr marL="285750" indent="-285750">
              <a:buFont typeface="Wingdings" panose="05000000000000000000" pitchFamily="2" charset="2"/>
              <a:buChar char="è"/>
            </a:pPr>
            <a:r>
              <a:rPr kumimoji="1" lang="en-US" altLang="ja-JP" sz="1200" dirty="0"/>
              <a:t>Six klystrons (with cooling tower) are built into one building.</a:t>
            </a:r>
          </a:p>
          <a:p>
            <a:pPr marL="285750" indent="-285750">
              <a:buFont typeface="Wingdings" panose="05000000000000000000" pitchFamily="2" charset="2"/>
              <a:buChar char="è"/>
            </a:pPr>
            <a:r>
              <a:rPr lang="en-US" altLang="ja-JP" sz="1200" dirty="0"/>
              <a:t>One AFC is placing at outside of building.</a:t>
            </a:r>
            <a:endParaRPr kumimoji="1" lang="ja-JP" altLang="en-US" sz="1200" dirty="0"/>
          </a:p>
        </p:txBody>
      </p:sp>
      <p:pic>
        <p:nvPicPr>
          <p:cNvPr id="53" name="Picture 2" descr="F:\Dell_Vostro1400_data\kenKen_Data_note\KEKB_HighPower\営業運転ログ\20201219_休止期間\pics\s-DSC_0559.jpg">
            <a:extLst>
              <a:ext uri="{FF2B5EF4-FFF2-40B4-BE49-F238E27FC236}">
                <a16:creationId xmlns:a16="http://schemas.microsoft.com/office/drawing/2014/main" id="{A2021E25-AFDA-7DF5-2138-4E21A372E7E2}"/>
              </a:ext>
            </a:extLst>
          </p:cNvPr>
          <p:cNvPicPr>
            <a:picLocks noChangeAspect="1" noChangeArrowheads="1"/>
          </p:cNvPicPr>
          <p:nvPr/>
        </p:nvPicPr>
        <p:blipFill>
          <a:blip r:embed="rId5" cstate="print"/>
          <a:srcRect/>
          <a:stretch>
            <a:fillRect/>
          </a:stretch>
        </p:blipFill>
        <p:spPr bwMode="auto">
          <a:xfrm>
            <a:off x="8803974" y="427543"/>
            <a:ext cx="2277010" cy="1519904"/>
          </a:xfrm>
          <a:prstGeom prst="rect">
            <a:avLst/>
          </a:prstGeom>
          <a:noFill/>
          <a:ln>
            <a:solidFill>
              <a:schemeClr val="tx1"/>
            </a:solidFill>
          </a:ln>
        </p:spPr>
      </p:pic>
      <p:sp>
        <p:nvSpPr>
          <p:cNvPr id="54" name="フリーフォーム: 図形 53">
            <a:extLst>
              <a:ext uri="{FF2B5EF4-FFF2-40B4-BE49-F238E27FC236}">
                <a16:creationId xmlns:a16="http://schemas.microsoft.com/office/drawing/2014/main" id="{CF43D6FF-945A-2321-5EF4-2E3BBD83B404}"/>
              </a:ext>
            </a:extLst>
          </p:cNvPr>
          <p:cNvSpPr/>
          <p:nvPr/>
        </p:nvSpPr>
        <p:spPr>
          <a:xfrm>
            <a:off x="10058466" y="830320"/>
            <a:ext cx="1565971" cy="1671145"/>
          </a:xfrm>
          <a:custGeom>
            <a:avLst/>
            <a:gdLst>
              <a:gd name="connsiteX0" fmla="*/ 84083 w 1744717"/>
              <a:gd name="connsiteY0" fmla="*/ 1671145 h 1671145"/>
              <a:gd name="connsiteX1" fmla="*/ 63062 w 1744717"/>
              <a:gd name="connsiteY1" fmla="*/ 1618593 h 1671145"/>
              <a:gd name="connsiteX2" fmla="*/ 31531 w 1744717"/>
              <a:gd name="connsiteY2" fmla="*/ 1587062 h 1671145"/>
              <a:gd name="connsiteX3" fmla="*/ 0 w 1744717"/>
              <a:gd name="connsiteY3" fmla="*/ 1534511 h 1671145"/>
              <a:gd name="connsiteX4" fmla="*/ 21021 w 1744717"/>
              <a:gd name="connsiteY4" fmla="*/ 1355835 h 1671145"/>
              <a:gd name="connsiteX5" fmla="*/ 52552 w 1744717"/>
              <a:gd name="connsiteY5" fmla="*/ 1324304 h 1671145"/>
              <a:gd name="connsiteX6" fmla="*/ 641131 w 1744717"/>
              <a:gd name="connsiteY6" fmla="*/ 1366345 h 1671145"/>
              <a:gd name="connsiteX7" fmla="*/ 1429407 w 1744717"/>
              <a:gd name="connsiteY7" fmla="*/ 1366345 h 1671145"/>
              <a:gd name="connsiteX8" fmla="*/ 1534510 w 1744717"/>
              <a:gd name="connsiteY8" fmla="*/ 1324304 h 1671145"/>
              <a:gd name="connsiteX9" fmla="*/ 1660634 w 1744717"/>
              <a:gd name="connsiteY9" fmla="*/ 1187669 h 1671145"/>
              <a:gd name="connsiteX10" fmla="*/ 1692166 w 1744717"/>
              <a:gd name="connsiteY10" fmla="*/ 1103587 h 1671145"/>
              <a:gd name="connsiteX11" fmla="*/ 1723697 w 1744717"/>
              <a:gd name="connsiteY11" fmla="*/ 1030014 h 1671145"/>
              <a:gd name="connsiteX12" fmla="*/ 1744717 w 1744717"/>
              <a:gd name="connsiteY12" fmla="*/ 924911 h 1671145"/>
              <a:gd name="connsiteX13" fmla="*/ 1723697 w 1744717"/>
              <a:gd name="connsiteY13" fmla="*/ 273269 h 1671145"/>
              <a:gd name="connsiteX14" fmla="*/ 1702676 w 1744717"/>
              <a:gd name="connsiteY14" fmla="*/ 220718 h 1671145"/>
              <a:gd name="connsiteX15" fmla="*/ 1639614 w 1744717"/>
              <a:gd name="connsiteY15" fmla="*/ 168166 h 1671145"/>
              <a:gd name="connsiteX16" fmla="*/ 1597572 w 1744717"/>
              <a:gd name="connsiteY16" fmla="*/ 136635 h 1671145"/>
              <a:gd name="connsiteX17" fmla="*/ 1555531 w 1744717"/>
              <a:gd name="connsiteY17" fmla="*/ 126124 h 1671145"/>
              <a:gd name="connsiteX18" fmla="*/ 1502979 w 1744717"/>
              <a:gd name="connsiteY18" fmla="*/ 105104 h 1671145"/>
              <a:gd name="connsiteX19" fmla="*/ 1093076 w 1744717"/>
              <a:gd name="connsiteY19" fmla="*/ 63062 h 1671145"/>
              <a:gd name="connsiteX20" fmla="*/ 987972 w 1744717"/>
              <a:gd name="connsiteY20" fmla="*/ 0 h 167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44717" h="1671145">
                <a:moveTo>
                  <a:pt x="84083" y="1671145"/>
                </a:moveTo>
                <a:cubicBezTo>
                  <a:pt x="77076" y="1653628"/>
                  <a:pt x="73061" y="1634592"/>
                  <a:pt x="63062" y="1618593"/>
                </a:cubicBezTo>
                <a:cubicBezTo>
                  <a:pt x="55184" y="1605988"/>
                  <a:pt x="40449" y="1598953"/>
                  <a:pt x="31531" y="1587062"/>
                </a:cubicBezTo>
                <a:cubicBezTo>
                  <a:pt x="19274" y="1570719"/>
                  <a:pt x="10510" y="1552028"/>
                  <a:pt x="0" y="1534511"/>
                </a:cubicBezTo>
                <a:cubicBezTo>
                  <a:pt x="7007" y="1474952"/>
                  <a:pt x="6476" y="1414014"/>
                  <a:pt x="21021" y="1355835"/>
                </a:cubicBezTo>
                <a:cubicBezTo>
                  <a:pt x="24626" y="1341415"/>
                  <a:pt x="37690" y="1324052"/>
                  <a:pt x="52552" y="1324304"/>
                </a:cubicBezTo>
                <a:cubicBezTo>
                  <a:pt x="249217" y="1327637"/>
                  <a:pt x="444938" y="1352331"/>
                  <a:pt x="641131" y="1366345"/>
                </a:cubicBezTo>
                <a:cubicBezTo>
                  <a:pt x="932218" y="1407932"/>
                  <a:pt x="866418" y="1402434"/>
                  <a:pt x="1429407" y="1366345"/>
                </a:cubicBezTo>
                <a:cubicBezTo>
                  <a:pt x="1467063" y="1363931"/>
                  <a:pt x="1499476" y="1338318"/>
                  <a:pt x="1534510" y="1324304"/>
                </a:cubicBezTo>
                <a:cubicBezTo>
                  <a:pt x="1595295" y="1272203"/>
                  <a:pt x="1622591" y="1258999"/>
                  <a:pt x="1660634" y="1187669"/>
                </a:cubicBezTo>
                <a:cubicBezTo>
                  <a:pt x="1674720" y="1161257"/>
                  <a:pt x="1681049" y="1131379"/>
                  <a:pt x="1692166" y="1103587"/>
                </a:cubicBezTo>
                <a:cubicBezTo>
                  <a:pt x="1702075" y="1078814"/>
                  <a:pt x="1713187" y="1054538"/>
                  <a:pt x="1723697" y="1030014"/>
                </a:cubicBezTo>
                <a:cubicBezTo>
                  <a:pt x="1730704" y="994980"/>
                  <a:pt x="1744717" y="960639"/>
                  <a:pt x="1744717" y="924911"/>
                </a:cubicBezTo>
                <a:cubicBezTo>
                  <a:pt x="1744717" y="707584"/>
                  <a:pt x="1736649" y="490210"/>
                  <a:pt x="1723697" y="273269"/>
                </a:cubicBezTo>
                <a:cubicBezTo>
                  <a:pt x="1722573" y="254436"/>
                  <a:pt x="1712675" y="236717"/>
                  <a:pt x="1702676" y="220718"/>
                </a:cubicBezTo>
                <a:cubicBezTo>
                  <a:pt x="1686847" y="195391"/>
                  <a:pt x="1662578" y="184569"/>
                  <a:pt x="1639614" y="168166"/>
                </a:cubicBezTo>
                <a:cubicBezTo>
                  <a:pt x="1625359" y="157984"/>
                  <a:pt x="1613240" y="144469"/>
                  <a:pt x="1597572" y="136635"/>
                </a:cubicBezTo>
                <a:cubicBezTo>
                  <a:pt x="1584652" y="130175"/>
                  <a:pt x="1569235" y="130692"/>
                  <a:pt x="1555531" y="126124"/>
                </a:cubicBezTo>
                <a:cubicBezTo>
                  <a:pt x="1537633" y="120158"/>
                  <a:pt x="1520496" y="112111"/>
                  <a:pt x="1502979" y="105104"/>
                </a:cubicBezTo>
                <a:cubicBezTo>
                  <a:pt x="1251394" y="115167"/>
                  <a:pt x="1285211" y="146598"/>
                  <a:pt x="1093076" y="63062"/>
                </a:cubicBezTo>
                <a:cubicBezTo>
                  <a:pt x="1015288" y="29241"/>
                  <a:pt x="1021085" y="33113"/>
                  <a:pt x="987972" y="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26557F9F-DE15-1BA8-259B-0FF074F20684}"/>
              </a:ext>
            </a:extLst>
          </p:cNvPr>
          <p:cNvSpPr txBox="1"/>
          <p:nvPr/>
        </p:nvSpPr>
        <p:spPr>
          <a:xfrm>
            <a:off x="8782954" y="198782"/>
            <a:ext cx="1922231"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ja-JP" sz="1400" dirty="0"/>
              <a:t>AFC (Air fin-cooler)</a:t>
            </a:r>
            <a:endParaRPr lang="ja-JP" altLang="en-US" sz="1400" dirty="0"/>
          </a:p>
        </p:txBody>
      </p:sp>
      <p:cxnSp>
        <p:nvCxnSpPr>
          <p:cNvPr id="64" name="直線矢印コネクタ 63">
            <a:extLst>
              <a:ext uri="{FF2B5EF4-FFF2-40B4-BE49-F238E27FC236}">
                <a16:creationId xmlns:a16="http://schemas.microsoft.com/office/drawing/2014/main" id="{7BDF06F6-4972-F703-014E-A31FEE604F5B}"/>
              </a:ext>
            </a:extLst>
          </p:cNvPr>
          <p:cNvCxnSpPr>
            <a:cxnSpLocks/>
          </p:cNvCxnSpPr>
          <p:nvPr/>
        </p:nvCxnSpPr>
        <p:spPr>
          <a:xfrm flipV="1">
            <a:off x="5189553" y="4102235"/>
            <a:ext cx="363149" cy="309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D7004971-95C6-2A80-6E63-4A2DE707DC88}"/>
              </a:ext>
            </a:extLst>
          </p:cNvPr>
          <p:cNvSpPr txBox="1"/>
          <p:nvPr/>
        </p:nvSpPr>
        <p:spPr>
          <a:xfrm>
            <a:off x="4636283" y="3991315"/>
            <a:ext cx="75860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a:t>Pump</a:t>
            </a:r>
          </a:p>
          <a:p>
            <a:r>
              <a:rPr lang="en-US" sz="1000" dirty="0"/>
              <a:t>(For CIR)</a:t>
            </a:r>
            <a:endParaRPr lang="en-GB" sz="1000" dirty="0"/>
          </a:p>
        </p:txBody>
      </p:sp>
      <p:sp>
        <p:nvSpPr>
          <p:cNvPr id="68" name="テキスト ボックス 67">
            <a:extLst>
              <a:ext uri="{FF2B5EF4-FFF2-40B4-BE49-F238E27FC236}">
                <a16:creationId xmlns:a16="http://schemas.microsoft.com/office/drawing/2014/main" id="{F867D0F3-E2D7-202C-F532-0A008DC8CB89}"/>
              </a:ext>
            </a:extLst>
          </p:cNvPr>
          <p:cNvSpPr txBox="1"/>
          <p:nvPr/>
        </p:nvSpPr>
        <p:spPr>
          <a:xfrm>
            <a:off x="11075028" y="305766"/>
            <a:ext cx="1141822" cy="646331"/>
          </a:xfrm>
          <a:prstGeom prst="rect">
            <a:avLst/>
          </a:prstGeom>
          <a:noFill/>
        </p:spPr>
        <p:txBody>
          <a:bodyPr wrap="square">
            <a:spAutoFit/>
          </a:bodyPr>
          <a:lstStyle/>
          <a:p>
            <a:r>
              <a:rPr lang="en-US" altLang="ja-JP" sz="1200" dirty="0">
                <a:solidFill>
                  <a:srgbClr val="FF0000"/>
                </a:solidFill>
              </a:rPr>
              <a:t>Vapor</a:t>
            </a:r>
          </a:p>
          <a:p>
            <a:r>
              <a:rPr lang="en-US" altLang="ja-JP" sz="1200" dirty="0">
                <a:solidFill>
                  <a:srgbClr val="FF0000"/>
                </a:solidFill>
              </a:rPr>
              <a:t>~0.1 MPa</a:t>
            </a:r>
          </a:p>
          <a:p>
            <a:r>
              <a:rPr lang="en-US" altLang="ja-JP" sz="1200" dirty="0">
                <a:solidFill>
                  <a:srgbClr val="FF0000"/>
                </a:solidFill>
              </a:rPr>
              <a:t>~102 </a:t>
            </a:r>
            <a:r>
              <a:rPr lang="en-US" altLang="ja-JP" sz="1200" dirty="0" err="1">
                <a:solidFill>
                  <a:srgbClr val="FF0000"/>
                </a:solidFill>
              </a:rPr>
              <a:t>degC</a:t>
            </a:r>
            <a:endParaRPr lang="ja-JP" altLang="en-US" sz="1200" dirty="0">
              <a:solidFill>
                <a:srgbClr val="FF0000"/>
              </a:solidFill>
            </a:endParaRPr>
          </a:p>
        </p:txBody>
      </p:sp>
      <p:sp>
        <p:nvSpPr>
          <p:cNvPr id="69" name="フリーフォーム: 図形 68">
            <a:extLst>
              <a:ext uri="{FF2B5EF4-FFF2-40B4-BE49-F238E27FC236}">
                <a16:creationId xmlns:a16="http://schemas.microsoft.com/office/drawing/2014/main" id="{AB09AAC0-7E55-AF3E-C033-DC906A0159BE}"/>
              </a:ext>
            </a:extLst>
          </p:cNvPr>
          <p:cNvSpPr/>
          <p:nvPr/>
        </p:nvSpPr>
        <p:spPr>
          <a:xfrm>
            <a:off x="9495299" y="1061545"/>
            <a:ext cx="1319843" cy="872358"/>
          </a:xfrm>
          <a:custGeom>
            <a:avLst/>
            <a:gdLst>
              <a:gd name="connsiteX0" fmla="*/ 16560 w 1319843"/>
              <a:gd name="connsiteY0" fmla="*/ 0 h 872358"/>
              <a:gd name="connsiteX1" fmla="*/ 16560 w 1319843"/>
              <a:gd name="connsiteY1" fmla="*/ 262758 h 872358"/>
              <a:gd name="connsiteX2" fmla="*/ 79622 w 1319843"/>
              <a:gd name="connsiteY2" fmla="*/ 283779 h 872358"/>
              <a:gd name="connsiteX3" fmla="*/ 237277 w 1319843"/>
              <a:gd name="connsiteY3" fmla="*/ 336331 h 872358"/>
              <a:gd name="connsiteX4" fmla="*/ 584119 w 1319843"/>
              <a:gd name="connsiteY4" fmla="*/ 315310 h 872358"/>
              <a:gd name="connsiteX5" fmla="*/ 636670 w 1319843"/>
              <a:gd name="connsiteY5" fmla="*/ 336331 h 872358"/>
              <a:gd name="connsiteX6" fmla="*/ 731263 w 1319843"/>
              <a:gd name="connsiteY6" fmla="*/ 367862 h 872358"/>
              <a:gd name="connsiteX7" fmla="*/ 920450 w 1319843"/>
              <a:gd name="connsiteY7" fmla="*/ 420414 h 872358"/>
              <a:gd name="connsiteX8" fmla="*/ 983512 w 1319843"/>
              <a:gd name="connsiteY8" fmla="*/ 536027 h 872358"/>
              <a:gd name="connsiteX9" fmla="*/ 1025553 w 1319843"/>
              <a:gd name="connsiteY9" fmla="*/ 578069 h 872358"/>
              <a:gd name="connsiteX10" fmla="*/ 1057084 w 1319843"/>
              <a:gd name="connsiteY10" fmla="*/ 620110 h 872358"/>
              <a:gd name="connsiteX11" fmla="*/ 1214739 w 1319843"/>
              <a:gd name="connsiteY11" fmla="*/ 746234 h 872358"/>
              <a:gd name="connsiteX12" fmla="*/ 1246270 w 1319843"/>
              <a:gd name="connsiteY12" fmla="*/ 788276 h 872358"/>
              <a:gd name="connsiteX13" fmla="*/ 1277801 w 1319843"/>
              <a:gd name="connsiteY13" fmla="*/ 809296 h 872358"/>
              <a:gd name="connsiteX14" fmla="*/ 1298822 w 1319843"/>
              <a:gd name="connsiteY14" fmla="*/ 851338 h 872358"/>
              <a:gd name="connsiteX15" fmla="*/ 1319843 w 1319843"/>
              <a:gd name="connsiteY15" fmla="*/ 872358 h 87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9843" h="872358">
                <a:moveTo>
                  <a:pt x="16560" y="0"/>
                </a:moveTo>
                <a:cubicBezTo>
                  <a:pt x="4279" y="85968"/>
                  <a:pt x="-13581" y="176640"/>
                  <a:pt x="16560" y="262758"/>
                </a:cubicBezTo>
                <a:cubicBezTo>
                  <a:pt x="23880" y="283672"/>
                  <a:pt x="58473" y="277170"/>
                  <a:pt x="79622" y="283779"/>
                </a:cubicBezTo>
                <a:cubicBezTo>
                  <a:pt x="220394" y="327771"/>
                  <a:pt x="141687" y="298095"/>
                  <a:pt x="237277" y="336331"/>
                </a:cubicBezTo>
                <a:cubicBezTo>
                  <a:pt x="352891" y="329324"/>
                  <a:pt x="468293" y="315310"/>
                  <a:pt x="584119" y="315310"/>
                </a:cubicBezTo>
                <a:cubicBezTo>
                  <a:pt x="602985" y="315310"/>
                  <a:pt x="618903" y="329985"/>
                  <a:pt x="636670" y="336331"/>
                </a:cubicBezTo>
                <a:cubicBezTo>
                  <a:pt x="667970" y="347510"/>
                  <a:pt x="698878" y="360388"/>
                  <a:pt x="731263" y="367862"/>
                </a:cubicBezTo>
                <a:cubicBezTo>
                  <a:pt x="886282" y="403635"/>
                  <a:pt x="824499" y="382033"/>
                  <a:pt x="920450" y="420414"/>
                </a:cubicBezTo>
                <a:cubicBezTo>
                  <a:pt x="941471" y="458952"/>
                  <a:pt x="959162" y="499502"/>
                  <a:pt x="983512" y="536027"/>
                </a:cubicBezTo>
                <a:cubicBezTo>
                  <a:pt x="994505" y="552517"/>
                  <a:pt x="1012502" y="563154"/>
                  <a:pt x="1025553" y="578069"/>
                </a:cubicBezTo>
                <a:cubicBezTo>
                  <a:pt x="1037088" y="591252"/>
                  <a:pt x="1044278" y="608158"/>
                  <a:pt x="1057084" y="620110"/>
                </a:cubicBezTo>
                <a:cubicBezTo>
                  <a:pt x="1141983" y="699349"/>
                  <a:pt x="1149428" y="702695"/>
                  <a:pt x="1214739" y="746234"/>
                </a:cubicBezTo>
                <a:cubicBezTo>
                  <a:pt x="1225249" y="760248"/>
                  <a:pt x="1233883" y="775889"/>
                  <a:pt x="1246270" y="788276"/>
                </a:cubicBezTo>
                <a:cubicBezTo>
                  <a:pt x="1255202" y="797208"/>
                  <a:pt x="1269714" y="799592"/>
                  <a:pt x="1277801" y="809296"/>
                </a:cubicBezTo>
                <a:cubicBezTo>
                  <a:pt x="1287832" y="821333"/>
                  <a:pt x="1290131" y="838301"/>
                  <a:pt x="1298822" y="851338"/>
                </a:cubicBezTo>
                <a:cubicBezTo>
                  <a:pt x="1304319" y="859583"/>
                  <a:pt x="1312836" y="865351"/>
                  <a:pt x="1319843" y="872358"/>
                </a:cubicBezTo>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図形 69">
            <a:extLst>
              <a:ext uri="{FF2B5EF4-FFF2-40B4-BE49-F238E27FC236}">
                <a16:creationId xmlns:a16="http://schemas.microsoft.com/office/drawing/2014/main" id="{3D1EBF3B-9477-664E-FB32-9B399990400A}"/>
              </a:ext>
            </a:extLst>
          </p:cNvPr>
          <p:cNvSpPr/>
          <p:nvPr/>
        </p:nvSpPr>
        <p:spPr>
          <a:xfrm>
            <a:off x="9070424" y="1019503"/>
            <a:ext cx="409904" cy="325821"/>
          </a:xfrm>
          <a:custGeom>
            <a:avLst/>
            <a:gdLst>
              <a:gd name="connsiteX0" fmla="*/ 21021 w 409904"/>
              <a:gd name="connsiteY0" fmla="*/ 0 h 325821"/>
              <a:gd name="connsiteX1" fmla="*/ 0 w 409904"/>
              <a:gd name="connsiteY1" fmla="*/ 52552 h 325821"/>
              <a:gd name="connsiteX2" fmla="*/ 52552 w 409904"/>
              <a:gd name="connsiteY2" fmla="*/ 241738 h 325821"/>
              <a:gd name="connsiteX3" fmla="*/ 105104 w 409904"/>
              <a:gd name="connsiteY3" fmla="*/ 304800 h 325821"/>
              <a:gd name="connsiteX4" fmla="*/ 157656 w 409904"/>
              <a:gd name="connsiteY4" fmla="*/ 315311 h 325821"/>
              <a:gd name="connsiteX5" fmla="*/ 189187 w 409904"/>
              <a:gd name="connsiteY5" fmla="*/ 325821 h 325821"/>
              <a:gd name="connsiteX6" fmla="*/ 409904 w 409904"/>
              <a:gd name="connsiteY6" fmla="*/ 315311 h 32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904" h="325821">
                <a:moveTo>
                  <a:pt x="21021" y="0"/>
                </a:moveTo>
                <a:cubicBezTo>
                  <a:pt x="14014" y="17517"/>
                  <a:pt x="0" y="33685"/>
                  <a:pt x="0" y="52552"/>
                </a:cubicBezTo>
                <a:cubicBezTo>
                  <a:pt x="0" y="195691"/>
                  <a:pt x="-399" y="167607"/>
                  <a:pt x="52552" y="241738"/>
                </a:cubicBezTo>
                <a:cubicBezTo>
                  <a:pt x="65965" y="260517"/>
                  <a:pt x="83295" y="293895"/>
                  <a:pt x="105104" y="304800"/>
                </a:cubicBezTo>
                <a:cubicBezTo>
                  <a:pt x="121082" y="312789"/>
                  <a:pt x="140325" y="310978"/>
                  <a:pt x="157656" y="315311"/>
                </a:cubicBezTo>
                <a:cubicBezTo>
                  <a:pt x="168404" y="317998"/>
                  <a:pt x="178677" y="322318"/>
                  <a:pt x="189187" y="325821"/>
                </a:cubicBezTo>
                <a:cubicBezTo>
                  <a:pt x="395880" y="314943"/>
                  <a:pt x="322226" y="315311"/>
                  <a:pt x="409904" y="315311"/>
                </a:cubicBezTo>
              </a:path>
            </a:pathLst>
          </a:cu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図形 70">
            <a:extLst>
              <a:ext uri="{FF2B5EF4-FFF2-40B4-BE49-F238E27FC236}">
                <a16:creationId xmlns:a16="http://schemas.microsoft.com/office/drawing/2014/main" id="{E62EE5CD-981E-B02D-F27A-913419EC4795}"/>
              </a:ext>
            </a:extLst>
          </p:cNvPr>
          <p:cNvSpPr/>
          <p:nvPr/>
        </p:nvSpPr>
        <p:spPr>
          <a:xfrm>
            <a:off x="10184521" y="1040524"/>
            <a:ext cx="22166" cy="388883"/>
          </a:xfrm>
          <a:custGeom>
            <a:avLst/>
            <a:gdLst>
              <a:gd name="connsiteX0" fmla="*/ 0 w 22166"/>
              <a:gd name="connsiteY0" fmla="*/ 0 h 388883"/>
              <a:gd name="connsiteX1" fmla="*/ 10510 w 22166"/>
              <a:gd name="connsiteY1" fmla="*/ 189186 h 388883"/>
              <a:gd name="connsiteX2" fmla="*/ 21021 w 22166"/>
              <a:gd name="connsiteY2" fmla="*/ 241738 h 388883"/>
              <a:gd name="connsiteX3" fmla="*/ 21021 w 22166"/>
              <a:gd name="connsiteY3" fmla="*/ 388883 h 388883"/>
            </a:gdLst>
            <a:ahLst/>
            <a:cxnLst>
              <a:cxn ang="0">
                <a:pos x="connsiteX0" y="connsiteY0"/>
              </a:cxn>
              <a:cxn ang="0">
                <a:pos x="connsiteX1" y="connsiteY1"/>
              </a:cxn>
              <a:cxn ang="0">
                <a:pos x="connsiteX2" y="connsiteY2"/>
              </a:cxn>
              <a:cxn ang="0">
                <a:pos x="connsiteX3" y="connsiteY3"/>
              </a:cxn>
            </a:cxnLst>
            <a:rect l="l" t="t" r="r" b="b"/>
            <a:pathLst>
              <a:path w="22166" h="388883">
                <a:moveTo>
                  <a:pt x="0" y="0"/>
                </a:moveTo>
                <a:cubicBezTo>
                  <a:pt x="3503" y="63062"/>
                  <a:pt x="5038" y="126264"/>
                  <a:pt x="10510" y="189186"/>
                </a:cubicBezTo>
                <a:cubicBezTo>
                  <a:pt x="12058" y="206983"/>
                  <a:pt x="20082" y="223898"/>
                  <a:pt x="21021" y="241738"/>
                </a:cubicBezTo>
                <a:cubicBezTo>
                  <a:pt x="23599" y="290719"/>
                  <a:pt x="21021" y="339835"/>
                  <a:pt x="21021" y="388883"/>
                </a:cubicBezTo>
              </a:path>
            </a:pathLst>
          </a:cu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B9CBE041-FED0-B5DE-0FB1-6F1998D2AAE1}"/>
              </a:ext>
            </a:extLst>
          </p:cNvPr>
          <p:cNvSpPr/>
          <p:nvPr/>
        </p:nvSpPr>
        <p:spPr>
          <a:xfrm>
            <a:off x="9837680" y="1051034"/>
            <a:ext cx="22159" cy="336332"/>
          </a:xfrm>
          <a:custGeom>
            <a:avLst/>
            <a:gdLst>
              <a:gd name="connsiteX0" fmla="*/ 0 w 22159"/>
              <a:gd name="connsiteY0" fmla="*/ 0 h 336332"/>
              <a:gd name="connsiteX1" fmla="*/ 10510 w 22159"/>
              <a:gd name="connsiteY1" fmla="*/ 178676 h 336332"/>
              <a:gd name="connsiteX2" fmla="*/ 21020 w 22159"/>
              <a:gd name="connsiteY2" fmla="*/ 220718 h 336332"/>
              <a:gd name="connsiteX3" fmla="*/ 21020 w 22159"/>
              <a:gd name="connsiteY3" fmla="*/ 336332 h 336332"/>
            </a:gdLst>
            <a:ahLst/>
            <a:cxnLst>
              <a:cxn ang="0">
                <a:pos x="connsiteX0" y="connsiteY0"/>
              </a:cxn>
              <a:cxn ang="0">
                <a:pos x="connsiteX1" y="connsiteY1"/>
              </a:cxn>
              <a:cxn ang="0">
                <a:pos x="connsiteX2" y="connsiteY2"/>
              </a:cxn>
              <a:cxn ang="0">
                <a:pos x="connsiteX3" y="connsiteY3"/>
              </a:cxn>
            </a:cxnLst>
            <a:rect l="l" t="t" r="r" b="b"/>
            <a:pathLst>
              <a:path w="22159" h="336332">
                <a:moveTo>
                  <a:pt x="0" y="0"/>
                </a:moveTo>
                <a:cubicBezTo>
                  <a:pt x="3503" y="59559"/>
                  <a:pt x="4854" y="119283"/>
                  <a:pt x="10510" y="178676"/>
                </a:cubicBezTo>
                <a:cubicBezTo>
                  <a:pt x="11879" y="193056"/>
                  <a:pt x="20059" y="206305"/>
                  <a:pt x="21020" y="220718"/>
                </a:cubicBezTo>
                <a:cubicBezTo>
                  <a:pt x="23583" y="259171"/>
                  <a:pt x="21020" y="297794"/>
                  <a:pt x="21020" y="336332"/>
                </a:cubicBezTo>
              </a:path>
            </a:pathLst>
          </a:cu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7DEF2C43-6282-6E29-CA4A-BF413FA18926}"/>
              </a:ext>
            </a:extLst>
          </p:cNvPr>
          <p:cNvSpPr txBox="1"/>
          <p:nvPr/>
        </p:nvSpPr>
        <p:spPr>
          <a:xfrm>
            <a:off x="7451615" y="1525081"/>
            <a:ext cx="2042205" cy="41549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ja-JP" sz="1050" dirty="0">
                <a:solidFill>
                  <a:srgbClr val="00B0F0"/>
                </a:solidFill>
              </a:rPr>
              <a:t>Condensed water (~ 30 </a:t>
            </a:r>
            <a:r>
              <a:rPr lang="en-US" altLang="ja-JP" sz="1050" dirty="0" err="1">
                <a:solidFill>
                  <a:srgbClr val="00B0F0"/>
                </a:solidFill>
              </a:rPr>
              <a:t>degC</a:t>
            </a:r>
            <a:r>
              <a:rPr lang="en-US" altLang="ja-JP" sz="1050" dirty="0">
                <a:solidFill>
                  <a:srgbClr val="00B0F0"/>
                </a:solidFill>
              </a:rPr>
              <a:t>) returns to reserve tank.</a:t>
            </a:r>
            <a:endParaRPr lang="ja-JP" altLang="en-US" sz="1050" dirty="0">
              <a:solidFill>
                <a:srgbClr val="00B0F0"/>
              </a:solidFill>
            </a:endParaRPr>
          </a:p>
        </p:txBody>
      </p:sp>
      <p:sp>
        <p:nvSpPr>
          <p:cNvPr id="74" name="フリーフォーム: 図形 73">
            <a:extLst>
              <a:ext uri="{FF2B5EF4-FFF2-40B4-BE49-F238E27FC236}">
                <a16:creationId xmlns:a16="http://schemas.microsoft.com/office/drawing/2014/main" id="{1EA61E0D-18A2-2C77-2DB0-9CBC93C64332}"/>
              </a:ext>
            </a:extLst>
          </p:cNvPr>
          <p:cNvSpPr/>
          <p:nvPr/>
        </p:nvSpPr>
        <p:spPr>
          <a:xfrm>
            <a:off x="11067394" y="2238704"/>
            <a:ext cx="98116" cy="641131"/>
          </a:xfrm>
          <a:custGeom>
            <a:avLst/>
            <a:gdLst>
              <a:gd name="connsiteX0" fmla="*/ 63062 w 98116"/>
              <a:gd name="connsiteY0" fmla="*/ 641131 h 641131"/>
              <a:gd name="connsiteX1" fmla="*/ 21020 w 98116"/>
              <a:gd name="connsiteY1" fmla="*/ 515007 h 641131"/>
              <a:gd name="connsiteX2" fmla="*/ 0 w 98116"/>
              <a:gd name="connsiteY2" fmla="*/ 409904 h 641131"/>
              <a:gd name="connsiteX3" fmla="*/ 21020 w 98116"/>
              <a:gd name="connsiteY3" fmla="*/ 315310 h 641131"/>
              <a:gd name="connsiteX4" fmla="*/ 52552 w 98116"/>
              <a:gd name="connsiteY4" fmla="*/ 252248 h 641131"/>
              <a:gd name="connsiteX5" fmla="*/ 63062 w 98116"/>
              <a:gd name="connsiteY5" fmla="*/ 220717 h 641131"/>
              <a:gd name="connsiteX6" fmla="*/ 94593 w 98116"/>
              <a:gd name="connsiteY6" fmla="*/ 168166 h 641131"/>
              <a:gd name="connsiteX7" fmla="*/ 94593 w 98116"/>
              <a:gd name="connsiteY7" fmla="*/ 0 h 6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6" h="641131">
                <a:moveTo>
                  <a:pt x="63062" y="641131"/>
                </a:moveTo>
                <a:cubicBezTo>
                  <a:pt x="30105" y="476342"/>
                  <a:pt x="85300" y="733556"/>
                  <a:pt x="21020" y="515007"/>
                </a:cubicBezTo>
                <a:cubicBezTo>
                  <a:pt x="10939" y="480731"/>
                  <a:pt x="0" y="409904"/>
                  <a:pt x="0" y="409904"/>
                </a:cubicBezTo>
                <a:cubicBezTo>
                  <a:pt x="5694" y="375736"/>
                  <a:pt x="7222" y="346356"/>
                  <a:pt x="21020" y="315310"/>
                </a:cubicBezTo>
                <a:cubicBezTo>
                  <a:pt x="30565" y="293834"/>
                  <a:pt x="43007" y="273724"/>
                  <a:pt x="52552" y="252248"/>
                </a:cubicBezTo>
                <a:cubicBezTo>
                  <a:pt x="57052" y="242124"/>
                  <a:pt x="58107" y="230626"/>
                  <a:pt x="63062" y="220717"/>
                </a:cubicBezTo>
                <a:cubicBezTo>
                  <a:pt x="72198" y="202445"/>
                  <a:pt x="91704" y="188389"/>
                  <a:pt x="94593" y="168166"/>
                </a:cubicBezTo>
                <a:cubicBezTo>
                  <a:pt x="102520" y="112674"/>
                  <a:pt x="94593" y="56055"/>
                  <a:pt x="94593" y="0"/>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74">
            <a:extLst>
              <a:ext uri="{FF2B5EF4-FFF2-40B4-BE49-F238E27FC236}">
                <a16:creationId xmlns:a16="http://schemas.microsoft.com/office/drawing/2014/main" id="{FFA5ED29-EE1F-9365-FEB9-EF21F7F729CD}"/>
              </a:ext>
            </a:extLst>
          </p:cNvPr>
          <p:cNvSpPr/>
          <p:nvPr/>
        </p:nvSpPr>
        <p:spPr>
          <a:xfrm>
            <a:off x="11180288" y="2196117"/>
            <a:ext cx="310668" cy="693706"/>
          </a:xfrm>
          <a:custGeom>
            <a:avLst/>
            <a:gdLst>
              <a:gd name="connsiteX0" fmla="*/ 462455 w 462455"/>
              <a:gd name="connsiteY0" fmla="*/ 809319 h 809319"/>
              <a:gd name="connsiteX1" fmla="*/ 231227 w 462455"/>
              <a:gd name="connsiteY1" fmla="*/ 767278 h 809319"/>
              <a:gd name="connsiteX2" fmla="*/ 210206 w 462455"/>
              <a:gd name="connsiteY2" fmla="*/ 714726 h 809319"/>
              <a:gd name="connsiteX3" fmla="*/ 189186 w 462455"/>
              <a:gd name="connsiteY3" fmla="*/ 273292 h 809319"/>
              <a:gd name="connsiteX4" fmla="*/ 168165 w 462455"/>
              <a:gd name="connsiteY4" fmla="*/ 241761 h 809319"/>
              <a:gd name="connsiteX5" fmla="*/ 105103 w 462455"/>
              <a:gd name="connsiteY5" fmla="*/ 189209 h 809319"/>
              <a:gd name="connsiteX6" fmla="*/ 31531 w 462455"/>
              <a:gd name="connsiteY6" fmla="*/ 105126 h 809319"/>
              <a:gd name="connsiteX7" fmla="*/ 21020 w 462455"/>
              <a:gd name="connsiteY7" fmla="*/ 73595 h 809319"/>
              <a:gd name="connsiteX8" fmla="*/ 0 w 462455"/>
              <a:gd name="connsiteY8" fmla="*/ 23 h 80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455" h="809319">
                <a:moveTo>
                  <a:pt x="462455" y="809319"/>
                </a:moveTo>
                <a:cubicBezTo>
                  <a:pt x="385379" y="795305"/>
                  <a:pt x="304579" y="794785"/>
                  <a:pt x="231227" y="767278"/>
                </a:cubicBezTo>
                <a:cubicBezTo>
                  <a:pt x="213561" y="760653"/>
                  <a:pt x="211806" y="733525"/>
                  <a:pt x="210206" y="714726"/>
                </a:cubicBezTo>
                <a:cubicBezTo>
                  <a:pt x="197714" y="567945"/>
                  <a:pt x="202229" y="420025"/>
                  <a:pt x="189186" y="273292"/>
                </a:cubicBezTo>
                <a:cubicBezTo>
                  <a:pt x="188068" y="260710"/>
                  <a:pt x="176252" y="251465"/>
                  <a:pt x="168165" y="241761"/>
                </a:cubicBezTo>
                <a:cubicBezTo>
                  <a:pt x="122608" y="187093"/>
                  <a:pt x="153330" y="230547"/>
                  <a:pt x="105103" y="189209"/>
                </a:cubicBezTo>
                <a:cubicBezTo>
                  <a:pt x="67003" y="156551"/>
                  <a:pt x="60521" y="143780"/>
                  <a:pt x="31531" y="105126"/>
                </a:cubicBezTo>
                <a:cubicBezTo>
                  <a:pt x="28027" y="94616"/>
                  <a:pt x="23193" y="84459"/>
                  <a:pt x="21020" y="73595"/>
                </a:cubicBezTo>
                <a:cubicBezTo>
                  <a:pt x="5612" y="-3445"/>
                  <a:pt x="35906" y="23"/>
                  <a:pt x="0" y="23"/>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B83C7C21-F60F-1D3C-33A3-BD05BD679815}"/>
              </a:ext>
            </a:extLst>
          </p:cNvPr>
          <p:cNvSpPr txBox="1"/>
          <p:nvPr/>
        </p:nvSpPr>
        <p:spPr>
          <a:xfrm>
            <a:off x="351083" y="1458694"/>
            <a:ext cx="5617758" cy="36933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ja-JP" dirty="0">
                <a:latin typeface="+mj-lt"/>
              </a:rPr>
              <a:t>High-power RF (HP RF) system is shown bellow, </a:t>
            </a:r>
          </a:p>
        </p:txBody>
      </p:sp>
      <p:sp>
        <p:nvSpPr>
          <p:cNvPr id="78" name="フリーフォーム: 図形 77">
            <a:extLst>
              <a:ext uri="{FF2B5EF4-FFF2-40B4-BE49-F238E27FC236}">
                <a16:creationId xmlns:a16="http://schemas.microsoft.com/office/drawing/2014/main" id="{E4BC7BCF-ADB2-58DD-8D07-35DDDF0D5C80}"/>
              </a:ext>
            </a:extLst>
          </p:cNvPr>
          <p:cNvSpPr/>
          <p:nvPr/>
        </p:nvSpPr>
        <p:spPr>
          <a:xfrm>
            <a:off x="10892589" y="2255845"/>
            <a:ext cx="98116" cy="641131"/>
          </a:xfrm>
          <a:custGeom>
            <a:avLst/>
            <a:gdLst>
              <a:gd name="connsiteX0" fmla="*/ 63062 w 98116"/>
              <a:gd name="connsiteY0" fmla="*/ 641131 h 641131"/>
              <a:gd name="connsiteX1" fmla="*/ 21020 w 98116"/>
              <a:gd name="connsiteY1" fmla="*/ 515007 h 641131"/>
              <a:gd name="connsiteX2" fmla="*/ 0 w 98116"/>
              <a:gd name="connsiteY2" fmla="*/ 409904 h 641131"/>
              <a:gd name="connsiteX3" fmla="*/ 21020 w 98116"/>
              <a:gd name="connsiteY3" fmla="*/ 315310 h 641131"/>
              <a:gd name="connsiteX4" fmla="*/ 52552 w 98116"/>
              <a:gd name="connsiteY4" fmla="*/ 252248 h 641131"/>
              <a:gd name="connsiteX5" fmla="*/ 63062 w 98116"/>
              <a:gd name="connsiteY5" fmla="*/ 220717 h 641131"/>
              <a:gd name="connsiteX6" fmla="*/ 94593 w 98116"/>
              <a:gd name="connsiteY6" fmla="*/ 168166 h 641131"/>
              <a:gd name="connsiteX7" fmla="*/ 94593 w 98116"/>
              <a:gd name="connsiteY7" fmla="*/ 0 h 6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6" h="641131">
                <a:moveTo>
                  <a:pt x="63062" y="641131"/>
                </a:moveTo>
                <a:cubicBezTo>
                  <a:pt x="30105" y="476342"/>
                  <a:pt x="85300" y="733556"/>
                  <a:pt x="21020" y="515007"/>
                </a:cubicBezTo>
                <a:cubicBezTo>
                  <a:pt x="10939" y="480731"/>
                  <a:pt x="0" y="409904"/>
                  <a:pt x="0" y="409904"/>
                </a:cubicBezTo>
                <a:cubicBezTo>
                  <a:pt x="5694" y="375736"/>
                  <a:pt x="7222" y="346356"/>
                  <a:pt x="21020" y="315310"/>
                </a:cubicBezTo>
                <a:cubicBezTo>
                  <a:pt x="30565" y="293834"/>
                  <a:pt x="43007" y="273724"/>
                  <a:pt x="52552" y="252248"/>
                </a:cubicBezTo>
                <a:cubicBezTo>
                  <a:pt x="57052" y="242124"/>
                  <a:pt x="58107" y="230626"/>
                  <a:pt x="63062" y="220717"/>
                </a:cubicBezTo>
                <a:cubicBezTo>
                  <a:pt x="72198" y="202445"/>
                  <a:pt x="91704" y="188389"/>
                  <a:pt x="94593" y="168166"/>
                </a:cubicBezTo>
                <a:cubicBezTo>
                  <a:pt x="102520" y="112674"/>
                  <a:pt x="94593" y="56055"/>
                  <a:pt x="94593" y="0"/>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図形 78">
            <a:extLst>
              <a:ext uri="{FF2B5EF4-FFF2-40B4-BE49-F238E27FC236}">
                <a16:creationId xmlns:a16="http://schemas.microsoft.com/office/drawing/2014/main" id="{755014E2-0544-245C-8A0D-F94624A4F65F}"/>
              </a:ext>
            </a:extLst>
          </p:cNvPr>
          <p:cNvSpPr/>
          <p:nvPr/>
        </p:nvSpPr>
        <p:spPr>
          <a:xfrm>
            <a:off x="11389749" y="2167773"/>
            <a:ext cx="310668" cy="693706"/>
          </a:xfrm>
          <a:custGeom>
            <a:avLst/>
            <a:gdLst>
              <a:gd name="connsiteX0" fmla="*/ 462455 w 462455"/>
              <a:gd name="connsiteY0" fmla="*/ 809319 h 809319"/>
              <a:gd name="connsiteX1" fmla="*/ 231227 w 462455"/>
              <a:gd name="connsiteY1" fmla="*/ 767278 h 809319"/>
              <a:gd name="connsiteX2" fmla="*/ 210206 w 462455"/>
              <a:gd name="connsiteY2" fmla="*/ 714726 h 809319"/>
              <a:gd name="connsiteX3" fmla="*/ 189186 w 462455"/>
              <a:gd name="connsiteY3" fmla="*/ 273292 h 809319"/>
              <a:gd name="connsiteX4" fmla="*/ 168165 w 462455"/>
              <a:gd name="connsiteY4" fmla="*/ 241761 h 809319"/>
              <a:gd name="connsiteX5" fmla="*/ 105103 w 462455"/>
              <a:gd name="connsiteY5" fmla="*/ 189209 h 809319"/>
              <a:gd name="connsiteX6" fmla="*/ 31531 w 462455"/>
              <a:gd name="connsiteY6" fmla="*/ 105126 h 809319"/>
              <a:gd name="connsiteX7" fmla="*/ 21020 w 462455"/>
              <a:gd name="connsiteY7" fmla="*/ 73595 h 809319"/>
              <a:gd name="connsiteX8" fmla="*/ 0 w 462455"/>
              <a:gd name="connsiteY8" fmla="*/ 23 h 80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455" h="809319">
                <a:moveTo>
                  <a:pt x="462455" y="809319"/>
                </a:moveTo>
                <a:cubicBezTo>
                  <a:pt x="385379" y="795305"/>
                  <a:pt x="304579" y="794785"/>
                  <a:pt x="231227" y="767278"/>
                </a:cubicBezTo>
                <a:cubicBezTo>
                  <a:pt x="213561" y="760653"/>
                  <a:pt x="211806" y="733525"/>
                  <a:pt x="210206" y="714726"/>
                </a:cubicBezTo>
                <a:cubicBezTo>
                  <a:pt x="197714" y="567945"/>
                  <a:pt x="202229" y="420025"/>
                  <a:pt x="189186" y="273292"/>
                </a:cubicBezTo>
                <a:cubicBezTo>
                  <a:pt x="188068" y="260710"/>
                  <a:pt x="176252" y="251465"/>
                  <a:pt x="168165" y="241761"/>
                </a:cubicBezTo>
                <a:cubicBezTo>
                  <a:pt x="122608" y="187093"/>
                  <a:pt x="153330" y="230547"/>
                  <a:pt x="105103" y="189209"/>
                </a:cubicBezTo>
                <a:cubicBezTo>
                  <a:pt x="67003" y="156551"/>
                  <a:pt x="60521" y="143780"/>
                  <a:pt x="31531" y="105126"/>
                </a:cubicBezTo>
                <a:cubicBezTo>
                  <a:pt x="28027" y="94616"/>
                  <a:pt x="23193" y="84459"/>
                  <a:pt x="21020" y="73595"/>
                </a:cubicBezTo>
                <a:cubicBezTo>
                  <a:pt x="5612" y="-3445"/>
                  <a:pt x="35906" y="23"/>
                  <a:pt x="0" y="23"/>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6B70C695-93D9-90D5-14CD-25354E58105A}"/>
              </a:ext>
            </a:extLst>
          </p:cNvPr>
          <p:cNvSpPr>
            <a:spLocks noGrp="1"/>
          </p:cNvSpPr>
          <p:nvPr>
            <p:ph type="sldNum" sz="quarter" idx="12"/>
          </p:nvPr>
        </p:nvSpPr>
        <p:spPr/>
        <p:txBody>
          <a:bodyPr/>
          <a:lstStyle/>
          <a:p>
            <a:fld id="{C1CC6206-87A9-4D64-9182-35AE2A831123}" type="slidenum">
              <a:rPr kumimoji="1" lang="ja-JP" altLang="en-US" smtClean="0"/>
              <a:t>4</a:t>
            </a:fld>
            <a:endParaRPr kumimoji="1" lang="ja-JP" altLang="en-US"/>
          </a:p>
        </p:txBody>
      </p:sp>
      <p:sp>
        <p:nvSpPr>
          <p:cNvPr id="5" name="テキスト ボックス 4">
            <a:extLst>
              <a:ext uri="{FF2B5EF4-FFF2-40B4-BE49-F238E27FC236}">
                <a16:creationId xmlns:a16="http://schemas.microsoft.com/office/drawing/2014/main" id="{67879198-9827-CF92-7771-69B98590E3FE}"/>
              </a:ext>
            </a:extLst>
          </p:cNvPr>
          <p:cNvSpPr txBox="1"/>
          <p:nvPr/>
        </p:nvSpPr>
        <p:spPr>
          <a:xfrm>
            <a:off x="8880842" y="2092181"/>
            <a:ext cx="1089203" cy="43088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ja-JP" sz="1100" dirty="0"/>
              <a:t>Collector loss ~ 600kW/</a:t>
            </a:r>
            <a:r>
              <a:rPr kumimoji="1" lang="en-US" altLang="ja-JP" sz="1100" dirty="0" err="1"/>
              <a:t>kly</a:t>
            </a:r>
            <a:endParaRPr kumimoji="1" lang="ja-JP" altLang="en-US" sz="1100" dirty="0"/>
          </a:p>
        </p:txBody>
      </p:sp>
      <p:sp>
        <p:nvSpPr>
          <p:cNvPr id="6" name="日付プレースホルダー 5">
            <a:extLst>
              <a:ext uri="{FF2B5EF4-FFF2-40B4-BE49-F238E27FC236}">
                <a16:creationId xmlns:a16="http://schemas.microsoft.com/office/drawing/2014/main" id="{0B902369-680C-6BAF-0D3E-5323997A3C73}"/>
              </a:ext>
            </a:extLst>
          </p:cNvPr>
          <p:cNvSpPr>
            <a:spLocks noGrp="1"/>
          </p:cNvSpPr>
          <p:nvPr>
            <p:ph type="dt" sz="half" idx="10"/>
          </p:nvPr>
        </p:nvSpPr>
        <p:spPr/>
        <p:txBody>
          <a:bodyPr/>
          <a:lstStyle/>
          <a:p>
            <a:r>
              <a:rPr kumimoji="1" lang="en-US" altLang="ja-JP"/>
              <a:t>2024/3/26</a:t>
            </a:r>
            <a:endParaRPr kumimoji="1" lang="ja-JP" altLang="en-US"/>
          </a:p>
        </p:txBody>
      </p:sp>
      <p:sp>
        <p:nvSpPr>
          <p:cNvPr id="7" name="フッター プレースホルダー 6">
            <a:extLst>
              <a:ext uri="{FF2B5EF4-FFF2-40B4-BE49-F238E27FC236}">
                <a16:creationId xmlns:a16="http://schemas.microsoft.com/office/drawing/2014/main" id="{FE7172CC-D1E0-84ED-0C8A-3B88BF0E9F36}"/>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8" name="フリーフォーム: 図形 7">
            <a:extLst>
              <a:ext uri="{FF2B5EF4-FFF2-40B4-BE49-F238E27FC236}">
                <a16:creationId xmlns:a16="http://schemas.microsoft.com/office/drawing/2014/main" id="{21A6DF3A-72F8-AFD3-6BA5-360915820DD3}"/>
              </a:ext>
            </a:extLst>
          </p:cNvPr>
          <p:cNvSpPr/>
          <p:nvPr/>
        </p:nvSpPr>
        <p:spPr>
          <a:xfrm>
            <a:off x="10575607" y="2203270"/>
            <a:ext cx="310668" cy="693706"/>
          </a:xfrm>
          <a:custGeom>
            <a:avLst/>
            <a:gdLst>
              <a:gd name="connsiteX0" fmla="*/ 462455 w 462455"/>
              <a:gd name="connsiteY0" fmla="*/ 809319 h 809319"/>
              <a:gd name="connsiteX1" fmla="*/ 231227 w 462455"/>
              <a:gd name="connsiteY1" fmla="*/ 767278 h 809319"/>
              <a:gd name="connsiteX2" fmla="*/ 210206 w 462455"/>
              <a:gd name="connsiteY2" fmla="*/ 714726 h 809319"/>
              <a:gd name="connsiteX3" fmla="*/ 189186 w 462455"/>
              <a:gd name="connsiteY3" fmla="*/ 273292 h 809319"/>
              <a:gd name="connsiteX4" fmla="*/ 168165 w 462455"/>
              <a:gd name="connsiteY4" fmla="*/ 241761 h 809319"/>
              <a:gd name="connsiteX5" fmla="*/ 105103 w 462455"/>
              <a:gd name="connsiteY5" fmla="*/ 189209 h 809319"/>
              <a:gd name="connsiteX6" fmla="*/ 31531 w 462455"/>
              <a:gd name="connsiteY6" fmla="*/ 105126 h 809319"/>
              <a:gd name="connsiteX7" fmla="*/ 21020 w 462455"/>
              <a:gd name="connsiteY7" fmla="*/ 73595 h 809319"/>
              <a:gd name="connsiteX8" fmla="*/ 0 w 462455"/>
              <a:gd name="connsiteY8" fmla="*/ 23 h 80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455" h="809319">
                <a:moveTo>
                  <a:pt x="462455" y="809319"/>
                </a:moveTo>
                <a:cubicBezTo>
                  <a:pt x="385379" y="795305"/>
                  <a:pt x="304579" y="794785"/>
                  <a:pt x="231227" y="767278"/>
                </a:cubicBezTo>
                <a:cubicBezTo>
                  <a:pt x="213561" y="760653"/>
                  <a:pt x="211806" y="733525"/>
                  <a:pt x="210206" y="714726"/>
                </a:cubicBezTo>
                <a:cubicBezTo>
                  <a:pt x="197714" y="567945"/>
                  <a:pt x="202229" y="420025"/>
                  <a:pt x="189186" y="273292"/>
                </a:cubicBezTo>
                <a:cubicBezTo>
                  <a:pt x="188068" y="260710"/>
                  <a:pt x="176252" y="251465"/>
                  <a:pt x="168165" y="241761"/>
                </a:cubicBezTo>
                <a:cubicBezTo>
                  <a:pt x="122608" y="187093"/>
                  <a:pt x="153330" y="230547"/>
                  <a:pt x="105103" y="189209"/>
                </a:cubicBezTo>
                <a:cubicBezTo>
                  <a:pt x="67003" y="156551"/>
                  <a:pt x="60521" y="143780"/>
                  <a:pt x="31531" y="105126"/>
                </a:cubicBezTo>
                <a:cubicBezTo>
                  <a:pt x="28027" y="94616"/>
                  <a:pt x="23193" y="84459"/>
                  <a:pt x="21020" y="73595"/>
                </a:cubicBezTo>
                <a:cubicBezTo>
                  <a:pt x="5612" y="-3445"/>
                  <a:pt x="35906" y="23"/>
                  <a:pt x="0" y="23"/>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9066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DA12-80BC-F77E-1E97-5206C9E98F2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13B858F-F9DE-73BC-6674-79662A3E6132}"/>
              </a:ext>
            </a:extLst>
          </p:cNvPr>
          <p:cNvSpPr>
            <a:spLocks noGrp="1"/>
          </p:cNvSpPr>
          <p:nvPr>
            <p:ph type="title"/>
          </p:nvPr>
        </p:nvSpPr>
        <p:spPr>
          <a:xfrm>
            <a:off x="378372" y="211574"/>
            <a:ext cx="5507421" cy="985619"/>
          </a:xfrm>
        </p:spPr>
        <p:txBody>
          <a:bodyPr>
            <a:normAutofit/>
          </a:bodyPr>
          <a:lstStyle/>
          <a:p>
            <a:r>
              <a:rPr lang="en-US" altLang="ja-JP" sz="2800" u="sng" dirty="0"/>
              <a:t>Current status: Klystron</a:t>
            </a:r>
            <a:endParaRPr kumimoji="1" lang="ja-JP" altLang="en-US" sz="2800" u="sng" dirty="0"/>
          </a:p>
        </p:txBody>
      </p:sp>
      <p:sp>
        <p:nvSpPr>
          <p:cNvPr id="50" name="テキスト ボックス 49">
            <a:extLst>
              <a:ext uri="{FF2B5EF4-FFF2-40B4-BE49-F238E27FC236}">
                <a16:creationId xmlns:a16="http://schemas.microsoft.com/office/drawing/2014/main" id="{EE60318E-DC60-CE73-B9EB-0ED142A62AC4}"/>
              </a:ext>
            </a:extLst>
          </p:cNvPr>
          <p:cNvSpPr txBox="1"/>
          <p:nvPr/>
        </p:nvSpPr>
        <p:spPr>
          <a:xfrm>
            <a:off x="131381" y="990185"/>
            <a:ext cx="11950258" cy="5324535"/>
          </a:xfrm>
          <a:prstGeom prst="rect">
            <a:avLst/>
          </a:prstGeom>
          <a:noFill/>
        </p:spPr>
        <p:txBody>
          <a:bodyPr wrap="square" rtlCol="0">
            <a:spAutoFit/>
          </a:bodyPr>
          <a:lstStyle/>
          <a:p>
            <a:r>
              <a:rPr kumimoji="1" lang="en-US" altLang="ja-JP" sz="1600" dirty="0"/>
              <a:t>Klystron (Two model are used in MR and DR)</a:t>
            </a:r>
          </a:p>
          <a:p>
            <a:r>
              <a:rPr lang="en-US" altLang="ja-JP" sz="1600" dirty="0"/>
              <a:t>- </a:t>
            </a:r>
            <a:r>
              <a:rPr lang="en-US" altLang="ja-JP" sz="1600" b="1" dirty="0">
                <a:solidFill>
                  <a:srgbClr val="FF0000"/>
                </a:solidFill>
              </a:rPr>
              <a:t>E3786</a:t>
            </a:r>
            <a:r>
              <a:rPr lang="en-US" altLang="ja-JP" sz="1600" dirty="0"/>
              <a:t> is first model. And </a:t>
            </a:r>
            <a:r>
              <a:rPr lang="en-US" altLang="ja-JP" sz="1600" b="1" dirty="0">
                <a:solidFill>
                  <a:schemeClr val="accent5"/>
                </a:solidFill>
              </a:rPr>
              <a:t>E3732</a:t>
            </a:r>
            <a:r>
              <a:rPr lang="en-US" altLang="ja-JP" sz="1600" dirty="0"/>
              <a:t> is an improved version of </a:t>
            </a:r>
            <a:r>
              <a:rPr lang="en-US" altLang="ja-JP" sz="1600" dirty="0">
                <a:solidFill>
                  <a:srgbClr val="FF0000"/>
                </a:solidFill>
              </a:rPr>
              <a:t>E3786</a:t>
            </a:r>
            <a:r>
              <a:rPr lang="en-US" altLang="ja-JP" sz="1600" dirty="0"/>
              <a:t> with countermeasure of breakdown around electron gun.</a:t>
            </a:r>
          </a:p>
          <a:p>
            <a:r>
              <a:rPr lang="en-US" altLang="ja-JP" sz="1600" dirty="0"/>
              <a:t>- In total, more than 100 klystrons were manufactured from 1982-, including proto-types. </a:t>
            </a:r>
          </a:p>
          <a:p>
            <a:endParaRPr lang="en-US" altLang="ja-JP" sz="800" dirty="0"/>
          </a:p>
          <a:p>
            <a:r>
              <a:rPr lang="en-US" altLang="ja-JP" sz="1600" dirty="0"/>
              <a:t>- The malfunctioning ones were discarded, and we currently have </a:t>
            </a:r>
            <a:r>
              <a:rPr lang="en-US" altLang="ja-JP" sz="1600" b="1" u="sng" dirty="0"/>
              <a:t>“38”</a:t>
            </a:r>
            <a:r>
              <a:rPr lang="en-US" altLang="ja-JP" sz="1600" u="sng" dirty="0"/>
              <a:t> </a:t>
            </a:r>
            <a:r>
              <a:rPr lang="en-US" altLang="ja-JP" sz="1600" dirty="0"/>
              <a:t>of them for </a:t>
            </a:r>
            <a:r>
              <a:rPr lang="en-US" altLang="ja-JP" sz="1600" dirty="0" err="1"/>
              <a:t>SuperKEKB</a:t>
            </a:r>
            <a:r>
              <a:rPr lang="en-US" altLang="ja-JP" sz="1600" dirty="0"/>
              <a:t> and a test station of D1-AT.</a:t>
            </a:r>
          </a:p>
          <a:p>
            <a:endParaRPr lang="en-US" altLang="ja-JP" sz="800" dirty="0"/>
          </a:p>
          <a:p>
            <a:r>
              <a:rPr lang="en-US" altLang="ja-JP" sz="1600" dirty="0">
                <a:solidFill>
                  <a:srgbClr val="FF0000"/>
                </a:solidFill>
              </a:rPr>
              <a:t>E3786 -&gt; 16 klystrons are working in MR </a:t>
            </a:r>
            <a:r>
              <a:rPr lang="en-US" altLang="ja-JP" sz="1200" dirty="0">
                <a:solidFill>
                  <a:srgbClr val="FF0000"/>
                </a:solidFill>
              </a:rPr>
              <a:t>(another one is used at D1-AT).</a:t>
            </a:r>
            <a:endParaRPr lang="en-US" altLang="ja-JP" sz="1600" dirty="0">
              <a:solidFill>
                <a:srgbClr val="FF0000"/>
              </a:solidFill>
            </a:endParaRPr>
          </a:p>
          <a:p>
            <a:r>
              <a:rPr lang="en-US" altLang="ja-JP" sz="1600" dirty="0"/>
              <a:t>- Manufactured at 1986~1992 (have 20 klystrons). </a:t>
            </a:r>
          </a:p>
          <a:p>
            <a:r>
              <a:rPr lang="en-US" altLang="ja-JP" sz="1400" dirty="0"/>
              <a:t>    -- A possibility of breakdown (occurrence !!!) </a:t>
            </a:r>
          </a:p>
          <a:p>
            <a:r>
              <a:rPr lang="en-US" altLang="ja-JP" sz="1600" dirty="0"/>
              <a:t>- Most long operation time is over 130,000 hours (D07B). </a:t>
            </a:r>
          </a:p>
          <a:p>
            <a:endParaRPr lang="en-US" altLang="ja-JP" sz="800" dirty="0"/>
          </a:p>
          <a:p>
            <a:endParaRPr lang="en-US" altLang="ja-JP" sz="800" dirty="0"/>
          </a:p>
          <a:p>
            <a:r>
              <a:rPr lang="en-US" altLang="ja-JP" sz="1600" dirty="0">
                <a:solidFill>
                  <a:schemeClr val="accent5"/>
                </a:solidFill>
              </a:rPr>
              <a:t>E3732 -&gt; 15 klystrons are working in MR and DR. </a:t>
            </a:r>
            <a:endParaRPr lang="en-US" altLang="ja-JP" sz="800" dirty="0">
              <a:solidFill>
                <a:schemeClr val="accent5"/>
              </a:solidFill>
            </a:endParaRPr>
          </a:p>
          <a:p>
            <a:pPr marL="285750" indent="-285750">
              <a:buFontTx/>
              <a:buChar char="-"/>
            </a:pPr>
            <a:r>
              <a:rPr lang="en-US" altLang="ja-JP" sz="1600" dirty="0"/>
              <a:t>Total 18 klystrons have, </a:t>
            </a:r>
          </a:p>
          <a:p>
            <a:pPr marL="285750" indent="-285750">
              <a:buFontTx/>
              <a:buChar char="-"/>
            </a:pPr>
            <a:r>
              <a:rPr lang="en-US" altLang="ja-JP" sz="1600" dirty="0"/>
              <a:t>10 klystrons modified to E3732 specification since 1993.</a:t>
            </a:r>
          </a:p>
          <a:p>
            <a:pPr marL="285750" indent="-285750">
              <a:buFontTx/>
              <a:buChar char="-"/>
            </a:pPr>
            <a:r>
              <a:rPr lang="en-US" altLang="ja-JP" sz="1600" dirty="0"/>
              <a:t>8 klystrons manufactured in 2003 to 2013</a:t>
            </a:r>
          </a:p>
          <a:p>
            <a:endParaRPr kumimoji="1" lang="en-US" altLang="ja-JP" sz="800" dirty="0"/>
          </a:p>
          <a:p>
            <a:r>
              <a:rPr kumimoji="1" lang="en-US" altLang="ja-JP" sz="1600" dirty="0"/>
              <a:t>- Information regarding lifetime is not yet available. </a:t>
            </a:r>
          </a:p>
          <a:p>
            <a:r>
              <a:rPr kumimoji="1" lang="en-US" altLang="ja-JP" sz="1600" dirty="0"/>
              <a:t>   (because statistical data is not enough.)</a:t>
            </a:r>
          </a:p>
          <a:p>
            <a:r>
              <a:rPr lang="en-US" altLang="ja-JP" sz="1600" dirty="0"/>
              <a:t>- </a:t>
            </a:r>
            <a:r>
              <a:rPr kumimoji="1" lang="en-US" altLang="ja-JP" sz="1600" dirty="0"/>
              <a:t>Breakdown at electron gun has never occurred since</a:t>
            </a:r>
          </a:p>
          <a:p>
            <a:r>
              <a:rPr lang="en-US" altLang="ja-JP" sz="1600" dirty="0"/>
              <a:t>   the specification changed to E3732.</a:t>
            </a:r>
          </a:p>
          <a:p>
            <a:r>
              <a:rPr lang="en-US" altLang="ja-JP" sz="1600" dirty="0"/>
              <a:t>   Most long operation time is about 100,000 hours (D08C).</a:t>
            </a:r>
            <a:endParaRPr kumimoji="1" lang="en-US" altLang="ja-JP" sz="1600" dirty="0"/>
          </a:p>
          <a:p>
            <a:endParaRPr kumimoji="1" lang="en-US" altLang="ja-JP" sz="800" dirty="0"/>
          </a:p>
          <a:p>
            <a:endParaRPr kumimoji="1" lang="en-US" altLang="ja-JP" sz="800" dirty="0"/>
          </a:p>
          <a:p>
            <a:r>
              <a:rPr lang="en-US" altLang="ja-JP" sz="1400" dirty="0"/>
              <a:t>* Spare: Total 6 klystrons - </a:t>
            </a:r>
            <a:r>
              <a:rPr lang="en-US" altLang="ja-JP" sz="1400" u="sng" dirty="0">
                <a:solidFill>
                  <a:srgbClr val="FF0000"/>
                </a:solidFill>
              </a:rPr>
              <a:t>E3786 x 3</a:t>
            </a:r>
            <a:r>
              <a:rPr lang="en-US" altLang="ja-JP" sz="1400" dirty="0"/>
              <a:t>, </a:t>
            </a:r>
            <a:r>
              <a:rPr lang="en-US" altLang="ja-JP" sz="1400" b="1" u="sng" dirty="0">
                <a:solidFill>
                  <a:schemeClr val="accent5"/>
                </a:solidFill>
              </a:rPr>
              <a:t>E3732 x 3 (modified x 2)</a:t>
            </a:r>
            <a:endParaRPr kumimoji="1" lang="en-US" altLang="ja-JP" sz="1400" b="1" u="sng" dirty="0">
              <a:solidFill>
                <a:schemeClr val="accent5"/>
              </a:solidFill>
            </a:endParaRPr>
          </a:p>
        </p:txBody>
      </p:sp>
      <p:pic>
        <p:nvPicPr>
          <p:cNvPr id="3" name="図 2">
            <a:extLst>
              <a:ext uri="{FF2B5EF4-FFF2-40B4-BE49-F238E27FC236}">
                <a16:creationId xmlns:a16="http://schemas.microsoft.com/office/drawing/2014/main" id="{321DAA68-8DDE-1EE5-C46F-24F78601ECA8}"/>
              </a:ext>
            </a:extLst>
          </p:cNvPr>
          <p:cNvPicPr>
            <a:picLocks noChangeAspect="1"/>
          </p:cNvPicPr>
          <p:nvPr/>
        </p:nvPicPr>
        <p:blipFill>
          <a:blip r:embed="rId3" cstate="print"/>
          <a:srcRect/>
          <a:stretch>
            <a:fillRect/>
          </a:stretch>
        </p:blipFill>
        <p:spPr bwMode="auto">
          <a:xfrm>
            <a:off x="5885793" y="2490318"/>
            <a:ext cx="6195846" cy="4084077"/>
          </a:xfrm>
          <a:prstGeom prst="rect">
            <a:avLst/>
          </a:prstGeom>
          <a:noFill/>
          <a:ln w="9525">
            <a:noFill/>
            <a:miter lim="800000"/>
            <a:headEnd/>
            <a:tailEnd/>
          </a:ln>
        </p:spPr>
      </p:pic>
      <p:sp>
        <p:nvSpPr>
          <p:cNvPr id="5" name="テキスト ボックス 4">
            <a:extLst>
              <a:ext uri="{FF2B5EF4-FFF2-40B4-BE49-F238E27FC236}">
                <a16:creationId xmlns:a16="http://schemas.microsoft.com/office/drawing/2014/main" id="{6D0EC388-7AE0-4C7C-7CF2-433C4B1F55E8}"/>
              </a:ext>
            </a:extLst>
          </p:cNvPr>
          <p:cNvSpPr txBox="1"/>
          <p:nvPr/>
        </p:nvSpPr>
        <p:spPr>
          <a:xfrm>
            <a:off x="9890691" y="2283595"/>
            <a:ext cx="216992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400" dirty="0"/>
              <a:t>Before starting 2024ab</a:t>
            </a:r>
            <a:endParaRPr kumimoji="1" lang="ja-JP" altLang="en-US" sz="1400" dirty="0"/>
          </a:p>
        </p:txBody>
      </p:sp>
      <p:cxnSp>
        <p:nvCxnSpPr>
          <p:cNvPr id="14" name="直線矢印コネクタ 13">
            <a:extLst>
              <a:ext uri="{FF2B5EF4-FFF2-40B4-BE49-F238E27FC236}">
                <a16:creationId xmlns:a16="http://schemas.microsoft.com/office/drawing/2014/main" id="{C116631E-AA2A-617C-9C96-2855D960533D}"/>
              </a:ext>
            </a:extLst>
          </p:cNvPr>
          <p:cNvCxnSpPr/>
          <p:nvPr/>
        </p:nvCxnSpPr>
        <p:spPr>
          <a:xfrm>
            <a:off x="8992517" y="3603943"/>
            <a:ext cx="0"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B544E24-DE52-FAEE-BD80-318205E87570}"/>
              </a:ext>
            </a:extLst>
          </p:cNvPr>
          <p:cNvCxnSpPr>
            <a:cxnSpLocks/>
          </p:cNvCxnSpPr>
          <p:nvPr/>
        </p:nvCxnSpPr>
        <p:spPr>
          <a:xfrm flipH="1">
            <a:off x="8051613" y="3246566"/>
            <a:ext cx="34615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D3F240A-BCDB-A733-C2BC-6D45040F6508}"/>
              </a:ext>
            </a:extLst>
          </p:cNvPr>
          <p:cNvSpPr txBox="1"/>
          <p:nvPr/>
        </p:nvSpPr>
        <p:spPr>
          <a:xfrm>
            <a:off x="8954357" y="3458764"/>
            <a:ext cx="631531"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100" dirty="0">
                <a:solidFill>
                  <a:srgbClr val="00B0F0"/>
                </a:solidFill>
              </a:rPr>
              <a:t>1993-</a:t>
            </a:r>
            <a:endParaRPr kumimoji="1" lang="ja-JP" altLang="en-US" sz="1100" dirty="0">
              <a:solidFill>
                <a:srgbClr val="00B0F0"/>
              </a:solidFill>
            </a:endParaRPr>
          </a:p>
        </p:txBody>
      </p:sp>
      <p:sp>
        <p:nvSpPr>
          <p:cNvPr id="8" name="テキスト ボックス 7">
            <a:extLst>
              <a:ext uri="{FF2B5EF4-FFF2-40B4-BE49-F238E27FC236}">
                <a16:creationId xmlns:a16="http://schemas.microsoft.com/office/drawing/2014/main" id="{C2FFD6D5-0626-FCB2-BBAC-5C0B467FD21C}"/>
              </a:ext>
            </a:extLst>
          </p:cNvPr>
          <p:cNvSpPr txBox="1"/>
          <p:nvPr/>
        </p:nvSpPr>
        <p:spPr>
          <a:xfrm>
            <a:off x="8318938" y="3121675"/>
            <a:ext cx="95118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200" b="1" dirty="0">
                <a:solidFill>
                  <a:srgbClr val="FF0000"/>
                </a:solidFill>
              </a:rPr>
              <a:t>1987-2024</a:t>
            </a:r>
            <a:endParaRPr kumimoji="1" lang="ja-JP" altLang="en-US" sz="1200" b="1" dirty="0">
              <a:solidFill>
                <a:srgbClr val="FF0000"/>
              </a:solidFill>
            </a:endParaRPr>
          </a:p>
        </p:txBody>
      </p:sp>
      <p:sp>
        <p:nvSpPr>
          <p:cNvPr id="4" name="正方形/長方形 3">
            <a:extLst>
              <a:ext uri="{FF2B5EF4-FFF2-40B4-BE49-F238E27FC236}">
                <a16:creationId xmlns:a16="http://schemas.microsoft.com/office/drawing/2014/main" id="{FB0D13CA-AE6C-C7FD-0A39-C97823255723}"/>
              </a:ext>
            </a:extLst>
          </p:cNvPr>
          <p:cNvSpPr/>
          <p:nvPr/>
        </p:nvSpPr>
        <p:spPr>
          <a:xfrm>
            <a:off x="11277598" y="3246566"/>
            <a:ext cx="631531" cy="357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996CB98-305E-21FD-10CE-A1417D22BC9D}"/>
              </a:ext>
            </a:extLst>
          </p:cNvPr>
          <p:cNvSpPr/>
          <p:nvPr/>
        </p:nvSpPr>
        <p:spPr>
          <a:xfrm>
            <a:off x="7031420" y="3909849"/>
            <a:ext cx="157656" cy="21336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C781F3A0-6D14-3FD2-26DF-649F7814E26E}"/>
              </a:ext>
            </a:extLst>
          </p:cNvPr>
          <p:cNvSpPr>
            <a:spLocks noGrp="1"/>
          </p:cNvSpPr>
          <p:nvPr>
            <p:ph type="sldNum" sz="quarter" idx="12"/>
          </p:nvPr>
        </p:nvSpPr>
        <p:spPr/>
        <p:txBody>
          <a:bodyPr/>
          <a:lstStyle/>
          <a:p>
            <a:fld id="{C1CC6206-87A9-4D64-9182-35AE2A831123}" type="slidenum">
              <a:rPr kumimoji="1" lang="ja-JP" altLang="en-US" smtClean="0"/>
              <a:t>5</a:t>
            </a:fld>
            <a:endParaRPr kumimoji="1" lang="ja-JP" altLang="en-US"/>
          </a:p>
        </p:txBody>
      </p:sp>
      <p:sp>
        <p:nvSpPr>
          <p:cNvPr id="11" name="日付プレースホルダー 10">
            <a:extLst>
              <a:ext uri="{FF2B5EF4-FFF2-40B4-BE49-F238E27FC236}">
                <a16:creationId xmlns:a16="http://schemas.microsoft.com/office/drawing/2014/main" id="{0E54C446-C2B8-22D6-5C24-9A149BF2B7BB}"/>
              </a:ext>
            </a:extLst>
          </p:cNvPr>
          <p:cNvSpPr>
            <a:spLocks noGrp="1"/>
          </p:cNvSpPr>
          <p:nvPr>
            <p:ph type="dt" sz="half" idx="10"/>
          </p:nvPr>
        </p:nvSpPr>
        <p:spPr/>
        <p:txBody>
          <a:bodyPr/>
          <a:lstStyle/>
          <a:p>
            <a:r>
              <a:rPr kumimoji="1" lang="en-US" altLang="ja-JP"/>
              <a:t>2024/3/26</a:t>
            </a:r>
            <a:endParaRPr kumimoji="1" lang="ja-JP" altLang="en-US"/>
          </a:p>
        </p:txBody>
      </p:sp>
      <p:sp>
        <p:nvSpPr>
          <p:cNvPr id="16" name="フッター プレースホルダー 15">
            <a:extLst>
              <a:ext uri="{FF2B5EF4-FFF2-40B4-BE49-F238E27FC236}">
                <a16:creationId xmlns:a16="http://schemas.microsoft.com/office/drawing/2014/main" id="{13E6C16A-2887-B371-8F53-F829050C38CD}"/>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260954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BEEB-8FF5-898E-7EE7-E4BD59FE313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B16F131-B674-8CC2-6CAD-375CD6E1EB56}"/>
              </a:ext>
            </a:extLst>
          </p:cNvPr>
          <p:cNvSpPr>
            <a:spLocks noGrp="1"/>
          </p:cNvSpPr>
          <p:nvPr>
            <p:ph type="title"/>
          </p:nvPr>
        </p:nvSpPr>
        <p:spPr>
          <a:xfrm>
            <a:off x="378372" y="211574"/>
            <a:ext cx="6879020" cy="985619"/>
          </a:xfrm>
        </p:spPr>
        <p:txBody>
          <a:bodyPr>
            <a:normAutofit/>
          </a:bodyPr>
          <a:lstStyle/>
          <a:p>
            <a:r>
              <a:rPr lang="en-US" altLang="ja-JP" sz="2800" u="sng" dirty="0"/>
              <a:t>Long-term operation plan: Klystron </a:t>
            </a:r>
            <a:endParaRPr kumimoji="1" lang="ja-JP" altLang="en-US" sz="2800" u="sng" dirty="0"/>
          </a:p>
        </p:txBody>
      </p:sp>
      <p:sp>
        <p:nvSpPr>
          <p:cNvPr id="7" name="テキスト ボックス 6">
            <a:extLst>
              <a:ext uri="{FF2B5EF4-FFF2-40B4-BE49-F238E27FC236}">
                <a16:creationId xmlns:a16="http://schemas.microsoft.com/office/drawing/2014/main" id="{F5A39864-6CCC-468B-3E66-1024768D6AB9}"/>
              </a:ext>
            </a:extLst>
          </p:cNvPr>
          <p:cNvSpPr txBox="1"/>
          <p:nvPr/>
        </p:nvSpPr>
        <p:spPr>
          <a:xfrm>
            <a:off x="165162" y="1123915"/>
            <a:ext cx="6471471" cy="4708981"/>
          </a:xfrm>
          <a:prstGeom prst="rect">
            <a:avLst/>
          </a:prstGeom>
          <a:noFill/>
        </p:spPr>
        <p:txBody>
          <a:bodyPr wrap="square">
            <a:spAutoFit/>
          </a:bodyPr>
          <a:lstStyle/>
          <a:p>
            <a:r>
              <a:rPr lang="en-US" altLang="ja-JP" sz="1600" dirty="0"/>
              <a:t>During a recent operation, </a:t>
            </a:r>
          </a:p>
          <a:p>
            <a:r>
              <a:rPr lang="en-US" altLang="ja-JP" sz="1600" dirty="0"/>
              <a:t>a breakdown in tube with sudden increase of klystron output occurred frequently in a short period time at </a:t>
            </a:r>
            <a:r>
              <a:rPr lang="en-US" altLang="ja-JP" sz="1600" b="1" dirty="0">
                <a:solidFill>
                  <a:srgbClr val="FF0000"/>
                </a:solidFill>
              </a:rPr>
              <a:t>D07B. </a:t>
            </a:r>
            <a:r>
              <a:rPr lang="en-US" altLang="ja-JP" sz="1600" dirty="0"/>
              <a:t>Then, the klystron replaced to spare in one day. </a:t>
            </a:r>
          </a:p>
          <a:p>
            <a:r>
              <a:rPr lang="en-US" altLang="ja-JP" sz="1600" b="1" dirty="0">
                <a:solidFill>
                  <a:srgbClr val="FF0000"/>
                </a:solidFill>
              </a:rPr>
              <a:t> </a:t>
            </a:r>
            <a:r>
              <a:rPr lang="en-US" altLang="ja-JP" sz="1600" dirty="0"/>
              <a:t>(</a:t>
            </a:r>
            <a:r>
              <a:rPr lang="en-US" altLang="ja-JP" sz="1600" dirty="0">
                <a:solidFill>
                  <a:srgbClr val="FF0000"/>
                </a:solidFill>
              </a:rPr>
              <a:t>E3786</a:t>
            </a:r>
            <a:r>
              <a:rPr lang="en-US" altLang="ja-JP" sz="1600" dirty="0"/>
              <a:t> </a:t>
            </a:r>
            <a:r>
              <a:rPr lang="en-US" altLang="ja-JP" sz="1600" dirty="0">
                <a:solidFill>
                  <a:srgbClr val="FF0000"/>
                </a:solidFill>
              </a:rPr>
              <a:t>manufactured in 1987, just over 130,000 hours</a:t>
            </a:r>
            <a:r>
              <a:rPr lang="en-US" altLang="ja-JP" sz="1600" dirty="0"/>
              <a:t>). </a:t>
            </a:r>
          </a:p>
          <a:p>
            <a:endParaRPr lang="en-US" altLang="ja-JP" sz="800" dirty="0"/>
          </a:p>
          <a:p>
            <a:r>
              <a:rPr lang="en-US" altLang="ja-JP" sz="1600" dirty="0"/>
              <a:t> </a:t>
            </a:r>
            <a:r>
              <a:rPr lang="en-US" altLang="ja-JP" sz="1600" dirty="0">
                <a:solidFill>
                  <a:srgbClr val="FF0000"/>
                </a:solidFill>
              </a:rPr>
              <a:t>-- Trip Rate:</a:t>
            </a:r>
            <a:r>
              <a:rPr lang="ja-JP" altLang="en-US" sz="1600" dirty="0">
                <a:solidFill>
                  <a:srgbClr val="FF0000"/>
                </a:solidFill>
              </a:rPr>
              <a:t> </a:t>
            </a:r>
            <a:r>
              <a:rPr lang="en-US" altLang="ja-JP" sz="1600" dirty="0">
                <a:solidFill>
                  <a:srgbClr val="FF0000"/>
                </a:solidFill>
              </a:rPr>
              <a:t>8 times in 2 day (End of Feb 2024) --</a:t>
            </a:r>
          </a:p>
          <a:p>
            <a:r>
              <a:rPr lang="en-US" altLang="ja-JP" sz="800" dirty="0"/>
              <a:t>        </a:t>
            </a:r>
            <a:r>
              <a:rPr lang="en-US" altLang="ja-JP" sz="1400" dirty="0"/>
              <a:t>* It could not be used for operating at this trip rate. However, no</a:t>
            </a:r>
          </a:p>
          <a:p>
            <a:r>
              <a:rPr lang="en-US" altLang="ja-JP" sz="1400" dirty="0"/>
              <a:t>       degrease in emissions from electron gun has been observed.</a:t>
            </a:r>
          </a:p>
          <a:p>
            <a:endParaRPr kumimoji="1" lang="en-US" altLang="ja-JP" sz="800" dirty="0"/>
          </a:p>
          <a:p>
            <a:r>
              <a:rPr kumimoji="1" lang="en-US" altLang="ja-JP" sz="1600" dirty="0"/>
              <a:t>- It is predicted that the number of such klystrons will gradually </a:t>
            </a:r>
          </a:p>
          <a:p>
            <a:r>
              <a:rPr lang="en-US" altLang="ja-JP" sz="1600" dirty="0"/>
              <a:t>   </a:t>
            </a:r>
            <a:r>
              <a:rPr kumimoji="1" lang="en-US" altLang="ja-JP" sz="1600" dirty="0"/>
              <a:t>increase within ~6 years. </a:t>
            </a:r>
          </a:p>
          <a:p>
            <a:endParaRPr kumimoji="1" lang="en-US" altLang="ja-JP" sz="1600" dirty="0"/>
          </a:p>
          <a:p>
            <a:r>
              <a:rPr lang="en-US" altLang="ja-JP" sz="1600" dirty="0"/>
              <a:t>For future long-term operation, </a:t>
            </a:r>
          </a:p>
          <a:p>
            <a:r>
              <a:rPr lang="en-US" altLang="ja-JP" sz="1600" dirty="0"/>
              <a:t>- Necessary to replace </a:t>
            </a:r>
            <a:r>
              <a:rPr lang="en-US" altLang="ja-JP" sz="1600" dirty="0">
                <a:solidFill>
                  <a:srgbClr val="FF0000"/>
                </a:solidFill>
              </a:rPr>
              <a:t>E3786</a:t>
            </a:r>
            <a:r>
              <a:rPr lang="en-US" altLang="ja-JP" sz="1600" dirty="0"/>
              <a:t> with “</a:t>
            </a:r>
            <a:r>
              <a:rPr lang="en-US" altLang="ja-JP" sz="1600" dirty="0">
                <a:solidFill>
                  <a:schemeClr val="accent1"/>
                </a:solidFill>
              </a:rPr>
              <a:t>E3732-type”</a:t>
            </a:r>
            <a:r>
              <a:rPr lang="en-US" altLang="ja-JP" sz="1600" dirty="0"/>
              <a:t>. </a:t>
            </a:r>
          </a:p>
          <a:p>
            <a:r>
              <a:rPr lang="en-US" altLang="ja-JP" sz="1600" dirty="0"/>
              <a:t>- N</a:t>
            </a:r>
            <a:r>
              <a:rPr kumimoji="1" lang="en-US" altLang="ja-JP" sz="1600" dirty="0"/>
              <a:t>ecessary to manufacture one klystron every </a:t>
            </a:r>
            <a:r>
              <a:rPr lang="en-US" altLang="ja-JP" sz="1600" dirty="0"/>
              <a:t>1~2</a:t>
            </a:r>
            <a:r>
              <a:rPr kumimoji="1" lang="en-US" altLang="ja-JP" sz="1600" dirty="0"/>
              <a:t> years,</a:t>
            </a:r>
          </a:p>
          <a:p>
            <a:r>
              <a:rPr lang="en-US" altLang="ja-JP" sz="1600" dirty="0"/>
              <a:t>   </a:t>
            </a:r>
            <a:r>
              <a:rPr kumimoji="1" lang="en-US" altLang="ja-JP" sz="1600" dirty="0"/>
              <a:t>if </a:t>
            </a:r>
            <a:r>
              <a:rPr lang="en-US" altLang="ja-JP" sz="1600" dirty="0"/>
              <a:t>5,000 hours operation time per year is </a:t>
            </a:r>
            <a:r>
              <a:rPr kumimoji="1" lang="en-US" altLang="ja-JP" sz="1600" dirty="0"/>
              <a:t>assumed. </a:t>
            </a:r>
          </a:p>
          <a:p>
            <a:endParaRPr lang="en-US" altLang="ja-JP" sz="1600" dirty="0"/>
          </a:p>
          <a:p>
            <a:r>
              <a:rPr kumimoji="1" lang="en-US" altLang="ja-JP" sz="1600" u="sng" dirty="0"/>
              <a:t>Currently, “</a:t>
            </a:r>
            <a:r>
              <a:rPr kumimoji="1" lang="en-US" altLang="ja-JP" sz="1600" u="sng" dirty="0">
                <a:solidFill>
                  <a:schemeClr val="accent5"/>
                </a:solidFill>
              </a:rPr>
              <a:t>new manufacturing” </a:t>
            </a:r>
            <a:r>
              <a:rPr kumimoji="1" lang="en-US" altLang="ja-JP" sz="1600" u="sng" dirty="0"/>
              <a:t>has the lowest cost for this issue. Modification of old klystrons is no longer a good policy</a:t>
            </a:r>
            <a:r>
              <a:rPr lang="en-US" altLang="ja-JP" sz="1600" u="sng" dirty="0"/>
              <a:t>...</a:t>
            </a:r>
            <a:endParaRPr kumimoji="1" lang="en-US" altLang="ja-JP" sz="1600" u="sng" dirty="0"/>
          </a:p>
        </p:txBody>
      </p:sp>
      <p:pic>
        <p:nvPicPr>
          <p:cNvPr id="9" name="図 8" descr="グラフィカル ユーザー インターフェイス&#10;&#10;自動的に生成された説明">
            <a:extLst>
              <a:ext uri="{FF2B5EF4-FFF2-40B4-BE49-F238E27FC236}">
                <a16:creationId xmlns:a16="http://schemas.microsoft.com/office/drawing/2014/main" id="{17D84A47-7B4E-F2CD-1569-7B307157A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0407" y="1040525"/>
            <a:ext cx="5544763" cy="4158572"/>
          </a:xfrm>
          <a:prstGeom prst="rect">
            <a:avLst/>
          </a:prstGeom>
        </p:spPr>
      </p:pic>
      <p:sp>
        <p:nvSpPr>
          <p:cNvPr id="10" name="テキスト ボックス 9">
            <a:extLst>
              <a:ext uri="{FF2B5EF4-FFF2-40B4-BE49-F238E27FC236}">
                <a16:creationId xmlns:a16="http://schemas.microsoft.com/office/drawing/2014/main" id="{69EA0456-A07A-6D39-0772-2F2C586DCFBA}"/>
              </a:ext>
            </a:extLst>
          </p:cNvPr>
          <p:cNvSpPr txBox="1"/>
          <p:nvPr/>
        </p:nvSpPr>
        <p:spPr>
          <a:xfrm>
            <a:off x="6798285" y="2127482"/>
            <a:ext cx="2070537" cy="307777"/>
          </a:xfrm>
          <a:prstGeom prst="rect">
            <a:avLst/>
          </a:prstGeom>
          <a:noFill/>
        </p:spPr>
        <p:txBody>
          <a:bodyPr wrap="square" rtlCol="0">
            <a:spAutoFit/>
          </a:bodyPr>
          <a:lstStyle/>
          <a:p>
            <a:r>
              <a:rPr kumimoji="1" lang="en-US" altLang="ja-JP" sz="1400" b="1" dirty="0">
                <a:solidFill>
                  <a:srgbClr val="FF0000"/>
                </a:solidFill>
              </a:rPr>
              <a:t>Klystron Input (Drive)</a:t>
            </a:r>
            <a:endParaRPr kumimoji="1" lang="ja-JP" altLang="en-US" sz="1400" b="1" dirty="0">
              <a:solidFill>
                <a:srgbClr val="FF0000"/>
              </a:solidFill>
            </a:endParaRPr>
          </a:p>
        </p:txBody>
      </p:sp>
      <p:sp>
        <p:nvSpPr>
          <p:cNvPr id="11" name="テキスト ボックス 10">
            <a:extLst>
              <a:ext uri="{FF2B5EF4-FFF2-40B4-BE49-F238E27FC236}">
                <a16:creationId xmlns:a16="http://schemas.microsoft.com/office/drawing/2014/main" id="{2402F8CE-552D-62BA-0634-D8FD1992C958}"/>
              </a:ext>
            </a:extLst>
          </p:cNvPr>
          <p:cNvSpPr txBox="1"/>
          <p:nvPr/>
        </p:nvSpPr>
        <p:spPr>
          <a:xfrm>
            <a:off x="6922410" y="2578359"/>
            <a:ext cx="1534510" cy="307777"/>
          </a:xfrm>
          <a:prstGeom prst="rect">
            <a:avLst/>
          </a:prstGeom>
          <a:noFill/>
        </p:spPr>
        <p:txBody>
          <a:bodyPr wrap="square" rtlCol="0">
            <a:spAutoFit/>
          </a:bodyPr>
          <a:lstStyle/>
          <a:p>
            <a:r>
              <a:rPr kumimoji="1" lang="en-US" altLang="ja-JP" sz="1400" b="1" dirty="0">
                <a:solidFill>
                  <a:schemeClr val="accent6"/>
                </a:solidFill>
              </a:rPr>
              <a:t>Cavity pickup</a:t>
            </a:r>
            <a:endParaRPr kumimoji="1" lang="ja-JP" altLang="en-US" sz="1400" b="1" dirty="0">
              <a:solidFill>
                <a:schemeClr val="accent6"/>
              </a:solidFill>
            </a:endParaRPr>
          </a:p>
        </p:txBody>
      </p:sp>
      <p:sp>
        <p:nvSpPr>
          <p:cNvPr id="12" name="テキスト ボックス 11">
            <a:extLst>
              <a:ext uri="{FF2B5EF4-FFF2-40B4-BE49-F238E27FC236}">
                <a16:creationId xmlns:a16="http://schemas.microsoft.com/office/drawing/2014/main" id="{17AD45A9-4759-EAE5-1DD3-2DC3E6E78383}"/>
              </a:ext>
            </a:extLst>
          </p:cNvPr>
          <p:cNvSpPr txBox="1"/>
          <p:nvPr/>
        </p:nvSpPr>
        <p:spPr>
          <a:xfrm>
            <a:off x="6945428" y="3610234"/>
            <a:ext cx="1616593" cy="307777"/>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400" b="1" dirty="0">
                <a:solidFill>
                  <a:schemeClr val="accent5"/>
                </a:solidFill>
              </a:rPr>
              <a:t>Klystron output</a:t>
            </a:r>
            <a:endParaRPr kumimoji="1" lang="ja-JP" altLang="en-US" sz="1400" b="1" dirty="0">
              <a:solidFill>
                <a:schemeClr val="accent5"/>
              </a:solidFill>
            </a:endParaRPr>
          </a:p>
        </p:txBody>
      </p:sp>
      <p:sp>
        <p:nvSpPr>
          <p:cNvPr id="13" name="テキスト ボックス 12">
            <a:extLst>
              <a:ext uri="{FF2B5EF4-FFF2-40B4-BE49-F238E27FC236}">
                <a16:creationId xmlns:a16="http://schemas.microsoft.com/office/drawing/2014/main" id="{5DFCFE4E-781E-A240-246F-2C8DB3132E71}"/>
              </a:ext>
            </a:extLst>
          </p:cNvPr>
          <p:cNvSpPr txBox="1"/>
          <p:nvPr/>
        </p:nvSpPr>
        <p:spPr>
          <a:xfrm>
            <a:off x="6871857" y="1707930"/>
            <a:ext cx="1534510" cy="307777"/>
          </a:xfrm>
          <a:prstGeom prst="rect">
            <a:avLst/>
          </a:prstGeom>
          <a:noFill/>
        </p:spPr>
        <p:txBody>
          <a:bodyPr wrap="square" rtlCol="0">
            <a:spAutoFit/>
          </a:bodyPr>
          <a:lstStyle/>
          <a:p>
            <a:r>
              <a:rPr kumimoji="1" lang="en-US" altLang="ja-JP" sz="1400" b="1" dirty="0">
                <a:solidFill>
                  <a:srgbClr val="FFFF00"/>
                </a:solidFill>
              </a:rPr>
              <a:t>LLRF output</a:t>
            </a:r>
            <a:endParaRPr kumimoji="1" lang="ja-JP" altLang="en-US" sz="1400" b="1" dirty="0">
              <a:solidFill>
                <a:srgbClr val="FFFF00"/>
              </a:solidFill>
            </a:endParaRPr>
          </a:p>
        </p:txBody>
      </p:sp>
      <p:cxnSp>
        <p:nvCxnSpPr>
          <p:cNvPr id="16" name="直線コネクタ 15">
            <a:extLst>
              <a:ext uri="{FF2B5EF4-FFF2-40B4-BE49-F238E27FC236}">
                <a16:creationId xmlns:a16="http://schemas.microsoft.com/office/drawing/2014/main" id="{208C946F-7ED1-2557-19CF-21449F5EF875}"/>
              </a:ext>
            </a:extLst>
          </p:cNvPr>
          <p:cNvCxnSpPr>
            <a:cxnSpLocks/>
          </p:cNvCxnSpPr>
          <p:nvPr/>
        </p:nvCxnSpPr>
        <p:spPr>
          <a:xfrm flipV="1">
            <a:off x="9406754" y="761144"/>
            <a:ext cx="1" cy="40210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127EB53-02B9-4BC8-5733-3F3813382B24}"/>
              </a:ext>
            </a:extLst>
          </p:cNvPr>
          <p:cNvCxnSpPr>
            <a:cxnSpLocks/>
          </p:cNvCxnSpPr>
          <p:nvPr/>
        </p:nvCxnSpPr>
        <p:spPr>
          <a:xfrm flipV="1">
            <a:off x="9485582" y="787413"/>
            <a:ext cx="1" cy="40210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751E59F-0DCC-7271-F43D-A84CF5FAF481}"/>
              </a:ext>
            </a:extLst>
          </p:cNvPr>
          <p:cNvSpPr txBox="1"/>
          <p:nvPr/>
        </p:nvSpPr>
        <p:spPr>
          <a:xfrm>
            <a:off x="6589011" y="5328057"/>
            <a:ext cx="5544763" cy="954107"/>
          </a:xfrm>
          <a:prstGeom prst="rect">
            <a:avLst/>
          </a:prstGeom>
          <a:noFill/>
        </p:spPr>
        <p:txBody>
          <a:bodyPr wrap="square" rtlCol="0">
            <a:spAutoFit/>
          </a:bodyPr>
          <a:lstStyle/>
          <a:p>
            <a:r>
              <a:rPr kumimoji="1" lang="en-US" altLang="ja-JP" sz="1400" dirty="0"/>
              <a:t>The klystron output was responded first by breakdown </a:t>
            </a:r>
            <a:r>
              <a:rPr lang="en-US" altLang="ja-JP" sz="1400" dirty="0"/>
              <a:t>around electron gun</a:t>
            </a:r>
            <a:r>
              <a:rPr kumimoji="1" lang="en-US" altLang="ja-JP" sz="1400" dirty="0"/>
              <a:t>. </a:t>
            </a:r>
            <a:r>
              <a:rPr lang="en-US" altLang="ja-JP" sz="1400" dirty="0"/>
              <a:t>At this time, the instantaneous amount of change in klystron output was more than double. </a:t>
            </a:r>
          </a:p>
          <a:p>
            <a:r>
              <a:rPr lang="en-US" altLang="ja-JP" sz="1400" dirty="0"/>
              <a:t>(V</a:t>
            </a:r>
            <a:r>
              <a:rPr lang="en-US" altLang="ja-JP" sz="1400" baseline="-25000" dirty="0"/>
              <a:t>a</a:t>
            </a:r>
            <a:r>
              <a:rPr lang="en-US" altLang="ja-JP" sz="1400" dirty="0"/>
              <a:t> is increased by breakdown, then </a:t>
            </a:r>
            <a:r>
              <a:rPr lang="en-US" altLang="ja-JP" sz="1400" dirty="0" err="1"/>
              <a:t>I</a:t>
            </a:r>
            <a:r>
              <a:rPr lang="en-US" altLang="ja-JP" sz="1400" baseline="-25000" dirty="0" err="1"/>
              <a:t>b</a:t>
            </a:r>
            <a:r>
              <a:rPr lang="en-US" altLang="ja-JP" sz="1400" dirty="0"/>
              <a:t> is also increased.)</a:t>
            </a:r>
            <a:endParaRPr kumimoji="1" lang="en-US" altLang="ja-JP" sz="1400" dirty="0"/>
          </a:p>
        </p:txBody>
      </p:sp>
      <p:cxnSp>
        <p:nvCxnSpPr>
          <p:cNvPr id="24" name="直線コネクタ 23">
            <a:extLst>
              <a:ext uri="{FF2B5EF4-FFF2-40B4-BE49-F238E27FC236}">
                <a16:creationId xmlns:a16="http://schemas.microsoft.com/office/drawing/2014/main" id="{9D240392-304B-E34D-7766-BA7D6A58FD01}"/>
              </a:ext>
            </a:extLst>
          </p:cNvPr>
          <p:cNvCxnSpPr>
            <a:cxnSpLocks/>
          </p:cNvCxnSpPr>
          <p:nvPr/>
        </p:nvCxnSpPr>
        <p:spPr>
          <a:xfrm>
            <a:off x="6201100" y="4519452"/>
            <a:ext cx="4792717"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BB8002EE-D951-8E45-7BF7-A89F8CD4BE07}"/>
              </a:ext>
            </a:extLst>
          </p:cNvPr>
          <p:cNvCxnSpPr/>
          <p:nvPr/>
        </p:nvCxnSpPr>
        <p:spPr>
          <a:xfrm flipV="1">
            <a:off x="8732188" y="3560395"/>
            <a:ext cx="0" cy="893378"/>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61C12403-4B5C-F34B-D8D9-285057103C55}"/>
              </a:ext>
            </a:extLst>
          </p:cNvPr>
          <p:cNvCxnSpPr>
            <a:cxnSpLocks/>
          </p:cNvCxnSpPr>
          <p:nvPr/>
        </p:nvCxnSpPr>
        <p:spPr>
          <a:xfrm flipV="1">
            <a:off x="9578269" y="2919079"/>
            <a:ext cx="0" cy="1545205"/>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3B8A368D-E7EA-1E4A-5CCF-546B576BC3C5}"/>
              </a:ext>
            </a:extLst>
          </p:cNvPr>
          <p:cNvCxnSpPr/>
          <p:nvPr/>
        </p:nvCxnSpPr>
        <p:spPr>
          <a:xfrm flipH="1">
            <a:off x="9475072" y="2127482"/>
            <a:ext cx="730469" cy="534957"/>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AFCDA73B-D9EF-4D28-152E-5B21E3F385C3}"/>
              </a:ext>
            </a:extLst>
          </p:cNvPr>
          <p:cNvSpPr txBox="1"/>
          <p:nvPr/>
        </p:nvSpPr>
        <p:spPr>
          <a:xfrm>
            <a:off x="10205541" y="1861818"/>
            <a:ext cx="1376856" cy="369332"/>
          </a:xfrm>
          <a:prstGeom prst="rect">
            <a:avLst/>
          </a:prstGeom>
          <a:noFill/>
        </p:spPr>
        <p:txBody>
          <a:bodyPr wrap="square" rtlCol="0">
            <a:spAutoFit/>
          </a:bodyPr>
          <a:lstStyle/>
          <a:p>
            <a:r>
              <a:rPr kumimoji="1" lang="en-US" altLang="ja-JP" dirty="0">
                <a:solidFill>
                  <a:schemeClr val="bg1"/>
                </a:solidFill>
              </a:rPr>
              <a:t>2~3</a:t>
            </a:r>
            <a:r>
              <a:rPr lang="ja-JP" altLang="en-US" dirty="0">
                <a:solidFill>
                  <a:schemeClr val="bg1"/>
                </a:solidFill>
              </a:rPr>
              <a:t> </a:t>
            </a:r>
            <a:r>
              <a:rPr lang="en-US" altLang="ja-JP" dirty="0">
                <a:solidFill>
                  <a:schemeClr val="bg1"/>
                </a:solidFill>
              </a:rPr>
              <a:t>µsec</a:t>
            </a:r>
            <a:endParaRPr kumimoji="1" lang="ja-JP" altLang="en-US" dirty="0">
              <a:solidFill>
                <a:schemeClr val="bg1"/>
              </a:solidFill>
            </a:endParaRPr>
          </a:p>
        </p:txBody>
      </p:sp>
      <p:sp>
        <p:nvSpPr>
          <p:cNvPr id="3" name="スライド番号プレースホルダー 2">
            <a:extLst>
              <a:ext uri="{FF2B5EF4-FFF2-40B4-BE49-F238E27FC236}">
                <a16:creationId xmlns:a16="http://schemas.microsoft.com/office/drawing/2014/main" id="{551EC216-B693-9E04-1BDF-2B2BDB5015FD}"/>
              </a:ext>
            </a:extLst>
          </p:cNvPr>
          <p:cNvSpPr>
            <a:spLocks noGrp="1"/>
          </p:cNvSpPr>
          <p:nvPr>
            <p:ph type="sldNum" sz="quarter" idx="12"/>
          </p:nvPr>
        </p:nvSpPr>
        <p:spPr/>
        <p:txBody>
          <a:bodyPr/>
          <a:lstStyle/>
          <a:p>
            <a:fld id="{C1CC6206-87A9-4D64-9182-35AE2A831123}" type="slidenum">
              <a:rPr kumimoji="1" lang="ja-JP" altLang="en-US" smtClean="0"/>
              <a:t>6</a:t>
            </a:fld>
            <a:endParaRPr kumimoji="1" lang="ja-JP" altLang="en-US"/>
          </a:p>
        </p:txBody>
      </p:sp>
      <p:sp>
        <p:nvSpPr>
          <p:cNvPr id="4" name="日付プレースホルダー 3">
            <a:extLst>
              <a:ext uri="{FF2B5EF4-FFF2-40B4-BE49-F238E27FC236}">
                <a16:creationId xmlns:a16="http://schemas.microsoft.com/office/drawing/2014/main" id="{6C22DAA5-C57A-4714-B13F-334082AFE029}"/>
              </a:ext>
            </a:extLst>
          </p:cNvPr>
          <p:cNvSpPr>
            <a:spLocks noGrp="1"/>
          </p:cNvSpPr>
          <p:nvPr>
            <p:ph type="dt" sz="half" idx="10"/>
          </p:nvPr>
        </p:nvSpPr>
        <p:spPr/>
        <p:txBody>
          <a:bodyPr/>
          <a:lstStyle/>
          <a:p>
            <a:r>
              <a:rPr kumimoji="1" lang="en-US" altLang="ja-JP"/>
              <a:t>2024/3/26</a:t>
            </a:r>
            <a:endParaRPr kumimoji="1" lang="ja-JP" altLang="en-US"/>
          </a:p>
        </p:txBody>
      </p:sp>
      <p:sp>
        <p:nvSpPr>
          <p:cNvPr id="5" name="フッター プレースホルダー 4">
            <a:extLst>
              <a:ext uri="{FF2B5EF4-FFF2-40B4-BE49-F238E27FC236}">
                <a16:creationId xmlns:a16="http://schemas.microsoft.com/office/drawing/2014/main" id="{05CE1873-EF56-8386-976B-EAD25B002F16}"/>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14" name="テキスト ボックス 13">
            <a:extLst>
              <a:ext uri="{FF2B5EF4-FFF2-40B4-BE49-F238E27FC236}">
                <a16:creationId xmlns:a16="http://schemas.microsoft.com/office/drawing/2014/main" id="{16AC01C2-A2E7-149E-A224-20DC9AEEADC2}"/>
              </a:ext>
            </a:extLst>
          </p:cNvPr>
          <p:cNvSpPr txBox="1"/>
          <p:nvPr/>
        </p:nvSpPr>
        <p:spPr>
          <a:xfrm>
            <a:off x="6509249" y="603097"/>
            <a:ext cx="3794236" cy="369332"/>
          </a:xfrm>
          <a:prstGeom prst="rect">
            <a:avLst/>
          </a:prstGeom>
          <a:solidFill>
            <a:schemeClr val="bg1"/>
          </a:solidFill>
        </p:spPr>
        <p:txBody>
          <a:bodyPr wrap="square" rtlCol="0">
            <a:spAutoFit/>
          </a:bodyPr>
          <a:lstStyle/>
          <a:p>
            <a:r>
              <a:rPr kumimoji="1" lang="en-US" altLang="ja-JP" dirty="0"/>
              <a:t>2024-02-26 14:27 RF D07B trip</a:t>
            </a:r>
            <a:endParaRPr kumimoji="1" lang="ja-JP" altLang="en-US" dirty="0"/>
          </a:p>
        </p:txBody>
      </p:sp>
    </p:spTree>
    <p:extLst>
      <p:ext uri="{BB962C8B-B14F-4D97-AF65-F5344CB8AC3E}">
        <p14:creationId xmlns:p14="http://schemas.microsoft.com/office/powerpoint/2010/main" val="2821447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CEA6-2951-FCF6-0655-A3CDE579368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8556CC4-FE62-C96F-5F91-734D50E83844}"/>
              </a:ext>
            </a:extLst>
          </p:cNvPr>
          <p:cNvSpPr>
            <a:spLocks noGrp="1"/>
          </p:cNvSpPr>
          <p:nvPr>
            <p:ph type="title"/>
          </p:nvPr>
        </p:nvSpPr>
        <p:spPr>
          <a:xfrm>
            <a:off x="217311" y="67409"/>
            <a:ext cx="10515600" cy="1305584"/>
          </a:xfrm>
        </p:spPr>
        <p:txBody>
          <a:bodyPr>
            <a:normAutofit/>
          </a:bodyPr>
          <a:lstStyle/>
          <a:p>
            <a:r>
              <a:rPr lang="en-US" altLang="ja-JP" sz="2800" u="sng" dirty="0"/>
              <a:t>Current status: KPS</a:t>
            </a:r>
            <a:endParaRPr kumimoji="1" lang="ja-JP" altLang="en-US" sz="2800" u="sng" dirty="0"/>
          </a:p>
        </p:txBody>
      </p:sp>
      <p:sp>
        <p:nvSpPr>
          <p:cNvPr id="50" name="テキスト ボックス 49">
            <a:extLst>
              <a:ext uri="{FF2B5EF4-FFF2-40B4-BE49-F238E27FC236}">
                <a16:creationId xmlns:a16="http://schemas.microsoft.com/office/drawing/2014/main" id="{F2E63E37-A40E-9D92-CD0C-9AD799728E89}"/>
              </a:ext>
            </a:extLst>
          </p:cNvPr>
          <p:cNvSpPr txBox="1"/>
          <p:nvPr/>
        </p:nvSpPr>
        <p:spPr>
          <a:xfrm>
            <a:off x="288721" y="1041289"/>
            <a:ext cx="4966452" cy="2308324"/>
          </a:xfrm>
          <a:prstGeom prst="rect">
            <a:avLst/>
          </a:prstGeom>
          <a:noFill/>
        </p:spPr>
        <p:txBody>
          <a:bodyPr wrap="square" rtlCol="0">
            <a:spAutoFit/>
          </a:bodyPr>
          <a:lstStyle/>
          <a:p>
            <a:r>
              <a:rPr lang="en-US" altLang="ja-JP" sz="1600" dirty="0"/>
              <a:t>Currently, we have total 21 power supplies.</a:t>
            </a:r>
          </a:p>
          <a:p>
            <a:endParaRPr lang="en-US" altLang="ja-JP" sz="800" dirty="0"/>
          </a:p>
          <a:p>
            <a:r>
              <a:rPr lang="en-US" altLang="ja-JP" sz="1600" dirty="0"/>
              <a:t>- 19 power supplies manufactured in the 1980s</a:t>
            </a:r>
          </a:p>
          <a:p>
            <a:r>
              <a:rPr lang="en-US" altLang="ja-JP" sz="1600" dirty="0"/>
              <a:t>    (A-type x 12 + B-type x 7)  </a:t>
            </a:r>
          </a:p>
          <a:p>
            <a:r>
              <a:rPr lang="en-US" altLang="ja-JP" sz="1600" dirty="0"/>
              <a:t>  *</a:t>
            </a:r>
            <a:r>
              <a:rPr lang="en-US" altLang="ja-JP" sz="1400" dirty="0"/>
              <a:t>Since then, it has been relocated as appropriate   </a:t>
            </a:r>
          </a:p>
          <a:p>
            <a:r>
              <a:rPr lang="en-US" altLang="ja-JP" sz="1400" dirty="0"/>
              <a:t>    depending on the configuration of the KEKB and </a:t>
            </a:r>
          </a:p>
          <a:p>
            <a:r>
              <a:rPr lang="en-US" altLang="ja-JP" sz="1400" dirty="0"/>
              <a:t>    </a:t>
            </a:r>
            <a:r>
              <a:rPr lang="en-US" altLang="ja-JP" sz="1400" dirty="0" err="1"/>
              <a:t>SuperKEKB</a:t>
            </a:r>
            <a:r>
              <a:rPr lang="en-US" altLang="ja-JP" sz="1400" dirty="0"/>
              <a:t>. </a:t>
            </a:r>
          </a:p>
          <a:p>
            <a:endParaRPr lang="en-US" altLang="ja-JP" sz="800" dirty="0"/>
          </a:p>
          <a:p>
            <a:r>
              <a:rPr lang="en-US" altLang="ja-JP" sz="1600" dirty="0"/>
              <a:t>- 2 power supplies manufactured in 2011-2012 to</a:t>
            </a:r>
          </a:p>
          <a:p>
            <a:r>
              <a:rPr lang="en-US" altLang="ja-JP" sz="1600" dirty="0"/>
              <a:t>  reinforce RF power for </a:t>
            </a:r>
            <a:r>
              <a:rPr lang="en-US" altLang="ja-JP" sz="1600" dirty="0" err="1"/>
              <a:t>SuperKEKB</a:t>
            </a:r>
            <a:endParaRPr lang="en-US" altLang="ja-JP" sz="1600" dirty="0"/>
          </a:p>
        </p:txBody>
      </p:sp>
      <p:pic>
        <p:nvPicPr>
          <p:cNvPr id="4" name="Picture 3" descr="E:\kenken_data\学会関係\2019_05_IPAC\upload-files\MOPRB022f1.png">
            <a:extLst>
              <a:ext uri="{FF2B5EF4-FFF2-40B4-BE49-F238E27FC236}">
                <a16:creationId xmlns:a16="http://schemas.microsoft.com/office/drawing/2014/main" id="{79CA4540-69B3-DCA0-02FA-5DE9D72F9C6B}"/>
              </a:ext>
            </a:extLst>
          </p:cNvPr>
          <p:cNvPicPr>
            <a:picLocks noChangeAspect="1" noChangeArrowheads="1"/>
          </p:cNvPicPr>
          <p:nvPr/>
        </p:nvPicPr>
        <p:blipFill>
          <a:blip r:embed="rId3" cstate="print"/>
          <a:srcRect/>
          <a:stretch>
            <a:fillRect/>
          </a:stretch>
        </p:blipFill>
        <p:spPr bwMode="auto">
          <a:xfrm>
            <a:off x="238331" y="3478531"/>
            <a:ext cx="4694424" cy="3013841"/>
          </a:xfrm>
          <a:prstGeom prst="rect">
            <a:avLst/>
          </a:prstGeom>
          <a:noFill/>
        </p:spPr>
      </p:pic>
      <p:sp>
        <p:nvSpPr>
          <p:cNvPr id="5" name="正方形/長方形 4">
            <a:extLst>
              <a:ext uri="{FF2B5EF4-FFF2-40B4-BE49-F238E27FC236}">
                <a16:creationId xmlns:a16="http://schemas.microsoft.com/office/drawing/2014/main" id="{1CEF4DFE-A9BD-12BC-F336-A6F6E18751F7}"/>
              </a:ext>
            </a:extLst>
          </p:cNvPr>
          <p:cNvSpPr/>
          <p:nvPr/>
        </p:nvSpPr>
        <p:spPr>
          <a:xfrm>
            <a:off x="4869691" y="3984193"/>
            <a:ext cx="990201" cy="546720"/>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KPS </a:t>
            </a:r>
            <a:r>
              <a:rPr lang="en-US" altLang="ja-JP" sz="1200" dirty="0"/>
              <a:t>D4-EF</a:t>
            </a:r>
          </a:p>
          <a:p>
            <a:pPr algn="ctr"/>
            <a:r>
              <a:rPr kumimoji="1" lang="en-US" altLang="ja-JP" sz="1200" dirty="0"/>
              <a:t>2012</a:t>
            </a:r>
            <a:endParaRPr kumimoji="1" lang="ja-JP" altLang="en-US" sz="1200" dirty="0"/>
          </a:p>
        </p:txBody>
      </p:sp>
      <p:cxnSp>
        <p:nvCxnSpPr>
          <p:cNvPr id="7" name="直線コネクタ 6">
            <a:extLst>
              <a:ext uri="{FF2B5EF4-FFF2-40B4-BE49-F238E27FC236}">
                <a16:creationId xmlns:a16="http://schemas.microsoft.com/office/drawing/2014/main" id="{A3533D09-3E8D-4766-9FB8-FDA2D2612615}"/>
              </a:ext>
            </a:extLst>
          </p:cNvPr>
          <p:cNvCxnSpPr/>
          <p:nvPr/>
        </p:nvCxnSpPr>
        <p:spPr>
          <a:xfrm flipH="1">
            <a:off x="4564894" y="4177341"/>
            <a:ext cx="32582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F119B00D-919C-0F5C-1EE8-D15E79840D22}"/>
              </a:ext>
            </a:extLst>
          </p:cNvPr>
          <p:cNvCxnSpPr/>
          <p:nvPr/>
        </p:nvCxnSpPr>
        <p:spPr>
          <a:xfrm flipH="1">
            <a:off x="4557447" y="4311219"/>
            <a:ext cx="32582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B19264D5-0203-E727-BE2C-27C87D54AC75}"/>
              </a:ext>
            </a:extLst>
          </p:cNvPr>
          <p:cNvSpPr txBox="1"/>
          <p:nvPr/>
        </p:nvSpPr>
        <p:spPr>
          <a:xfrm>
            <a:off x="6164689" y="3904509"/>
            <a:ext cx="5836646" cy="2092881"/>
          </a:xfrm>
          <a:prstGeom prst="rect">
            <a:avLst/>
          </a:prstGeom>
          <a:noFill/>
        </p:spPr>
        <p:txBody>
          <a:bodyPr wrap="square" rtlCol="0">
            <a:spAutoFit/>
          </a:bodyPr>
          <a:lstStyle/>
          <a:p>
            <a:r>
              <a:rPr lang="en-US" altLang="ja-JP" sz="1600" b="0" i="0" dirty="0">
                <a:effectLst/>
              </a:rPr>
              <a:t>For </a:t>
            </a:r>
            <a:r>
              <a:rPr lang="en-US" altLang="ja-JP" sz="1600" b="0" i="0" dirty="0">
                <a:solidFill>
                  <a:srgbClr val="92D050"/>
                </a:solidFill>
                <a:effectLst/>
              </a:rPr>
              <a:t>DC part </a:t>
            </a:r>
            <a:r>
              <a:rPr lang="en-US" altLang="ja-JP" sz="1600" b="0" i="0" dirty="0">
                <a:solidFill>
                  <a:srgbClr val="3C4043"/>
                </a:solidFill>
                <a:effectLst/>
              </a:rPr>
              <a:t>and </a:t>
            </a:r>
            <a:r>
              <a:rPr lang="en-US" altLang="ja-JP" sz="1600" b="0" i="0" dirty="0">
                <a:solidFill>
                  <a:srgbClr val="FF0000"/>
                </a:solidFill>
                <a:effectLst/>
              </a:rPr>
              <a:t>Control Rack</a:t>
            </a:r>
          </a:p>
          <a:p>
            <a:r>
              <a:rPr lang="en-US" altLang="ja-JP" sz="1600" b="0" i="0" dirty="0">
                <a:solidFill>
                  <a:srgbClr val="3C4043"/>
                </a:solidFill>
                <a:effectLst/>
              </a:rPr>
              <a:t>- Completely updated from the original devices until 2012   </a:t>
            </a:r>
          </a:p>
          <a:p>
            <a:r>
              <a:rPr lang="en-US" altLang="ja-JP" sz="1600" dirty="0">
                <a:solidFill>
                  <a:srgbClr val="3C4043"/>
                </a:solidFill>
              </a:rPr>
              <a:t> </a:t>
            </a:r>
            <a:r>
              <a:rPr lang="en-US" altLang="ja-JP" sz="1600" b="0" i="0" dirty="0">
                <a:solidFill>
                  <a:srgbClr val="3C4043"/>
                </a:solidFill>
                <a:effectLst/>
              </a:rPr>
              <a:t>(define as 2</a:t>
            </a:r>
            <a:r>
              <a:rPr lang="en-US" altLang="ja-JP" sz="1600" b="0" i="0" baseline="30000" dirty="0">
                <a:solidFill>
                  <a:srgbClr val="3C4043"/>
                </a:solidFill>
                <a:effectLst/>
              </a:rPr>
              <a:t>nd</a:t>
            </a:r>
            <a:r>
              <a:rPr lang="en-US" altLang="ja-JP" sz="1600" b="0" i="0" dirty="0">
                <a:solidFill>
                  <a:srgbClr val="3C4043"/>
                </a:solidFill>
                <a:effectLst/>
              </a:rPr>
              <a:t> generation). </a:t>
            </a:r>
            <a:endParaRPr lang="en-US" altLang="ja-JP" sz="800" b="0" i="0" dirty="0">
              <a:solidFill>
                <a:srgbClr val="3C4043"/>
              </a:solidFill>
              <a:effectLst/>
            </a:endParaRPr>
          </a:p>
          <a:p>
            <a:r>
              <a:rPr lang="en-US" altLang="ja-JP" sz="1400" dirty="0">
                <a:solidFill>
                  <a:srgbClr val="3C4043"/>
                </a:solidFill>
              </a:rPr>
              <a:t>   *</a:t>
            </a:r>
            <a:r>
              <a:rPr kumimoji="1" lang="en-US" altLang="ja-JP" sz="1400" dirty="0">
                <a:solidFill>
                  <a:srgbClr val="3C4043"/>
                </a:solidFill>
              </a:rPr>
              <a:t>PLC, control</a:t>
            </a:r>
            <a:r>
              <a:rPr lang="en-US" altLang="ja-JP" sz="1400" dirty="0">
                <a:solidFill>
                  <a:srgbClr val="3C4043"/>
                </a:solidFill>
              </a:rPr>
              <a:t> boards, small control power supply and </a:t>
            </a:r>
          </a:p>
          <a:p>
            <a:r>
              <a:rPr lang="en-US" altLang="ja-JP" sz="1400" dirty="0">
                <a:solidFill>
                  <a:srgbClr val="3C4043"/>
                </a:solidFill>
              </a:rPr>
              <a:t>     instruments with contacts etc..</a:t>
            </a:r>
          </a:p>
          <a:p>
            <a:endParaRPr lang="en-US" altLang="ja-JP" sz="800" dirty="0">
              <a:solidFill>
                <a:srgbClr val="3C4043"/>
              </a:solidFill>
            </a:endParaRPr>
          </a:p>
          <a:p>
            <a:r>
              <a:rPr lang="en-US" altLang="ja-JP" sz="1600" dirty="0">
                <a:solidFill>
                  <a:srgbClr val="3C4043"/>
                </a:solidFill>
              </a:rPr>
              <a:t>- For the AC section, we have been updating the aging   </a:t>
            </a:r>
          </a:p>
          <a:p>
            <a:r>
              <a:rPr lang="en-US" altLang="ja-JP" sz="1600" dirty="0">
                <a:solidFill>
                  <a:srgbClr val="3C4043"/>
                </a:solidFill>
              </a:rPr>
              <a:t>  components since 2020. </a:t>
            </a:r>
          </a:p>
          <a:p>
            <a:r>
              <a:rPr lang="en-US" altLang="ja-JP" sz="1400" dirty="0">
                <a:solidFill>
                  <a:srgbClr val="3C4043"/>
                </a:solidFill>
              </a:rPr>
              <a:t>  * VCB (Vacuum circuit breaker) etc..</a:t>
            </a:r>
            <a:r>
              <a:rPr lang="en-US" altLang="ja-JP" sz="1400" dirty="0"/>
              <a:t>  -&gt; 40 years since installation. </a:t>
            </a:r>
            <a:endParaRPr kumimoji="1" lang="ja-JP" altLang="en-US" sz="1400" dirty="0"/>
          </a:p>
        </p:txBody>
      </p:sp>
      <p:sp>
        <p:nvSpPr>
          <p:cNvPr id="24" name="正方形/長方形 23">
            <a:extLst>
              <a:ext uri="{FF2B5EF4-FFF2-40B4-BE49-F238E27FC236}">
                <a16:creationId xmlns:a16="http://schemas.microsoft.com/office/drawing/2014/main" id="{59D2036A-23F0-854B-60BC-8CC22830B910}"/>
              </a:ext>
            </a:extLst>
          </p:cNvPr>
          <p:cNvSpPr/>
          <p:nvPr/>
        </p:nvSpPr>
        <p:spPr>
          <a:xfrm>
            <a:off x="2476744" y="4894803"/>
            <a:ext cx="1128307" cy="43255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KPS</a:t>
            </a:r>
            <a:r>
              <a:rPr lang="ja-JP" altLang="en-US" sz="1200" dirty="0"/>
              <a:t> </a:t>
            </a:r>
            <a:r>
              <a:rPr lang="en-US" altLang="ja-JP" sz="1200" dirty="0"/>
              <a:t>D5-CD</a:t>
            </a:r>
          </a:p>
          <a:p>
            <a:pPr algn="ctr"/>
            <a:r>
              <a:rPr kumimoji="1" lang="en-US" altLang="ja-JP" sz="1200" dirty="0"/>
              <a:t>2011</a:t>
            </a:r>
            <a:endParaRPr kumimoji="1" lang="ja-JP" altLang="en-US" sz="1200" dirty="0"/>
          </a:p>
        </p:txBody>
      </p:sp>
      <p:cxnSp>
        <p:nvCxnSpPr>
          <p:cNvPr id="25" name="直線コネクタ 24">
            <a:extLst>
              <a:ext uri="{FF2B5EF4-FFF2-40B4-BE49-F238E27FC236}">
                <a16:creationId xmlns:a16="http://schemas.microsoft.com/office/drawing/2014/main" id="{6B1B2E29-46C0-8AAB-9071-3341FFA67247}"/>
              </a:ext>
            </a:extLst>
          </p:cNvPr>
          <p:cNvCxnSpPr/>
          <p:nvPr/>
        </p:nvCxnSpPr>
        <p:spPr>
          <a:xfrm flipH="1">
            <a:off x="3594541" y="5238884"/>
            <a:ext cx="32582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17514CE-5A2D-2DBF-DFC3-C649AFCE2794}"/>
              </a:ext>
            </a:extLst>
          </p:cNvPr>
          <p:cNvCxnSpPr/>
          <p:nvPr/>
        </p:nvCxnSpPr>
        <p:spPr>
          <a:xfrm flipH="1">
            <a:off x="3584031" y="5311333"/>
            <a:ext cx="32582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BDE2EBE-2D98-A47E-91EB-F62D881A1B47}"/>
              </a:ext>
            </a:extLst>
          </p:cNvPr>
          <p:cNvSpPr/>
          <p:nvPr/>
        </p:nvSpPr>
        <p:spPr>
          <a:xfrm>
            <a:off x="784868" y="4111523"/>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31" name="正方形/長方形 30">
            <a:extLst>
              <a:ext uri="{FF2B5EF4-FFF2-40B4-BE49-F238E27FC236}">
                <a16:creationId xmlns:a16="http://schemas.microsoft.com/office/drawing/2014/main" id="{E81D86BC-11FC-C6B5-498D-70EC9872A09C}"/>
              </a:ext>
            </a:extLst>
          </p:cNvPr>
          <p:cNvSpPr/>
          <p:nvPr/>
        </p:nvSpPr>
        <p:spPr>
          <a:xfrm>
            <a:off x="790126" y="4369023"/>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32" name="正方形/長方形 31">
            <a:extLst>
              <a:ext uri="{FF2B5EF4-FFF2-40B4-BE49-F238E27FC236}">
                <a16:creationId xmlns:a16="http://schemas.microsoft.com/office/drawing/2014/main" id="{B4688270-2CFE-C8CD-DF11-18E966A9E2FA}"/>
              </a:ext>
            </a:extLst>
          </p:cNvPr>
          <p:cNvSpPr/>
          <p:nvPr/>
        </p:nvSpPr>
        <p:spPr>
          <a:xfrm>
            <a:off x="795383" y="4899794"/>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33" name="正方形/長方形 32">
            <a:extLst>
              <a:ext uri="{FF2B5EF4-FFF2-40B4-BE49-F238E27FC236}">
                <a16:creationId xmlns:a16="http://schemas.microsoft.com/office/drawing/2014/main" id="{6A146A2C-F7FA-34DC-976A-3B39A2C622FD}"/>
              </a:ext>
            </a:extLst>
          </p:cNvPr>
          <p:cNvSpPr/>
          <p:nvPr/>
        </p:nvSpPr>
        <p:spPr>
          <a:xfrm>
            <a:off x="790129" y="5146784"/>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34" name="正方形/長方形 33">
            <a:extLst>
              <a:ext uri="{FF2B5EF4-FFF2-40B4-BE49-F238E27FC236}">
                <a16:creationId xmlns:a16="http://schemas.microsoft.com/office/drawing/2014/main" id="{B90460E1-68D2-ECFD-C652-D83D4F9322D0}"/>
              </a:ext>
            </a:extLst>
          </p:cNvPr>
          <p:cNvSpPr/>
          <p:nvPr/>
        </p:nvSpPr>
        <p:spPr>
          <a:xfrm>
            <a:off x="2944008" y="4254796"/>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ja-JP" altLang="en-US" sz="1200" dirty="0"/>
          </a:p>
        </p:txBody>
      </p:sp>
      <p:sp>
        <p:nvSpPr>
          <p:cNvPr id="35" name="テキスト ボックス 34">
            <a:extLst>
              <a:ext uri="{FF2B5EF4-FFF2-40B4-BE49-F238E27FC236}">
                <a16:creationId xmlns:a16="http://schemas.microsoft.com/office/drawing/2014/main" id="{20FF14FC-83DF-A4D2-52C6-E6B253289D36}"/>
              </a:ext>
            </a:extLst>
          </p:cNvPr>
          <p:cNvSpPr txBox="1"/>
          <p:nvPr/>
        </p:nvSpPr>
        <p:spPr>
          <a:xfrm>
            <a:off x="3112175" y="4242899"/>
            <a:ext cx="762441" cy="276999"/>
          </a:xfrm>
          <a:prstGeom prst="rect">
            <a:avLst/>
          </a:prstGeom>
          <a:noFill/>
        </p:spPr>
        <p:txBody>
          <a:bodyPr wrap="square" rtlCol="0">
            <a:spAutoFit/>
          </a:bodyPr>
          <a:lstStyle/>
          <a:p>
            <a:r>
              <a:rPr kumimoji="1" lang="en-US" altLang="ja-JP" sz="1200" b="1" dirty="0"/>
              <a:t>KPS</a:t>
            </a:r>
            <a:endParaRPr kumimoji="1" lang="ja-JP" altLang="en-US" sz="1200" b="1" dirty="0"/>
          </a:p>
        </p:txBody>
      </p:sp>
      <p:sp>
        <p:nvSpPr>
          <p:cNvPr id="36" name="正方形/長方形 35">
            <a:extLst>
              <a:ext uri="{FF2B5EF4-FFF2-40B4-BE49-F238E27FC236}">
                <a16:creationId xmlns:a16="http://schemas.microsoft.com/office/drawing/2014/main" id="{EF8C4989-0AB2-06DF-E5BC-0BB5180BA69B}"/>
              </a:ext>
            </a:extLst>
          </p:cNvPr>
          <p:cNvSpPr/>
          <p:nvPr/>
        </p:nvSpPr>
        <p:spPr>
          <a:xfrm>
            <a:off x="1326154" y="6366900"/>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37" name="正方形/長方形 36">
            <a:extLst>
              <a:ext uri="{FF2B5EF4-FFF2-40B4-BE49-F238E27FC236}">
                <a16:creationId xmlns:a16="http://schemas.microsoft.com/office/drawing/2014/main" id="{25702121-4CC0-AEFB-F49B-46CC236D9470}"/>
              </a:ext>
            </a:extLst>
          </p:cNvPr>
          <p:cNvSpPr/>
          <p:nvPr/>
        </p:nvSpPr>
        <p:spPr>
          <a:xfrm>
            <a:off x="1058144" y="6366899"/>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38" name="正方形/長方形 37">
            <a:extLst>
              <a:ext uri="{FF2B5EF4-FFF2-40B4-BE49-F238E27FC236}">
                <a16:creationId xmlns:a16="http://schemas.microsoft.com/office/drawing/2014/main" id="{C2BF4ECE-7E1B-DE75-FB02-602D167FA69B}"/>
              </a:ext>
            </a:extLst>
          </p:cNvPr>
          <p:cNvSpPr/>
          <p:nvPr/>
        </p:nvSpPr>
        <p:spPr>
          <a:xfrm>
            <a:off x="795382" y="6358371"/>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ja-JP" sz="1200" dirty="0"/>
              <a:t>B</a:t>
            </a:r>
            <a:endParaRPr kumimoji="1" lang="ja-JP" altLang="en-US" sz="1200" dirty="0"/>
          </a:p>
        </p:txBody>
      </p:sp>
      <p:sp>
        <p:nvSpPr>
          <p:cNvPr id="39" name="正方形/長方形 38">
            <a:extLst>
              <a:ext uri="{FF2B5EF4-FFF2-40B4-BE49-F238E27FC236}">
                <a16:creationId xmlns:a16="http://schemas.microsoft.com/office/drawing/2014/main" id="{AA19257A-0552-3018-2963-DB1796083068}"/>
              </a:ext>
            </a:extLst>
          </p:cNvPr>
          <p:cNvSpPr/>
          <p:nvPr/>
        </p:nvSpPr>
        <p:spPr>
          <a:xfrm>
            <a:off x="2865180" y="5373285"/>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0" name="正方形/長方形 39">
            <a:extLst>
              <a:ext uri="{FF2B5EF4-FFF2-40B4-BE49-F238E27FC236}">
                <a16:creationId xmlns:a16="http://schemas.microsoft.com/office/drawing/2014/main" id="{4E9A0CCD-DBA3-0733-1A08-F95F85DB122B}"/>
              </a:ext>
            </a:extLst>
          </p:cNvPr>
          <p:cNvSpPr/>
          <p:nvPr/>
        </p:nvSpPr>
        <p:spPr>
          <a:xfrm>
            <a:off x="3122680" y="5378544"/>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1" name="正方形/長方形 40">
            <a:extLst>
              <a:ext uri="{FF2B5EF4-FFF2-40B4-BE49-F238E27FC236}">
                <a16:creationId xmlns:a16="http://schemas.microsoft.com/office/drawing/2014/main" id="{6F34C1F6-F459-B939-54FC-04EE554C1483}"/>
              </a:ext>
            </a:extLst>
          </p:cNvPr>
          <p:cNvSpPr/>
          <p:nvPr/>
        </p:nvSpPr>
        <p:spPr>
          <a:xfrm>
            <a:off x="3390692" y="5373290"/>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2" name="正方形/長方形 41">
            <a:extLst>
              <a:ext uri="{FF2B5EF4-FFF2-40B4-BE49-F238E27FC236}">
                <a16:creationId xmlns:a16="http://schemas.microsoft.com/office/drawing/2014/main" id="{E76EBE73-32C2-8983-CB46-CB1F746FEC43}"/>
              </a:ext>
            </a:extLst>
          </p:cNvPr>
          <p:cNvSpPr/>
          <p:nvPr/>
        </p:nvSpPr>
        <p:spPr>
          <a:xfrm>
            <a:off x="3679724" y="5378550"/>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3" name="正方形/長方形 42">
            <a:extLst>
              <a:ext uri="{FF2B5EF4-FFF2-40B4-BE49-F238E27FC236}">
                <a16:creationId xmlns:a16="http://schemas.microsoft.com/office/drawing/2014/main" id="{010EF16A-38BA-C89C-95BC-584AC6C9F5ED}"/>
              </a:ext>
            </a:extLst>
          </p:cNvPr>
          <p:cNvSpPr/>
          <p:nvPr/>
        </p:nvSpPr>
        <p:spPr>
          <a:xfrm>
            <a:off x="3653451" y="4973901"/>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4" name="正方形/長方形 43">
            <a:extLst>
              <a:ext uri="{FF2B5EF4-FFF2-40B4-BE49-F238E27FC236}">
                <a16:creationId xmlns:a16="http://schemas.microsoft.com/office/drawing/2014/main" id="{5B7AFBDA-FF6B-0BEE-1024-EF5D1D396BDC}"/>
              </a:ext>
            </a:extLst>
          </p:cNvPr>
          <p:cNvSpPr/>
          <p:nvPr/>
        </p:nvSpPr>
        <p:spPr>
          <a:xfrm>
            <a:off x="4615253" y="4443042"/>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5" name="正方形/長方形 44">
            <a:extLst>
              <a:ext uri="{FF2B5EF4-FFF2-40B4-BE49-F238E27FC236}">
                <a16:creationId xmlns:a16="http://schemas.microsoft.com/office/drawing/2014/main" id="{2DACF6EE-72B1-8C69-17EB-212FB9021F18}"/>
              </a:ext>
            </a:extLst>
          </p:cNvPr>
          <p:cNvSpPr/>
          <p:nvPr/>
        </p:nvSpPr>
        <p:spPr>
          <a:xfrm>
            <a:off x="4608466" y="3929448"/>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6" name="正方形/長方形 45">
            <a:extLst>
              <a:ext uri="{FF2B5EF4-FFF2-40B4-BE49-F238E27FC236}">
                <a16:creationId xmlns:a16="http://schemas.microsoft.com/office/drawing/2014/main" id="{EB6700EC-9704-6AC0-CB9B-12260005B2AD}"/>
              </a:ext>
            </a:extLst>
          </p:cNvPr>
          <p:cNvSpPr/>
          <p:nvPr/>
        </p:nvSpPr>
        <p:spPr>
          <a:xfrm>
            <a:off x="4205989" y="5922191"/>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ja-JP" sz="1200" dirty="0"/>
              <a:t>B</a:t>
            </a:r>
            <a:endParaRPr kumimoji="1" lang="ja-JP" altLang="en-US" sz="1200" dirty="0"/>
          </a:p>
        </p:txBody>
      </p:sp>
      <p:pic>
        <p:nvPicPr>
          <p:cNvPr id="56" name="図 55">
            <a:extLst>
              <a:ext uri="{FF2B5EF4-FFF2-40B4-BE49-F238E27FC236}">
                <a16:creationId xmlns:a16="http://schemas.microsoft.com/office/drawing/2014/main" id="{D93B83A4-C39C-D387-C07A-7B41C478E371}"/>
              </a:ext>
            </a:extLst>
          </p:cNvPr>
          <p:cNvPicPr>
            <a:picLocks noChangeAspect="1"/>
          </p:cNvPicPr>
          <p:nvPr/>
        </p:nvPicPr>
        <p:blipFill>
          <a:blip r:embed="rId4"/>
          <a:stretch>
            <a:fillRect/>
          </a:stretch>
        </p:blipFill>
        <p:spPr>
          <a:xfrm>
            <a:off x="5350673" y="41428"/>
            <a:ext cx="6814111" cy="3671194"/>
          </a:xfrm>
          <a:prstGeom prst="rect">
            <a:avLst/>
          </a:prstGeom>
        </p:spPr>
      </p:pic>
      <p:sp>
        <p:nvSpPr>
          <p:cNvPr id="3" name="スライド番号プレースホルダー 2">
            <a:extLst>
              <a:ext uri="{FF2B5EF4-FFF2-40B4-BE49-F238E27FC236}">
                <a16:creationId xmlns:a16="http://schemas.microsoft.com/office/drawing/2014/main" id="{BDB8A4CE-ECAB-6E5F-8218-710C8E46E4E6}"/>
              </a:ext>
            </a:extLst>
          </p:cNvPr>
          <p:cNvSpPr>
            <a:spLocks noGrp="1"/>
          </p:cNvSpPr>
          <p:nvPr>
            <p:ph type="sldNum" sz="quarter" idx="12"/>
          </p:nvPr>
        </p:nvSpPr>
        <p:spPr/>
        <p:txBody>
          <a:bodyPr/>
          <a:lstStyle/>
          <a:p>
            <a:fld id="{C1CC6206-87A9-4D64-9182-35AE2A831123}" type="slidenum">
              <a:rPr kumimoji="1" lang="ja-JP" altLang="en-US" smtClean="0"/>
              <a:t>7</a:t>
            </a:fld>
            <a:endParaRPr kumimoji="1" lang="ja-JP" altLang="en-US"/>
          </a:p>
        </p:txBody>
      </p:sp>
      <p:sp>
        <p:nvSpPr>
          <p:cNvPr id="6" name="正方形/長方形 5">
            <a:extLst>
              <a:ext uri="{FF2B5EF4-FFF2-40B4-BE49-F238E27FC236}">
                <a16:creationId xmlns:a16="http://schemas.microsoft.com/office/drawing/2014/main" id="{CCAB3268-EE9A-9BF1-6C7A-431F289D8CB0}"/>
              </a:ext>
            </a:extLst>
          </p:cNvPr>
          <p:cNvSpPr/>
          <p:nvPr/>
        </p:nvSpPr>
        <p:spPr>
          <a:xfrm>
            <a:off x="2105777" y="6253268"/>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A</a:t>
            </a:r>
            <a:endParaRPr kumimoji="1" lang="ja-JP" altLang="en-US" sz="1200" dirty="0"/>
          </a:p>
        </p:txBody>
      </p:sp>
      <p:sp>
        <p:nvSpPr>
          <p:cNvPr id="9" name="正方形/長方形 8">
            <a:extLst>
              <a:ext uri="{FF2B5EF4-FFF2-40B4-BE49-F238E27FC236}">
                <a16:creationId xmlns:a16="http://schemas.microsoft.com/office/drawing/2014/main" id="{359E2F0E-0663-61DC-AADB-0F6813FCF7D0}"/>
              </a:ext>
            </a:extLst>
          </p:cNvPr>
          <p:cNvSpPr/>
          <p:nvPr/>
        </p:nvSpPr>
        <p:spPr>
          <a:xfrm>
            <a:off x="2100074" y="6532062"/>
            <a:ext cx="210207" cy="19969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ja-JP" sz="1200" dirty="0"/>
              <a:t>B</a:t>
            </a:r>
            <a:endParaRPr kumimoji="1" lang="ja-JP" altLang="en-US" sz="1200" dirty="0"/>
          </a:p>
        </p:txBody>
      </p:sp>
      <p:sp>
        <p:nvSpPr>
          <p:cNvPr id="10" name="テキスト ボックス 9">
            <a:extLst>
              <a:ext uri="{FF2B5EF4-FFF2-40B4-BE49-F238E27FC236}">
                <a16:creationId xmlns:a16="http://schemas.microsoft.com/office/drawing/2014/main" id="{2FC6FFAC-036F-6504-D58E-60129AFEF26B}"/>
              </a:ext>
            </a:extLst>
          </p:cNvPr>
          <p:cNvSpPr txBox="1"/>
          <p:nvPr/>
        </p:nvSpPr>
        <p:spPr>
          <a:xfrm>
            <a:off x="2269135" y="6227270"/>
            <a:ext cx="1619696" cy="523220"/>
          </a:xfrm>
          <a:prstGeom prst="rect">
            <a:avLst/>
          </a:prstGeom>
          <a:noFill/>
        </p:spPr>
        <p:txBody>
          <a:bodyPr wrap="square" rtlCol="0">
            <a:spAutoFit/>
          </a:bodyPr>
          <a:lstStyle/>
          <a:p>
            <a:r>
              <a:rPr kumimoji="1" lang="en-US" altLang="ja-JP" sz="1400" dirty="0">
                <a:solidFill>
                  <a:schemeClr val="accent5"/>
                </a:solidFill>
              </a:rPr>
              <a:t>= for two KLYs</a:t>
            </a:r>
          </a:p>
          <a:p>
            <a:r>
              <a:rPr kumimoji="1" lang="en-US" altLang="ja-JP" sz="1400" dirty="0">
                <a:solidFill>
                  <a:schemeClr val="accent5"/>
                </a:solidFill>
              </a:rPr>
              <a:t>= for one KLY </a:t>
            </a:r>
            <a:endParaRPr kumimoji="1" lang="ja-JP" altLang="en-US" sz="1400" dirty="0">
              <a:solidFill>
                <a:schemeClr val="accent5"/>
              </a:solidFill>
            </a:endParaRPr>
          </a:p>
        </p:txBody>
      </p:sp>
      <p:sp>
        <p:nvSpPr>
          <p:cNvPr id="11" name="日付プレースホルダー 10">
            <a:extLst>
              <a:ext uri="{FF2B5EF4-FFF2-40B4-BE49-F238E27FC236}">
                <a16:creationId xmlns:a16="http://schemas.microsoft.com/office/drawing/2014/main" id="{B09D4E05-C57F-78F1-6CBC-F74C890B6265}"/>
              </a:ext>
            </a:extLst>
          </p:cNvPr>
          <p:cNvSpPr>
            <a:spLocks noGrp="1"/>
          </p:cNvSpPr>
          <p:nvPr>
            <p:ph type="dt" sz="half" idx="10"/>
          </p:nvPr>
        </p:nvSpPr>
        <p:spPr/>
        <p:txBody>
          <a:bodyPr/>
          <a:lstStyle/>
          <a:p>
            <a:r>
              <a:rPr kumimoji="1" lang="en-US" altLang="ja-JP"/>
              <a:t>2024/3/26</a:t>
            </a:r>
            <a:endParaRPr kumimoji="1" lang="ja-JP" altLang="en-US"/>
          </a:p>
        </p:txBody>
      </p:sp>
      <p:sp>
        <p:nvSpPr>
          <p:cNvPr id="12" name="フッター プレースホルダー 11">
            <a:extLst>
              <a:ext uri="{FF2B5EF4-FFF2-40B4-BE49-F238E27FC236}">
                <a16:creationId xmlns:a16="http://schemas.microsoft.com/office/drawing/2014/main" id="{455AD141-E911-8C8B-2305-D01E2338EBCB}"/>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extLst>
      <p:ext uri="{BB962C8B-B14F-4D97-AF65-F5344CB8AC3E}">
        <p14:creationId xmlns:p14="http://schemas.microsoft.com/office/powerpoint/2010/main" val="625783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23648-79BC-A6DC-FC85-015FB4D9F1A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646F278-F7A8-BC09-A4F0-7FBBF1BAD8D3}"/>
              </a:ext>
            </a:extLst>
          </p:cNvPr>
          <p:cNvPicPr>
            <a:picLocks noChangeAspect="1"/>
          </p:cNvPicPr>
          <p:nvPr/>
        </p:nvPicPr>
        <p:blipFill>
          <a:blip r:embed="rId3"/>
          <a:stretch>
            <a:fillRect/>
          </a:stretch>
        </p:blipFill>
        <p:spPr>
          <a:xfrm>
            <a:off x="5546527" y="3781438"/>
            <a:ext cx="1626371" cy="2350613"/>
          </a:xfrm>
          <a:prstGeom prst="rect">
            <a:avLst/>
          </a:prstGeom>
        </p:spPr>
      </p:pic>
      <p:pic>
        <p:nvPicPr>
          <p:cNvPr id="6" name="図 5">
            <a:extLst>
              <a:ext uri="{FF2B5EF4-FFF2-40B4-BE49-F238E27FC236}">
                <a16:creationId xmlns:a16="http://schemas.microsoft.com/office/drawing/2014/main" id="{257AAE43-C358-FDD4-77B1-FE35E75A81E2}"/>
              </a:ext>
            </a:extLst>
          </p:cNvPr>
          <p:cNvPicPr>
            <a:picLocks noChangeAspect="1"/>
          </p:cNvPicPr>
          <p:nvPr/>
        </p:nvPicPr>
        <p:blipFill>
          <a:blip r:embed="rId4"/>
          <a:stretch>
            <a:fillRect/>
          </a:stretch>
        </p:blipFill>
        <p:spPr>
          <a:xfrm>
            <a:off x="7372261" y="3703399"/>
            <a:ext cx="1250971" cy="2429771"/>
          </a:xfrm>
          <a:prstGeom prst="rect">
            <a:avLst/>
          </a:prstGeom>
        </p:spPr>
      </p:pic>
      <p:pic>
        <p:nvPicPr>
          <p:cNvPr id="55" name="図 54">
            <a:extLst>
              <a:ext uri="{FF2B5EF4-FFF2-40B4-BE49-F238E27FC236}">
                <a16:creationId xmlns:a16="http://schemas.microsoft.com/office/drawing/2014/main" id="{AA0E4EB0-BFC1-EC64-F107-1937333D1174}"/>
              </a:ext>
            </a:extLst>
          </p:cNvPr>
          <p:cNvPicPr>
            <a:picLocks noChangeAspect="1"/>
          </p:cNvPicPr>
          <p:nvPr/>
        </p:nvPicPr>
        <p:blipFill>
          <a:blip r:embed="rId5"/>
          <a:stretch>
            <a:fillRect/>
          </a:stretch>
        </p:blipFill>
        <p:spPr>
          <a:xfrm>
            <a:off x="5399710" y="88558"/>
            <a:ext cx="6712943" cy="3616689"/>
          </a:xfrm>
          <a:prstGeom prst="rect">
            <a:avLst/>
          </a:prstGeom>
        </p:spPr>
      </p:pic>
      <p:sp>
        <p:nvSpPr>
          <p:cNvPr id="2" name="タイトル 1">
            <a:extLst>
              <a:ext uri="{FF2B5EF4-FFF2-40B4-BE49-F238E27FC236}">
                <a16:creationId xmlns:a16="http://schemas.microsoft.com/office/drawing/2014/main" id="{4EC52A16-3813-7304-E34A-6B352E923597}"/>
              </a:ext>
            </a:extLst>
          </p:cNvPr>
          <p:cNvSpPr>
            <a:spLocks noGrp="1"/>
          </p:cNvSpPr>
          <p:nvPr>
            <p:ph type="title"/>
          </p:nvPr>
        </p:nvSpPr>
        <p:spPr>
          <a:xfrm>
            <a:off x="217311" y="67408"/>
            <a:ext cx="5637224" cy="1233659"/>
          </a:xfrm>
        </p:spPr>
        <p:txBody>
          <a:bodyPr>
            <a:normAutofit/>
          </a:bodyPr>
          <a:lstStyle/>
          <a:p>
            <a:r>
              <a:rPr lang="en-US" altLang="ja-JP" sz="2800" u="sng" dirty="0"/>
              <a:t>Long-term operation plan: KPS</a:t>
            </a:r>
            <a:endParaRPr kumimoji="1" lang="ja-JP" altLang="en-US" sz="2800" u="sng" dirty="0"/>
          </a:p>
        </p:txBody>
      </p:sp>
      <p:pic>
        <p:nvPicPr>
          <p:cNvPr id="10" name="Picture 3">
            <a:extLst>
              <a:ext uri="{FF2B5EF4-FFF2-40B4-BE49-F238E27FC236}">
                <a16:creationId xmlns:a16="http://schemas.microsoft.com/office/drawing/2014/main" id="{46BD6156-3560-C48F-0B96-8C6FAFCAD318}"/>
              </a:ext>
            </a:extLst>
          </p:cNvPr>
          <p:cNvPicPr>
            <a:picLocks noChangeAspect="1" noChangeArrowheads="1"/>
          </p:cNvPicPr>
          <p:nvPr/>
        </p:nvPicPr>
        <p:blipFill>
          <a:blip r:embed="rId6" cstate="print"/>
          <a:srcRect/>
          <a:stretch>
            <a:fillRect/>
          </a:stretch>
        </p:blipFill>
        <p:spPr bwMode="auto">
          <a:xfrm>
            <a:off x="9214937" y="4270546"/>
            <a:ext cx="2785240" cy="1869977"/>
          </a:xfrm>
          <a:prstGeom prst="rect">
            <a:avLst/>
          </a:prstGeom>
          <a:noFill/>
          <a:ln w="9525">
            <a:noFill/>
            <a:miter lim="800000"/>
            <a:headEnd/>
            <a:tailEnd/>
          </a:ln>
        </p:spPr>
      </p:pic>
      <p:sp>
        <p:nvSpPr>
          <p:cNvPr id="18" name="楕円 17">
            <a:extLst>
              <a:ext uri="{FF2B5EF4-FFF2-40B4-BE49-F238E27FC236}">
                <a16:creationId xmlns:a16="http://schemas.microsoft.com/office/drawing/2014/main" id="{4ED23187-AA8B-F708-5037-41307F31565C}"/>
              </a:ext>
            </a:extLst>
          </p:cNvPr>
          <p:cNvSpPr/>
          <p:nvPr/>
        </p:nvSpPr>
        <p:spPr>
          <a:xfrm>
            <a:off x="9753599" y="1481959"/>
            <a:ext cx="294291" cy="361783"/>
          </a:xfrm>
          <a:prstGeom prst="ellipse">
            <a:avLst/>
          </a:prstGeom>
          <a:solidFill>
            <a:srgbClr val="C5E0B4">
              <a:alpha val="3803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B7C43E59-278B-4D33-77F4-8A3062F63BA0}"/>
              </a:ext>
            </a:extLst>
          </p:cNvPr>
          <p:cNvCxnSpPr>
            <a:cxnSpLocks/>
          </p:cNvCxnSpPr>
          <p:nvPr/>
        </p:nvCxnSpPr>
        <p:spPr>
          <a:xfrm>
            <a:off x="9900745" y="1639614"/>
            <a:ext cx="787408" cy="232034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4493D3B-2549-C9B8-C001-06093AA23F63}"/>
              </a:ext>
            </a:extLst>
          </p:cNvPr>
          <p:cNvSpPr txBox="1"/>
          <p:nvPr/>
        </p:nvSpPr>
        <p:spPr>
          <a:xfrm>
            <a:off x="9140623" y="6132051"/>
            <a:ext cx="2785240" cy="369332"/>
          </a:xfrm>
          <a:prstGeom prst="rect">
            <a:avLst/>
          </a:prstGeom>
          <a:noFill/>
        </p:spPr>
        <p:txBody>
          <a:bodyPr wrap="square" rtlCol="0">
            <a:spAutoFit/>
          </a:bodyPr>
          <a:lstStyle/>
          <a:p>
            <a:r>
              <a:rPr kumimoji="1" lang="en-US" altLang="ja-JP" dirty="0"/>
              <a:t>Smoothing capacitors</a:t>
            </a:r>
            <a:endParaRPr kumimoji="1" lang="ja-JP" altLang="en-US" dirty="0"/>
          </a:p>
        </p:txBody>
      </p:sp>
      <p:sp>
        <p:nvSpPr>
          <p:cNvPr id="22" name="楕円 21">
            <a:extLst>
              <a:ext uri="{FF2B5EF4-FFF2-40B4-BE49-F238E27FC236}">
                <a16:creationId xmlns:a16="http://schemas.microsoft.com/office/drawing/2014/main" id="{D1157395-C954-5F7E-90E2-4FE0337FD668}"/>
              </a:ext>
            </a:extLst>
          </p:cNvPr>
          <p:cNvSpPr/>
          <p:nvPr/>
        </p:nvSpPr>
        <p:spPr>
          <a:xfrm>
            <a:off x="7936625" y="1301067"/>
            <a:ext cx="294291" cy="361783"/>
          </a:xfrm>
          <a:prstGeom prst="ellipse">
            <a:avLst/>
          </a:prstGeom>
          <a:solidFill>
            <a:srgbClr val="C5E0B4">
              <a:alpha val="3803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a:extLst>
              <a:ext uri="{FF2B5EF4-FFF2-40B4-BE49-F238E27FC236}">
                <a16:creationId xmlns:a16="http://schemas.microsoft.com/office/drawing/2014/main" id="{A6BC3FF8-B253-A8AD-C12A-9E33F1756436}"/>
              </a:ext>
            </a:extLst>
          </p:cNvPr>
          <p:cNvCxnSpPr>
            <a:cxnSpLocks/>
          </p:cNvCxnSpPr>
          <p:nvPr/>
        </p:nvCxnSpPr>
        <p:spPr>
          <a:xfrm flipH="1">
            <a:off x="7836356" y="1488322"/>
            <a:ext cx="247414" cy="268051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DF64A1DF-FDC8-C7BE-434A-3243E4888D1C}"/>
              </a:ext>
            </a:extLst>
          </p:cNvPr>
          <p:cNvSpPr txBox="1"/>
          <p:nvPr/>
        </p:nvSpPr>
        <p:spPr>
          <a:xfrm>
            <a:off x="6427910" y="5907192"/>
            <a:ext cx="79053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dirty="0"/>
              <a:t>PLC</a:t>
            </a:r>
            <a:endParaRPr kumimoji="1" lang="ja-JP" altLang="en-US" dirty="0"/>
          </a:p>
        </p:txBody>
      </p:sp>
      <p:sp>
        <p:nvSpPr>
          <p:cNvPr id="52" name="テキスト ボックス 51">
            <a:extLst>
              <a:ext uri="{FF2B5EF4-FFF2-40B4-BE49-F238E27FC236}">
                <a16:creationId xmlns:a16="http://schemas.microsoft.com/office/drawing/2014/main" id="{F007B9BE-6394-6FE6-12F3-E29C1B95A24B}"/>
              </a:ext>
            </a:extLst>
          </p:cNvPr>
          <p:cNvSpPr txBox="1"/>
          <p:nvPr/>
        </p:nvSpPr>
        <p:spPr>
          <a:xfrm>
            <a:off x="223556" y="1060808"/>
            <a:ext cx="5313931" cy="5078313"/>
          </a:xfrm>
          <a:prstGeom prst="rect">
            <a:avLst/>
          </a:prstGeom>
          <a:noFill/>
        </p:spPr>
        <p:txBody>
          <a:bodyPr wrap="square" rtlCol="0">
            <a:spAutoFit/>
          </a:bodyPr>
          <a:lstStyle/>
          <a:p>
            <a:endParaRPr kumimoji="1" lang="en-US" altLang="ja-JP" sz="800" dirty="0"/>
          </a:p>
          <a:p>
            <a:r>
              <a:rPr lang="en-US" altLang="ja-JP" sz="1600" dirty="0">
                <a:solidFill>
                  <a:schemeClr val="accent5"/>
                </a:solidFill>
              </a:rPr>
              <a:t>AC section</a:t>
            </a:r>
            <a:r>
              <a:rPr lang="en-US" altLang="ja-JP" sz="1600" dirty="0"/>
              <a:t> </a:t>
            </a:r>
            <a:r>
              <a:rPr lang="en-US" altLang="ja-JP" sz="1400" dirty="0"/>
              <a:t>(Target item -&gt; 40 years since installation)</a:t>
            </a:r>
            <a:endParaRPr lang="en-US" altLang="ja-JP" sz="1400" dirty="0">
              <a:solidFill>
                <a:schemeClr val="accent5"/>
              </a:solidFill>
            </a:endParaRPr>
          </a:p>
          <a:p>
            <a:endParaRPr kumimoji="1" lang="en-US" altLang="ja-JP" sz="800" dirty="0"/>
          </a:p>
          <a:p>
            <a:r>
              <a:rPr lang="en-US" altLang="ja-JP" sz="1600" dirty="0"/>
              <a:t>- VCB (Vacuum circuit breaker)</a:t>
            </a:r>
            <a:endParaRPr kumimoji="1" lang="en-US" altLang="ja-JP" sz="1200" dirty="0"/>
          </a:p>
          <a:p>
            <a:r>
              <a:rPr lang="en-US" altLang="ja-JP" sz="1600" dirty="0"/>
              <a:t>  Total: 15 stations </a:t>
            </a:r>
            <a:r>
              <a:rPr lang="en-US" altLang="ja-JP" sz="1400" dirty="0"/>
              <a:t>(12 stations updated in 2023).</a:t>
            </a:r>
            <a:endParaRPr lang="en-US" altLang="ja-JP" sz="1600" dirty="0"/>
          </a:p>
          <a:p>
            <a:r>
              <a:rPr lang="en-US" altLang="ja-JP" sz="1600" dirty="0"/>
              <a:t>  Remaining three units will be updated in 2024.</a:t>
            </a:r>
          </a:p>
          <a:p>
            <a:endParaRPr lang="en-US" altLang="ja-JP" sz="800" dirty="0"/>
          </a:p>
          <a:p>
            <a:r>
              <a:rPr lang="en-US" altLang="ja-JP" sz="1600" dirty="0"/>
              <a:t>- </a:t>
            </a:r>
            <a:r>
              <a:rPr kumimoji="1" lang="en-US" altLang="ja-JP" sz="1600" dirty="0"/>
              <a:t>IVR and Rectifier</a:t>
            </a:r>
          </a:p>
          <a:p>
            <a:r>
              <a:rPr kumimoji="1" lang="en-US" altLang="ja-JP" sz="1600" dirty="0"/>
              <a:t>   Performing continuous monitoring of insulation oil. </a:t>
            </a:r>
          </a:p>
          <a:p>
            <a:r>
              <a:rPr kumimoji="1" lang="en-US" altLang="ja-JP" sz="1600" dirty="0"/>
              <a:t>   Insulation oil will ch</a:t>
            </a:r>
            <a:r>
              <a:rPr lang="en-US" altLang="ja-JP" sz="1600" dirty="0"/>
              <a:t>a</a:t>
            </a:r>
            <a:r>
              <a:rPr kumimoji="1" lang="en-US" altLang="ja-JP" sz="1600" dirty="0"/>
              <a:t>nge as necessary.</a:t>
            </a:r>
          </a:p>
          <a:p>
            <a:r>
              <a:rPr kumimoji="1" lang="en-US" altLang="ja-JP" sz="1400" dirty="0"/>
              <a:t>   (Volume-&gt; IVR: 560 L, Rectifier: 7850 L)</a:t>
            </a:r>
          </a:p>
          <a:p>
            <a:endParaRPr lang="en-US" altLang="ja-JP" sz="1600" dirty="0"/>
          </a:p>
          <a:p>
            <a:r>
              <a:rPr lang="en-US" altLang="ja-JP" sz="1600" dirty="0"/>
              <a:t>Other (</a:t>
            </a:r>
            <a:r>
              <a:rPr lang="en-US" altLang="ja-JP" sz="1600" dirty="0">
                <a:solidFill>
                  <a:srgbClr val="FF0000"/>
                </a:solidFill>
              </a:rPr>
              <a:t>Control rack </a:t>
            </a:r>
            <a:r>
              <a:rPr lang="en-US" altLang="ja-JP" sz="1600" dirty="0"/>
              <a:t>and </a:t>
            </a:r>
            <a:r>
              <a:rPr lang="en-US" altLang="ja-JP" sz="1600" dirty="0">
                <a:solidFill>
                  <a:srgbClr val="92D050"/>
                </a:solidFill>
              </a:rPr>
              <a:t>DC part</a:t>
            </a:r>
            <a:r>
              <a:rPr lang="en-US" altLang="ja-JP" sz="1600" dirty="0"/>
              <a:t>)</a:t>
            </a:r>
          </a:p>
          <a:p>
            <a:endParaRPr lang="en-US" altLang="ja-JP" sz="800" dirty="0"/>
          </a:p>
          <a:p>
            <a:r>
              <a:rPr lang="en-US" altLang="ja-JP" sz="1600" dirty="0"/>
              <a:t>- PLC </a:t>
            </a:r>
            <a:r>
              <a:rPr lang="en-US" altLang="ja-JP" sz="1400" dirty="0"/>
              <a:t>(more than 20 years since installation)</a:t>
            </a:r>
            <a:r>
              <a:rPr lang="en-US" altLang="ja-JP" sz="1600" dirty="0"/>
              <a:t>. </a:t>
            </a:r>
          </a:p>
          <a:p>
            <a:r>
              <a:rPr lang="en-US" altLang="ja-JP" sz="1600" dirty="0"/>
              <a:t>  Total: 14 stations</a:t>
            </a:r>
          </a:p>
          <a:p>
            <a:r>
              <a:rPr lang="en-US" altLang="ja-JP" sz="1600" dirty="0"/>
              <a:t>  Updating work will being in 2024.  </a:t>
            </a:r>
          </a:p>
          <a:p>
            <a:endParaRPr lang="en-US" altLang="ja-JP" sz="800" dirty="0"/>
          </a:p>
          <a:p>
            <a:r>
              <a:rPr lang="en-US" altLang="ja-JP" sz="1600" dirty="0"/>
              <a:t>- Smoothing capacitors </a:t>
            </a:r>
            <a:r>
              <a:rPr lang="en-US" altLang="ja-JP" sz="1400" dirty="0"/>
              <a:t>(~100 pieces) </a:t>
            </a:r>
          </a:p>
          <a:p>
            <a:r>
              <a:rPr kumimoji="1" lang="en-US" altLang="ja-JP" sz="1600" dirty="0"/>
              <a:t>   Completed. -&gt; MR (</a:t>
            </a:r>
            <a:r>
              <a:rPr lang="en-US" altLang="ja-JP" sz="1600" dirty="0"/>
              <a:t>2012) and </a:t>
            </a:r>
            <a:r>
              <a:rPr kumimoji="1" lang="en-US" altLang="ja-JP" sz="1600" dirty="0"/>
              <a:t>DR (</a:t>
            </a:r>
            <a:r>
              <a:rPr lang="en-US" altLang="ja-JP" sz="1600" dirty="0"/>
              <a:t>2023)</a:t>
            </a:r>
          </a:p>
          <a:p>
            <a:endParaRPr lang="en-US" altLang="ja-JP" sz="800" dirty="0"/>
          </a:p>
          <a:p>
            <a:r>
              <a:rPr lang="en-US" altLang="ja-JP" sz="1600" dirty="0"/>
              <a:t>- DC part</a:t>
            </a:r>
          </a:p>
          <a:p>
            <a:r>
              <a:rPr lang="en-US" altLang="ja-JP" sz="1600" dirty="0"/>
              <a:t>   Necessary to update to 3</a:t>
            </a:r>
            <a:r>
              <a:rPr lang="en-US" altLang="ja-JP" sz="1600" baseline="30000" dirty="0"/>
              <a:t>rd</a:t>
            </a:r>
            <a:r>
              <a:rPr lang="en-US" altLang="ja-JP" sz="1600" dirty="0"/>
              <a:t> generation,  </a:t>
            </a:r>
            <a:endParaRPr kumimoji="1" lang="en-US" altLang="ja-JP" sz="1600" dirty="0"/>
          </a:p>
        </p:txBody>
      </p:sp>
      <p:sp>
        <p:nvSpPr>
          <p:cNvPr id="56" name="楕円 55">
            <a:extLst>
              <a:ext uri="{FF2B5EF4-FFF2-40B4-BE49-F238E27FC236}">
                <a16:creationId xmlns:a16="http://schemas.microsoft.com/office/drawing/2014/main" id="{0B029C2B-42A8-5245-EABF-A381649BC665}"/>
              </a:ext>
            </a:extLst>
          </p:cNvPr>
          <p:cNvSpPr/>
          <p:nvPr/>
        </p:nvSpPr>
        <p:spPr>
          <a:xfrm>
            <a:off x="5779712" y="2614860"/>
            <a:ext cx="862826" cy="906106"/>
          </a:xfrm>
          <a:prstGeom prst="ellipse">
            <a:avLst/>
          </a:prstGeom>
          <a:solidFill>
            <a:schemeClr val="bg1">
              <a:lumMod val="85000"/>
              <a:alpha val="38039"/>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矢印コネクタ 56">
            <a:extLst>
              <a:ext uri="{FF2B5EF4-FFF2-40B4-BE49-F238E27FC236}">
                <a16:creationId xmlns:a16="http://schemas.microsoft.com/office/drawing/2014/main" id="{38CB8D47-9E37-79F6-7BC9-765E55F1D1E7}"/>
              </a:ext>
            </a:extLst>
          </p:cNvPr>
          <p:cNvCxnSpPr>
            <a:cxnSpLocks/>
          </p:cNvCxnSpPr>
          <p:nvPr/>
        </p:nvCxnSpPr>
        <p:spPr>
          <a:xfrm flipH="1">
            <a:off x="5964195" y="3184138"/>
            <a:ext cx="162546" cy="9142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4">
            <a:extLst>
              <a:ext uri="{FF2B5EF4-FFF2-40B4-BE49-F238E27FC236}">
                <a16:creationId xmlns:a16="http://schemas.microsoft.com/office/drawing/2014/main" id="{E0F56465-CB26-9BD5-2859-6559BD0A61BD}"/>
              </a:ext>
            </a:extLst>
          </p:cNvPr>
          <p:cNvPicPr>
            <a:picLocks noChangeAspect="1" noChangeArrowheads="1"/>
          </p:cNvPicPr>
          <p:nvPr/>
        </p:nvPicPr>
        <p:blipFill>
          <a:blip r:embed="rId7" cstate="print"/>
          <a:srcRect/>
          <a:stretch>
            <a:fillRect/>
          </a:stretch>
        </p:blipFill>
        <p:spPr bwMode="auto">
          <a:xfrm>
            <a:off x="8689160" y="1999071"/>
            <a:ext cx="1297068" cy="1960886"/>
          </a:xfrm>
          <a:prstGeom prst="rect">
            <a:avLst/>
          </a:prstGeom>
          <a:noFill/>
          <a:ln w="9525">
            <a:noFill/>
            <a:miter lim="800000"/>
            <a:headEnd/>
            <a:tailEnd/>
          </a:ln>
        </p:spPr>
      </p:pic>
      <p:cxnSp>
        <p:nvCxnSpPr>
          <p:cNvPr id="7" name="直線矢印コネクタ 6">
            <a:extLst>
              <a:ext uri="{FF2B5EF4-FFF2-40B4-BE49-F238E27FC236}">
                <a16:creationId xmlns:a16="http://schemas.microsoft.com/office/drawing/2014/main" id="{1C754C08-068E-7118-CE51-7A1CF0133AE8}"/>
              </a:ext>
            </a:extLst>
          </p:cNvPr>
          <p:cNvCxnSpPr>
            <a:cxnSpLocks/>
          </p:cNvCxnSpPr>
          <p:nvPr/>
        </p:nvCxnSpPr>
        <p:spPr>
          <a:xfrm>
            <a:off x="9384213" y="991359"/>
            <a:ext cx="54830" cy="1411729"/>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92B62E44-54FA-5E8E-D993-EDBABF66A0AE}"/>
              </a:ext>
            </a:extLst>
          </p:cNvPr>
          <p:cNvSpPr txBox="1"/>
          <p:nvPr/>
        </p:nvSpPr>
        <p:spPr>
          <a:xfrm>
            <a:off x="8724774" y="3930586"/>
            <a:ext cx="1157892" cy="369332"/>
          </a:xfrm>
          <a:prstGeom prst="rect">
            <a:avLst/>
          </a:prstGeom>
          <a:noFill/>
        </p:spPr>
        <p:txBody>
          <a:bodyPr wrap="square">
            <a:spAutoFit/>
          </a:bodyPr>
          <a:lstStyle/>
          <a:p>
            <a:r>
              <a:rPr kumimoji="1" lang="en-US" altLang="ja-JP" sz="1800" dirty="0"/>
              <a:t>Rectifier</a:t>
            </a:r>
            <a:endParaRPr lang="ja-JP" altLang="en-US" dirty="0"/>
          </a:p>
        </p:txBody>
      </p:sp>
      <p:sp>
        <p:nvSpPr>
          <p:cNvPr id="13" name="スライド番号プレースホルダー 12">
            <a:extLst>
              <a:ext uri="{FF2B5EF4-FFF2-40B4-BE49-F238E27FC236}">
                <a16:creationId xmlns:a16="http://schemas.microsoft.com/office/drawing/2014/main" id="{8AEE89D3-0C37-E393-3D9B-F0E9462DCE96}"/>
              </a:ext>
            </a:extLst>
          </p:cNvPr>
          <p:cNvSpPr>
            <a:spLocks noGrp="1"/>
          </p:cNvSpPr>
          <p:nvPr>
            <p:ph type="sldNum" sz="quarter" idx="12"/>
          </p:nvPr>
        </p:nvSpPr>
        <p:spPr/>
        <p:txBody>
          <a:bodyPr/>
          <a:lstStyle/>
          <a:p>
            <a:fld id="{C1CC6206-87A9-4D64-9182-35AE2A831123}" type="slidenum">
              <a:rPr kumimoji="1" lang="ja-JP" altLang="en-US" smtClean="0"/>
              <a:t>8</a:t>
            </a:fld>
            <a:endParaRPr kumimoji="1" lang="ja-JP" altLang="en-US"/>
          </a:p>
        </p:txBody>
      </p:sp>
      <p:sp>
        <p:nvSpPr>
          <p:cNvPr id="14" name="日付プレースホルダー 13">
            <a:extLst>
              <a:ext uri="{FF2B5EF4-FFF2-40B4-BE49-F238E27FC236}">
                <a16:creationId xmlns:a16="http://schemas.microsoft.com/office/drawing/2014/main" id="{B6AC38B7-D01B-4DAB-954B-279A9A1FCBAA}"/>
              </a:ext>
            </a:extLst>
          </p:cNvPr>
          <p:cNvSpPr>
            <a:spLocks noGrp="1"/>
          </p:cNvSpPr>
          <p:nvPr>
            <p:ph type="dt" sz="half" idx="10"/>
          </p:nvPr>
        </p:nvSpPr>
        <p:spPr/>
        <p:txBody>
          <a:bodyPr/>
          <a:lstStyle/>
          <a:p>
            <a:r>
              <a:rPr kumimoji="1" lang="en-US" altLang="ja-JP"/>
              <a:t>2024/3/26</a:t>
            </a:r>
            <a:endParaRPr kumimoji="1" lang="ja-JP" altLang="en-US"/>
          </a:p>
        </p:txBody>
      </p:sp>
      <p:sp>
        <p:nvSpPr>
          <p:cNvPr id="15" name="フッター プレースホルダー 14">
            <a:extLst>
              <a:ext uri="{FF2B5EF4-FFF2-40B4-BE49-F238E27FC236}">
                <a16:creationId xmlns:a16="http://schemas.microsoft.com/office/drawing/2014/main" id="{48B6E9AD-C70A-382D-E135-BF75A83F08AF}"/>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
        <p:nvSpPr>
          <p:cNvPr id="3" name="正方形/長方形 2">
            <a:extLst>
              <a:ext uri="{FF2B5EF4-FFF2-40B4-BE49-F238E27FC236}">
                <a16:creationId xmlns:a16="http://schemas.microsoft.com/office/drawing/2014/main" id="{D0BEA744-AAEB-06F5-BBBC-768F307FBCFF}"/>
              </a:ext>
            </a:extLst>
          </p:cNvPr>
          <p:cNvSpPr/>
          <p:nvPr/>
        </p:nvSpPr>
        <p:spPr>
          <a:xfrm>
            <a:off x="7493876" y="5055476"/>
            <a:ext cx="924542" cy="1153905"/>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5BDDBFCB-335A-FE75-9898-020326EBA0FD}"/>
              </a:ext>
            </a:extLst>
          </p:cNvPr>
          <p:cNvSpPr txBox="1"/>
          <p:nvPr/>
        </p:nvSpPr>
        <p:spPr>
          <a:xfrm>
            <a:off x="7664692" y="5987018"/>
            <a:ext cx="68807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a:t>VCB</a:t>
            </a:r>
            <a:endParaRPr kumimoji="1" lang="ja-JP" altLang="en-US" dirty="0"/>
          </a:p>
        </p:txBody>
      </p:sp>
    </p:spTree>
    <p:extLst>
      <p:ext uri="{BB962C8B-B14F-4D97-AF65-F5344CB8AC3E}">
        <p14:creationId xmlns:p14="http://schemas.microsoft.com/office/powerpoint/2010/main" val="30275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350261" y="120096"/>
            <a:ext cx="8229600" cy="1119998"/>
          </a:xfrm>
        </p:spPr>
        <p:txBody>
          <a:bodyPr>
            <a:normAutofit/>
          </a:bodyPr>
          <a:lstStyle/>
          <a:p>
            <a:r>
              <a:rPr lang="en-US" altLang="ja-JP" sz="2400" u="sng" dirty="0"/>
              <a:t>Trouble (D4-EF KPS manufactured in 2012)</a:t>
            </a:r>
            <a:endParaRPr lang="en-GB" sz="2400" u="sng" dirty="0"/>
          </a:p>
        </p:txBody>
      </p:sp>
      <p:sp>
        <p:nvSpPr>
          <p:cNvPr id="51" name="テキスト ボックス 50">
            <a:extLst>
              <a:ext uri="{FF2B5EF4-FFF2-40B4-BE49-F238E27FC236}">
                <a16:creationId xmlns:a16="http://schemas.microsoft.com/office/drawing/2014/main" id="{C79E26E0-8110-34AD-DCCE-7EFB606D4B84}"/>
              </a:ext>
            </a:extLst>
          </p:cNvPr>
          <p:cNvSpPr txBox="1"/>
          <p:nvPr/>
        </p:nvSpPr>
        <p:spPr>
          <a:xfrm>
            <a:off x="221854" y="1045542"/>
            <a:ext cx="7231086" cy="5232202"/>
          </a:xfrm>
          <a:prstGeom prst="rect">
            <a:avLst/>
          </a:prstGeom>
          <a:noFill/>
        </p:spPr>
        <p:txBody>
          <a:bodyPr wrap="square" rtlCol="0">
            <a:spAutoFit/>
          </a:bodyPr>
          <a:lstStyle/>
          <a:p>
            <a:r>
              <a:rPr kumimoji="1" lang="en-US" altLang="ja-JP" dirty="0"/>
              <a:t>2024/01/12 PM at D04EF-KPS</a:t>
            </a:r>
          </a:p>
          <a:p>
            <a:r>
              <a:rPr kumimoji="1" lang="en-US" altLang="ja-JP" sz="800" dirty="0"/>
              <a:t> </a:t>
            </a:r>
          </a:p>
          <a:p>
            <a:r>
              <a:rPr lang="en-US" altLang="ja-JP" sz="1600" b="0" i="0" dirty="0">
                <a:solidFill>
                  <a:srgbClr val="3C4043"/>
                </a:solidFill>
                <a:effectLst/>
              </a:rPr>
              <a:t>- During startup of RF system for 2024ab run,</a:t>
            </a:r>
          </a:p>
          <a:p>
            <a:r>
              <a:rPr lang="en-US" altLang="ja-JP" sz="1600" b="0" i="0" dirty="0">
                <a:solidFill>
                  <a:srgbClr val="3C4043"/>
                </a:solidFill>
                <a:effectLst/>
              </a:rPr>
              <a:t>   A discharge occurred around the bushing of the HV-cable connected </a:t>
            </a:r>
          </a:p>
          <a:p>
            <a:r>
              <a:rPr lang="en-US" altLang="ja-JP" sz="1600" dirty="0">
                <a:solidFill>
                  <a:srgbClr val="3C4043"/>
                </a:solidFill>
              </a:rPr>
              <a:t>   </a:t>
            </a:r>
            <a:r>
              <a:rPr lang="en-US" altLang="ja-JP" sz="1600" b="0" i="0" dirty="0">
                <a:solidFill>
                  <a:srgbClr val="3C4043"/>
                </a:solidFill>
                <a:effectLst/>
              </a:rPr>
              <a:t>between the r</a:t>
            </a:r>
            <a:r>
              <a:rPr kumimoji="1" lang="en-US" altLang="ja-JP" sz="1600" dirty="0"/>
              <a:t>ectifier and cathode </a:t>
            </a:r>
            <a:r>
              <a:rPr lang="en-US" altLang="ja-JP" sz="1600" dirty="0"/>
              <a:t>power supply while raising the rated </a:t>
            </a:r>
          </a:p>
          <a:p>
            <a:r>
              <a:rPr lang="en-US" altLang="ja-JP" sz="1600" dirty="0"/>
              <a:t>   voltage to 88 kV DC </a:t>
            </a:r>
            <a:r>
              <a:rPr lang="en-US" altLang="ja-JP" sz="1600" u="sng" dirty="0">
                <a:solidFill>
                  <a:srgbClr val="FF0000"/>
                </a:solidFill>
              </a:rPr>
              <a:t>(A discharge occurred at 85 kV). </a:t>
            </a:r>
            <a:endParaRPr lang="en-US" altLang="ja-JP" sz="1600" b="0" i="0" u="sng" dirty="0">
              <a:solidFill>
                <a:srgbClr val="FF0000"/>
              </a:solidFill>
              <a:effectLst/>
            </a:endParaRPr>
          </a:p>
          <a:p>
            <a:endParaRPr kumimoji="1" lang="en-US" altLang="ja-JP" sz="1400" dirty="0"/>
          </a:p>
          <a:p>
            <a:r>
              <a:rPr kumimoji="1" lang="en-US" altLang="ja-JP" sz="1400" dirty="0"/>
              <a:t> **History of this KPS, </a:t>
            </a:r>
          </a:p>
          <a:p>
            <a:r>
              <a:rPr lang="en-US" altLang="ja-JP" sz="1400" dirty="0">
                <a:solidFill>
                  <a:srgbClr val="3C4043"/>
                </a:solidFill>
              </a:rPr>
              <a:t>   - M</a:t>
            </a:r>
            <a:r>
              <a:rPr kumimoji="1" lang="en-US" altLang="ja-JP" sz="1400" dirty="0">
                <a:solidFill>
                  <a:srgbClr val="3C4043"/>
                </a:solidFill>
              </a:rPr>
              <a:t>anufacturing in 2012. </a:t>
            </a:r>
          </a:p>
          <a:p>
            <a:r>
              <a:rPr lang="en-US" altLang="ja-JP" sz="1400" dirty="0">
                <a:solidFill>
                  <a:srgbClr val="3C4043"/>
                </a:solidFill>
              </a:rPr>
              <a:t>     An</a:t>
            </a:r>
            <a:r>
              <a:rPr kumimoji="1" lang="en-US" altLang="ja-JP" sz="1400" dirty="0">
                <a:solidFill>
                  <a:srgbClr val="3C4043"/>
                </a:solidFill>
              </a:rPr>
              <a:t> inspection after manufacturing -&gt; applied a high-voltage of 110 kV DC </a:t>
            </a:r>
          </a:p>
          <a:p>
            <a:r>
              <a:rPr lang="en-US" altLang="ja-JP" sz="1400" dirty="0">
                <a:solidFill>
                  <a:srgbClr val="3C4043"/>
                </a:solidFill>
              </a:rPr>
              <a:t>                                                                  </a:t>
            </a:r>
            <a:r>
              <a:rPr kumimoji="1" lang="en-US" altLang="ja-JP" sz="1400" dirty="0">
                <a:solidFill>
                  <a:srgbClr val="3C4043"/>
                </a:solidFill>
              </a:rPr>
              <a:t>for this line</a:t>
            </a:r>
            <a:r>
              <a:rPr lang="en-US" altLang="ja-JP" sz="1400" dirty="0">
                <a:solidFill>
                  <a:srgbClr val="3C4043"/>
                </a:solidFill>
              </a:rPr>
              <a:t> (</a:t>
            </a:r>
            <a:r>
              <a:rPr kumimoji="1" lang="en-US" altLang="ja-JP" sz="1400" dirty="0">
                <a:solidFill>
                  <a:srgbClr val="3C4043"/>
                </a:solidFill>
              </a:rPr>
              <a:t>no abnormalities). </a:t>
            </a:r>
          </a:p>
          <a:p>
            <a:r>
              <a:rPr lang="en-US" altLang="ja-JP" sz="1400" dirty="0"/>
              <a:t>   - The rated voltage of 88 kV DC was applied every started up to confirm</a:t>
            </a:r>
          </a:p>
          <a:p>
            <a:r>
              <a:rPr lang="en-US" altLang="ja-JP" sz="1400" dirty="0"/>
              <a:t>      that there were no abnormalities (worked w/o any problem until 2022ab). </a:t>
            </a:r>
            <a:endParaRPr kumimoji="1" lang="en-US" altLang="ja-JP" sz="800" dirty="0"/>
          </a:p>
          <a:p>
            <a:r>
              <a:rPr kumimoji="1" lang="en-US" altLang="ja-JP" sz="1400" dirty="0"/>
              <a:t>   - </a:t>
            </a:r>
            <a:r>
              <a:rPr lang="en-US" altLang="ja-JP" sz="1400" dirty="0"/>
              <a:t>T</a:t>
            </a:r>
            <a:r>
              <a:rPr kumimoji="1" lang="en-US" altLang="ja-JP" sz="1400" dirty="0"/>
              <a:t>his failure occurred after 21,000 hours of operation since the manufacture. </a:t>
            </a:r>
          </a:p>
          <a:p>
            <a:r>
              <a:rPr lang="en-US" altLang="ja-JP" sz="1400" dirty="0"/>
              <a:t>      </a:t>
            </a:r>
            <a:r>
              <a:rPr kumimoji="1" lang="en-US" altLang="ja-JP" sz="1400" dirty="0"/>
              <a:t>Most of t</a:t>
            </a:r>
            <a:r>
              <a:rPr lang="en-US" altLang="ja-JP" sz="1400" dirty="0"/>
              <a:t>he time of this KPS w</a:t>
            </a:r>
            <a:r>
              <a:rPr kumimoji="1" lang="en-US" altLang="ja-JP" sz="1400" dirty="0"/>
              <a:t>as operated at around 75 kV.</a:t>
            </a:r>
            <a:endParaRPr lang="en-US" altLang="ja-JP" sz="1400" dirty="0"/>
          </a:p>
          <a:p>
            <a:r>
              <a:rPr kumimoji="1" lang="en-US" altLang="ja-JP" sz="1400" dirty="0"/>
              <a:t>     (due to the storage beam current in HER is not maximum). </a:t>
            </a:r>
          </a:p>
          <a:p>
            <a:endParaRPr lang="en-US" altLang="ja-JP" sz="1600" dirty="0"/>
          </a:p>
          <a:p>
            <a:r>
              <a:rPr kumimoji="1" lang="en-US" altLang="ja-JP" sz="1600" dirty="0"/>
              <a:t>- It is clear that, this is not an initial defect.</a:t>
            </a:r>
          </a:p>
          <a:p>
            <a:r>
              <a:rPr kumimoji="1" lang="en-US" altLang="ja-JP" sz="1600" dirty="0"/>
              <a:t>  The cause of the discharge is currently under investigation.</a:t>
            </a:r>
          </a:p>
          <a:p>
            <a:r>
              <a:rPr lang="en-US" altLang="ja-JP" sz="1600" dirty="0"/>
              <a:t>  The situation of </a:t>
            </a:r>
            <a:r>
              <a:rPr lang="en-US" altLang="ja-JP" sz="1600" b="0" i="0" dirty="0">
                <a:solidFill>
                  <a:srgbClr val="3C4043"/>
                </a:solidFill>
                <a:effectLst/>
              </a:rPr>
              <a:t>r</a:t>
            </a:r>
            <a:r>
              <a:rPr kumimoji="1" lang="en-US" altLang="ja-JP" sz="1600" dirty="0"/>
              <a:t>ectifier</a:t>
            </a:r>
            <a:r>
              <a:rPr lang="en-US" altLang="ja-JP" sz="1600" dirty="0"/>
              <a:t> cannot be decided until the </a:t>
            </a:r>
            <a:r>
              <a:rPr kumimoji="1" lang="en-US" altLang="ja-JP" sz="1600" dirty="0"/>
              <a:t>disassembled.</a:t>
            </a:r>
          </a:p>
          <a:p>
            <a:endParaRPr kumimoji="1" lang="en-US" altLang="ja-JP" sz="800" dirty="0"/>
          </a:p>
          <a:p>
            <a:r>
              <a:rPr lang="en-US" altLang="ja-JP" sz="1600" dirty="0"/>
              <a:t>**Future action (Note, c</a:t>
            </a:r>
            <a:r>
              <a:rPr kumimoji="1" lang="en-US" altLang="ja-JP" sz="1600" dirty="0"/>
              <a:t>urrently under consideration with company)</a:t>
            </a:r>
            <a:endParaRPr lang="en-US" altLang="ja-JP" sz="1600" dirty="0"/>
          </a:p>
          <a:p>
            <a:r>
              <a:rPr lang="en-US" altLang="ja-JP" sz="1600" dirty="0">
                <a:solidFill>
                  <a:srgbClr val="FF0000"/>
                </a:solidFill>
              </a:rPr>
              <a:t>- Replace with spare </a:t>
            </a:r>
            <a:r>
              <a:rPr lang="en-US" altLang="ja-JP" sz="1400" dirty="0">
                <a:solidFill>
                  <a:srgbClr val="FF0000"/>
                </a:solidFill>
              </a:rPr>
              <a:t>(but, currently in use at the D1-AT) for this issue </a:t>
            </a:r>
          </a:p>
        </p:txBody>
      </p:sp>
      <p:pic>
        <p:nvPicPr>
          <p:cNvPr id="53" name="図 52">
            <a:extLst>
              <a:ext uri="{FF2B5EF4-FFF2-40B4-BE49-F238E27FC236}">
                <a16:creationId xmlns:a16="http://schemas.microsoft.com/office/drawing/2014/main" id="{459EC35F-AC22-D312-9E3B-3591F4AE07A1}"/>
              </a:ext>
            </a:extLst>
          </p:cNvPr>
          <p:cNvPicPr>
            <a:picLocks noChangeAspect="1"/>
          </p:cNvPicPr>
          <p:nvPr/>
        </p:nvPicPr>
        <p:blipFill>
          <a:blip r:embed="rId3"/>
          <a:stretch>
            <a:fillRect/>
          </a:stretch>
        </p:blipFill>
        <p:spPr>
          <a:xfrm>
            <a:off x="7340306" y="604120"/>
            <a:ext cx="4583249" cy="3505200"/>
          </a:xfrm>
          <a:prstGeom prst="rect">
            <a:avLst/>
          </a:prstGeom>
        </p:spPr>
      </p:pic>
      <p:sp>
        <p:nvSpPr>
          <p:cNvPr id="54" name="楕円 53">
            <a:extLst>
              <a:ext uri="{FF2B5EF4-FFF2-40B4-BE49-F238E27FC236}">
                <a16:creationId xmlns:a16="http://schemas.microsoft.com/office/drawing/2014/main" id="{E23D2E5C-61FF-9095-DA34-5FF936EB1D4D}"/>
              </a:ext>
            </a:extLst>
          </p:cNvPr>
          <p:cNvSpPr/>
          <p:nvPr/>
        </p:nvSpPr>
        <p:spPr>
          <a:xfrm>
            <a:off x="7903780" y="2144121"/>
            <a:ext cx="1250731" cy="121909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467A28CA-F023-F87C-4348-3FD8AE02AD55}"/>
              </a:ext>
            </a:extLst>
          </p:cNvPr>
          <p:cNvPicPr>
            <a:picLocks noChangeAspect="1"/>
          </p:cNvPicPr>
          <p:nvPr/>
        </p:nvPicPr>
        <p:blipFill>
          <a:blip r:embed="rId4"/>
          <a:stretch>
            <a:fillRect/>
          </a:stretch>
        </p:blipFill>
        <p:spPr>
          <a:xfrm>
            <a:off x="7313362" y="4272955"/>
            <a:ext cx="2520165" cy="1999819"/>
          </a:xfrm>
          <a:prstGeom prst="rect">
            <a:avLst/>
          </a:prstGeom>
        </p:spPr>
      </p:pic>
      <p:pic>
        <p:nvPicPr>
          <p:cNvPr id="62" name="図 61">
            <a:extLst>
              <a:ext uri="{FF2B5EF4-FFF2-40B4-BE49-F238E27FC236}">
                <a16:creationId xmlns:a16="http://schemas.microsoft.com/office/drawing/2014/main" id="{E7D9FC1B-90CA-7A66-4D79-52BD55E91CDA}"/>
              </a:ext>
            </a:extLst>
          </p:cNvPr>
          <p:cNvPicPr>
            <a:picLocks noChangeAspect="1"/>
          </p:cNvPicPr>
          <p:nvPr/>
        </p:nvPicPr>
        <p:blipFill>
          <a:blip r:embed="rId5"/>
          <a:stretch>
            <a:fillRect/>
          </a:stretch>
        </p:blipFill>
        <p:spPr>
          <a:xfrm>
            <a:off x="9964906" y="2475886"/>
            <a:ext cx="2090028" cy="1982636"/>
          </a:xfrm>
          <a:prstGeom prst="rect">
            <a:avLst/>
          </a:prstGeom>
        </p:spPr>
      </p:pic>
      <p:pic>
        <p:nvPicPr>
          <p:cNvPr id="1025" name="図 1024">
            <a:extLst>
              <a:ext uri="{FF2B5EF4-FFF2-40B4-BE49-F238E27FC236}">
                <a16:creationId xmlns:a16="http://schemas.microsoft.com/office/drawing/2014/main" id="{1D4AA8BF-1992-8C24-682A-76BD2A23E6DB}"/>
              </a:ext>
            </a:extLst>
          </p:cNvPr>
          <p:cNvPicPr>
            <a:picLocks noChangeAspect="1"/>
          </p:cNvPicPr>
          <p:nvPr/>
        </p:nvPicPr>
        <p:blipFill>
          <a:blip r:embed="rId6"/>
          <a:stretch>
            <a:fillRect/>
          </a:stretch>
        </p:blipFill>
        <p:spPr>
          <a:xfrm>
            <a:off x="10002732" y="4553374"/>
            <a:ext cx="2013508" cy="1719400"/>
          </a:xfrm>
          <a:prstGeom prst="rect">
            <a:avLst/>
          </a:prstGeom>
        </p:spPr>
      </p:pic>
      <p:sp>
        <p:nvSpPr>
          <p:cNvPr id="3" name="テキスト ボックス 2">
            <a:extLst>
              <a:ext uri="{FF2B5EF4-FFF2-40B4-BE49-F238E27FC236}">
                <a16:creationId xmlns:a16="http://schemas.microsoft.com/office/drawing/2014/main" id="{DC17FBC4-D489-4B99-1590-938941FF4502}"/>
              </a:ext>
            </a:extLst>
          </p:cNvPr>
          <p:cNvSpPr txBox="1"/>
          <p:nvPr/>
        </p:nvSpPr>
        <p:spPr>
          <a:xfrm>
            <a:off x="9833527" y="681191"/>
            <a:ext cx="154057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200" dirty="0"/>
              <a:t>3 phase AC 6.6 kV</a:t>
            </a:r>
            <a:endParaRPr kumimoji="1" lang="ja-JP" altLang="en-US" sz="1200" dirty="0"/>
          </a:p>
        </p:txBody>
      </p:sp>
      <p:sp>
        <p:nvSpPr>
          <p:cNvPr id="4" name="テキスト ボックス 3">
            <a:extLst>
              <a:ext uri="{FF2B5EF4-FFF2-40B4-BE49-F238E27FC236}">
                <a16:creationId xmlns:a16="http://schemas.microsoft.com/office/drawing/2014/main" id="{A9A84100-9724-3E8D-49A3-FD799FF32AB3}"/>
              </a:ext>
            </a:extLst>
          </p:cNvPr>
          <p:cNvSpPr txBox="1"/>
          <p:nvPr/>
        </p:nvSpPr>
        <p:spPr>
          <a:xfrm>
            <a:off x="7699929" y="3617543"/>
            <a:ext cx="829216"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200" b="0" i="0" dirty="0">
                <a:solidFill>
                  <a:srgbClr val="3C4043"/>
                </a:solidFill>
                <a:effectLst/>
              </a:rPr>
              <a:t>R</a:t>
            </a:r>
            <a:r>
              <a:rPr kumimoji="1" lang="en-US" altLang="ja-JP" sz="1200" dirty="0"/>
              <a:t>ectifier</a:t>
            </a:r>
            <a:endParaRPr kumimoji="1" lang="ja-JP" altLang="en-US" sz="1200" dirty="0"/>
          </a:p>
        </p:txBody>
      </p:sp>
      <p:sp>
        <p:nvSpPr>
          <p:cNvPr id="5" name="テキスト ボックス 4">
            <a:extLst>
              <a:ext uri="{FF2B5EF4-FFF2-40B4-BE49-F238E27FC236}">
                <a16:creationId xmlns:a16="http://schemas.microsoft.com/office/drawing/2014/main" id="{94B86925-9AF8-25A8-628A-EFE09B6AC95F}"/>
              </a:ext>
            </a:extLst>
          </p:cNvPr>
          <p:cNvSpPr txBox="1"/>
          <p:nvPr/>
        </p:nvSpPr>
        <p:spPr>
          <a:xfrm>
            <a:off x="7343363" y="2953166"/>
            <a:ext cx="108736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200" b="0" i="0" dirty="0">
                <a:solidFill>
                  <a:srgbClr val="3C4043"/>
                </a:solidFill>
                <a:effectLst/>
              </a:rPr>
              <a:t>HV cable with bushing</a:t>
            </a:r>
            <a:endParaRPr kumimoji="1" lang="ja-JP" altLang="en-US" sz="1200" dirty="0"/>
          </a:p>
        </p:txBody>
      </p:sp>
      <p:sp>
        <p:nvSpPr>
          <p:cNvPr id="6" name="スライド番号プレースホルダー 5">
            <a:extLst>
              <a:ext uri="{FF2B5EF4-FFF2-40B4-BE49-F238E27FC236}">
                <a16:creationId xmlns:a16="http://schemas.microsoft.com/office/drawing/2014/main" id="{7E68A370-D457-166C-85CB-6E630F8A9326}"/>
              </a:ext>
            </a:extLst>
          </p:cNvPr>
          <p:cNvSpPr>
            <a:spLocks noGrp="1"/>
          </p:cNvSpPr>
          <p:nvPr>
            <p:ph type="sldNum" sz="quarter" idx="12"/>
          </p:nvPr>
        </p:nvSpPr>
        <p:spPr/>
        <p:txBody>
          <a:bodyPr/>
          <a:lstStyle/>
          <a:p>
            <a:fld id="{C1CC6206-87A9-4D64-9182-35AE2A831123}" type="slidenum">
              <a:rPr kumimoji="1" lang="ja-JP" altLang="en-US" smtClean="0"/>
              <a:t>9</a:t>
            </a:fld>
            <a:endParaRPr kumimoji="1" lang="ja-JP" altLang="en-US"/>
          </a:p>
        </p:txBody>
      </p:sp>
      <p:sp>
        <p:nvSpPr>
          <p:cNvPr id="7" name="日付プレースホルダー 6">
            <a:extLst>
              <a:ext uri="{FF2B5EF4-FFF2-40B4-BE49-F238E27FC236}">
                <a16:creationId xmlns:a16="http://schemas.microsoft.com/office/drawing/2014/main" id="{8410A6B3-6E0E-2546-1AAA-E754B7DE7F13}"/>
              </a:ext>
            </a:extLst>
          </p:cNvPr>
          <p:cNvSpPr>
            <a:spLocks noGrp="1"/>
          </p:cNvSpPr>
          <p:nvPr>
            <p:ph type="dt" sz="half" idx="10"/>
          </p:nvPr>
        </p:nvSpPr>
        <p:spPr/>
        <p:txBody>
          <a:bodyPr/>
          <a:lstStyle/>
          <a:p>
            <a:r>
              <a:rPr kumimoji="1" lang="en-US" altLang="ja-JP"/>
              <a:t>2024/3/26</a:t>
            </a:r>
            <a:endParaRPr kumimoji="1" lang="ja-JP" altLang="en-US"/>
          </a:p>
        </p:txBody>
      </p:sp>
      <p:sp>
        <p:nvSpPr>
          <p:cNvPr id="8" name="フッター プレースホルダー 7">
            <a:extLst>
              <a:ext uri="{FF2B5EF4-FFF2-40B4-BE49-F238E27FC236}">
                <a16:creationId xmlns:a16="http://schemas.microsoft.com/office/drawing/2014/main" id="{4A720528-049F-4492-EB84-078B1D1B2FCF}"/>
              </a:ext>
            </a:extLst>
          </p:cNvPr>
          <p:cNvSpPr>
            <a:spLocks noGrp="1"/>
          </p:cNvSpPr>
          <p:nvPr>
            <p:ph type="ftr" sz="quarter" idx="11"/>
          </p:nvPr>
        </p:nvSpPr>
        <p:spPr/>
        <p:txBody>
          <a:bodyPr/>
          <a:lstStyle/>
          <a:p>
            <a:r>
              <a:rPr kumimoji="1" lang="en-US" altLang="ja-JP"/>
              <a:t>The 27th KEKB Accelerator Review Committee</a:t>
            </a:r>
            <a:endParaRPr kumimoji="1" lang="ja-JP" altLang="en-US"/>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124637</TotalTime>
  <Words>4969</Words>
  <Application>Microsoft Office PowerPoint</Application>
  <PresentationFormat>ワイド画面</PresentationFormat>
  <Paragraphs>589</Paragraphs>
  <Slides>21</Slides>
  <Notes>12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游ゴシック</vt:lpstr>
      <vt:lpstr>游ゴシック Light</vt:lpstr>
      <vt:lpstr>Arial</vt:lpstr>
      <vt:lpstr>Wingdings</vt:lpstr>
      <vt:lpstr>Office テーマ</vt:lpstr>
      <vt:lpstr>Status of High-power RF system for MR and DR</vt:lpstr>
      <vt:lpstr>Contents</vt:lpstr>
      <vt:lpstr>Introduction</vt:lpstr>
      <vt:lpstr>Introduction</vt:lpstr>
      <vt:lpstr>Current status: Klystron</vt:lpstr>
      <vt:lpstr>Long-term operation plan: Klystron </vt:lpstr>
      <vt:lpstr>Current status: KPS</vt:lpstr>
      <vt:lpstr>Long-term operation plan: KPS</vt:lpstr>
      <vt:lpstr>Trouble (D4-EF KPS manufactured in 2012)</vt:lpstr>
      <vt:lpstr>Current status and plane: Waveguide and Cooling system for HPRF</vt:lpstr>
      <vt:lpstr>Considering for energy saving in HPRF systems</vt:lpstr>
      <vt:lpstr>Summary (For continues operation from 2024 to more than +15 years) </vt:lpstr>
      <vt:lpstr>Backup</vt:lpstr>
      <vt:lpstr>PowerPoint プレゼンテーション</vt:lpstr>
      <vt:lpstr>Klystron</vt:lpstr>
      <vt:lpstr>Klystron</vt:lpstr>
      <vt:lpstr>PowerPoint プレゼンテーション</vt:lpstr>
      <vt:lpstr>Modification of klystron from E3786 to E3732 (509 MHz, CW 1.2MW) </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PF-AR　電波漏洩測定</dc:title>
  <dc:creator>WATANABE Ken</dc:creator>
  <cp:lastModifiedBy>WATANABE Ken</cp:lastModifiedBy>
  <cp:revision>244</cp:revision>
  <cp:lastPrinted>2024-03-25T07:12:05Z</cp:lastPrinted>
  <dcterms:created xsi:type="dcterms:W3CDTF">2022-10-12T01:43:26Z</dcterms:created>
  <dcterms:modified xsi:type="dcterms:W3CDTF">2024-03-26T06:52:35Z</dcterms:modified>
</cp:coreProperties>
</file>