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7" r:id="rId2"/>
    <p:sldId id="1296" r:id="rId3"/>
    <p:sldId id="467" r:id="rId4"/>
    <p:sldId id="1284" r:id="rId5"/>
    <p:sldId id="1285" r:id="rId6"/>
    <p:sldId id="1286" r:id="rId7"/>
    <p:sldId id="1287" r:id="rId8"/>
    <p:sldId id="1288" r:id="rId9"/>
    <p:sldId id="1289" r:id="rId10"/>
    <p:sldId id="1290" r:id="rId11"/>
    <p:sldId id="432" r:id="rId12"/>
    <p:sldId id="1299" r:id="rId13"/>
    <p:sldId id="1301" r:id="rId14"/>
    <p:sldId id="1302" r:id="rId15"/>
    <p:sldId id="1303" r:id="rId16"/>
    <p:sldId id="1312" r:id="rId17"/>
    <p:sldId id="1313" r:id="rId18"/>
    <p:sldId id="1314" r:id="rId19"/>
    <p:sldId id="1304" r:id="rId20"/>
    <p:sldId id="1305" r:id="rId21"/>
    <p:sldId id="1297" r:id="rId22"/>
    <p:sldId id="1311" r:id="rId23"/>
    <p:sldId id="1310" r:id="rId24"/>
    <p:sldId id="1306" r:id="rId25"/>
    <p:sldId id="1298" r:id="rId26"/>
  </p:sldIdLst>
  <p:sldSz cx="12192000" cy="6858000"/>
  <p:notesSz cx="9934575" cy="1436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FF00"/>
    <a:srgbClr val="FF0080"/>
    <a:srgbClr val="008000"/>
    <a:srgbClr val="FF00FF"/>
    <a:srgbClr val="F2F2F2"/>
    <a:srgbClr val="E94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53" autoAdjust="0"/>
    <p:restoredTop sz="96804" autoAdjust="0"/>
  </p:normalViewPr>
  <p:slideViewPr>
    <p:cSldViewPr snapToGrid="0">
      <p:cViewPr varScale="1">
        <p:scale>
          <a:sx n="75" d="100"/>
          <a:sy n="75" d="100"/>
        </p:scale>
        <p:origin x="60" y="1936"/>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3"/>
            <a:ext cx="4304982" cy="720679"/>
          </a:xfrm>
          <a:prstGeom prst="rect">
            <a:avLst/>
          </a:prstGeom>
        </p:spPr>
        <p:txBody>
          <a:bodyPr vert="horz" lIns="132637" tIns="66321" rIns="132637" bIns="66321" rtlCol="0"/>
          <a:lstStyle>
            <a:lvl1pPr algn="l">
              <a:defRPr sz="1700"/>
            </a:lvl1pPr>
          </a:lstStyle>
          <a:p>
            <a:endParaRPr kumimoji="1" lang="ja-JP" altLang="en-US"/>
          </a:p>
        </p:txBody>
      </p:sp>
      <p:sp>
        <p:nvSpPr>
          <p:cNvPr id="3" name="日付プレースホルダー 2"/>
          <p:cNvSpPr>
            <a:spLocks noGrp="1"/>
          </p:cNvSpPr>
          <p:nvPr>
            <p:ph type="dt" idx="1"/>
          </p:nvPr>
        </p:nvSpPr>
        <p:spPr>
          <a:xfrm>
            <a:off x="5627295" y="3"/>
            <a:ext cx="4304982" cy="720679"/>
          </a:xfrm>
          <a:prstGeom prst="rect">
            <a:avLst/>
          </a:prstGeom>
        </p:spPr>
        <p:txBody>
          <a:bodyPr vert="horz" lIns="132637" tIns="66321" rIns="132637" bIns="66321" rtlCol="0"/>
          <a:lstStyle>
            <a:lvl1pPr algn="r">
              <a:defRPr sz="1700"/>
            </a:lvl1pPr>
          </a:lstStyle>
          <a:p>
            <a:fld id="{884D4776-A59D-48D6-8072-8DC403684060}" type="datetimeFigureOut">
              <a:rPr kumimoji="1" lang="ja-JP" altLang="en-US" smtClean="0"/>
              <a:t>2024/3/25</a:t>
            </a:fld>
            <a:endParaRPr kumimoji="1" lang="ja-JP" altLang="en-US"/>
          </a:p>
        </p:txBody>
      </p:sp>
      <p:sp>
        <p:nvSpPr>
          <p:cNvPr id="4" name="スライド イメージ プレースホルダー 3"/>
          <p:cNvSpPr>
            <a:spLocks noGrp="1" noRot="1" noChangeAspect="1"/>
          </p:cNvSpPr>
          <p:nvPr>
            <p:ph type="sldImg" idx="2"/>
          </p:nvPr>
        </p:nvSpPr>
        <p:spPr>
          <a:xfrm>
            <a:off x="658813" y="1797050"/>
            <a:ext cx="8616950" cy="4848225"/>
          </a:xfrm>
          <a:prstGeom prst="rect">
            <a:avLst/>
          </a:prstGeom>
          <a:noFill/>
          <a:ln w="12700">
            <a:solidFill>
              <a:prstClr val="black"/>
            </a:solidFill>
          </a:ln>
        </p:spPr>
        <p:txBody>
          <a:bodyPr vert="horz" lIns="132637" tIns="66321" rIns="132637" bIns="66321" rtlCol="0" anchor="ctr"/>
          <a:lstStyle/>
          <a:p>
            <a:endParaRPr lang="ja-JP" altLang="en-US"/>
          </a:p>
        </p:txBody>
      </p:sp>
      <p:sp>
        <p:nvSpPr>
          <p:cNvPr id="5" name="ノート プレースホルダー 4"/>
          <p:cNvSpPr>
            <a:spLocks noGrp="1"/>
          </p:cNvSpPr>
          <p:nvPr>
            <p:ph type="body" sz="quarter" idx="3"/>
          </p:nvPr>
        </p:nvSpPr>
        <p:spPr>
          <a:xfrm>
            <a:off x="993461" y="6912535"/>
            <a:ext cx="7947659" cy="5655707"/>
          </a:xfrm>
          <a:prstGeom prst="rect">
            <a:avLst/>
          </a:prstGeom>
        </p:spPr>
        <p:txBody>
          <a:bodyPr vert="horz" lIns="132637" tIns="66321" rIns="132637" bIns="6632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13643027"/>
            <a:ext cx="4304982" cy="720679"/>
          </a:xfrm>
          <a:prstGeom prst="rect">
            <a:avLst/>
          </a:prstGeom>
        </p:spPr>
        <p:txBody>
          <a:bodyPr vert="horz" lIns="132637" tIns="66321" rIns="132637" bIns="66321"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5627295" y="13643027"/>
            <a:ext cx="4304982" cy="720679"/>
          </a:xfrm>
          <a:prstGeom prst="rect">
            <a:avLst/>
          </a:prstGeom>
        </p:spPr>
        <p:txBody>
          <a:bodyPr vert="horz" lIns="132637" tIns="66321" rIns="132637" bIns="66321" rtlCol="0" anchor="b"/>
          <a:lstStyle>
            <a:lvl1pPr algn="r">
              <a:defRPr sz="1700"/>
            </a:lvl1pPr>
          </a:lstStyle>
          <a:p>
            <a:fld id="{3DC77638-AC39-44AA-B82D-3B56D49F5BBB}" type="slidenum">
              <a:rPr kumimoji="1" lang="ja-JP" altLang="en-US" smtClean="0"/>
              <a:t>‹#›</a:t>
            </a:fld>
            <a:endParaRPr kumimoji="1" lang="ja-JP" altLang="en-US"/>
          </a:p>
        </p:txBody>
      </p:sp>
    </p:spTree>
    <p:extLst>
      <p:ext uri="{BB962C8B-B14F-4D97-AF65-F5344CB8AC3E}">
        <p14:creationId xmlns:p14="http://schemas.microsoft.com/office/powerpoint/2010/main" val="29546268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382705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343713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220041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3/25/2024</a:t>
            </a:fld>
            <a:endParaRPr lang="en-US"/>
          </a:p>
        </p:txBody>
      </p:sp>
      <p:sp>
        <p:nvSpPr>
          <p:cNvPr id="4" name="Holder 4"/>
          <p:cNvSpPr>
            <a:spLocks noGrp="1"/>
          </p:cNvSpPr>
          <p:nvPr>
            <p:ph type="sldNum" sz="quarter" idx="7"/>
          </p:nvPr>
        </p:nvSpPr>
        <p:spPr/>
        <p:txBody>
          <a:bodyPr lIns="0" tIns="0" rIns="0" bIns="0"/>
          <a:lstStyle>
            <a:lvl1pPr>
              <a:defRPr sz="1100" b="0" i="0">
                <a:solidFill>
                  <a:schemeClr val="tx1"/>
                </a:solidFill>
                <a:latin typeface="Calibri"/>
                <a:cs typeface="Calibri"/>
              </a:defRPr>
            </a:lvl1pPr>
          </a:lstStyle>
          <a:p>
            <a:pPr marL="109220">
              <a:spcBef>
                <a:spcPts val="45"/>
              </a:spcBef>
            </a:pPr>
            <a:fld id="{81D60167-4931-47E6-BA6A-407CBD079E47}" type="slidenum">
              <a:rPr lang="en-US" altLang="ja-JP" spc="-50" smtClean="0"/>
              <a:pPr marL="109220">
                <a:spcBef>
                  <a:spcPts val="45"/>
                </a:spcBef>
              </a:pPr>
              <a:t>‹#›</a:t>
            </a:fld>
            <a:endParaRPr lang="en-US" altLang="ja-JP" spc="-50" dirty="0"/>
          </a:p>
        </p:txBody>
      </p:sp>
    </p:spTree>
    <p:extLst>
      <p:ext uri="{BB962C8B-B14F-4D97-AF65-F5344CB8AC3E}">
        <p14:creationId xmlns:p14="http://schemas.microsoft.com/office/powerpoint/2010/main" val="306074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91151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380732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3000061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353010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4269496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365613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118825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886290-3B54-4CB3-A9AA-B09B6AD34325}" type="datetimeFigureOut">
              <a:rPr kumimoji="1" lang="ja-JP" altLang="en-US" smtClean="0"/>
              <a:pPr/>
              <a:t>2024/3/25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250538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886290-3B54-4CB3-A9AA-B09B6AD34325}" type="datetimeFigureOut">
              <a:rPr kumimoji="1" lang="ja-JP" altLang="en-US" smtClean="0"/>
              <a:pPr/>
              <a:t>2024/3/25</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0500B-F13C-45AE-8CF6-2077A0A26FCB}" type="slidenum">
              <a:rPr kumimoji="1" lang="ja-JP" altLang="en-US" smtClean="0"/>
              <a:pPr/>
              <a:t>‹#›</a:t>
            </a:fld>
            <a:endParaRPr kumimoji="1" lang="ja-JP" altLang="en-US"/>
          </a:p>
        </p:txBody>
      </p:sp>
    </p:spTree>
    <p:extLst>
      <p:ext uri="{BB962C8B-B14F-4D97-AF65-F5344CB8AC3E}">
        <p14:creationId xmlns:p14="http://schemas.microsoft.com/office/powerpoint/2010/main" val="37582615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70.emf"/><Relationship Id="rId7" Type="http://schemas.openxmlformats.org/officeDocument/2006/relationships/image" Target="../media/image73.e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4.emf"/></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G"/><Relationship Id="rId11" Type="http://schemas.openxmlformats.org/officeDocument/2006/relationships/image" Target="../media/image27.JP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425316" y="1982855"/>
            <a:ext cx="1518364" cy="830997"/>
          </a:xfrm>
          <a:prstGeom prst="rect">
            <a:avLst/>
          </a:prstGeom>
          <a:noFill/>
        </p:spPr>
        <p:txBody>
          <a:bodyPr wrap="none" rtlCol="0">
            <a:spAutoFit/>
          </a:bodyPr>
          <a:lstStyle/>
          <a:p>
            <a:pPr algn="ctr"/>
            <a:r>
              <a:rPr kumimoji="1" lang="en-US" altLang="ja-JP" sz="4800" dirty="0">
                <a:latin typeface="Arial" panose="020B0604020202020204" pitchFamily="34" charset="0"/>
                <a:ea typeface="メイリオ" panose="020B0604030504040204" pitchFamily="50" charset="-128"/>
                <a:cs typeface="Arial" panose="020B0604020202020204" pitchFamily="34" charset="0"/>
              </a:rPr>
              <a:t>QCS</a:t>
            </a:r>
          </a:p>
        </p:txBody>
      </p:sp>
      <p:sp>
        <p:nvSpPr>
          <p:cNvPr id="6" name="テキスト ボックス 5">
            <a:extLst>
              <a:ext uri="{FF2B5EF4-FFF2-40B4-BE49-F238E27FC236}">
                <a16:creationId xmlns:a16="http://schemas.microsoft.com/office/drawing/2014/main" id="{3D0F988B-5A3F-46C6-82F5-DEFB1CDCC9FA}"/>
              </a:ext>
            </a:extLst>
          </p:cNvPr>
          <p:cNvSpPr txBox="1"/>
          <p:nvPr/>
        </p:nvSpPr>
        <p:spPr>
          <a:xfrm>
            <a:off x="3331328" y="5768060"/>
            <a:ext cx="5529334" cy="797078"/>
          </a:xfrm>
          <a:prstGeom prst="rect">
            <a:avLst/>
          </a:prstGeom>
          <a:noFill/>
        </p:spPr>
        <p:txBody>
          <a:bodyPr wrap="none" rtlCol="0">
            <a:spAutoFit/>
          </a:bodyPr>
          <a:lstStyle/>
          <a:p>
            <a:pPr algn="ctr">
              <a:lnSpc>
                <a:spcPct val="1200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27th KEKB Accelerator Review Committee</a:t>
            </a:r>
            <a:br>
              <a:rPr kumimoji="1" lang="en-US" altLang="ja-JP" sz="2000" dirty="0">
                <a:latin typeface="Arial" panose="020B0604020202020204" pitchFamily="34" charset="0"/>
                <a:ea typeface="メイリオ" panose="020B0604030504040204" pitchFamily="50" charset="-128"/>
                <a:cs typeface="Arial" panose="020B0604020202020204" pitchFamily="34" charset="0"/>
              </a:rPr>
            </a:br>
            <a:r>
              <a:rPr kumimoji="1" lang="en-US" altLang="ja-JP" sz="2000" dirty="0">
                <a:latin typeface="Arial" panose="020B0604020202020204" pitchFamily="34" charset="0"/>
                <a:ea typeface="メイリオ" panose="020B0604030504040204" pitchFamily="50" charset="-128"/>
                <a:cs typeface="Arial" panose="020B0604020202020204" pitchFamily="34" charset="0"/>
              </a:rPr>
              <a:t>2024/MAR/26th</a:t>
            </a:r>
            <a:endParaRPr kumimoji="1"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F3D31827-190A-47DA-9987-2BDF052B7109}"/>
              </a:ext>
            </a:extLst>
          </p:cNvPr>
          <p:cNvSpPr txBox="1"/>
          <p:nvPr/>
        </p:nvSpPr>
        <p:spPr>
          <a:xfrm>
            <a:off x="3696141" y="3137841"/>
            <a:ext cx="4799711" cy="1351075"/>
          </a:xfrm>
          <a:prstGeom prst="rect">
            <a:avLst/>
          </a:prstGeom>
          <a:noFill/>
        </p:spPr>
        <p:txBody>
          <a:bodyPr wrap="none" rtlCol="0">
            <a:spAutoFit/>
          </a:bodyPr>
          <a:lstStyle/>
          <a:p>
            <a:pPr algn="ctr">
              <a:lnSpc>
                <a:spcPct val="200000"/>
              </a:lnSpc>
            </a:pPr>
            <a:r>
              <a:rPr kumimoji="1" lang="en-US" altLang="ja-JP" sz="2400" dirty="0">
                <a:latin typeface="Arial" panose="020B0604020202020204" pitchFamily="34" charset="0"/>
                <a:ea typeface="メイリオ" panose="020B0604030504040204" pitchFamily="50" charset="-128"/>
                <a:cs typeface="Arial" panose="020B0604020202020204" pitchFamily="34" charset="0"/>
              </a:rPr>
              <a:t>Toshiyuki OKI</a:t>
            </a:r>
            <a:br>
              <a:rPr kumimoji="1" lang="en-US" altLang="ja-JP" sz="2000" dirty="0">
                <a:latin typeface="Arial" panose="020B0604020202020204" pitchFamily="34" charset="0"/>
                <a:ea typeface="メイリオ" panose="020B0604030504040204" pitchFamily="50" charset="-128"/>
                <a:cs typeface="Arial" panose="020B0604020202020204" pitchFamily="34" charset="0"/>
              </a:rPr>
            </a:br>
            <a:r>
              <a:rPr kumimoji="1" lang="en-US" altLang="ja-JP" sz="2000" dirty="0">
                <a:latin typeface="Arial" panose="020B0604020202020204" pitchFamily="34" charset="0"/>
                <a:ea typeface="メイリオ" panose="020B0604030504040204" pitchFamily="50" charset="-128"/>
                <a:cs typeface="Arial" panose="020B0604020202020204" pitchFamily="34" charset="0"/>
              </a:rPr>
              <a:t>on behalf of the </a:t>
            </a: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SuperKEKB</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QCS Group</a:t>
            </a:r>
            <a:endParaRPr kumimoji="1"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6870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BF5E-6350-83D9-E7F7-946095228FF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408AC62-3B94-7B63-A561-CDA3C48C0F0E}"/>
              </a:ext>
            </a:extLst>
          </p:cNvPr>
          <p:cNvSpPr txBox="1"/>
          <p:nvPr/>
        </p:nvSpPr>
        <p:spPr>
          <a:xfrm>
            <a:off x="360000" y="360001"/>
            <a:ext cx="11778870" cy="461665"/>
          </a:xfrm>
          <a:prstGeom prst="rect">
            <a:avLst/>
          </a:prstGeom>
          <a:noFill/>
        </p:spPr>
        <p:txBody>
          <a:bodyPr wrap="square" rtlCol="0">
            <a:spAutoFit/>
          </a:bodyPr>
          <a:lstStyle/>
          <a:p>
            <a:r>
              <a:rPr kumimoji="1" lang="en-US" altLang="ja-JP" sz="2400" b="1" dirty="0">
                <a:latin typeface="Arial Black" panose="020B0A04020102020204" pitchFamily="34" charset="0"/>
                <a:ea typeface="メイリオ" panose="020B0604030504040204" pitchFamily="50" charset="-128"/>
              </a:rPr>
              <a:t>Overhaul/renewal of deteriorated system:</a:t>
            </a:r>
            <a:r>
              <a:rPr kumimoji="1" lang="ja-JP" altLang="en-US" sz="2400" b="1" dirty="0">
                <a:latin typeface="Arial Black" panose="020B0A04020102020204" pitchFamily="34" charset="0"/>
                <a:ea typeface="メイリオ" panose="020B0604030504040204" pitchFamily="50" charset="-128"/>
              </a:rPr>
              <a:t> </a:t>
            </a:r>
            <a:r>
              <a:rPr kumimoji="1" lang="en-US" altLang="ja-JP" sz="2400" b="1" dirty="0">
                <a:latin typeface="Arial Black" panose="020B0A04020102020204" pitchFamily="34" charset="0"/>
                <a:ea typeface="メイリオ" panose="020B0604030504040204" pitchFamily="50" charset="-128"/>
              </a:rPr>
              <a:t>motors for He compressor</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CD7A6417-30B8-9BD4-4E5D-3C43C9F2FF4E}"/>
              </a:ext>
            </a:extLst>
          </p:cNvPr>
          <p:cNvSpPr txBox="1"/>
          <p:nvPr/>
        </p:nvSpPr>
        <p:spPr>
          <a:xfrm>
            <a:off x="359999" y="793957"/>
            <a:ext cx="11697414" cy="1612686"/>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There are three electric motors for the helium compressor, one each for the QCSL/QCSR and one for a spare. These are over 30 years old and beyond their usual lifetime, so an overhaul is planned.</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To allow overhauls to be carried out during short shutdown periods, the plan is to overhaul the three motors in sequence, one each year; one was done last year and the other will be done this year.</a:t>
            </a:r>
          </a:p>
        </p:txBody>
      </p:sp>
      <p:grpSp>
        <p:nvGrpSpPr>
          <p:cNvPr id="18" name="グループ化 17">
            <a:extLst>
              <a:ext uri="{FF2B5EF4-FFF2-40B4-BE49-F238E27FC236}">
                <a16:creationId xmlns:a16="http://schemas.microsoft.com/office/drawing/2014/main" id="{320A7E98-0E66-C837-3C36-D496712E8A3A}"/>
              </a:ext>
            </a:extLst>
          </p:cNvPr>
          <p:cNvGrpSpPr/>
          <p:nvPr/>
        </p:nvGrpSpPr>
        <p:grpSpPr>
          <a:xfrm>
            <a:off x="975705" y="3617807"/>
            <a:ext cx="10167045" cy="3240193"/>
            <a:chOff x="0" y="3790774"/>
            <a:chExt cx="9624314" cy="3067227"/>
          </a:xfrm>
        </p:grpSpPr>
        <p:grpSp>
          <p:nvGrpSpPr>
            <p:cNvPr id="12" name="グループ化 11">
              <a:extLst>
                <a:ext uri="{FF2B5EF4-FFF2-40B4-BE49-F238E27FC236}">
                  <a16:creationId xmlns:a16="http://schemas.microsoft.com/office/drawing/2014/main" id="{F8594FBB-A901-BD2E-9408-83F037A68C71}"/>
                </a:ext>
              </a:extLst>
            </p:cNvPr>
            <p:cNvGrpSpPr/>
            <p:nvPr/>
          </p:nvGrpSpPr>
          <p:grpSpPr>
            <a:xfrm>
              <a:off x="0" y="3790774"/>
              <a:ext cx="4089633" cy="3067225"/>
              <a:chOff x="6113325" y="2316689"/>
              <a:chExt cx="6078675" cy="4559006"/>
            </a:xfrm>
          </p:grpSpPr>
          <p:pic>
            <p:nvPicPr>
              <p:cNvPr id="4" name="図 3" descr="屋内, テーブル, 準備中, キッチン が含まれている画像&#10;&#10;自動的に生成された説明">
                <a:extLst>
                  <a:ext uri="{FF2B5EF4-FFF2-40B4-BE49-F238E27FC236}">
                    <a16:creationId xmlns:a16="http://schemas.microsoft.com/office/drawing/2014/main" id="{442DD391-6554-874D-5583-BA45472102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325" y="2316689"/>
                <a:ext cx="6078675" cy="4559006"/>
              </a:xfrm>
              <a:prstGeom prst="rect">
                <a:avLst/>
              </a:prstGeom>
            </p:spPr>
          </p:pic>
          <p:sp>
            <p:nvSpPr>
              <p:cNvPr id="8" name="楕円 7">
                <a:extLst>
                  <a:ext uri="{FF2B5EF4-FFF2-40B4-BE49-F238E27FC236}">
                    <a16:creationId xmlns:a16="http://schemas.microsoft.com/office/drawing/2014/main" id="{2107FA3D-C946-5498-7DA0-87E61C149E88}"/>
                  </a:ext>
                </a:extLst>
              </p:cNvPr>
              <p:cNvSpPr/>
              <p:nvPr/>
            </p:nvSpPr>
            <p:spPr>
              <a:xfrm>
                <a:off x="8740256" y="3899506"/>
                <a:ext cx="1749324" cy="108880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 name="図 16">
              <a:extLst>
                <a:ext uri="{FF2B5EF4-FFF2-40B4-BE49-F238E27FC236}">
                  <a16:creationId xmlns:a16="http://schemas.microsoft.com/office/drawing/2014/main" id="{7D0A7468-DDB0-FD7A-3377-FC7D055615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59252" y="3790775"/>
              <a:ext cx="5465062" cy="3067226"/>
            </a:xfrm>
            <a:prstGeom prst="rect">
              <a:avLst/>
            </a:prstGeom>
          </p:spPr>
        </p:pic>
      </p:grpSp>
    </p:spTree>
    <p:extLst>
      <p:ext uri="{BB962C8B-B14F-4D97-AF65-F5344CB8AC3E}">
        <p14:creationId xmlns:p14="http://schemas.microsoft.com/office/powerpoint/2010/main" val="2811494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60000" y="360001"/>
            <a:ext cx="10722872"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Overhaul work for the QCSL He compressor motor in 2023 (1/2)</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D1D3A109-8512-34C8-A78B-6676094E47B0}"/>
              </a:ext>
            </a:extLst>
          </p:cNvPr>
          <p:cNvSpPr txBox="1"/>
          <p:nvPr/>
        </p:nvSpPr>
        <p:spPr>
          <a:xfrm>
            <a:off x="359999" y="793957"/>
            <a:ext cx="11590118" cy="1689630"/>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Overhaul of a motor for QCSL He compressor was carried out at a factory in 2023.</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An electrical test was carried out just before the overhaul work.</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results showed that the worst-case remaining lifetime was only about one year. The need for overhaul for the remaining motors is strongly </a:t>
            </a: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recognised</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t>
            </a:r>
          </a:p>
        </p:txBody>
      </p:sp>
      <p:pic>
        <p:nvPicPr>
          <p:cNvPr id="4" name="コンテンツ プレースホルダー 9" descr="ダイアグラム, 設計図&#10;&#10;自動的に生成された説明">
            <a:extLst>
              <a:ext uri="{FF2B5EF4-FFF2-40B4-BE49-F238E27FC236}">
                <a16:creationId xmlns:a16="http://schemas.microsoft.com/office/drawing/2014/main" id="{4BEE470E-9CB2-00CA-FF6F-4FE0E36B90BA}"/>
              </a:ext>
            </a:extLst>
          </p:cNvPr>
          <p:cNvPicPr>
            <a:picLocks noChangeAspect="1"/>
          </p:cNvPicPr>
          <p:nvPr/>
        </p:nvPicPr>
        <p:blipFill rotWithShape="1">
          <a:blip r:embed="rId2">
            <a:extLst>
              <a:ext uri="{28A0092B-C50C-407E-A947-70E740481C1C}">
                <a14:useLocalDpi xmlns:a14="http://schemas.microsoft.com/office/drawing/2010/main" val="0"/>
              </a:ext>
            </a:extLst>
          </a:blip>
          <a:srcRect l="9556" t="12187" r="9329" b="11504"/>
          <a:stretch/>
        </p:blipFill>
        <p:spPr>
          <a:xfrm>
            <a:off x="6919080" y="3361127"/>
            <a:ext cx="5256658" cy="3496873"/>
          </a:xfrm>
          <a:prstGeom prst="rect">
            <a:avLst/>
          </a:prstGeom>
        </p:spPr>
      </p:pic>
      <p:sp>
        <p:nvSpPr>
          <p:cNvPr id="5" name="四角形: 角を丸くする 4">
            <a:extLst>
              <a:ext uri="{FF2B5EF4-FFF2-40B4-BE49-F238E27FC236}">
                <a16:creationId xmlns:a16="http://schemas.microsoft.com/office/drawing/2014/main" id="{3A5E6BD8-ACAF-BEAD-98B0-9233BE4AA75D}"/>
              </a:ext>
            </a:extLst>
          </p:cNvPr>
          <p:cNvSpPr/>
          <p:nvPr/>
        </p:nvSpPr>
        <p:spPr>
          <a:xfrm>
            <a:off x="11435318" y="5052027"/>
            <a:ext cx="548640" cy="85318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BC096365-DBAA-7BA9-21AE-BC3C77E0292E}"/>
              </a:ext>
            </a:extLst>
          </p:cNvPr>
          <p:cNvCxnSpPr>
            <a:cxnSpLocks/>
          </p:cNvCxnSpPr>
          <p:nvPr/>
        </p:nvCxnSpPr>
        <p:spPr>
          <a:xfrm>
            <a:off x="8572049" y="6159585"/>
            <a:ext cx="9753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楕円 7">
            <a:extLst>
              <a:ext uri="{FF2B5EF4-FFF2-40B4-BE49-F238E27FC236}">
                <a16:creationId xmlns:a16="http://schemas.microsoft.com/office/drawing/2014/main" id="{0864AE17-DFB0-227F-AF05-344829EC54A5}"/>
              </a:ext>
            </a:extLst>
          </p:cNvPr>
          <p:cNvSpPr/>
          <p:nvPr/>
        </p:nvSpPr>
        <p:spPr>
          <a:xfrm>
            <a:off x="10368518" y="5676608"/>
            <a:ext cx="314960" cy="269239"/>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2DE946DB-2D58-7BAF-2EDC-A06CA7B88326}"/>
              </a:ext>
            </a:extLst>
          </p:cNvPr>
          <p:cNvGrpSpPr/>
          <p:nvPr/>
        </p:nvGrpSpPr>
        <p:grpSpPr>
          <a:xfrm>
            <a:off x="0" y="3590098"/>
            <a:ext cx="6896880" cy="3267431"/>
            <a:chOff x="0" y="4562104"/>
            <a:chExt cx="4845174" cy="2295425"/>
          </a:xfrm>
        </p:grpSpPr>
        <p:pic>
          <p:nvPicPr>
            <p:cNvPr id="12" name="図 11">
              <a:extLst>
                <a:ext uri="{FF2B5EF4-FFF2-40B4-BE49-F238E27FC236}">
                  <a16:creationId xmlns:a16="http://schemas.microsoft.com/office/drawing/2014/main" id="{5D0B4D3B-29A3-C6E4-2064-216DC8867C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4207" y="4562105"/>
              <a:ext cx="3060967" cy="2295424"/>
            </a:xfrm>
            <a:prstGeom prst="rect">
              <a:avLst/>
            </a:prstGeom>
          </p:spPr>
        </p:pic>
        <p:pic>
          <p:nvPicPr>
            <p:cNvPr id="13" name="図 12">
              <a:extLst>
                <a:ext uri="{FF2B5EF4-FFF2-40B4-BE49-F238E27FC236}">
                  <a16:creationId xmlns:a16="http://schemas.microsoft.com/office/drawing/2014/main" id="{77576352-6F09-23D6-D9D8-13D2F0DB8B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4562104"/>
              <a:ext cx="1721267" cy="2295425"/>
            </a:xfrm>
            <a:prstGeom prst="rect">
              <a:avLst/>
            </a:prstGeom>
          </p:spPr>
        </p:pic>
      </p:grpSp>
    </p:spTree>
    <p:extLst>
      <p:ext uri="{BB962C8B-B14F-4D97-AF65-F5344CB8AC3E}">
        <p14:creationId xmlns:p14="http://schemas.microsoft.com/office/powerpoint/2010/main" val="1418564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E9762-D8AD-75EF-7761-4379803003F7}"/>
            </a:ext>
          </a:extLst>
        </p:cNvPr>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547D6141-4CBE-271C-94FD-8A2C18F00227}"/>
              </a:ext>
            </a:extLst>
          </p:cNvPr>
          <p:cNvGrpSpPr/>
          <p:nvPr/>
        </p:nvGrpSpPr>
        <p:grpSpPr>
          <a:xfrm>
            <a:off x="4570195" y="3201251"/>
            <a:ext cx="3169726" cy="3656749"/>
            <a:chOff x="2404534" y="438862"/>
            <a:chExt cx="3169726" cy="3656749"/>
          </a:xfrm>
        </p:grpSpPr>
        <p:grpSp>
          <p:nvGrpSpPr>
            <p:cNvPr id="12" name="グループ化 11">
              <a:extLst>
                <a:ext uri="{FF2B5EF4-FFF2-40B4-BE49-F238E27FC236}">
                  <a16:creationId xmlns:a16="http://schemas.microsoft.com/office/drawing/2014/main" id="{092CB7B5-DEEF-8977-572A-2B4F2988BBBD}"/>
                </a:ext>
              </a:extLst>
            </p:cNvPr>
            <p:cNvGrpSpPr/>
            <p:nvPr/>
          </p:nvGrpSpPr>
          <p:grpSpPr>
            <a:xfrm>
              <a:off x="2404534" y="438862"/>
              <a:ext cx="3169726" cy="1190269"/>
              <a:chOff x="4568701" y="1979148"/>
              <a:chExt cx="3169726" cy="1190269"/>
            </a:xfrm>
          </p:grpSpPr>
          <p:pic>
            <p:nvPicPr>
              <p:cNvPr id="9" name="図 8">
                <a:extLst>
                  <a:ext uri="{FF2B5EF4-FFF2-40B4-BE49-F238E27FC236}">
                    <a16:creationId xmlns:a16="http://schemas.microsoft.com/office/drawing/2014/main" id="{CCD91925-4E42-C6CF-A243-5A4E92F9670A}"/>
                  </a:ext>
                </a:extLst>
              </p:cNvPr>
              <p:cNvPicPr>
                <a:picLocks noChangeAspect="1"/>
              </p:cNvPicPr>
              <p:nvPr/>
            </p:nvPicPr>
            <p:blipFill>
              <a:blip r:embed="rId2"/>
              <a:stretch>
                <a:fillRect/>
              </a:stretch>
            </p:blipFill>
            <p:spPr>
              <a:xfrm>
                <a:off x="4568701" y="1983387"/>
                <a:ext cx="1569600" cy="1181789"/>
              </a:xfrm>
              <a:prstGeom prst="rect">
                <a:avLst/>
              </a:prstGeom>
            </p:spPr>
          </p:pic>
          <p:pic>
            <p:nvPicPr>
              <p:cNvPr id="10" name="図 9">
                <a:extLst>
                  <a:ext uri="{FF2B5EF4-FFF2-40B4-BE49-F238E27FC236}">
                    <a16:creationId xmlns:a16="http://schemas.microsoft.com/office/drawing/2014/main" id="{B1522F22-A635-327A-B89E-CDEF27C5F936}"/>
                  </a:ext>
                </a:extLst>
              </p:cNvPr>
              <p:cNvPicPr>
                <a:picLocks noChangeAspect="1"/>
              </p:cNvPicPr>
              <p:nvPr/>
            </p:nvPicPr>
            <p:blipFill>
              <a:blip r:embed="rId3"/>
              <a:stretch>
                <a:fillRect/>
              </a:stretch>
            </p:blipFill>
            <p:spPr>
              <a:xfrm>
                <a:off x="6168827" y="1979148"/>
                <a:ext cx="1569600" cy="1190269"/>
              </a:xfrm>
              <a:prstGeom prst="rect">
                <a:avLst/>
              </a:prstGeom>
            </p:spPr>
          </p:pic>
        </p:grpSp>
        <p:grpSp>
          <p:nvGrpSpPr>
            <p:cNvPr id="15" name="グループ化 14">
              <a:extLst>
                <a:ext uri="{FF2B5EF4-FFF2-40B4-BE49-F238E27FC236}">
                  <a16:creationId xmlns:a16="http://schemas.microsoft.com/office/drawing/2014/main" id="{49DD0495-5CAA-C07F-592B-3B6E7FA88E3D}"/>
                </a:ext>
              </a:extLst>
            </p:cNvPr>
            <p:cNvGrpSpPr/>
            <p:nvPr/>
          </p:nvGrpSpPr>
          <p:grpSpPr>
            <a:xfrm>
              <a:off x="2404534" y="1667516"/>
              <a:ext cx="3169726" cy="1191243"/>
              <a:chOff x="2346706" y="755514"/>
              <a:chExt cx="3169726" cy="1191243"/>
            </a:xfrm>
          </p:grpSpPr>
          <p:pic>
            <p:nvPicPr>
              <p:cNvPr id="13" name="図 12">
                <a:extLst>
                  <a:ext uri="{FF2B5EF4-FFF2-40B4-BE49-F238E27FC236}">
                    <a16:creationId xmlns:a16="http://schemas.microsoft.com/office/drawing/2014/main" id="{10CCC05C-E954-AA89-E369-EBDFD01E34CE}"/>
                  </a:ext>
                </a:extLst>
              </p:cNvPr>
              <p:cNvPicPr>
                <a:picLocks noChangeAspect="1"/>
              </p:cNvPicPr>
              <p:nvPr/>
            </p:nvPicPr>
            <p:blipFill>
              <a:blip r:embed="rId4"/>
              <a:stretch>
                <a:fillRect/>
              </a:stretch>
            </p:blipFill>
            <p:spPr>
              <a:xfrm>
                <a:off x="3946832" y="757839"/>
                <a:ext cx="1569600" cy="1188918"/>
              </a:xfrm>
              <a:prstGeom prst="rect">
                <a:avLst/>
              </a:prstGeom>
            </p:spPr>
          </p:pic>
          <p:pic>
            <p:nvPicPr>
              <p:cNvPr id="14" name="図 13">
                <a:extLst>
                  <a:ext uri="{FF2B5EF4-FFF2-40B4-BE49-F238E27FC236}">
                    <a16:creationId xmlns:a16="http://schemas.microsoft.com/office/drawing/2014/main" id="{33462E94-21A7-2D10-BC6D-B3EA1C4C6701}"/>
                  </a:ext>
                </a:extLst>
              </p:cNvPr>
              <p:cNvPicPr>
                <a:picLocks noChangeAspect="1"/>
              </p:cNvPicPr>
              <p:nvPr/>
            </p:nvPicPr>
            <p:blipFill>
              <a:blip r:embed="rId5"/>
              <a:stretch>
                <a:fillRect/>
              </a:stretch>
            </p:blipFill>
            <p:spPr>
              <a:xfrm>
                <a:off x="2346706" y="755514"/>
                <a:ext cx="1569600" cy="1189000"/>
              </a:xfrm>
              <a:prstGeom prst="rect">
                <a:avLst/>
              </a:prstGeom>
            </p:spPr>
          </p:pic>
        </p:grpSp>
        <p:grpSp>
          <p:nvGrpSpPr>
            <p:cNvPr id="19" name="グループ化 18">
              <a:extLst>
                <a:ext uri="{FF2B5EF4-FFF2-40B4-BE49-F238E27FC236}">
                  <a16:creationId xmlns:a16="http://schemas.microsoft.com/office/drawing/2014/main" id="{BDAC7645-E5D1-FD74-40D8-DF347E1DAEF7}"/>
                </a:ext>
              </a:extLst>
            </p:cNvPr>
            <p:cNvGrpSpPr/>
            <p:nvPr/>
          </p:nvGrpSpPr>
          <p:grpSpPr>
            <a:xfrm>
              <a:off x="2404534" y="2899825"/>
              <a:ext cx="3169726" cy="1195786"/>
              <a:chOff x="2346706" y="748505"/>
              <a:chExt cx="3169726" cy="1195786"/>
            </a:xfrm>
          </p:grpSpPr>
          <p:pic>
            <p:nvPicPr>
              <p:cNvPr id="16" name="図 15">
                <a:extLst>
                  <a:ext uri="{FF2B5EF4-FFF2-40B4-BE49-F238E27FC236}">
                    <a16:creationId xmlns:a16="http://schemas.microsoft.com/office/drawing/2014/main" id="{1183BF90-31F0-707E-8747-94C341731EAE}"/>
                  </a:ext>
                </a:extLst>
              </p:cNvPr>
              <p:cNvPicPr>
                <a:picLocks noChangeAspect="1"/>
              </p:cNvPicPr>
              <p:nvPr/>
            </p:nvPicPr>
            <p:blipFill>
              <a:blip r:embed="rId6"/>
              <a:stretch>
                <a:fillRect/>
              </a:stretch>
            </p:blipFill>
            <p:spPr>
              <a:xfrm>
                <a:off x="2346706" y="751888"/>
                <a:ext cx="1569600" cy="1189021"/>
              </a:xfrm>
              <a:prstGeom prst="rect">
                <a:avLst/>
              </a:prstGeom>
            </p:spPr>
          </p:pic>
          <p:pic>
            <p:nvPicPr>
              <p:cNvPr id="17" name="図 16">
                <a:extLst>
                  <a:ext uri="{FF2B5EF4-FFF2-40B4-BE49-F238E27FC236}">
                    <a16:creationId xmlns:a16="http://schemas.microsoft.com/office/drawing/2014/main" id="{0D553067-D1DF-BB46-56A1-F852887A60FF}"/>
                  </a:ext>
                </a:extLst>
              </p:cNvPr>
              <p:cNvPicPr>
                <a:picLocks noChangeAspect="1"/>
              </p:cNvPicPr>
              <p:nvPr/>
            </p:nvPicPr>
            <p:blipFill>
              <a:blip r:embed="rId7"/>
              <a:stretch>
                <a:fillRect/>
              </a:stretch>
            </p:blipFill>
            <p:spPr>
              <a:xfrm>
                <a:off x="3946832" y="748505"/>
                <a:ext cx="1569600" cy="1195786"/>
              </a:xfrm>
              <a:prstGeom prst="rect">
                <a:avLst/>
              </a:prstGeom>
            </p:spPr>
          </p:pic>
        </p:grpSp>
      </p:grpSp>
      <p:pic>
        <p:nvPicPr>
          <p:cNvPr id="8" name="図 7">
            <a:extLst>
              <a:ext uri="{FF2B5EF4-FFF2-40B4-BE49-F238E27FC236}">
                <a16:creationId xmlns:a16="http://schemas.microsoft.com/office/drawing/2014/main" id="{02D0D6B9-E5D3-DE33-A38C-B7D0AC023067}"/>
              </a:ext>
            </a:extLst>
          </p:cNvPr>
          <p:cNvPicPr>
            <a:picLocks noChangeAspect="1"/>
          </p:cNvPicPr>
          <p:nvPr/>
        </p:nvPicPr>
        <p:blipFill rotWithShape="1">
          <a:blip r:embed="rId8"/>
          <a:srcRect r="19023"/>
          <a:stretch/>
        </p:blipFill>
        <p:spPr>
          <a:xfrm>
            <a:off x="8349445" y="3265371"/>
            <a:ext cx="3842554" cy="3592629"/>
          </a:xfrm>
          <a:prstGeom prst="rect">
            <a:avLst/>
          </a:prstGeom>
        </p:spPr>
      </p:pic>
      <p:pic>
        <p:nvPicPr>
          <p:cNvPr id="6" name="図 5">
            <a:extLst>
              <a:ext uri="{FF2B5EF4-FFF2-40B4-BE49-F238E27FC236}">
                <a16:creationId xmlns:a16="http://schemas.microsoft.com/office/drawing/2014/main" id="{A1AD4C57-C8C4-7751-1B72-2F3AB53F90C9}"/>
              </a:ext>
            </a:extLst>
          </p:cNvPr>
          <p:cNvPicPr>
            <a:picLocks noChangeAspect="1"/>
          </p:cNvPicPr>
          <p:nvPr/>
        </p:nvPicPr>
        <p:blipFill rotWithShape="1">
          <a:blip r:embed="rId9"/>
          <a:srcRect r="19173"/>
          <a:stretch/>
        </p:blipFill>
        <p:spPr>
          <a:xfrm>
            <a:off x="1" y="3258000"/>
            <a:ext cx="3842554" cy="3600000"/>
          </a:xfrm>
          <a:prstGeom prst="rect">
            <a:avLst/>
          </a:prstGeom>
        </p:spPr>
      </p:pic>
      <p:sp>
        <p:nvSpPr>
          <p:cNvPr id="2" name="テキスト ボックス 1">
            <a:extLst>
              <a:ext uri="{FF2B5EF4-FFF2-40B4-BE49-F238E27FC236}">
                <a16:creationId xmlns:a16="http://schemas.microsoft.com/office/drawing/2014/main" id="{0F5E88FF-8920-9929-AB58-8870001F2D48}"/>
              </a:ext>
            </a:extLst>
          </p:cNvPr>
          <p:cNvSpPr txBox="1"/>
          <p:nvPr/>
        </p:nvSpPr>
        <p:spPr>
          <a:xfrm>
            <a:off x="360000" y="360001"/>
            <a:ext cx="10727232"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Overhaul work for the QCSL He compressor motor in 2023 (2/2)</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AF37B583-4025-08A3-A670-126D5A7AB589}"/>
              </a:ext>
            </a:extLst>
          </p:cNvPr>
          <p:cNvSpPr txBox="1"/>
          <p:nvPr/>
        </p:nvSpPr>
        <p:spPr>
          <a:xfrm>
            <a:off x="359999" y="793957"/>
            <a:ext cx="11590118" cy="1612686"/>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At the factory, the bearings were replaced, coils were rewound, and various adjustments and tests were carried out.</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overhauled motor has been applied to the QCSL and is currently operating without problems. Overhaul for QCSR motor is planned in summer 2024.</a:t>
            </a:r>
          </a:p>
        </p:txBody>
      </p:sp>
      <p:sp>
        <p:nvSpPr>
          <p:cNvPr id="31" name="矢印: 右 30">
            <a:extLst>
              <a:ext uri="{FF2B5EF4-FFF2-40B4-BE49-F238E27FC236}">
                <a16:creationId xmlns:a16="http://schemas.microsoft.com/office/drawing/2014/main" id="{0717B8A8-6094-C5A3-6D54-4F17EC802DEB}"/>
              </a:ext>
            </a:extLst>
          </p:cNvPr>
          <p:cNvSpPr/>
          <p:nvPr/>
        </p:nvSpPr>
        <p:spPr>
          <a:xfrm>
            <a:off x="6036370" y="3693872"/>
            <a:ext cx="348843" cy="300566"/>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EDF197C2-9F65-DD1A-B413-FF342B52AC90}"/>
              </a:ext>
            </a:extLst>
          </p:cNvPr>
          <p:cNvSpPr/>
          <p:nvPr/>
        </p:nvSpPr>
        <p:spPr>
          <a:xfrm>
            <a:off x="6036370" y="4977433"/>
            <a:ext cx="348843" cy="300566"/>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0F5C6B2A-87D4-A3D6-0477-48992B30DCE6}"/>
              </a:ext>
            </a:extLst>
          </p:cNvPr>
          <p:cNvSpPr/>
          <p:nvPr/>
        </p:nvSpPr>
        <p:spPr>
          <a:xfrm>
            <a:off x="6036370" y="6125687"/>
            <a:ext cx="348843" cy="300566"/>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a:extLst>
              <a:ext uri="{FF2B5EF4-FFF2-40B4-BE49-F238E27FC236}">
                <a16:creationId xmlns:a16="http://schemas.microsoft.com/office/drawing/2014/main" id="{8177EF75-F319-4504-72CE-FCC81F59001F}"/>
              </a:ext>
            </a:extLst>
          </p:cNvPr>
          <p:cNvCxnSpPr>
            <a:cxnSpLocks/>
          </p:cNvCxnSpPr>
          <p:nvPr/>
        </p:nvCxnSpPr>
        <p:spPr>
          <a:xfrm flipV="1">
            <a:off x="3007379" y="4005552"/>
            <a:ext cx="1848380" cy="70614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29EDCF9B-9A5D-A9F9-90B0-E0AD03C1CE2E}"/>
              </a:ext>
            </a:extLst>
          </p:cNvPr>
          <p:cNvCxnSpPr>
            <a:cxnSpLocks/>
          </p:cNvCxnSpPr>
          <p:nvPr/>
        </p:nvCxnSpPr>
        <p:spPr>
          <a:xfrm>
            <a:off x="3073400" y="5045180"/>
            <a:ext cx="1782359"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956193F1-03E8-1661-2DA0-C69A57C5E77E}"/>
              </a:ext>
            </a:extLst>
          </p:cNvPr>
          <p:cNvCxnSpPr>
            <a:cxnSpLocks/>
          </p:cNvCxnSpPr>
          <p:nvPr/>
        </p:nvCxnSpPr>
        <p:spPr>
          <a:xfrm>
            <a:off x="2383367" y="5918200"/>
            <a:ext cx="2514600" cy="28702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1" name="矢印: 右 50">
            <a:extLst>
              <a:ext uri="{FF2B5EF4-FFF2-40B4-BE49-F238E27FC236}">
                <a16:creationId xmlns:a16="http://schemas.microsoft.com/office/drawing/2014/main" id="{9B13BAD3-9875-700B-A868-EE064405D9E5}"/>
              </a:ext>
            </a:extLst>
          </p:cNvPr>
          <p:cNvSpPr/>
          <p:nvPr/>
        </p:nvSpPr>
        <p:spPr>
          <a:xfrm>
            <a:off x="8063817" y="4795398"/>
            <a:ext cx="770959" cy="664265"/>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1AD4C57-C8C4-7751-1B72-2F3AB53F90C9}"/>
              </a:ext>
            </a:extLst>
          </p:cNvPr>
          <p:cNvPicPr>
            <a:picLocks noChangeAspect="1"/>
          </p:cNvPicPr>
          <p:nvPr/>
        </p:nvPicPr>
        <p:blipFill>
          <a:blip r:embed="rId9"/>
          <a:stretch>
            <a:fillRect/>
          </a:stretch>
        </p:blipFill>
        <p:spPr>
          <a:xfrm>
            <a:off x="4744085" y="-9925050"/>
            <a:ext cx="2637790" cy="1997464"/>
          </a:xfrm>
          <a:prstGeom prst="rect">
            <a:avLst/>
          </a:prstGeom>
        </p:spPr>
      </p:pic>
      <p:pic>
        <p:nvPicPr>
          <p:cNvPr id="4" name="図 3">
            <a:extLst>
              <a:ext uri="{FF2B5EF4-FFF2-40B4-BE49-F238E27FC236}">
                <a16:creationId xmlns:a16="http://schemas.microsoft.com/office/drawing/2014/main" id="{02D0D6B9-E5D3-DE33-A38C-B7D0AC023067}"/>
              </a:ext>
            </a:extLst>
          </p:cNvPr>
          <p:cNvPicPr>
            <a:picLocks noChangeAspect="1"/>
          </p:cNvPicPr>
          <p:nvPr/>
        </p:nvPicPr>
        <p:blipFill>
          <a:blip r:embed="rId8"/>
          <a:stretch>
            <a:fillRect/>
          </a:stretch>
        </p:blipFill>
        <p:spPr>
          <a:xfrm>
            <a:off x="4763135" y="14750415"/>
            <a:ext cx="2684780" cy="2032635"/>
          </a:xfrm>
          <a:prstGeom prst="rect">
            <a:avLst/>
          </a:prstGeom>
        </p:spPr>
      </p:pic>
    </p:spTree>
    <p:extLst>
      <p:ext uri="{BB962C8B-B14F-4D97-AF65-F5344CB8AC3E}">
        <p14:creationId xmlns:p14="http://schemas.microsoft.com/office/powerpoint/2010/main" val="1060090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50BE3-6EB4-1415-93F0-095F5C3D889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E5B4CD2-4F7B-A1D3-55D9-F40B72604BE4}"/>
              </a:ext>
            </a:extLst>
          </p:cNvPr>
          <p:cNvSpPr txBox="1"/>
          <p:nvPr/>
        </p:nvSpPr>
        <p:spPr>
          <a:xfrm>
            <a:off x="360000" y="360001"/>
            <a:ext cx="11821313"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Overhaul/renewal of deteriorated system: refrigerator control system</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C22D5577-6020-B7FA-77C3-A5CA355DB9F1}"/>
              </a:ext>
            </a:extLst>
          </p:cNvPr>
          <p:cNvSpPr txBox="1"/>
          <p:nvPr/>
        </p:nvSpPr>
        <p:spPr>
          <a:xfrm>
            <a:off x="359999" y="793957"/>
            <a:ext cx="7426541" cy="4721229"/>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control system controls the refrigerator from Nikko control room to Tsukuba area (consisting of more than 300 control loops).</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system has been in use since the KEKB era and is no longer supported by the fabrication maker. Some of them have no replacement parts.</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control system needs to be updated to operate for the next 10 years or so.</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most important thing to keep in mind is not to destroy the existing refrigerator system (the refrigerator system cannot be replaced. It is too expensive and impractical to renew them.).</a:t>
            </a:r>
          </a:p>
        </p:txBody>
      </p:sp>
      <p:grpSp>
        <p:nvGrpSpPr>
          <p:cNvPr id="19" name="グループ化 18">
            <a:extLst>
              <a:ext uri="{FF2B5EF4-FFF2-40B4-BE49-F238E27FC236}">
                <a16:creationId xmlns:a16="http://schemas.microsoft.com/office/drawing/2014/main" id="{1F770EBD-45D2-59B1-E10D-641836097A1A}"/>
              </a:ext>
            </a:extLst>
          </p:cNvPr>
          <p:cNvGrpSpPr/>
          <p:nvPr/>
        </p:nvGrpSpPr>
        <p:grpSpPr>
          <a:xfrm>
            <a:off x="7959027" y="1841636"/>
            <a:ext cx="4232973" cy="3174728"/>
            <a:chOff x="7821884" y="4005942"/>
            <a:chExt cx="3230953" cy="2423213"/>
          </a:xfrm>
        </p:grpSpPr>
        <p:pic>
          <p:nvPicPr>
            <p:cNvPr id="23" name="図 22" descr="屋内, テーブル, コンピュータ, 散らかった が含まれている画像&#10;&#10;自動的に生成された説明">
              <a:extLst>
                <a:ext uri="{FF2B5EF4-FFF2-40B4-BE49-F238E27FC236}">
                  <a16:creationId xmlns:a16="http://schemas.microsoft.com/office/drawing/2014/main" id="{D89384FE-CC25-4F2F-ECCE-D204F9FBC883}"/>
                </a:ext>
              </a:extLst>
            </p:cNvPr>
            <p:cNvPicPr>
              <a:picLocks noChangeAspect="1"/>
            </p:cNvPicPr>
            <p:nvPr/>
          </p:nvPicPr>
          <p:blipFill rotWithShape="1">
            <a:blip r:embed="rId2">
              <a:extLst>
                <a:ext uri="{28A0092B-C50C-407E-A947-70E740481C1C}">
                  <a14:useLocalDpi xmlns:a14="http://schemas.microsoft.com/office/drawing/2010/main" val="0"/>
                </a:ext>
              </a:extLst>
            </a:blip>
            <a:srcRect l="29084" t="29084" r="7027" b="7027"/>
            <a:stretch/>
          </p:blipFill>
          <p:spPr>
            <a:xfrm>
              <a:off x="7821884" y="4005942"/>
              <a:ext cx="3230950" cy="2423213"/>
            </a:xfrm>
            <a:prstGeom prst="rect">
              <a:avLst/>
            </a:prstGeom>
          </p:spPr>
        </p:pic>
        <p:pic>
          <p:nvPicPr>
            <p:cNvPr id="24" name="図 23" descr="ダイアグラム&#10;&#10;自動的に生成された説明">
              <a:extLst>
                <a:ext uri="{FF2B5EF4-FFF2-40B4-BE49-F238E27FC236}">
                  <a16:creationId xmlns:a16="http://schemas.microsoft.com/office/drawing/2014/main" id="{26290503-D204-DCE4-D9FB-374FDED0DC12}"/>
                </a:ext>
              </a:extLst>
            </p:cNvPr>
            <p:cNvPicPr>
              <a:picLocks noChangeAspect="1"/>
            </p:cNvPicPr>
            <p:nvPr/>
          </p:nvPicPr>
          <p:blipFill rotWithShape="1">
            <a:blip r:embed="rId3">
              <a:extLst>
                <a:ext uri="{28A0092B-C50C-407E-A947-70E740481C1C}">
                  <a14:useLocalDpi xmlns:a14="http://schemas.microsoft.com/office/drawing/2010/main" val="0"/>
                </a:ext>
              </a:extLst>
            </a:blip>
            <a:srcRect l="9937" t="4588" r="4588" b="9937"/>
            <a:stretch/>
          </p:blipFill>
          <p:spPr>
            <a:xfrm rot="16200000">
              <a:off x="9962195" y="5338510"/>
              <a:ext cx="934836" cy="1246448"/>
            </a:xfrm>
            <a:prstGeom prst="rect">
              <a:avLst/>
            </a:prstGeom>
          </p:spPr>
        </p:pic>
      </p:grpSp>
      <p:sp>
        <p:nvSpPr>
          <p:cNvPr id="10" name="テキスト ボックス 9">
            <a:extLst>
              <a:ext uri="{FF2B5EF4-FFF2-40B4-BE49-F238E27FC236}">
                <a16:creationId xmlns:a16="http://schemas.microsoft.com/office/drawing/2014/main" id="{7527D21D-A71A-B5E3-8548-5171A205788C}"/>
              </a:ext>
            </a:extLst>
          </p:cNvPr>
          <p:cNvSpPr txBox="1"/>
          <p:nvPr/>
        </p:nvSpPr>
        <p:spPr>
          <a:xfrm>
            <a:off x="8996923" y="1326107"/>
            <a:ext cx="2554718" cy="427746"/>
          </a:xfrm>
          <a:prstGeom prst="rect">
            <a:avLst/>
          </a:prstGeom>
          <a:noFill/>
        </p:spPr>
        <p:txBody>
          <a:bodyPr wrap="square" rtlCol="0">
            <a:spAutoFit/>
          </a:bodyPr>
          <a:lstStyle/>
          <a:p>
            <a:pPr marL="0" lvl="1" algn="ctr">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Nikko control room</a:t>
            </a:r>
          </a:p>
        </p:txBody>
      </p:sp>
    </p:spTree>
    <p:extLst>
      <p:ext uri="{BB962C8B-B14F-4D97-AF65-F5344CB8AC3E}">
        <p14:creationId xmlns:p14="http://schemas.microsoft.com/office/powerpoint/2010/main" val="1098290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4C269-8946-6B1E-47E9-51646339CA3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38A85E8-8570-19FD-20D8-7E11EDA9DA39}"/>
              </a:ext>
            </a:extLst>
          </p:cNvPr>
          <p:cNvSpPr txBox="1"/>
          <p:nvPr/>
        </p:nvSpPr>
        <p:spPr>
          <a:xfrm>
            <a:off x="360000" y="360001"/>
            <a:ext cx="2464201"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Renewal Plan</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8E144F3E-CD50-4ABC-1A2C-96082F5D7F8E}"/>
              </a:ext>
            </a:extLst>
          </p:cNvPr>
          <p:cNvSpPr txBox="1"/>
          <p:nvPr/>
        </p:nvSpPr>
        <p:spPr>
          <a:xfrm>
            <a:off x="359999" y="793957"/>
            <a:ext cx="11590118" cy="2428293"/>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There are two main options for the update plan.</a:t>
            </a:r>
          </a:p>
          <a:p>
            <a:pPr lvl="3" indent="-457200">
              <a:lnSpc>
                <a:spcPct val="120000"/>
              </a:lnSpc>
              <a:spcAft>
                <a:spcPts val="600"/>
              </a:spcAft>
              <a:buAutoNum type="alphaUcParenBoth"/>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Install successor system of the current system: All design (including sequence design) is done by the manufacturer.</a:t>
            </a:r>
          </a:p>
          <a:p>
            <a:pPr lvl="3" indent="-457200">
              <a:lnSpc>
                <a:spcPct val="120000"/>
              </a:lnSpc>
              <a:spcAft>
                <a:spcPts val="600"/>
              </a:spcAft>
              <a:buAutoNum type="alphaUcParenBoth"/>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Build a new system by ourselves: All design is done by ourselves, where the system will be based on PLC. The cooling control scheme in the software is the same as the present system.</a:t>
            </a:r>
          </a:p>
        </p:txBody>
      </p:sp>
      <p:grpSp>
        <p:nvGrpSpPr>
          <p:cNvPr id="9" name="グループ化 8">
            <a:extLst>
              <a:ext uri="{FF2B5EF4-FFF2-40B4-BE49-F238E27FC236}">
                <a16:creationId xmlns:a16="http://schemas.microsoft.com/office/drawing/2014/main" id="{99D17D6C-76F1-65EA-6CD1-0F8FEBAD7F60}"/>
              </a:ext>
            </a:extLst>
          </p:cNvPr>
          <p:cNvGrpSpPr/>
          <p:nvPr/>
        </p:nvGrpSpPr>
        <p:grpSpPr>
          <a:xfrm>
            <a:off x="0" y="3622867"/>
            <a:ext cx="7252282" cy="2719607"/>
            <a:chOff x="0" y="3428999"/>
            <a:chExt cx="7769262" cy="2913475"/>
          </a:xfrm>
        </p:grpSpPr>
        <p:pic>
          <p:nvPicPr>
            <p:cNvPr id="3" name="P3210696.JPG">
              <a:extLst>
                <a:ext uri="{FF2B5EF4-FFF2-40B4-BE49-F238E27FC236}">
                  <a16:creationId xmlns:a16="http://schemas.microsoft.com/office/drawing/2014/main" id="{BFB51E24-14C7-1C17-8176-8AF2F60EFF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429000"/>
              <a:ext cx="3884631" cy="2913474"/>
            </a:xfrm>
            <a:prstGeom prst="rect">
              <a:avLst/>
            </a:prstGeom>
            <a:ln w="12700">
              <a:miter lim="400000"/>
            </a:ln>
          </p:spPr>
        </p:pic>
        <p:pic>
          <p:nvPicPr>
            <p:cNvPr id="4" name="P3210703.JPG">
              <a:extLst>
                <a:ext uri="{FF2B5EF4-FFF2-40B4-BE49-F238E27FC236}">
                  <a16:creationId xmlns:a16="http://schemas.microsoft.com/office/drawing/2014/main" id="{AC566BBB-BBF7-38BF-F5EF-4574B350E9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4632" y="3428999"/>
              <a:ext cx="3884630" cy="2913473"/>
            </a:xfrm>
            <a:prstGeom prst="rect">
              <a:avLst/>
            </a:prstGeom>
            <a:ln w="12700">
              <a:miter lim="400000"/>
            </a:ln>
          </p:spPr>
        </p:pic>
      </p:grpSp>
      <p:sp>
        <p:nvSpPr>
          <p:cNvPr id="5" name="テキスト ボックス 4">
            <a:extLst>
              <a:ext uri="{FF2B5EF4-FFF2-40B4-BE49-F238E27FC236}">
                <a16:creationId xmlns:a16="http://schemas.microsoft.com/office/drawing/2014/main" id="{95406F15-960B-DAE5-CDF1-2ECC1E45AA6B}"/>
              </a:ext>
            </a:extLst>
          </p:cNvPr>
          <p:cNvSpPr txBox="1"/>
          <p:nvPr/>
        </p:nvSpPr>
        <p:spPr>
          <a:xfrm>
            <a:off x="2519802" y="6343200"/>
            <a:ext cx="2142666" cy="427746"/>
          </a:xfrm>
          <a:prstGeom prst="rect">
            <a:avLst/>
          </a:prstGeom>
          <a:noFill/>
        </p:spPr>
        <p:txBody>
          <a:bodyPr wrap="square" rtlCol="0">
            <a:spAutoFit/>
          </a:bodyPr>
          <a:lstStyle/>
          <a:p>
            <a:pPr marL="0" lvl="1">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Current system</a:t>
            </a:r>
          </a:p>
        </p:txBody>
      </p:sp>
      <p:pic>
        <p:nvPicPr>
          <p:cNvPr id="6" name="ScreenShot 2024-03-21 12.12.24.png">
            <a:extLst>
              <a:ext uri="{FF2B5EF4-FFF2-40B4-BE49-F238E27FC236}">
                <a16:creationId xmlns:a16="http://schemas.microsoft.com/office/drawing/2014/main" id="{6276F969-0FEB-33DF-B5CC-8FB07ACF5A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73484" y="4083931"/>
            <a:ext cx="4118515" cy="2258541"/>
          </a:xfrm>
          <a:prstGeom prst="rect">
            <a:avLst/>
          </a:prstGeom>
          <a:ln w="12700">
            <a:miter lim="400000"/>
          </a:ln>
        </p:spPr>
      </p:pic>
      <p:sp>
        <p:nvSpPr>
          <p:cNvPr id="8" name="テキスト ボックス 7">
            <a:extLst>
              <a:ext uri="{FF2B5EF4-FFF2-40B4-BE49-F238E27FC236}">
                <a16:creationId xmlns:a16="http://schemas.microsoft.com/office/drawing/2014/main" id="{52127DD4-80E8-30A8-CC63-47B2B98D65DC}"/>
              </a:ext>
            </a:extLst>
          </p:cNvPr>
          <p:cNvSpPr txBox="1"/>
          <p:nvPr/>
        </p:nvSpPr>
        <p:spPr>
          <a:xfrm>
            <a:off x="7931867" y="6342474"/>
            <a:ext cx="4260133" cy="427746"/>
          </a:xfrm>
          <a:prstGeom prst="rect">
            <a:avLst/>
          </a:prstGeom>
          <a:noFill/>
        </p:spPr>
        <p:txBody>
          <a:bodyPr wrap="square" rtlCol="0">
            <a:spAutoFit/>
          </a:bodyPr>
          <a:lstStyle/>
          <a:p>
            <a:pPr marL="0" lvl="1">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PLC based home-made system</a:t>
            </a:r>
          </a:p>
        </p:txBody>
      </p:sp>
    </p:spTree>
    <p:extLst>
      <p:ext uri="{BB962C8B-B14F-4D97-AF65-F5344CB8AC3E}">
        <p14:creationId xmlns:p14="http://schemas.microsoft.com/office/powerpoint/2010/main" val="205360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B86B-33DF-C7E9-D42C-80417A1EC6C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35F149E-C5CD-CF77-90A7-518B118F7051}"/>
              </a:ext>
            </a:extLst>
          </p:cNvPr>
          <p:cNvSpPr txBox="1"/>
          <p:nvPr/>
        </p:nvSpPr>
        <p:spPr>
          <a:xfrm>
            <a:off x="360000" y="360001"/>
            <a:ext cx="2462662"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Pros. &amp; Cons.</a:t>
            </a:r>
            <a:endParaRPr kumimoji="1" lang="ja-JP" altLang="en-US" sz="2400" b="1" dirty="0">
              <a:latin typeface="Arial Black" panose="020B0A04020102020204" pitchFamily="34" charset="0"/>
              <a:ea typeface="メイリオ" panose="020B0604030504040204" pitchFamily="50" charset="-128"/>
            </a:endParaRPr>
          </a:p>
        </p:txBody>
      </p:sp>
      <p:graphicFrame>
        <p:nvGraphicFramePr>
          <p:cNvPr id="8" name="表 7">
            <a:extLst>
              <a:ext uri="{FF2B5EF4-FFF2-40B4-BE49-F238E27FC236}">
                <a16:creationId xmlns:a16="http://schemas.microsoft.com/office/drawing/2014/main" id="{E41C5190-7A1E-4660-596C-A99FCD154D6E}"/>
              </a:ext>
            </a:extLst>
          </p:cNvPr>
          <p:cNvGraphicFramePr>
            <a:graphicFrameLocks noGrp="1"/>
          </p:cNvGraphicFramePr>
          <p:nvPr>
            <p:extLst>
              <p:ext uri="{D42A27DB-BD31-4B8C-83A1-F6EECF244321}">
                <p14:modId xmlns:p14="http://schemas.microsoft.com/office/powerpoint/2010/main" val="2699706931"/>
              </p:ext>
            </p:extLst>
          </p:nvPr>
        </p:nvGraphicFramePr>
        <p:xfrm>
          <a:off x="360001" y="884669"/>
          <a:ext cx="6701709" cy="3860800"/>
        </p:xfrm>
        <a:graphic>
          <a:graphicData uri="http://schemas.openxmlformats.org/drawingml/2006/table">
            <a:tbl>
              <a:tblPr firstRow="1" firstCol="1">
                <a:tableStyleId>{F5AB1C69-6EDB-4FF4-983F-18BD219EF322}</a:tableStyleId>
              </a:tblPr>
              <a:tblGrid>
                <a:gridCol w="2188725">
                  <a:extLst>
                    <a:ext uri="{9D8B030D-6E8A-4147-A177-3AD203B41FA5}">
                      <a16:colId xmlns:a16="http://schemas.microsoft.com/office/drawing/2014/main" val="2588634711"/>
                    </a:ext>
                  </a:extLst>
                </a:gridCol>
                <a:gridCol w="2144629">
                  <a:extLst>
                    <a:ext uri="{9D8B030D-6E8A-4147-A177-3AD203B41FA5}">
                      <a16:colId xmlns:a16="http://schemas.microsoft.com/office/drawing/2014/main" val="683571501"/>
                    </a:ext>
                  </a:extLst>
                </a:gridCol>
                <a:gridCol w="2368355">
                  <a:extLst>
                    <a:ext uri="{9D8B030D-6E8A-4147-A177-3AD203B41FA5}">
                      <a16:colId xmlns:a16="http://schemas.microsoft.com/office/drawing/2014/main" val="3184620110"/>
                    </a:ext>
                  </a:extLst>
                </a:gridCol>
              </a:tblGrid>
              <a:tr h="370840">
                <a:tc>
                  <a:txBody>
                    <a:bodyPr/>
                    <a:lstStyle/>
                    <a:p>
                      <a:pPr algn="ctr" defTabSz="647700">
                        <a:defRPr sz="3000">
                          <a:latin typeface="+mj-lt"/>
                          <a:ea typeface="+mj-ea"/>
                          <a:cs typeface="+mj-cs"/>
                          <a:sym typeface="Palatino"/>
                        </a:defRPr>
                      </a:pPr>
                      <a:endParaRPr sz="2000" b="0" dirty="0">
                        <a:latin typeface="Arial" panose="020B0604020202020204" pitchFamily="34" charset="0"/>
                        <a:ea typeface="メイリオ" panose="020B0604030504040204" pitchFamily="50" charset="-128"/>
                        <a:cs typeface="Arial" panose="020B0604020202020204" pitchFamily="34" charset="0"/>
                      </a:endParaRPr>
                    </a:p>
                  </a:txBody>
                  <a:tcPr marL="50800" marR="50800" marT="50800" marB="50800" anchor="ctr" horzOverflow="overflow"/>
                </a:tc>
                <a:tc>
                  <a:txBody>
                    <a:bodyPr/>
                    <a:lstStyle/>
                    <a:p>
                      <a:pPr algn="ctr" defTabSz="647700">
                        <a:defRPr>
                          <a:solidFill>
                            <a:srgbClr val="000000"/>
                          </a:solidFill>
                        </a:defRPr>
                      </a:pPr>
                      <a:r>
                        <a:rPr lang="en-US"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(A) </a:t>
                      </a:r>
                      <a:r>
                        <a:rPr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Successo</a:t>
                      </a:r>
                      <a:r>
                        <a:rPr lang="en-US"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r</a:t>
                      </a:r>
                      <a:endParaRPr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tc>
                  <a:txBody>
                    <a:bodyPr/>
                    <a:lstStyle/>
                    <a:p>
                      <a:pPr algn="ctr" defTabSz="647700">
                        <a:defRPr>
                          <a:solidFill>
                            <a:srgbClr val="000000"/>
                          </a:solidFill>
                        </a:defRPr>
                      </a:pPr>
                      <a:r>
                        <a:rPr lang="en-US"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(B) </a:t>
                      </a:r>
                      <a:r>
                        <a:rPr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H</a:t>
                      </a:r>
                      <a:r>
                        <a:rPr lang="en-US"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ome-</a:t>
                      </a:r>
                      <a:r>
                        <a:rPr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mad</a:t>
                      </a:r>
                      <a:r>
                        <a:rPr lang="en-US"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rPr>
                        <a:t>e</a:t>
                      </a:r>
                      <a:endParaRPr sz="2000" b="0" dirty="0">
                        <a:solidFill>
                          <a:srgbClr val="FFFFFF"/>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extLst>
                  <a:ext uri="{0D108BD9-81ED-4DB2-BD59-A6C34878D82A}">
                    <a16:rowId xmlns:a16="http://schemas.microsoft.com/office/drawing/2014/main" val="9154206"/>
                  </a:ext>
                </a:extLst>
              </a:tr>
              <a:tr h="370840">
                <a:tc>
                  <a:txBody>
                    <a:bodyPr/>
                    <a:lstStyle/>
                    <a:p>
                      <a:pPr algn="ctr" defTabSz="647700">
                        <a:defRPr>
                          <a:solidFill>
                            <a:srgbClr val="000000"/>
                          </a:solidFill>
                        </a:defRPr>
                      </a:pPr>
                      <a:r>
                        <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Cost</a:t>
                      </a:r>
                    </a:p>
                  </a:txBody>
                  <a:tcPr marL="50800" marR="50800" marT="50800" marB="50800" anchor="ctr" horzOverflow="overflow"/>
                </a:tc>
                <a:tc>
                  <a:txBody>
                    <a:bodyPr/>
                    <a:lstStyle/>
                    <a:p>
                      <a:pPr algn="ctr" defTabSz="647700">
                        <a:defRPr>
                          <a:solidFill>
                            <a:srgbClr val="000000"/>
                          </a:solidFill>
                        </a:defRPr>
                      </a:pP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790k USD</a:t>
                      </a:r>
                      <a:b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b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a:t>
                      </a:r>
                      <a:r>
                        <a:rPr lang="en-US" sz="2000" b="0" dirty="0" err="1">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Belle+QCS</a:t>
                      </a: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tc>
                  <a:txBody>
                    <a:bodyPr/>
                    <a:lstStyle/>
                    <a:p>
                      <a:pPr algn="ctr" defTabSz="647700">
                        <a:defRPr>
                          <a:solidFill>
                            <a:srgbClr val="000000"/>
                          </a:solidFill>
                        </a:defRPr>
                      </a:pPr>
                      <a:r>
                        <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Low
</a:t>
                      </a: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(R&amp;D c</a:t>
                      </a:r>
                      <a:r>
                        <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ost is unknown</a:t>
                      </a: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extLst>
                  <a:ext uri="{0D108BD9-81ED-4DB2-BD59-A6C34878D82A}">
                    <a16:rowId xmlns:a16="http://schemas.microsoft.com/office/drawing/2014/main" val="1999964834"/>
                  </a:ext>
                </a:extLst>
              </a:tr>
              <a:tr h="370840">
                <a:tc>
                  <a:txBody>
                    <a:bodyPr/>
                    <a:lstStyle/>
                    <a:p>
                      <a:pPr algn="ctr" defTabSz="647700">
                        <a:defRPr>
                          <a:solidFill>
                            <a:srgbClr val="000000"/>
                          </a:solidFill>
                        </a:defRPr>
                      </a:pP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Manpower</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tc>
                  <a:txBody>
                    <a:bodyPr/>
                    <a:lstStyle/>
                    <a:p>
                      <a:pPr algn="ctr" defTabSz="647700">
                        <a:defRPr>
                          <a:solidFill>
                            <a:srgbClr val="000000"/>
                          </a:solidFill>
                        </a:defRPr>
                      </a:pP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a few</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tc>
                  <a:txBody>
                    <a:bodyPr/>
                    <a:lstStyle/>
                    <a:p>
                      <a:pPr algn="ctr" defTabSz="647700">
                        <a:defRPr>
                          <a:solidFill>
                            <a:srgbClr val="000000"/>
                          </a:solidFill>
                        </a:defRPr>
                      </a:pP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Large</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extLst>
                  <a:ext uri="{0D108BD9-81ED-4DB2-BD59-A6C34878D82A}">
                    <a16:rowId xmlns:a16="http://schemas.microsoft.com/office/drawing/2014/main" val="1037200301"/>
                  </a:ext>
                </a:extLst>
              </a:tr>
              <a:tr h="370840">
                <a:tc>
                  <a:txBody>
                    <a:bodyPr/>
                    <a:lstStyle/>
                    <a:p>
                      <a:pPr algn="ctr" defTabSz="647700">
                        <a:defRPr>
                          <a:solidFill>
                            <a:srgbClr val="000000"/>
                          </a:solidFill>
                        </a:defRPr>
                      </a:pP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Compatibility (system, operation)</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tc>
                  <a:txBody>
                    <a:bodyPr/>
                    <a:lstStyle/>
                    <a:p>
                      <a:pPr algn="ctr" defTabSz="647700">
                        <a:defRPr>
                          <a:solidFill>
                            <a:srgbClr val="000000"/>
                          </a:solidFill>
                        </a:defRPr>
                      </a:pP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Good</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tc>
                  <a:txBody>
                    <a:bodyPr/>
                    <a:lstStyle/>
                    <a:p>
                      <a:pPr algn="ctr" defTabSz="647700">
                        <a:defRPr>
                          <a:solidFill>
                            <a:srgbClr val="000000"/>
                          </a:solidFill>
                        </a:defRPr>
                      </a:pP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Poor</a:t>
                      </a:r>
                      <a:endPar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endParaRPr>
                    </a:p>
                  </a:txBody>
                  <a:tcPr marL="50800" marR="50800" marT="50800" marB="50800" anchor="ctr" horzOverflow="overflow"/>
                </a:tc>
                <a:extLst>
                  <a:ext uri="{0D108BD9-81ED-4DB2-BD59-A6C34878D82A}">
                    <a16:rowId xmlns:a16="http://schemas.microsoft.com/office/drawing/2014/main" val="738473393"/>
                  </a:ext>
                </a:extLst>
              </a:tr>
              <a:tr h="370840">
                <a:tc>
                  <a:txBody>
                    <a:bodyPr/>
                    <a:lstStyle/>
                    <a:p>
                      <a:pPr algn="ctr" defTabSz="647700">
                        <a:defRPr>
                          <a:solidFill>
                            <a:srgbClr val="000000"/>
                          </a:solidFill>
                        </a:defRPr>
                      </a:pPr>
                      <a:r>
                        <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Risk to destroy a refrigerator or stop system</a:t>
                      </a:r>
                    </a:p>
                  </a:txBody>
                  <a:tcPr marL="50800" marR="50800" marT="50800" marB="50800" anchor="ctr" horzOverflow="overflow"/>
                </a:tc>
                <a:tc>
                  <a:txBody>
                    <a:bodyPr/>
                    <a:lstStyle/>
                    <a:p>
                      <a:pPr algn="ctr" defTabSz="647700">
                        <a:defRPr>
                          <a:solidFill>
                            <a:srgbClr val="000000"/>
                          </a:solidFill>
                        </a:defRPr>
                      </a:pPr>
                      <a:r>
                        <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Low</a:t>
                      </a:r>
                    </a:p>
                  </a:txBody>
                  <a:tcPr marL="50800" marR="50800" marT="50800" marB="50800" anchor="ctr" horzOverflow="overflow"/>
                </a:tc>
                <a:tc>
                  <a:txBody>
                    <a:bodyPr/>
                    <a:lstStyle/>
                    <a:p>
                      <a:pPr algn="ctr" defTabSz="647700">
                        <a:defRPr>
                          <a:solidFill>
                            <a:srgbClr val="000000"/>
                          </a:solidFill>
                        </a:defRPr>
                      </a:pPr>
                      <a:r>
                        <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Need to debug with </a:t>
                      </a:r>
                      <a:r>
                        <a:rPr lang="en-US"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spare </a:t>
                      </a:r>
                      <a:r>
                        <a:rPr sz="2000" b="0" dirty="0">
                          <a:solidFill>
                            <a:srgbClr val="444444"/>
                          </a:solidFill>
                          <a:latin typeface="Arial" panose="020B0604020202020204" pitchFamily="34" charset="0"/>
                          <a:ea typeface="メイリオ" panose="020B0604030504040204" pitchFamily="50" charset="-128"/>
                          <a:cs typeface="Arial" panose="020B0604020202020204" pitchFamily="34" charset="0"/>
                          <a:sym typeface="Palatino"/>
                        </a:rPr>
                        <a:t>system</a:t>
                      </a:r>
                    </a:p>
                  </a:txBody>
                  <a:tcPr marL="50800" marR="50800" marT="50800" marB="50800" anchor="ctr" horzOverflow="overflow"/>
                </a:tc>
                <a:extLst>
                  <a:ext uri="{0D108BD9-81ED-4DB2-BD59-A6C34878D82A}">
                    <a16:rowId xmlns:a16="http://schemas.microsoft.com/office/drawing/2014/main" val="132678753"/>
                  </a:ext>
                </a:extLst>
              </a:tr>
            </a:tbl>
          </a:graphicData>
        </a:graphic>
      </p:graphicFrame>
      <p:sp>
        <p:nvSpPr>
          <p:cNvPr id="9" name="テキスト ボックス 8">
            <a:extLst>
              <a:ext uri="{FF2B5EF4-FFF2-40B4-BE49-F238E27FC236}">
                <a16:creationId xmlns:a16="http://schemas.microsoft.com/office/drawing/2014/main" id="{572DD7CF-0763-4E41-4C97-ACA5512A4132}"/>
              </a:ext>
            </a:extLst>
          </p:cNvPr>
          <p:cNvSpPr txBox="1"/>
          <p:nvPr/>
        </p:nvSpPr>
        <p:spPr>
          <a:xfrm>
            <a:off x="360001" y="4908495"/>
            <a:ext cx="11225195" cy="1535741"/>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Note: The QCS and Belle refrigeration control systems share information and infrastructure facilities with each other. It is therefore preferable to renew them at the same time in the same system. In particular, Belle's cryogenic group has commented that they want to avoid the uncertainty risk from the development required to introduce a new environment.</a:t>
            </a:r>
          </a:p>
        </p:txBody>
      </p:sp>
      <p:grpSp>
        <p:nvGrpSpPr>
          <p:cNvPr id="21" name="グループ化 20">
            <a:extLst>
              <a:ext uri="{FF2B5EF4-FFF2-40B4-BE49-F238E27FC236}">
                <a16:creationId xmlns:a16="http://schemas.microsoft.com/office/drawing/2014/main" id="{063557A8-9B4C-D96C-5B79-52D3B50FAEC0}"/>
              </a:ext>
            </a:extLst>
          </p:cNvPr>
          <p:cNvGrpSpPr/>
          <p:nvPr/>
        </p:nvGrpSpPr>
        <p:grpSpPr>
          <a:xfrm>
            <a:off x="7146553" y="818376"/>
            <a:ext cx="4853226" cy="3503124"/>
            <a:chOff x="7306809" y="356711"/>
            <a:chExt cx="4853226" cy="3503124"/>
          </a:xfrm>
        </p:grpSpPr>
        <p:pic>
          <p:nvPicPr>
            <p:cNvPr id="10" name="Picture 7">
              <a:extLst>
                <a:ext uri="{FF2B5EF4-FFF2-40B4-BE49-F238E27FC236}">
                  <a16:creationId xmlns:a16="http://schemas.microsoft.com/office/drawing/2014/main" id="{7C065CB2-D2E0-7D6C-A500-6FD63C4EB9F2}"/>
                </a:ext>
              </a:extLst>
            </p:cNvPr>
            <p:cNvPicPr>
              <a:picLocks noChangeAspect="1"/>
            </p:cNvPicPr>
            <p:nvPr/>
          </p:nvPicPr>
          <p:blipFill rotWithShape="1">
            <a:blip r:embed="rId2"/>
            <a:srcRect l="15991" t="20057" r="24660" b="15262"/>
            <a:stretch/>
          </p:blipFill>
          <p:spPr>
            <a:xfrm>
              <a:off x="7306810" y="884668"/>
              <a:ext cx="4853225" cy="2975167"/>
            </a:xfrm>
            <a:prstGeom prst="rect">
              <a:avLst/>
            </a:prstGeom>
          </p:spPr>
        </p:pic>
        <p:sp>
          <p:nvSpPr>
            <p:cNvPr id="12" name="テキスト ボックス 11">
              <a:extLst>
                <a:ext uri="{FF2B5EF4-FFF2-40B4-BE49-F238E27FC236}">
                  <a16:creationId xmlns:a16="http://schemas.microsoft.com/office/drawing/2014/main" id="{0938F1C6-4CA2-283B-7BED-DEA307EED6D9}"/>
                </a:ext>
              </a:extLst>
            </p:cNvPr>
            <p:cNvSpPr txBox="1"/>
            <p:nvPr/>
          </p:nvSpPr>
          <p:spPr>
            <a:xfrm>
              <a:off x="7738065" y="356711"/>
              <a:ext cx="3881553" cy="427746"/>
            </a:xfrm>
            <a:prstGeom prst="rect">
              <a:avLst/>
            </a:prstGeom>
            <a:noFill/>
          </p:spPr>
          <p:txBody>
            <a:bodyPr wrap="square" rtlCol="0">
              <a:spAutoFit/>
            </a:bodyPr>
            <a:lstStyle/>
            <a:p>
              <a:pPr marL="0" lvl="1">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Coupled </a:t>
              </a:r>
              <a:r>
                <a:rPr kumimoji="1" lang="en-US" altLang="ja-JP" sz="2000" dirty="0">
                  <a:solidFill>
                    <a:srgbClr val="0000FF"/>
                  </a:solidFill>
                  <a:latin typeface="Arial" panose="020B0604020202020204" pitchFamily="34" charset="0"/>
                  <a:ea typeface="メイリオ" panose="020B0604030504040204" pitchFamily="50" charset="-128"/>
                  <a:cs typeface="Arial" panose="020B0604020202020204" pitchFamily="34" charset="0"/>
                </a:rPr>
                <a:t>Belle</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&amp; </a:t>
              </a:r>
              <a:r>
                <a:rPr kumimoji="1" lang="en-US" altLang="ja-JP" sz="2000" dirty="0">
                  <a:solidFill>
                    <a:srgbClr val="FF0000"/>
                  </a:solidFill>
                  <a:latin typeface="Arial" panose="020B0604020202020204" pitchFamily="34" charset="0"/>
                  <a:ea typeface="メイリオ" panose="020B0604030504040204" pitchFamily="50" charset="-128"/>
                  <a:cs typeface="Arial" panose="020B0604020202020204" pitchFamily="34" charset="0"/>
                </a:rPr>
                <a:t>QCS</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system</a:t>
              </a:r>
            </a:p>
          </p:txBody>
        </p:sp>
        <p:sp>
          <p:nvSpPr>
            <p:cNvPr id="15" name="右大かっこ 14">
              <a:extLst>
                <a:ext uri="{FF2B5EF4-FFF2-40B4-BE49-F238E27FC236}">
                  <a16:creationId xmlns:a16="http://schemas.microsoft.com/office/drawing/2014/main" id="{3D81542B-56C0-AA18-DBE6-C91F21E39D34}"/>
                </a:ext>
              </a:extLst>
            </p:cNvPr>
            <p:cNvSpPr/>
            <p:nvPr/>
          </p:nvSpPr>
          <p:spPr>
            <a:xfrm rot="5400000">
              <a:off x="9462155" y="2503361"/>
              <a:ext cx="559082" cy="2019148"/>
            </a:xfrm>
            <a:prstGeom prst="rightBracket">
              <a:avLst>
                <a:gd name="adj" fmla="val 5923"/>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Aft>
                  <a:spcPts val="600"/>
                </a:spcAft>
              </a:pPr>
              <a:endParaRPr kumimoji="1" lang="ja-JP" altLang="en-US">
                <a:latin typeface="Arial" panose="020B0604020202020204" pitchFamily="34" charset="0"/>
                <a:cs typeface="Arial" panose="020B0604020202020204" pitchFamily="34" charset="0"/>
              </a:endParaRPr>
            </a:p>
          </p:txBody>
        </p:sp>
        <p:sp>
          <p:nvSpPr>
            <p:cNvPr id="16" name="右大かっこ 15">
              <a:extLst>
                <a:ext uri="{FF2B5EF4-FFF2-40B4-BE49-F238E27FC236}">
                  <a16:creationId xmlns:a16="http://schemas.microsoft.com/office/drawing/2014/main" id="{EE770CB5-D476-09F4-9FF5-7F74BDEDFDC7}"/>
                </a:ext>
              </a:extLst>
            </p:cNvPr>
            <p:cNvSpPr/>
            <p:nvPr/>
          </p:nvSpPr>
          <p:spPr>
            <a:xfrm rot="16200000" flipV="1">
              <a:off x="8868264" y="775354"/>
              <a:ext cx="282807" cy="937967"/>
            </a:xfrm>
            <a:prstGeom prst="rightBracket">
              <a:avLst>
                <a:gd name="adj" fmla="val 18569"/>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Aft>
                  <a:spcPts val="600"/>
                </a:spcAft>
              </a:pPr>
              <a:endParaRPr kumimoji="1" lang="ja-JP" altLang="en-US">
                <a:latin typeface="Arial" panose="020B0604020202020204" pitchFamily="34" charset="0"/>
                <a:cs typeface="Arial" panose="020B0604020202020204" pitchFamily="34" charset="0"/>
              </a:endParaRPr>
            </a:p>
          </p:txBody>
        </p:sp>
        <p:sp>
          <p:nvSpPr>
            <p:cNvPr id="17" name="右大かっこ 16">
              <a:extLst>
                <a:ext uri="{FF2B5EF4-FFF2-40B4-BE49-F238E27FC236}">
                  <a16:creationId xmlns:a16="http://schemas.microsoft.com/office/drawing/2014/main" id="{9FE4B13B-9252-431B-4C22-4604ED68A69C}"/>
                </a:ext>
              </a:extLst>
            </p:cNvPr>
            <p:cNvSpPr/>
            <p:nvPr/>
          </p:nvSpPr>
          <p:spPr>
            <a:xfrm rot="16200000" flipV="1">
              <a:off x="11245657" y="560374"/>
              <a:ext cx="282807" cy="1349070"/>
            </a:xfrm>
            <a:prstGeom prst="rightBracket">
              <a:avLst>
                <a:gd name="adj" fmla="val 18569"/>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Aft>
                  <a:spcPts val="600"/>
                </a:spcAft>
              </a:pPr>
              <a:endParaRPr kumimoji="1" lang="ja-JP" altLang="en-US">
                <a:latin typeface="Arial" panose="020B0604020202020204" pitchFamily="34" charset="0"/>
                <a:cs typeface="Arial" panose="020B0604020202020204" pitchFamily="34" charset="0"/>
              </a:endParaRPr>
            </a:p>
          </p:txBody>
        </p:sp>
        <p:sp>
          <p:nvSpPr>
            <p:cNvPr id="18" name="右大かっこ 17">
              <a:extLst>
                <a:ext uri="{FF2B5EF4-FFF2-40B4-BE49-F238E27FC236}">
                  <a16:creationId xmlns:a16="http://schemas.microsoft.com/office/drawing/2014/main" id="{2241B05F-D111-C6D6-B0A0-1F8B81F70032}"/>
                </a:ext>
              </a:extLst>
            </p:cNvPr>
            <p:cNvSpPr/>
            <p:nvPr/>
          </p:nvSpPr>
          <p:spPr>
            <a:xfrm rot="16200000" flipV="1">
              <a:off x="7739922" y="669821"/>
              <a:ext cx="282807" cy="1149033"/>
            </a:xfrm>
            <a:prstGeom prst="rightBracket">
              <a:avLst>
                <a:gd name="adj" fmla="val 18569"/>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Aft>
                  <a:spcPts val="600"/>
                </a:spcAft>
              </a:pPr>
              <a:endParaRPr kumimoji="1" lang="ja-JP" altLang="en-US">
                <a:latin typeface="Arial" panose="020B0604020202020204" pitchFamily="34" charset="0"/>
                <a:cs typeface="Arial" panose="020B0604020202020204" pitchFamily="34" charset="0"/>
              </a:endParaRPr>
            </a:p>
          </p:txBody>
        </p:sp>
        <p:sp>
          <p:nvSpPr>
            <p:cNvPr id="19" name="右大かっこ 18">
              <a:extLst>
                <a:ext uri="{FF2B5EF4-FFF2-40B4-BE49-F238E27FC236}">
                  <a16:creationId xmlns:a16="http://schemas.microsoft.com/office/drawing/2014/main" id="{10D68A83-838A-49A7-DB03-6F69768A9969}"/>
                </a:ext>
              </a:extLst>
            </p:cNvPr>
            <p:cNvSpPr/>
            <p:nvPr/>
          </p:nvSpPr>
          <p:spPr>
            <a:xfrm rot="16200000" flipV="1">
              <a:off x="9985860" y="705171"/>
              <a:ext cx="282807" cy="1050050"/>
            </a:xfrm>
            <a:prstGeom prst="rightBracket">
              <a:avLst>
                <a:gd name="adj" fmla="val 18569"/>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Aft>
                  <a:spcPts val="600"/>
                </a:spcAft>
              </a:pPr>
              <a:endParaRPr kumimoji="1" lang="ja-JP" altLang="en-US">
                <a:latin typeface="Arial" panose="020B0604020202020204" pitchFamily="34" charset="0"/>
                <a:cs typeface="Arial" panose="020B0604020202020204" pitchFamily="34" charset="0"/>
              </a:endParaRPr>
            </a:p>
          </p:txBody>
        </p:sp>
        <p:sp>
          <p:nvSpPr>
            <p:cNvPr id="20" name="右大かっこ 19">
              <a:extLst>
                <a:ext uri="{FF2B5EF4-FFF2-40B4-BE49-F238E27FC236}">
                  <a16:creationId xmlns:a16="http://schemas.microsoft.com/office/drawing/2014/main" id="{372C276B-03A0-43C9-746D-E21C3ACB3A0C}"/>
                </a:ext>
              </a:extLst>
            </p:cNvPr>
            <p:cNvSpPr/>
            <p:nvPr/>
          </p:nvSpPr>
          <p:spPr>
            <a:xfrm rot="5400000">
              <a:off x="7629548" y="3140576"/>
              <a:ext cx="559080" cy="744717"/>
            </a:xfrm>
            <a:prstGeom prst="rightBracket">
              <a:avLst>
                <a:gd name="adj" fmla="val 10981"/>
              </a:avLst>
            </a:prstGeom>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20000"/>
                </a:lnSpc>
                <a:spcAft>
                  <a:spcPts val="600"/>
                </a:spcAft>
              </a:pPr>
              <a:endParaRPr kumimoji="1" lang="ja-JP" alt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9990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DDD7-959E-6A09-3D15-6DC3177F2BC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065A11-EBB5-6979-3FA4-A65465374BC0}"/>
              </a:ext>
            </a:extLst>
          </p:cNvPr>
          <p:cNvSpPr txBox="1"/>
          <p:nvPr/>
        </p:nvSpPr>
        <p:spPr>
          <a:xfrm>
            <a:off x="360000" y="360001"/>
            <a:ext cx="11778870" cy="461665"/>
          </a:xfrm>
          <a:prstGeom prst="rect">
            <a:avLst/>
          </a:prstGeom>
          <a:noFill/>
        </p:spPr>
        <p:txBody>
          <a:bodyPr wrap="square" rtlCol="0">
            <a:spAutoFit/>
          </a:bodyPr>
          <a:lstStyle/>
          <a:p>
            <a:r>
              <a:rPr kumimoji="1" lang="en-US" altLang="ja-JP" sz="2400" b="1" dirty="0">
                <a:latin typeface="Arial Black" panose="020B0A04020102020204" pitchFamily="34" charset="0"/>
                <a:ea typeface="メイリオ" panose="020B0604030504040204" pitchFamily="50" charset="-128"/>
              </a:rPr>
              <a:t>Reducing the use of LN</a:t>
            </a:r>
            <a:r>
              <a:rPr kumimoji="1" lang="en-US" altLang="ja-JP" sz="2400" b="1" baseline="-25000" dirty="0">
                <a:latin typeface="Arial Black" panose="020B0A04020102020204" pitchFamily="34" charset="0"/>
                <a:ea typeface="メイリオ" panose="020B0604030504040204" pitchFamily="50" charset="-128"/>
              </a:rPr>
              <a:t>2</a:t>
            </a:r>
            <a:r>
              <a:rPr kumimoji="1" lang="en-US" altLang="ja-JP" sz="2400" b="1" dirty="0">
                <a:latin typeface="Arial Black" panose="020B0A04020102020204" pitchFamily="34" charset="0"/>
                <a:ea typeface="メイリオ" panose="020B0604030504040204" pitchFamily="50" charset="-128"/>
              </a:rPr>
              <a:t>: consideration of additional heat exchangers</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7058C94E-E307-ED3C-E81A-2C12C0354C47}"/>
              </a:ext>
            </a:extLst>
          </p:cNvPr>
          <p:cNvSpPr txBox="1"/>
          <p:nvPr/>
        </p:nvSpPr>
        <p:spPr>
          <a:xfrm>
            <a:off x="359999" y="793957"/>
            <a:ext cx="11697414" cy="4059509"/>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To reduce the LN</a:t>
            </a:r>
            <a:r>
              <a:rPr kumimoji="1" lang="en-US" altLang="ja-JP" sz="2000" baseline="-25000" dirty="0">
                <a:latin typeface="Arial" panose="020B0604020202020204" pitchFamily="34" charset="0"/>
                <a:ea typeface="メイリオ" panose="020B0604030504040204" pitchFamily="50" charset="-128"/>
                <a:cs typeface="Arial" panose="020B0604020202020204" pitchFamily="34" charset="0"/>
              </a:rPr>
              <a:t>2</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quantity consumed for the cryogenic system (</a:t>
            </a:r>
            <a:r>
              <a:rPr kumimoji="1" lang="en-US" altLang="ja-JP" sz="2000" b="1" dirty="0">
                <a:latin typeface="Arial" panose="020B0604020202020204" pitchFamily="34" charset="0"/>
                <a:ea typeface="メイリオ" panose="020B0604030504040204" pitchFamily="50" charset="-128"/>
                <a:cs typeface="Arial" panose="020B0604020202020204" pitchFamily="34" charset="0"/>
              </a:rPr>
              <a:t>ECO-system</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we have started to discuss about the installation of the additional heat exchanger.</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amount of the LN</a:t>
            </a:r>
            <a:r>
              <a:rPr kumimoji="1" lang="en-US" altLang="ja-JP" sz="2000" baseline="-25000" dirty="0">
                <a:latin typeface="Arial" panose="020B0604020202020204" pitchFamily="34" charset="0"/>
                <a:ea typeface="メイリオ" panose="020B0604030504040204" pitchFamily="50" charset="-128"/>
                <a:cs typeface="Arial" panose="020B0604020202020204" pitchFamily="34" charset="0"/>
              </a:rPr>
              <a:t>2</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quantity is 3500 L/day for the QCS-R and QCS-L helium cryogenic systems. The cost of the LN</a:t>
            </a:r>
            <a:r>
              <a:rPr kumimoji="1" lang="en-US" altLang="ja-JP" sz="2000" baseline="-25000" dirty="0">
                <a:latin typeface="Arial" panose="020B0604020202020204" pitchFamily="34" charset="0"/>
                <a:ea typeface="メイリオ" panose="020B0604030504040204" pitchFamily="50" charset="-128"/>
                <a:cs typeface="Arial" panose="020B0604020202020204" pitchFamily="34" charset="0"/>
              </a:rPr>
              <a:t>2</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per year is about 40 MJ\ (267</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kUS</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By the additional heat exchanger, the amount of the LN</a:t>
            </a:r>
            <a:r>
              <a:rPr kumimoji="1" lang="en-US" altLang="ja-JP" sz="2000" baseline="-25000" dirty="0">
                <a:latin typeface="Arial" panose="020B0604020202020204" pitchFamily="34" charset="0"/>
                <a:ea typeface="メイリオ" panose="020B0604030504040204" pitchFamily="50" charset="-128"/>
                <a:cs typeface="Arial" panose="020B0604020202020204" pitchFamily="34" charset="0"/>
              </a:rPr>
              <a:t>2</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consumption can be reduced to be smaller than the half.</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For the installation, the cost is estimated to be 17 MJ\ × 2 units. The work period in the practical setting is about 2 months (and for construction of the heat exchanger, 9 months).</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There</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is</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no</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risk</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for</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additional</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heat</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exchanger,</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and</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exchanger enhance the</a:t>
            </a:r>
            <a:r>
              <a:rPr kumimoji="1" lang="ja-JP" altLang="en-US"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stability of the helium refrigerator.</a:t>
            </a:r>
          </a:p>
        </p:txBody>
      </p:sp>
    </p:spTree>
    <p:extLst>
      <p:ext uri="{BB962C8B-B14F-4D97-AF65-F5344CB8AC3E}">
        <p14:creationId xmlns:p14="http://schemas.microsoft.com/office/powerpoint/2010/main" val="38186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DDD7-959E-6A09-3D15-6DC3177F2BC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065A11-EBB5-6979-3FA4-A65465374BC0}"/>
              </a:ext>
            </a:extLst>
          </p:cNvPr>
          <p:cNvSpPr txBox="1"/>
          <p:nvPr/>
        </p:nvSpPr>
        <p:spPr>
          <a:xfrm>
            <a:off x="360000" y="360001"/>
            <a:ext cx="11778870" cy="461665"/>
          </a:xfrm>
          <a:prstGeom prst="rect">
            <a:avLst/>
          </a:prstGeom>
          <a:noFill/>
        </p:spPr>
        <p:txBody>
          <a:bodyPr wrap="square" rtlCol="0">
            <a:spAutoFit/>
          </a:bodyPr>
          <a:lstStyle/>
          <a:p>
            <a:r>
              <a:rPr kumimoji="1" lang="en-US" altLang="ja-JP" sz="2400" b="1" dirty="0">
                <a:latin typeface="Arial Black" panose="020B0A04020102020204" pitchFamily="34" charset="0"/>
                <a:ea typeface="メイリオ" panose="020B0604030504040204" pitchFamily="50" charset="-128"/>
              </a:rPr>
              <a:t>Reducing the use of LN</a:t>
            </a:r>
            <a:r>
              <a:rPr kumimoji="1" lang="en-US" altLang="ja-JP" sz="2400" b="1" baseline="-25000" dirty="0">
                <a:latin typeface="Arial Black" panose="020B0A04020102020204" pitchFamily="34" charset="0"/>
                <a:ea typeface="メイリオ" panose="020B0604030504040204" pitchFamily="50" charset="-128"/>
              </a:rPr>
              <a:t>2</a:t>
            </a:r>
            <a:r>
              <a:rPr kumimoji="1" lang="en-US" altLang="ja-JP" sz="2400" b="1" dirty="0">
                <a:latin typeface="Arial Black" panose="020B0A04020102020204" pitchFamily="34" charset="0"/>
                <a:ea typeface="メイリオ" panose="020B0604030504040204" pitchFamily="50" charset="-128"/>
              </a:rPr>
              <a:t>: Thermal condition of QCS cryogenic system</a:t>
            </a:r>
            <a:endParaRPr kumimoji="1" lang="ja-JP" altLang="en-US" sz="2400" b="1" dirty="0">
              <a:latin typeface="Arial Black" panose="020B0A04020102020204" pitchFamily="34" charset="0"/>
              <a:ea typeface="メイリオ" panose="020B0604030504040204" pitchFamily="50" charset="-128"/>
            </a:endParaRPr>
          </a:p>
        </p:txBody>
      </p:sp>
      <p:pic>
        <p:nvPicPr>
          <p:cNvPr id="4" name="図 3">
            <a:extLst>
              <a:ext uri="{FF2B5EF4-FFF2-40B4-BE49-F238E27FC236}">
                <a16:creationId xmlns:a16="http://schemas.microsoft.com/office/drawing/2014/main" id="{19FB8B29-843B-D7E8-8F1E-E8C6324E8F81}"/>
              </a:ext>
            </a:extLst>
          </p:cNvPr>
          <p:cNvPicPr>
            <a:picLocks noChangeAspect="1"/>
          </p:cNvPicPr>
          <p:nvPr/>
        </p:nvPicPr>
        <p:blipFill>
          <a:blip r:embed="rId2"/>
          <a:stretch>
            <a:fillRect/>
          </a:stretch>
        </p:blipFill>
        <p:spPr>
          <a:xfrm>
            <a:off x="602410" y="1285503"/>
            <a:ext cx="6648994" cy="5109416"/>
          </a:xfrm>
          <a:prstGeom prst="rect">
            <a:avLst/>
          </a:prstGeom>
        </p:spPr>
      </p:pic>
      <p:sp>
        <p:nvSpPr>
          <p:cNvPr id="6" name="テキスト ボックス 5">
            <a:extLst>
              <a:ext uri="{FF2B5EF4-FFF2-40B4-BE49-F238E27FC236}">
                <a16:creationId xmlns:a16="http://schemas.microsoft.com/office/drawing/2014/main" id="{C9E88346-5713-BFEF-6274-2ABEF5AEF03B}"/>
              </a:ext>
            </a:extLst>
          </p:cNvPr>
          <p:cNvSpPr txBox="1"/>
          <p:nvPr/>
        </p:nvSpPr>
        <p:spPr>
          <a:xfrm>
            <a:off x="5461413" y="6210253"/>
            <a:ext cx="1742144" cy="369332"/>
          </a:xfrm>
          <a:prstGeom prst="rect">
            <a:avLst/>
          </a:prstGeom>
          <a:noFill/>
        </p:spPr>
        <p:txBody>
          <a:bodyPr wrap="none" rtlCol="0">
            <a:spAutoFit/>
          </a:bodyPr>
          <a:lstStyle/>
          <a:p>
            <a:r>
              <a:rPr kumimoji="1" lang="en-US" altLang="ja-JP" dirty="0">
                <a:solidFill>
                  <a:srgbClr val="0000FF"/>
                </a:solidFill>
              </a:rPr>
              <a:t>Magnet Cryostat</a:t>
            </a:r>
            <a:endParaRPr kumimoji="1" lang="ja-JP" altLang="en-US" dirty="0">
              <a:solidFill>
                <a:srgbClr val="0000FF"/>
              </a:solidFill>
            </a:endParaRPr>
          </a:p>
        </p:txBody>
      </p:sp>
      <p:sp>
        <p:nvSpPr>
          <p:cNvPr id="8" name="テキスト ボックス 7">
            <a:extLst>
              <a:ext uri="{FF2B5EF4-FFF2-40B4-BE49-F238E27FC236}">
                <a16:creationId xmlns:a16="http://schemas.microsoft.com/office/drawing/2014/main" id="{461D7EF3-456F-D295-55E7-EC863BAAE7FA}"/>
              </a:ext>
            </a:extLst>
          </p:cNvPr>
          <p:cNvSpPr txBox="1"/>
          <p:nvPr/>
        </p:nvSpPr>
        <p:spPr>
          <a:xfrm>
            <a:off x="5406351" y="2870790"/>
            <a:ext cx="1686167" cy="369332"/>
          </a:xfrm>
          <a:prstGeom prst="rect">
            <a:avLst/>
          </a:prstGeom>
          <a:noFill/>
        </p:spPr>
        <p:txBody>
          <a:bodyPr wrap="none" rtlCol="0">
            <a:spAutoFit/>
          </a:bodyPr>
          <a:lstStyle/>
          <a:p>
            <a:r>
              <a:rPr kumimoji="1" lang="en-US" altLang="ja-JP" dirty="0">
                <a:solidFill>
                  <a:srgbClr val="0000FF"/>
                </a:solidFill>
              </a:rPr>
              <a:t>Service Cryostat</a:t>
            </a:r>
            <a:endParaRPr kumimoji="1" lang="ja-JP" altLang="en-US" dirty="0">
              <a:solidFill>
                <a:srgbClr val="0000FF"/>
              </a:solidFill>
            </a:endParaRPr>
          </a:p>
        </p:txBody>
      </p:sp>
      <p:sp>
        <p:nvSpPr>
          <p:cNvPr id="9" name="正方形/長方形 8">
            <a:extLst>
              <a:ext uri="{FF2B5EF4-FFF2-40B4-BE49-F238E27FC236}">
                <a16:creationId xmlns:a16="http://schemas.microsoft.com/office/drawing/2014/main" id="{D92DFE56-79CA-2F46-885B-8A8B7369418C}"/>
              </a:ext>
            </a:extLst>
          </p:cNvPr>
          <p:cNvSpPr/>
          <p:nvPr/>
        </p:nvSpPr>
        <p:spPr>
          <a:xfrm>
            <a:off x="1073888" y="1190998"/>
            <a:ext cx="3019647" cy="4008323"/>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3FA9F15-A72E-E785-BEA0-07BEF647CDA2}"/>
              </a:ext>
            </a:extLst>
          </p:cNvPr>
          <p:cNvSpPr txBox="1"/>
          <p:nvPr/>
        </p:nvSpPr>
        <p:spPr>
          <a:xfrm>
            <a:off x="2817628" y="868919"/>
            <a:ext cx="1618264" cy="369332"/>
          </a:xfrm>
          <a:prstGeom prst="rect">
            <a:avLst/>
          </a:prstGeom>
          <a:noFill/>
        </p:spPr>
        <p:txBody>
          <a:bodyPr wrap="none" rtlCol="0">
            <a:spAutoFit/>
          </a:bodyPr>
          <a:lstStyle/>
          <a:p>
            <a:r>
              <a:rPr kumimoji="1" lang="en-US" altLang="ja-JP" dirty="0">
                <a:solidFill>
                  <a:srgbClr val="0000FF"/>
                </a:solidFill>
              </a:rPr>
              <a:t>He Refrigerator</a:t>
            </a:r>
            <a:endParaRPr kumimoji="1" lang="ja-JP" altLang="en-US" dirty="0">
              <a:solidFill>
                <a:srgbClr val="0000FF"/>
              </a:solidFill>
            </a:endParaRPr>
          </a:p>
        </p:txBody>
      </p:sp>
      <p:sp>
        <p:nvSpPr>
          <p:cNvPr id="11" name="正方形/長方形 10">
            <a:extLst>
              <a:ext uri="{FF2B5EF4-FFF2-40B4-BE49-F238E27FC236}">
                <a16:creationId xmlns:a16="http://schemas.microsoft.com/office/drawing/2014/main" id="{2838E24D-0CE8-11E2-6911-8A25308F525D}"/>
              </a:ext>
            </a:extLst>
          </p:cNvPr>
          <p:cNvSpPr/>
          <p:nvPr/>
        </p:nvSpPr>
        <p:spPr>
          <a:xfrm>
            <a:off x="2668772" y="4966009"/>
            <a:ext cx="2225749" cy="1662223"/>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325CD94-26D2-526A-1FA2-738BA4295C07}"/>
              </a:ext>
            </a:extLst>
          </p:cNvPr>
          <p:cNvSpPr txBox="1"/>
          <p:nvPr/>
        </p:nvSpPr>
        <p:spPr>
          <a:xfrm>
            <a:off x="3139704" y="6313333"/>
            <a:ext cx="1532471" cy="369332"/>
          </a:xfrm>
          <a:prstGeom prst="rect">
            <a:avLst/>
          </a:prstGeom>
          <a:noFill/>
        </p:spPr>
        <p:txBody>
          <a:bodyPr wrap="none" rtlCol="0">
            <a:spAutoFit/>
          </a:bodyPr>
          <a:lstStyle/>
          <a:p>
            <a:r>
              <a:rPr kumimoji="1" lang="en-US" altLang="ja-JP" dirty="0" err="1">
                <a:solidFill>
                  <a:srgbClr val="0000FF"/>
                </a:solidFill>
              </a:rPr>
              <a:t>LHe</a:t>
            </a:r>
            <a:r>
              <a:rPr kumimoji="1" lang="en-US" altLang="ja-JP" dirty="0">
                <a:solidFill>
                  <a:srgbClr val="0000FF"/>
                </a:solidFill>
              </a:rPr>
              <a:t> </a:t>
            </a:r>
            <a:r>
              <a:rPr kumimoji="1" lang="en-US" altLang="ja-JP" dirty="0" err="1">
                <a:solidFill>
                  <a:srgbClr val="0000FF"/>
                </a:solidFill>
              </a:rPr>
              <a:t>Subcooler</a:t>
            </a:r>
            <a:endParaRPr kumimoji="1" lang="ja-JP" altLang="en-US" dirty="0">
              <a:solidFill>
                <a:srgbClr val="0000FF"/>
              </a:solidFill>
            </a:endParaRPr>
          </a:p>
        </p:txBody>
      </p:sp>
      <p:sp>
        <p:nvSpPr>
          <p:cNvPr id="13" name="正方形/長方形 12">
            <a:extLst>
              <a:ext uri="{FF2B5EF4-FFF2-40B4-BE49-F238E27FC236}">
                <a16:creationId xmlns:a16="http://schemas.microsoft.com/office/drawing/2014/main" id="{21DEDAA1-67C7-E727-FF34-E30AA30DDAD5}"/>
              </a:ext>
            </a:extLst>
          </p:cNvPr>
          <p:cNvSpPr/>
          <p:nvPr/>
        </p:nvSpPr>
        <p:spPr>
          <a:xfrm>
            <a:off x="1963479" y="2601431"/>
            <a:ext cx="538716" cy="10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C723710F-FCEC-5EE2-8221-3E8410D47AD3}"/>
              </a:ext>
            </a:extLst>
          </p:cNvPr>
          <p:cNvSpPr txBox="1"/>
          <p:nvPr/>
        </p:nvSpPr>
        <p:spPr>
          <a:xfrm>
            <a:off x="2488420" y="2501139"/>
            <a:ext cx="862608" cy="369332"/>
          </a:xfrm>
          <a:prstGeom prst="rect">
            <a:avLst/>
          </a:prstGeom>
          <a:noFill/>
        </p:spPr>
        <p:txBody>
          <a:bodyPr wrap="none" rtlCol="0">
            <a:spAutoFit/>
          </a:bodyPr>
          <a:lstStyle/>
          <a:p>
            <a:r>
              <a:rPr kumimoji="1" lang="en-US" altLang="ja-JP" dirty="0">
                <a:solidFill>
                  <a:srgbClr val="FF0000"/>
                </a:solidFill>
              </a:rPr>
              <a:t>1</a:t>
            </a:r>
            <a:r>
              <a:rPr kumimoji="1" lang="en-US" altLang="ja-JP" baseline="30000" dirty="0">
                <a:solidFill>
                  <a:srgbClr val="FF0000"/>
                </a:solidFill>
              </a:rPr>
              <a:t>st</a:t>
            </a:r>
            <a:r>
              <a:rPr kumimoji="1" lang="en-US" altLang="ja-JP" dirty="0">
                <a:solidFill>
                  <a:srgbClr val="FF0000"/>
                </a:solidFill>
              </a:rPr>
              <a:t>-H.X.</a:t>
            </a:r>
            <a:endParaRPr kumimoji="1" lang="ja-JP" altLang="en-US" dirty="0">
              <a:solidFill>
                <a:srgbClr val="FF0000"/>
              </a:solidFill>
            </a:endParaRPr>
          </a:p>
        </p:txBody>
      </p:sp>
      <p:sp>
        <p:nvSpPr>
          <p:cNvPr id="15" name="正方形/長方形 14">
            <a:extLst>
              <a:ext uri="{FF2B5EF4-FFF2-40B4-BE49-F238E27FC236}">
                <a16:creationId xmlns:a16="http://schemas.microsoft.com/office/drawing/2014/main" id="{3E3737EE-3E54-1BDD-4937-E4E3086F1CB6}"/>
              </a:ext>
            </a:extLst>
          </p:cNvPr>
          <p:cNvSpPr/>
          <p:nvPr/>
        </p:nvSpPr>
        <p:spPr>
          <a:xfrm>
            <a:off x="1974119" y="3264185"/>
            <a:ext cx="324000" cy="180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661975EC-8DD5-F858-C45F-2940C985D832}"/>
              </a:ext>
            </a:extLst>
          </p:cNvPr>
          <p:cNvSpPr txBox="1"/>
          <p:nvPr/>
        </p:nvSpPr>
        <p:spPr>
          <a:xfrm>
            <a:off x="1139269" y="3183427"/>
            <a:ext cx="912429" cy="369332"/>
          </a:xfrm>
          <a:prstGeom prst="rect">
            <a:avLst/>
          </a:prstGeom>
          <a:noFill/>
        </p:spPr>
        <p:txBody>
          <a:bodyPr wrap="none" rtlCol="0">
            <a:spAutoFit/>
          </a:bodyPr>
          <a:lstStyle/>
          <a:p>
            <a:r>
              <a:rPr kumimoji="1" lang="en-US" altLang="ja-JP" dirty="0">
                <a:solidFill>
                  <a:srgbClr val="FF0000"/>
                </a:solidFill>
              </a:rPr>
              <a:t>2</a:t>
            </a:r>
            <a:r>
              <a:rPr kumimoji="1" lang="en-US" altLang="ja-JP" baseline="30000" dirty="0">
                <a:solidFill>
                  <a:srgbClr val="FF0000"/>
                </a:solidFill>
              </a:rPr>
              <a:t>nd</a:t>
            </a:r>
            <a:r>
              <a:rPr kumimoji="1" lang="en-US" altLang="ja-JP" dirty="0">
                <a:solidFill>
                  <a:srgbClr val="FF0000"/>
                </a:solidFill>
              </a:rPr>
              <a:t>-H.X.</a:t>
            </a:r>
            <a:endParaRPr kumimoji="1" lang="ja-JP" altLang="en-US" dirty="0">
              <a:solidFill>
                <a:srgbClr val="FF0000"/>
              </a:solidFill>
            </a:endParaRPr>
          </a:p>
        </p:txBody>
      </p:sp>
      <p:sp>
        <p:nvSpPr>
          <p:cNvPr id="17" name="正方形/長方形 16">
            <a:extLst>
              <a:ext uri="{FF2B5EF4-FFF2-40B4-BE49-F238E27FC236}">
                <a16:creationId xmlns:a16="http://schemas.microsoft.com/office/drawing/2014/main" id="{FB8C1579-C2C3-064A-2E5B-16DEC5E53FEB}"/>
              </a:ext>
            </a:extLst>
          </p:cNvPr>
          <p:cNvSpPr/>
          <p:nvPr/>
        </p:nvSpPr>
        <p:spPr>
          <a:xfrm>
            <a:off x="1974119" y="4369983"/>
            <a:ext cx="360000" cy="10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B1BE7DB-67CE-26C2-8BC7-C5B059BCB49F}"/>
              </a:ext>
            </a:extLst>
          </p:cNvPr>
          <p:cNvSpPr txBox="1"/>
          <p:nvPr/>
        </p:nvSpPr>
        <p:spPr>
          <a:xfrm>
            <a:off x="1173133" y="4239317"/>
            <a:ext cx="883575" cy="369332"/>
          </a:xfrm>
          <a:prstGeom prst="rect">
            <a:avLst/>
          </a:prstGeom>
          <a:noFill/>
        </p:spPr>
        <p:txBody>
          <a:bodyPr wrap="none" rtlCol="0">
            <a:spAutoFit/>
          </a:bodyPr>
          <a:lstStyle/>
          <a:p>
            <a:r>
              <a:rPr kumimoji="1" lang="en-US" altLang="ja-JP" dirty="0">
                <a:solidFill>
                  <a:srgbClr val="FF0000"/>
                </a:solidFill>
              </a:rPr>
              <a:t>4</a:t>
            </a:r>
            <a:r>
              <a:rPr kumimoji="1" lang="en-US" altLang="ja-JP" baseline="30000" dirty="0">
                <a:solidFill>
                  <a:srgbClr val="FF0000"/>
                </a:solidFill>
              </a:rPr>
              <a:t>th</a:t>
            </a:r>
            <a:r>
              <a:rPr kumimoji="1" lang="en-US" altLang="ja-JP" dirty="0">
                <a:solidFill>
                  <a:srgbClr val="FF0000"/>
                </a:solidFill>
              </a:rPr>
              <a:t>-H.X.</a:t>
            </a:r>
            <a:endParaRPr kumimoji="1" lang="ja-JP" altLang="en-US" dirty="0">
              <a:solidFill>
                <a:srgbClr val="FF0000"/>
              </a:solidFill>
            </a:endParaRPr>
          </a:p>
        </p:txBody>
      </p:sp>
      <p:cxnSp>
        <p:nvCxnSpPr>
          <p:cNvPr id="20" name="直線コネクタ 19">
            <a:extLst>
              <a:ext uri="{FF2B5EF4-FFF2-40B4-BE49-F238E27FC236}">
                <a16:creationId xmlns:a16="http://schemas.microsoft.com/office/drawing/2014/main" id="{60B65BC6-46D2-7290-6FE9-7F5F32C14AF1}"/>
              </a:ext>
            </a:extLst>
          </p:cNvPr>
          <p:cNvCxnSpPr/>
          <p:nvPr/>
        </p:nvCxnSpPr>
        <p:spPr>
          <a:xfrm>
            <a:off x="1974119" y="3699933"/>
            <a:ext cx="0" cy="19896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4F4CC798-A23B-9F63-9137-22D33EDFD075}"/>
              </a:ext>
            </a:extLst>
          </p:cNvPr>
          <p:cNvCxnSpPr/>
          <p:nvPr/>
        </p:nvCxnSpPr>
        <p:spPr>
          <a:xfrm>
            <a:off x="1974119" y="3911600"/>
            <a:ext cx="324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207FDEF-C22F-73D9-E6C5-ADFC09D1C7F4}"/>
              </a:ext>
            </a:extLst>
          </p:cNvPr>
          <p:cNvCxnSpPr/>
          <p:nvPr/>
        </p:nvCxnSpPr>
        <p:spPr>
          <a:xfrm>
            <a:off x="1974119" y="3699933"/>
            <a:ext cx="52807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8A26504-A383-BD39-6C16-57ABB268F649}"/>
              </a:ext>
            </a:extLst>
          </p:cNvPr>
          <p:cNvCxnSpPr/>
          <p:nvPr/>
        </p:nvCxnSpPr>
        <p:spPr>
          <a:xfrm>
            <a:off x="2502195" y="3699933"/>
            <a:ext cx="0" cy="9948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BBE60F4-7A46-3922-A009-5DC3D3141933}"/>
              </a:ext>
            </a:extLst>
          </p:cNvPr>
          <p:cNvCxnSpPr/>
          <p:nvPr/>
        </p:nvCxnSpPr>
        <p:spPr>
          <a:xfrm flipV="1">
            <a:off x="2298119" y="3799416"/>
            <a:ext cx="0" cy="112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0FA06E09-DE94-62C4-9C22-2DBFC605CF26}"/>
              </a:ext>
            </a:extLst>
          </p:cNvPr>
          <p:cNvCxnSpPr/>
          <p:nvPr/>
        </p:nvCxnSpPr>
        <p:spPr>
          <a:xfrm>
            <a:off x="2298119" y="3799416"/>
            <a:ext cx="19030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B439711C-FD24-DFCA-411C-0F401464C383}"/>
              </a:ext>
            </a:extLst>
          </p:cNvPr>
          <p:cNvSpPr txBox="1"/>
          <p:nvPr/>
        </p:nvSpPr>
        <p:spPr>
          <a:xfrm>
            <a:off x="1151959" y="3623694"/>
            <a:ext cx="883062" cy="369332"/>
          </a:xfrm>
          <a:prstGeom prst="rect">
            <a:avLst/>
          </a:prstGeom>
          <a:noFill/>
        </p:spPr>
        <p:txBody>
          <a:bodyPr wrap="none" rtlCol="0">
            <a:spAutoFit/>
          </a:bodyPr>
          <a:lstStyle/>
          <a:p>
            <a:r>
              <a:rPr kumimoji="1" lang="en-US" altLang="ja-JP" dirty="0">
                <a:solidFill>
                  <a:srgbClr val="FF0000"/>
                </a:solidFill>
              </a:rPr>
              <a:t>3</a:t>
            </a:r>
            <a:r>
              <a:rPr kumimoji="1" lang="en-US" altLang="ja-JP" baseline="30000" dirty="0">
                <a:solidFill>
                  <a:srgbClr val="FF0000"/>
                </a:solidFill>
              </a:rPr>
              <a:t>rd</a:t>
            </a:r>
            <a:r>
              <a:rPr kumimoji="1" lang="en-US" altLang="ja-JP" dirty="0">
                <a:solidFill>
                  <a:srgbClr val="FF0000"/>
                </a:solidFill>
              </a:rPr>
              <a:t>-H.X.</a:t>
            </a:r>
            <a:endParaRPr kumimoji="1" lang="ja-JP" altLang="en-US" dirty="0">
              <a:solidFill>
                <a:srgbClr val="FF0000"/>
              </a:solidFill>
            </a:endParaRPr>
          </a:p>
        </p:txBody>
      </p:sp>
      <p:sp>
        <p:nvSpPr>
          <p:cNvPr id="36" name="正方形/長方形 35">
            <a:extLst>
              <a:ext uri="{FF2B5EF4-FFF2-40B4-BE49-F238E27FC236}">
                <a16:creationId xmlns:a16="http://schemas.microsoft.com/office/drawing/2014/main" id="{95B945AA-40A7-2011-B3C6-F79A0B2E2817}"/>
              </a:ext>
            </a:extLst>
          </p:cNvPr>
          <p:cNvSpPr/>
          <p:nvPr/>
        </p:nvSpPr>
        <p:spPr>
          <a:xfrm>
            <a:off x="1528233" y="2561167"/>
            <a:ext cx="1502834" cy="2565400"/>
          </a:xfrm>
          <a:prstGeom prst="rect">
            <a:avLst/>
          </a:prstGeom>
          <a:noFill/>
          <a:ln w="28575">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52B3E9B1-30DB-6976-42DC-0FBAEA149785}"/>
              </a:ext>
            </a:extLst>
          </p:cNvPr>
          <p:cNvSpPr txBox="1"/>
          <p:nvPr/>
        </p:nvSpPr>
        <p:spPr>
          <a:xfrm>
            <a:off x="594177" y="2243430"/>
            <a:ext cx="1016817" cy="369332"/>
          </a:xfrm>
          <a:prstGeom prst="rect">
            <a:avLst/>
          </a:prstGeom>
          <a:noFill/>
        </p:spPr>
        <p:txBody>
          <a:bodyPr wrap="none" rtlCol="0">
            <a:spAutoFit/>
          </a:bodyPr>
          <a:lstStyle/>
          <a:p>
            <a:r>
              <a:rPr kumimoji="1" lang="en-US" altLang="ja-JP" b="1" dirty="0">
                <a:solidFill>
                  <a:srgbClr val="FF00FF"/>
                </a:solidFill>
              </a:rPr>
              <a:t>Cold Box</a:t>
            </a:r>
            <a:endParaRPr kumimoji="1" lang="ja-JP" altLang="en-US" b="1" dirty="0">
              <a:solidFill>
                <a:srgbClr val="FF00FF"/>
              </a:solidFill>
            </a:endParaRPr>
          </a:p>
        </p:txBody>
      </p:sp>
      <p:sp>
        <p:nvSpPr>
          <p:cNvPr id="38" name="正方形/長方形 37">
            <a:extLst>
              <a:ext uri="{FF2B5EF4-FFF2-40B4-BE49-F238E27FC236}">
                <a16:creationId xmlns:a16="http://schemas.microsoft.com/office/drawing/2014/main" id="{DBE4F193-B70C-61F6-67DE-91CEC829A227}"/>
              </a:ext>
            </a:extLst>
          </p:cNvPr>
          <p:cNvSpPr/>
          <p:nvPr/>
        </p:nvSpPr>
        <p:spPr>
          <a:xfrm>
            <a:off x="1949296" y="2371391"/>
            <a:ext cx="540000" cy="144000"/>
          </a:xfrm>
          <a:prstGeom prst="rect">
            <a:avLst/>
          </a:prstGeom>
          <a:noFill/>
          <a:ln w="28575">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A64BA084-23FC-3BAE-01E4-913F9C0F1412}"/>
              </a:ext>
            </a:extLst>
          </p:cNvPr>
          <p:cNvSpPr txBox="1"/>
          <p:nvPr/>
        </p:nvSpPr>
        <p:spPr>
          <a:xfrm>
            <a:off x="2279650" y="2058764"/>
            <a:ext cx="1627369" cy="369332"/>
          </a:xfrm>
          <a:prstGeom prst="rect">
            <a:avLst/>
          </a:prstGeom>
          <a:noFill/>
        </p:spPr>
        <p:txBody>
          <a:bodyPr wrap="none" rtlCol="0">
            <a:spAutoFit/>
          </a:bodyPr>
          <a:lstStyle/>
          <a:p>
            <a:r>
              <a:rPr kumimoji="1" lang="en-US" altLang="ja-JP" b="1" dirty="0">
                <a:solidFill>
                  <a:srgbClr val="008000"/>
                </a:solidFill>
              </a:rPr>
              <a:t>Additional H.X.</a:t>
            </a:r>
            <a:endParaRPr kumimoji="1" lang="ja-JP" altLang="en-US" b="1" dirty="0">
              <a:solidFill>
                <a:srgbClr val="008000"/>
              </a:solidFill>
            </a:endParaRPr>
          </a:p>
        </p:txBody>
      </p:sp>
      <p:sp>
        <p:nvSpPr>
          <p:cNvPr id="40" name="テキスト ボックス 39">
            <a:extLst>
              <a:ext uri="{FF2B5EF4-FFF2-40B4-BE49-F238E27FC236}">
                <a16:creationId xmlns:a16="http://schemas.microsoft.com/office/drawing/2014/main" id="{DB577F7F-DBB0-7DF4-E76A-0E4218C9490C}"/>
              </a:ext>
            </a:extLst>
          </p:cNvPr>
          <p:cNvSpPr txBox="1"/>
          <p:nvPr/>
        </p:nvSpPr>
        <p:spPr>
          <a:xfrm>
            <a:off x="5188691" y="5585642"/>
            <a:ext cx="1137427" cy="276999"/>
          </a:xfrm>
          <a:prstGeom prst="rect">
            <a:avLst/>
          </a:prstGeom>
          <a:noFill/>
        </p:spPr>
        <p:txBody>
          <a:bodyPr wrap="none" rtlCol="0">
            <a:spAutoFit/>
          </a:bodyPr>
          <a:lstStyle/>
          <a:p>
            <a:r>
              <a:rPr kumimoji="1" lang="en-US" altLang="ja-JP" sz="1200" b="1" dirty="0">
                <a:solidFill>
                  <a:srgbClr val="0000FF"/>
                </a:solidFill>
              </a:rPr>
              <a:t>Magnets: 4.5 K</a:t>
            </a:r>
            <a:endParaRPr kumimoji="1" lang="ja-JP" altLang="en-US" sz="1200" b="1" dirty="0">
              <a:solidFill>
                <a:srgbClr val="0000FF"/>
              </a:solidFill>
            </a:endParaRPr>
          </a:p>
        </p:txBody>
      </p:sp>
      <p:sp>
        <p:nvSpPr>
          <p:cNvPr id="41" name="テキスト ボックス 40">
            <a:extLst>
              <a:ext uri="{FF2B5EF4-FFF2-40B4-BE49-F238E27FC236}">
                <a16:creationId xmlns:a16="http://schemas.microsoft.com/office/drawing/2014/main" id="{8A72B2CA-AB78-050B-0285-1A22A2792E57}"/>
              </a:ext>
            </a:extLst>
          </p:cNvPr>
          <p:cNvSpPr txBox="1"/>
          <p:nvPr/>
        </p:nvSpPr>
        <p:spPr>
          <a:xfrm>
            <a:off x="3139704" y="5589652"/>
            <a:ext cx="1576265" cy="276999"/>
          </a:xfrm>
          <a:prstGeom prst="rect">
            <a:avLst/>
          </a:prstGeom>
          <a:solidFill>
            <a:srgbClr val="FFFFFF">
              <a:alpha val="49020"/>
            </a:srgbClr>
          </a:solidFill>
        </p:spPr>
        <p:txBody>
          <a:bodyPr wrap="none" rtlCol="0">
            <a:spAutoFit/>
          </a:bodyPr>
          <a:lstStyle/>
          <a:p>
            <a:r>
              <a:rPr kumimoji="1" lang="en-US" altLang="ja-JP" sz="1200" b="1" dirty="0" err="1">
                <a:solidFill>
                  <a:srgbClr val="0000FF"/>
                </a:solidFill>
              </a:rPr>
              <a:t>LHe</a:t>
            </a:r>
            <a:r>
              <a:rPr kumimoji="1" lang="en-US" altLang="ja-JP" sz="1200" b="1" dirty="0">
                <a:solidFill>
                  <a:srgbClr val="0000FF"/>
                </a:solidFill>
              </a:rPr>
              <a:t>: 4.35 K, 0.16 MPa</a:t>
            </a:r>
            <a:endParaRPr kumimoji="1" lang="ja-JP" altLang="en-US" sz="1200" b="1" dirty="0">
              <a:solidFill>
                <a:srgbClr val="0000FF"/>
              </a:solidFill>
            </a:endParaRPr>
          </a:p>
        </p:txBody>
      </p:sp>
      <p:sp>
        <p:nvSpPr>
          <p:cNvPr id="43" name="矢印: 右 42">
            <a:extLst>
              <a:ext uri="{FF2B5EF4-FFF2-40B4-BE49-F238E27FC236}">
                <a16:creationId xmlns:a16="http://schemas.microsoft.com/office/drawing/2014/main" id="{52F7E4C0-4643-C020-08F5-47E1ADAC7B36}"/>
              </a:ext>
            </a:extLst>
          </p:cNvPr>
          <p:cNvSpPr/>
          <p:nvPr/>
        </p:nvSpPr>
        <p:spPr>
          <a:xfrm rot="21425080">
            <a:off x="3238857" y="2074660"/>
            <a:ext cx="3863632" cy="623643"/>
          </a:xfrm>
          <a:prstGeom prst="rightArrow">
            <a:avLst/>
          </a:prstGeom>
          <a:solidFill>
            <a:srgbClr val="4472C4">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A75309E-B7D1-400D-8CF3-637E3D10FC10}"/>
              </a:ext>
            </a:extLst>
          </p:cNvPr>
          <p:cNvSpPr txBox="1"/>
          <p:nvPr/>
        </p:nvSpPr>
        <p:spPr>
          <a:xfrm>
            <a:off x="6790660" y="944676"/>
            <a:ext cx="3952044" cy="369332"/>
          </a:xfrm>
          <a:prstGeom prst="rect">
            <a:avLst/>
          </a:prstGeom>
          <a:noFill/>
        </p:spPr>
        <p:txBody>
          <a:bodyPr wrap="none" rtlCol="0">
            <a:spAutoFit/>
          </a:bodyPr>
          <a:lstStyle/>
          <a:p>
            <a:r>
              <a:rPr kumimoji="1" lang="en-US" altLang="ja-JP" dirty="0"/>
              <a:t>Present thermal condition at the 1</a:t>
            </a:r>
            <a:r>
              <a:rPr kumimoji="1" lang="en-US" altLang="ja-JP" baseline="30000" dirty="0"/>
              <a:t>st</a:t>
            </a:r>
            <a:r>
              <a:rPr kumimoji="1" lang="en-US" altLang="ja-JP" dirty="0"/>
              <a:t> H.X.</a:t>
            </a:r>
            <a:endParaRPr kumimoji="1" lang="ja-JP" altLang="en-US" dirty="0"/>
          </a:p>
        </p:txBody>
      </p:sp>
      <p:sp>
        <p:nvSpPr>
          <p:cNvPr id="45" name="正方形/長方形 44">
            <a:extLst>
              <a:ext uri="{FF2B5EF4-FFF2-40B4-BE49-F238E27FC236}">
                <a16:creationId xmlns:a16="http://schemas.microsoft.com/office/drawing/2014/main" id="{1D29E378-8DD9-540C-BD33-7E544C84791E}"/>
              </a:ext>
            </a:extLst>
          </p:cNvPr>
          <p:cNvSpPr/>
          <p:nvPr/>
        </p:nvSpPr>
        <p:spPr>
          <a:xfrm>
            <a:off x="8147303" y="2267597"/>
            <a:ext cx="2808000" cy="40145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8306AB9A-6BA3-4523-0AFE-4D88125E7D68}"/>
              </a:ext>
            </a:extLst>
          </p:cNvPr>
          <p:cNvSpPr txBox="1"/>
          <p:nvPr/>
        </p:nvSpPr>
        <p:spPr>
          <a:xfrm>
            <a:off x="9228922" y="2303051"/>
            <a:ext cx="818767" cy="369332"/>
          </a:xfrm>
          <a:prstGeom prst="rect">
            <a:avLst/>
          </a:prstGeom>
          <a:noFill/>
        </p:spPr>
        <p:txBody>
          <a:bodyPr wrap="square" rtlCol="0">
            <a:spAutoFit/>
          </a:bodyPr>
          <a:lstStyle/>
          <a:p>
            <a:r>
              <a:rPr kumimoji="1" lang="en-US" altLang="ja-JP" dirty="0"/>
              <a:t>1</a:t>
            </a:r>
            <a:r>
              <a:rPr kumimoji="1" lang="en-US" altLang="ja-JP" baseline="30000" dirty="0"/>
              <a:t>st</a:t>
            </a:r>
            <a:r>
              <a:rPr kumimoji="1" lang="ja-JP" altLang="en-US" dirty="0"/>
              <a:t> </a:t>
            </a:r>
            <a:r>
              <a:rPr kumimoji="1" lang="en-US" altLang="ja-JP" dirty="0"/>
              <a:t>H.X.</a:t>
            </a:r>
            <a:endParaRPr kumimoji="1" lang="ja-JP" altLang="en-US" dirty="0"/>
          </a:p>
        </p:txBody>
      </p:sp>
      <p:cxnSp>
        <p:nvCxnSpPr>
          <p:cNvPr id="47" name="直線矢印コネクタ 46">
            <a:extLst>
              <a:ext uri="{FF2B5EF4-FFF2-40B4-BE49-F238E27FC236}">
                <a16:creationId xmlns:a16="http://schemas.microsoft.com/office/drawing/2014/main" id="{A9CC36C7-A0A8-F41E-3125-DBD64617EF63}"/>
              </a:ext>
            </a:extLst>
          </p:cNvPr>
          <p:cNvCxnSpPr>
            <a:cxnSpLocks/>
          </p:cNvCxnSpPr>
          <p:nvPr/>
        </p:nvCxnSpPr>
        <p:spPr>
          <a:xfrm>
            <a:off x="9576904" y="2023693"/>
            <a:ext cx="0" cy="989926"/>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AF27A5BD-CA24-9398-EBE6-367E6CAFC6E3}"/>
              </a:ext>
            </a:extLst>
          </p:cNvPr>
          <p:cNvCxnSpPr>
            <a:cxnSpLocks/>
          </p:cNvCxnSpPr>
          <p:nvPr/>
        </p:nvCxnSpPr>
        <p:spPr>
          <a:xfrm flipV="1">
            <a:off x="8530072" y="2016047"/>
            <a:ext cx="0" cy="931540"/>
          </a:xfrm>
          <a:prstGeom prst="straightConnector1">
            <a:avLst/>
          </a:prstGeom>
          <a:ln w="28575">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C1511018-AE66-D519-1C04-8554078B0051}"/>
              </a:ext>
            </a:extLst>
          </p:cNvPr>
          <p:cNvCxnSpPr>
            <a:cxnSpLocks/>
            <a:stCxn id="56" idx="1"/>
          </p:cNvCxnSpPr>
          <p:nvPr/>
        </p:nvCxnSpPr>
        <p:spPr>
          <a:xfrm flipH="1" flipV="1">
            <a:off x="10636691" y="2006757"/>
            <a:ext cx="0" cy="890504"/>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670D9178-F898-79FB-9E4E-C14A92C13B8C}"/>
              </a:ext>
            </a:extLst>
          </p:cNvPr>
          <p:cNvSpPr txBox="1"/>
          <p:nvPr/>
        </p:nvSpPr>
        <p:spPr>
          <a:xfrm>
            <a:off x="10350253" y="1678946"/>
            <a:ext cx="433132" cy="276999"/>
          </a:xfrm>
          <a:prstGeom prst="rect">
            <a:avLst/>
          </a:prstGeom>
          <a:noFill/>
        </p:spPr>
        <p:txBody>
          <a:bodyPr wrap="none" rtlCol="0">
            <a:spAutoFit/>
          </a:bodyPr>
          <a:lstStyle/>
          <a:p>
            <a:r>
              <a:rPr kumimoji="1" lang="en-US" altLang="ja-JP" sz="1200" dirty="0">
                <a:solidFill>
                  <a:srgbClr val="00B050"/>
                </a:solidFill>
              </a:rPr>
              <a:t>GN</a:t>
            </a:r>
            <a:r>
              <a:rPr kumimoji="1" lang="en-US" altLang="ja-JP" sz="1200" baseline="-25000" dirty="0">
                <a:solidFill>
                  <a:srgbClr val="00B050"/>
                </a:solidFill>
              </a:rPr>
              <a:t>2</a:t>
            </a:r>
            <a:endParaRPr kumimoji="1" lang="ja-JP" altLang="en-US" sz="1200" dirty="0">
              <a:solidFill>
                <a:srgbClr val="00B050"/>
              </a:solidFill>
            </a:endParaRPr>
          </a:p>
        </p:txBody>
      </p:sp>
      <p:sp>
        <p:nvSpPr>
          <p:cNvPr id="51" name="テキスト ボックス 50">
            <a:extLst>
              <a:ext uri="{FF2B5EF4-FFF2-40B4-BE49-F238E27FC236}">
                <a16:creationId xmlns:a16="http://schemas.microsoft.com/office/drawing/2014/main" id="{850F6969-ECCB-F056-1ADA-A2835C60B47D}"/>
              </a:ext>
            </a:extLst>
          </p:cNvPr>
          <p:cNvSpPr txBox="1"/>
          <p:nvPr/>
        </p:nvSpPr>
        <p:spPr>
          <a:xfrm>
            <a:off x="9139244" y="1267026"/>
            <a:ext cx="911016" cy="646331"/>
          </a:xfrm>
          <a:prstGeom prst="rect">
            <a:avLst/>
          </a:prstGeom>
          <a:noFill/>
        </p:spPr>
        <p:txBody>
          <a:bodyPr wrap="square" rtlCol="0">
            <a:spAutoFit/>
          </a:bodyPr>
          <a:lstStyle/>
          <a:p>
            <a:r>
              <a:rPr lang="en-US" altLang="ja-JP" sz="1200" dirty="0">
                <a:solidFill>
                  <a:srgbClr val="FF0000"/>
                </a:solidFill>
              </a:rPr>
              <a:t>High pressure </a:t>
            </a:r>
            <a:r>
              <a:rPr lang="en-US" altLang="ja-JP" sz="1200" dirty="0" err="1">
                <a:solidFill>
                  <a:srgbClr val="FF0000"/>
                </a:solidFill>
              </a:rPr>
              <a:t>GHe</a:t>
            </a:r>
            <a:endParaRPr lang="en-US" altLang="ja-JP" sz="1200" dirty="0">
              <a:solidFill>
                <a:srgbClr val="FF0000"/>
              </a:solidFill>
            </a:endParaRPr>
          </a:p>
        </p:txBody>
      </p:sp>
      <p:sp>
        <p:nvSpPr>
          <p:cNvPr id="52" name="テキスト ボックス 51">
            <a:extLst>
              <a:ext uri="{FF2B5EF4-FFF2-40B4-BE49-F238E27FC236}">
                <a16:creationId xmlns:a16="http://schemas.microsoft.com/office/drawing/2014/main" id="{7310E3A7-E242-5CF9-298B-C7FF4C6F2FD0}"/>
              </a:ext>
            </a:extLst>
          </p:cNvPr>
          <p:cNvSpPr txBox="1"/>
          <p:nvPr/>
        </p:nvSpPr>
        <p:spPr>
          <a:xfrm>
            <a:off x="8087421" y="1335750"/>
            <a:ext cx="815079" cy="646331"/>
          </a:xfrm>
          <a:prstGeom prst="rect">
            <a:avLst/>
          </a:prstGeom>
          <a:noFill/>
        </p:spPr>
        <p:txBody>
          <a:bodyPr wrap="square" rtlCol="0">
            <a:spAutoFit/>
          </a:bodyPr>
          <a:lstStyle/>
          <a:p>
            <a:r>
              <a:rPr lang="en-US" altLang="ja-JP" sz="1200" dirty="0">
                <a:solidFill>
                  <a:srgbClr val="0000FF"/>
                </a:solidFill>
              </a:rPr>
              <a:t>Low pressure </a:t>
            </a:r>
            <a:r>
              <a:rPr lang="en-US" altLang="ja-JP" sz="1200" dirty="0" err="1">
                <a:solidFill>
                  <a:srgbClr val="0000FF"/>
                </a:solidFill>
              </a:rPr>
              <a:t>GHe</a:t>
            </a:r>
            <a:endParaRPr lang="en-US" altLang="ja-JP" sz="1200" dirty="0">
              <a:solidFill>
                <a:srgbClr val="0000FF"/>
              </a:solidFill>
            </a:endParaRPr>
          </a:p>
        </p:txBody>
      </p:sp>
      <p:sp>
        <p:nvSpPr>
          <p:cNvPr id="53" name="テキスト ボックス 52">
            <a:extLst>
              <a:ext uri="{FF2B5EF4-FFF2-40B4-BE49-F238E27FC236}">
                <a16:creationId xmlns:a16="http://schemas.microsoft.com/office/drawing/2014/main" id="{33740C42-7963-489E-E2CF-AB468A9571FA}"/>
              </a:ext>
            </a:extLst>
          </p:cNvPr>
          <p:cNvSpPr txBox="1"/>
          <p:nvPr/>
        </p:nvSpPr>
        <p:spPr>
          <a:xfrm>
            <a:off x="9582735" y="1597731"/>
            <a:ext cx="767518" cy="646331"/>
          </a:xfrm>
          <a:prstGeom prst="rect">
            <a:avLst/>
          </a:prstGeom>
          <a:noFill/>
        </p:spPr>
        <p:txBody>
          <a:bodyPr wrap="none" rtlCol="0">
            <a:spAutoFit/>
          </a:bodyPr>
          <a:lstStyle/>
          <a:p>
            <a:r>
              <a:rPr kumimoji="1" lang="en-US" altLang="ja-JP" sz="1200" dirty="0"/>
              <a:t>1.7 MPa</a:t>
            </a:r>
          </a:p>
          <a:p>
            <a:r>
              <a:rPr lang="en-US" altLang="ja-JP" sz="1200" b="1" dirty="0"/>
              <a:t>298 K</a:t>
            </a:r>
          </a:p>
          <a:p>
            <a:r>
              <a:rPr kumimoji="1" lang="en-US" altLang="ja-JP" sz="1200" dirty="0"/>
              <a:t>44.58 g/s</a:t>
            </a:r>
            <a:endParaRPr kumimoji="1" lang="ja-JP" altLang="en-US" sz="1200" dirty="0"/>
          </a:p>
        </p:txBody>
      </p:sp>
      <p:sp>
        <p:nvSpPr>
          <p:cNvPr id="54" name="テキスト ボックス 53">
            <a:extLst>
              <a:ext uri="{FF2B5EF4-FFF2-40B4-BE49-F238E27FC236}">
                <a16:creationId xmlns:a16="http://schemas.microsoft.com/office/drawing/2014/main" id="{9842A570-FB7C-CEA8-3EF0-7CB56EFC66C1}"/>
              </a:ext>
            </a:extLst>
          </p:cNvPr>
          <p:cNvSpPr txBox="1"/>
          <p:nvPr/>
        </p:nvSpPr>
        <p:spPr>
          <a:xfrm>
            <a:off x="9582735" y="2644045"/>
            <a:ext cx="697499" cy="461665"/>
          </a:xfrm>
          <a:prstGeom prst="rect">
            <a:avLst/>
          </a:prstGeom>
          <a:noFill/>
        </p:spPr>
        <p:txBody>
          <a:bodyPr wrap="none" rtlCol="0">
            <a:spAutoFit/>
          </a:bodyPr>
          <a:lstStyle/>
          <a:p>
            <a:r>
              <a:rPr kumimoji="1" lang="en-US" altLang="ja-JP" sz="1200" dirty="0"/>
              <a:t>1.7 MPa</a:t>
            </a:r>
          </a:p>
          <a:p>
            <a:r>
              <a:rPr kumimoji="1" lang="en-US" altLang="ja-JP" sz="1200" b="1" dirty="0"/>
              <a:t>86.2 K</a:t>
            </a:r>
          </a:p>
        </p:txBody>
      </p:sp>
      <p:sp>
        <p:nvSpPr>
          <p:cNvPr id="55" name="テキスト ボックス 54">
            <a:extLst>
              <a:ext uri="{FF2B5EF4-FFF2-40B4-BE49-F238E27FC236}">
                <a16:creationId xmlns:a16="http://schemas.microsoft.com/office/drawing/2014/main" id="{F8FD4C05-FC7B-C77C-2DD9-BDCC5FCFCB1E}"/>
              </a:ext>
            </a:extLst>
          </p:cNvPr>
          <p:cNvSpPr txBox="1"/>
          <p:nvPr/>
        </p:nvSpPr>
        <p:spPr>
          <a:xfrm>
            <a:off x="10720965" y="1553197"/>
            <a:ext cx="1124560" cy="707886"/>
          </a:xfrm>
          <a:prstGeom prst="rect">
            <a:avLst/>
          </a:prstGeom>
          <a:noFill/>
        </p:spPr>
        <p:txBody>
          <a:bodyPr wrap="square" rtlCol="0">
            <a:spAutoFit/>
          </a:bodyPr>
          <a:lstStyle/>
          <a:p>
            <a:r>
              <a:rPr lang="en-US" altLang="ja-JP" sz="1200" dirty="0"/>
              <a:t>0.12 </a:t>
            </a:r>
            <a:r>
              <a:rPr kumimoji="1" lang="en-US" altLang="ja-JP" sz="1200" dirty="0"/>
              <a:t>MPa</a:t>
            </a:r>
          </a:p>
          <a:p>
            <a:r>
              <a:rPr lang="en-US" altLang="ja-JP" sz="1200" b="1" dirty="0"/>
              <a:t>274 K</a:t>
            </a:r>
          </a:p>
          <a:p>
            <a:r>
              <a:rPr kumimoji="1" lang="en-US" altLang="ja-JP" sz="1600" b="1" u="sng" dirty="0">
                <a:solidFill>
                  <a:srgbClr val="4472C4"/>
                </a:solidFill>
              </a:rPr>
              <a:t>16.3 g/s</a:t>
            </a:r>
            <a:endParaRPr kumimoji="1" lang="ja-JP" altLang="en-US" sz="1600" b="1" u="sng" dirty="0">
              <a:solidFill>
                <a:srgbClr val="4472C4"/>
              </a:solidFill>
            </a:endParaRPr>
          </a:p>
        </p:txBody>
      </p:sp>
      <p:sp>
        <p:nvSpPr>
          <p:cNvPr id="56" name="テキスト ボックス 55">
            <a:extLst>
              <a:ext uri="{FF2B5EF4-FFF2-40B4-BE49-F238E27FC236}">
                <a16:creationId xmlns:a16="http://schemas.microsoft.com/office/drawing/2014/main" id="{1A48CEED-5948-EE8E-DB1F-BCDB9DD0FA15}"/>
              </a:ext>
            </a:extLst>
          </p:cNvPr>
          <p:cNvSpPr txBox="1"/>
          <p:nvPr/>
        </p:nvSpPr>
        <p:spPr>
          <a:xfrm>
            <a:off x="10649699" y="2666428"/>
            <a:ext cx="776046" cy="461665"/>
          </a:xfrm>
          <a:prstGeom prst="rect">
            <a:avLst/>
          </a:prstGeom>
          <a:noFill/>
        </p:spPr>
        <p:txBody>
          <a:bodyPr wrap="none" rtlCol="0">
            <a:spAutoFit/>
          </a:bodyPr>
          <a:lstStyle/>
          <a:p>
            <a:r>
              <a:rPr lang="en-US" altLang="ja-JP" sz="1200" dirty="0"/>
              <a:t>0.12 </a:t>
            </a:r>
            <a:r>
              <a:rPr kumimoji="1" lang="en-US" altLang="ja-JP" sz="1200" dirty="0"/>
              <a:t>MPa</a:t>
            </a:r>
          </a:p>
          <a:p>
            <a:r>
              <a:rPr lang="en-US" altLang="ja-JP" sz="1200" b="1" dirty="0"/>
              <a:t>82 K</a:t>
            </a:r>
            <a:endParaRPr kumimoji="1" lang="ja-JP" altLang="en-US" sz="1200" b="1" dirty="0"/>
          </a:p>
        </p:txBody>
      </p:sp>
      <p:sp>
        <p:nvSpPr>
          <p:cNvPr id="57" name="テキスト ボックス 56">
            <a:extLst>
              <a:ext uri="{FF2B5EF4-FFF2-40B4-BE49-F238E27FC236}">
                <a16:creationId xmlns:a16="http://schemas.microsoft.com/office/drawing/2014/main" id="{F124D853-A74A-3A7E-9E33-68A596AB8E0F}"/>
              </a:ext>
            </a:extLst>
          </p:cNvPr>
          <p:cNvSpPr txBox="1"/>
          <p:nvPr/>
        </p:nvSpPr>
        <p:spPr>
          <a:xfrm>
            <a:off x="7640368" y="1928522"/>
            <a:ext cx="854593" cy="646331"/>
          </a:xfrm>
          <a:prstGeom prst="rect">
            <a:avLst/>
          </a:prstGeom>
          <a:noFill/>
        </p:spPr>
        <p:txBody>
          <a:bodyPr wrap="none" rtlCol="0">
            <a:spAutoFit/>
          </a:bodyPr>
          <a:lstStyle/>
          <a:p>
            <a:r>
              <a:rPr lang="en-US" altLang="ja-JP" sz="1200" dirty="0"/>
              <a:t>0.111 </a:t>
            </a:r>
            <a:r>
              <a:rPr kumimoji="1" lang="en-US" altLang="ja-JP" sz="1200" dirty="0"/>
              <a:t>MPa</a:t>
            </a:r>
          </a:p>
          <a:p>
            <a:r>
              <a:rPr lang="en-US" altLang="ja-JP" sz="1200" b="1" dirty="0"/>
              <a:t>282 K</a:t>
            </a:r>
          </a:p>
          <a:p>
            <a:r>
              <a:rPr kumimoji="1" lang="en-US" altLang="ja-JP" sz="1200" dirty="0"/>
              <a:t>43.4 g/s</a:t>
            </a:r>
            <a:endParaRPr kumimoji="1" lang="ja-JP" altLang="en-US" sz="1200" dirty="0"/>
          </a:p>
        </p:txBody>
      </p:sp>
      <p:sp>
        <p:nvSpPr>
          <p:cNvPr id="58" name="テキスト ボックス 57">
            <a:extLst>
              <a:ext uri="{FF2B5EF4-FFF2-40B4-BE49-F238E27FC236}">
                <a16:creationId xmlns:a16="http://schemas.microsoft.com/office/drawing/2014/main" id="{1E81809F-E751-808D-8233-B36AA534F857}"/>
              </a:ext>
            </a:extLst>
          </p:cNvPr>
          <p:cNvSpPr txBox="1"/>
          <p:nvPr/>
        </p:nvSpPr>
        <p:spPr>
          <a:xfrm>
            <a:off x="7640368" y="2666428"/>
            <a:ext cx="854593" cy="461665"/>
          </a:xfrm>
          <a:prstGeom prst="rect">
            <a:avLst/>
          </a:prstGeom>
          <a:noFill/>
        </p:spPr>
        <p:txBody>
          <a:bodyPr wrap="none" rtlCol="0">
            <a:spAutoFit/>
          </a:bodyPr>
          <a:lstStyle/>
          <a:p>
            <a:r>
              <a:rPr lang="en-US" altLang="ja-JP" sz="1200" dirty="0"/>
              <a:t>0.111 </a:t>
            </a:r>
            <a:r>
              <a:rPr kumimoji="1" lang="en-US" altLang="ja-JP" sz="1200" dirty="0"/>
              <a:t>MPa</a:t>
            </a:r>
          </a:p>
          <a:p>
            <a:r>
              <a:rPr lang="en-US" altLang="ja-JP" sz="1200" b="1" dirty="0"/>
              <a:t>79 K</a:t>
            </a:r>
            <a:endParaRPr kumimoji="1" lang="ja-JP" altLang="en-US" sz="1200" b="1" dirty="0"/>
          </a:p>
        </p:txBody>
      </p:sp>
      <p:sp>
        <p:nvSpPr>
          <p:cNvPr id="75" name="テキスト ボックス 74">
            <a:extLst>
              <a:ext uri="{FF2B5EF4-FFF2-40B4-BE49-F238E27FC236}">
                <a16:creationId xmlns:a16="http://schemas.microsoft.com/office/drawing/2014/main" id="{942E7E70-0D35-DAC6-14B0-B36BFE9DC37D}"/>
              </a:ext>
            </a:extLst>
          </p:cNvPr>
          <p:cNvSpPr txBox="1"/>
          <p:nvPr/>
        </p:nvSpPr>
        <p:spPr>
          <a:xfrm>
            <a:off x="6974530" y="3351511"/>
            <a:ext cx="3059492" cy="369332"/>
          </a:xfrm>
          <a:prstGeom prst="rect">
            <a:avLst/>
          </a:prstGeom>
          <a:noFill/>
        </p:spPr>
        <p:txBody>
          <a:bodyPr wrap="none" rtlCol="0">
            <a:spAutoFit/>
          </a:bodyPr>
          <a:lstStyle/>
          <a:p>
            <a:r>
              <a:rPr kumimoji="1" lang="en-US" altLang="ja-JP" dirty="0"/>
              <a:t>By adding the </a:t>
            </a:r>
            <a:r>
              <a:rPr kumimoji="1" lang="en-US" altLang="ja-JP" b="1" u="sng" dirty="0">
                <a:solidFill>
                  <a:srgbClr val="008000"/>
                </a:solidFill>
              </a:rPr>
              <a:t>Heat Exchanger</a:t>
            </a:r>
            <a:r>
              <a:rPr kumimoji="1" lang="en-US" altLang="ja-JP" dirty="0"/>
              <a:t>,</a:t>
            </a:r>
            <a:endParaRPr kumimoji="1" lang="ja-JP" altLang="en-US" dirty="0"/>
          </a:p>
        </p:txBody>
      </p:sp>
      <p:sp>
        <p:nvSpPr>
          <p:cNvPr id="76" name="正方形/長方形 75">
            <a:extLst>
              <a:ext uri="{FF2B5EF4-FFF2-40B4-BE49-F238E27FC236}">
                <a16:creationId xmlns:a16="http://schemas.microsoft.com/office/drawing/2014/main" id="{DCED26D4-B407-EBEF-6284-D26C8B4705B2}"/>
              </a:ext>
            </a:extLst>
          </p:cNvPr>
          <p:cNvSpPr/>
          <p:nvPr/>
        </p:nvSpPr>
        <p:spPr>
          <a:xfrm>
            <a:off x="8143761" y="5411284"/>
            <a:ext cx="2808000" cy="40145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02915090-CD63-39AF-7E43-2320CDF1C412}"/>
              </a:ext>
            </a:extLst>
          </p:cNvPr>
          <p:cNvSpPr txBox="1"/>
          <p:nvPr/>
        </p:nvSpPr>
        <p:spPr>
          <a:xfrm>
            <a:off x="9225380" y="5446738"/>
            <a:ext cx="818767" cy="369332"/>
          </a:xfrm>
          <a:prstGeom prst="rect">
            <a:avLst/>
          </a:prstGeom>
          <a:noFill/>
        </p:spPr>
        <p:txBody>
          <a:bodyPr wrap="square" rtlCol="0">
            <a:spAutoFit/>
          </a:bodyPr>
          <a:lstStyle/>
          <a:p>
            <a:r>
              <a:rPr kumimoji="1" lang="en-US" altLang="ja-JP" dirty="0"/>
              <a:t>1</a:t>
            </a:r>
            <a:r>
              <a:rPr kumimoji="1" lang="en-US" altLang="ja-JP" baseline="30000" dirty="0"/>
              <a:t>st</a:t>
            </a:r>
            <a:r>
              <a:rPr kumimoji="1" lang="ja-JP" altLang="en-US" dirty="0"/>
              <a:t> </a:t>
            </a:r>
            <a:r>
              <a:rPr kumimoji="1" lang="en-US" altLang="ja-JP" dirty="0"/>
              <a:t>H.X.</a:t>
            </a:r>
            <a:endParaRPr kumimoji="1" lang="ja-JP" altLang="en-US" dirty="0"/>
          </a:p>
        </p:txBody>
      </p:sp>
      <p:cxnSp>
        <p:nvCxnSpPr>
          <p:cNvPr id="78" name="直線矢印コネクタ 77">
            <a:extLst>
              <a:ext uri="{FF2B5EF4-FFF2-40B4-BE49-F238E27FC236}">
                <a16:creationId xmlns:a16="http://schemas.microsoft.com/office/drawing/2014/main" id="{25733B21-93B1-459D-5E70-BD9A769850F8}"/>
              </a:ext>
            </a:extLst>
          </p:cNvPr>
          <p:cNvCxnSpPr>
            <a:cxnSpLocks/>
          </p:cNvCxnSpPr>
          <p:nvPr/>
        </p:nvCxnSpPr>
        <p:spPr>
          <a:xfrm>
            <a:off x="9573362" y="4477983"/>
            <a:ext cx="0" cy="1665142"/>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A307EF62-099E-4D8D-865D-9276459030A3}"/>
              </a:ext>
            </a:extLst>
          </p:cNvPr>
          <p:cNvCxnSpPr>
            <a:cxnSpLocks/>
          </p:cNvCxnSpPr>
          <p:nvPr/>
        </p:nvCxnSpPr>
        <p:spPr>
          <a:xfrm flipV="1">
            <a:off x="8526530" y="4477983"/>
            <a:ext cx="0" cy="1599109"/>
          </a:xfrm>
          <a:prstGeom prst="straightConnector1">
            <a:avLst/>
          </a:prstGeom>
          <a:ln w="28575">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2B2A84DC-C07D-F4DF-35C2-03948B69EFEB}"/>
              </a:ext>
            </a:extLst>
          </p:cNvPr>
          <p:cNvCxnSpPr>
            <a:cxnSpLocks/>
          </p:cNvCxnSpPr>
          <p:nvPr/>
        </p:nvCxnSpPr>
        <p:spPr>
          <a:xfrm flipH="1" flipV="1">
            <a:off x="10622705" y="4492158"/>
            <a:ext cx="0" cy="1605495"/>
          </a:xfrm>
          <a:prstGeom prst="straightConnector1">
            <a:avLst/>
          </a:prstGeom>
          <a:ln w="28575">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7A6201CD-4726-768B-92BF-F9CD767F36A0}"/>
              </a:ext>
            </a:extLst>
          </p:cNvPr>
          <p:cNvSpPr txBox="1"/>
          <p:nvPr/>
        </p:nvSpPr>
        <p:spPr>
          <a:xfrm>
            <a:off x="10404075" y="4139289"/>
            <a:ext cx="433132" cy="276999"/>
          </a:xfrm>
          <a:prstGeom prst="rect">
            <a:avLst/>
          </a:prstGeom>
          <a:noFill/>
        </p:spPr>
        <p:txBody>
          <a:bodyPr wrap="none" rtlCol="0">
            <a:spAutoFit/>
          </a:bodyPr>
          <a:lstStyle/>
          <a:p>
            <a:r>
              <a:rPr kumimoji="1" lang="en-US" altLang="ja-JP" sz="1200" dirty="0">
                <a:solidFill>
                  <a:srgbClr val="00B050"/>
                </a:solidFill>
              </a:rPr>
              <a:t>GN</a:t>
            </a:r>
            <a:r>
              <a:rPr kumimoji="1" lang="en-US" altLang="ja-JP" sz="1200" baseline="-25000" dirty="0">
                <a:solidFill>
                  <a:srgbClr val="00B050"/>
                </a:solidFill>
              </a:rPr>
              <a:t>2</a:t>
            </a:r>
            <a:endParaRPr kumimoji="1" lang="ja-JP" altLang="en-US" sz="1200" dirty="0">
              <a:solidFill>
                <a:srgbClr val="00B050"/>
              </a:solidFill>
            </a:endParaRPr>
          </a:p>
        </p:txBody>
      </p:sp>
      <p:sp>
        <p:nvSpPr>
          <p:cNvPr id="82" name="テキスト ボックス 81">
            <a:extLst>
              <a:ext uri="{FF2B5EF4-FFF2-40B4-BE49-F238E27FC236}">
                <a16:creationId xmlns:a16="http://schemas.microsoft.com/office/drawing/2014/main" id="{86CDFC67-4240-D57E-11ED-6EBBACDE43B6}"/>
              </a:ext>
            </a:extLst>
          </p:cNvPr>
          <p:cNvSpPr txBox="1"/>
          <p:nvPr/>
        </p:nvSpPr>
        <p:spPr>
          <a:xfrm>
            <a:off x="9179255" y="3649227"/>
            <a:ext cx="911016" cy="646331"/>
          </a:xfrm>
          <a:prstGeom prst="rect">
            <a:avLst/>
          </a:prstGeom>
          <a:noFill/>
        </p:spPr>
        <p:txBody>
          <a:bodyPr wrap="square" rtlCol="0">
            <a:spAutoFit/>
          </a:bodyPr>
          <a:lstStyle/>
          <a:p>
            <a:r>
              <a:rPr lang="en-US" altLang="ja-JP" sz="1200" dirty="0">
                <a:solidFill>
                  <a:srgbClr val="FF0000"/>
                </a:solidFill>
              </a:rPr>
              <a:t>High pressure </a:t>
            </a:r>
            <a:r>
              <a:rPr lang="en-US" altLang="ja-JP" sz="1200" dirty="0" err="1">
                <a:solidFill>
                  <a:srgbClr val="FF0000"/>
                </a:solidFill>
              </a:rPr>
              <a:t>GHe</a:t>
            </a:r>
            <a:endParaRPr lang="en-US" altLang="ja-JP" sz="1200" dirty="0">
              <a:solidFill>
                <a:srgbClr val="FF0000"/>
              </a:solidFill>
            </a:endParaRPr>
          </a:p>
        </p:txBody>
      </p:sp>
      <p:sp>
        <p:nvSpPr>
          <p:cNvPr id="83" name="テキスト ボックス 82">
            <a:extLst>
              <a:ext uri="{FF2B5EF4-FFF2-40B4-BE49-F238E27FC236}">
                <a16:creationId xmlns:a16="http://schemas.microsoft.com/office/drawing/2014/main" id="{407AB9C8-940E-C9F9-AB3C-298A8ADC43BD}"/>
              </a:ext>
            </a:extLst>
          </p:cNvPr>
          <p:cNvSpPr txBox="1"/>
          <p:nvPr/>
        </p:nvSpPr>
        <p:spPr>
          <a:xfrm>
            <a:off x="7636826" y="3669860"/>
            <a:ext cx="815079" cy="646331"/>
          </a:xfrm>
          <a:prstGeom prst="rect">
            <a:avLst/>
          </a:prstGeom>
          <a:noFill/>
        </p:spPr>
        <p:txBody>
          <a:bodyPr wrap="square" rtlCol="0">
            <a:spAutoFit/>
          </a:bodyPr>
          <a:lstStyle/>
          <a:p>
            <a:r>
              <a:rPr lang="en-US" altLang="ja-JP" sz="1200" dirty="0">
                <a:solidFill>
                  <a:srgbClr val="0000FF"/>
                </a:solidFill>
              </a:rPr>
              <a:t>Low pressure </a:t>
            </a:r>
            <a:r>
              <a:rPr lang="en-US" altLang="ja-JP" sz="1200" dirty="0" err="1">
                <a:solidFill>
                  <a:srgbClr val="0000FF"/>
                </a:solidFill>
              </a:rPr>
              <a:t>GHe</a:t>
            </a:r>
            <a:endParaRPr lang="en-US" altLang="ja-JP" sz="1200" dirty="0">
              <a:solidFill>
                <a:srgbClr val="0000FF"/>
              </a:solidFill>
            </a:endParaRPr>
          </a:p>
        </p:txBody>
      </p:sp>
      <p:sp>
        <p:nvSpPr>
          <p:cNvPr id="84" name="テキスト ボックス 83">
            <a:extLst>
              <a:ext uri="{FF2B5EF4-FFF2-40B4-BE49-F238E27FC236}">
                <a16:creationId xmlns:a16="http://schemas.microsoft.com/office/drawing/2014/main" id="{DCCA7F8E-BF4D-BE72-7D55-374BBE33CFF0}"/>
              </a:ext>
            </a:extLst>
          </p:cNvPr>
          <p:cNvSpPr txBox="1"/>
          <p:nvPr/>
        </p:nvSpPr>
        <p:spPr>
          <a:xfrm>
            <a:off x="9624472" y="4242157"/>
            <a:ext cx="767518" cy="646331"/>
          </a:xfrm>
          <a:prstGeom prst="rect">
            <a:avLst/>
          </a:prstGeom>
          <a:noFill/>
        </p:spPr>
        <p:txBody>
          <a:bodyPr wrap="none" rtlCol="0">
            <a:spAutoFit/>
          </a:bodyPr>
          <a:lstStyle/>
          <a:p>
            <a:r>
              <a:rPr kumimoji="1" lang="en-US" altLang="ja-JP" sz="1200" dirty="0"/>
              <a:t>1.7 MPa</a:t>
            </a:r>
          </a:p>
          <a:p>
            <a:r>
              <a:rPr lang="en-US" altLang="ja-JP" sz="1200" b="1" dirty="0"/>
              <a:t>298 K</a:t>
            </a:r>
          </a:p>
          <a:p>
            <a:r>
              <a:rPr kumimoji="1" lang="en-US" altLang="ja-JP" sz="1200" dirty="0"/>
              <a:t>44.58 g/s</a:t>
            </a:r>
            <a:endParaRPr kumimoji="1" lang="ja-JP" altLang="en-US" sz="1200" dirty="0"/>
          </a:p>
        </p:txBody>
      </p:sp>
      <p:sp>
        <p:nvSpPr>
          <p:cNvPr id="85" name="テキスト ボックス 84">
            <a:extLst>
              <a:ext uri="{FF2B5EF4-FFF2-40B4-BE49-F238E27FC236}">
                <a16:creationId xmlns:a16="http://schemas.microsoft.com/office/drawing/2014/main" id="{96D15255-83EB-D734-A05A-05DCF0489C71}"/>
              </a:ext>
            </a:extLst>
          </p:cNvPr>
          <p:cNvSpPr txBox="1"/>
          <p:nvPr/>
        </p:nvSpPr>
        <p:spPr>
          <a:xfrm>
            <a:off x="9224702" y="6075820"/>
            <a:ext cx="697499" cy="461665"/>
          </a:xfrm>
          <a:prstGeom prst="rect">
            <a:avLst/>
          </a:prstGeom>
          <a:noFill/>
        </p:spPr>
        <p:txBody>
          <a:bodyPr wrap="none" rtlCol="0">
            <a:spAutoFit/>
          </a:bodyPr>
          <a:lstStyle/>
          <a:p>
            <a:r>
              <a:rPr kumimoji="1" lang="en-US" altLang="ja-JP" sz="1200" dirty="0"/>
              <a:t>1.7 MPa</a:t>
            </a:r>
          </a:p>
          <a:p>
            <a:r>
              <a:rPr kumimoji="1" lang="en-US" altLang="ja-JP" sz="1200" b="1" dirty="0"/>
              <a:t>86.2 K</a:t>
            </a:r>
          </a:p>
        </p:txBody>
      </p:sp>
      <p:sp>
        <p:nvSpPr>
          <p:cNvPr id="86" name="テキスト ボックス 85">
            <a:extLst>
              <a:ext uri="{FF2B5EF4-FFF2-40B4-BE49-F238E27FC236}">
                <a16:creationId xmlns:a16="http://schemas.microsoft.com/office/drawing/2014/main" id="{0EA74ADE-923C-5025-45C6-8BF94899AC5A}"/>
              </a:ext>
            </a:extLst>
          </p:cNvPr>
          <p:cNvSpPr txBox="1"/>
          <p:nvPr/>
        </p:nvSpPr>
        <p:spPr>
          <a:xfrm>
            <a:off x="10689533" y="4152318"/>
            <a:ext cx="982514" cy="707886"/>
          </a:xfrm>
          <a:prstGeom prst="rect">
            <a:avLst/>
          </a:prstGeom>
          <a:noFill/>
        </p:spPr>
        <p:txBody>
          <a:bodyPr wrap="square" rtlCol="0">
            <a:spAutoFit/>
          </a:bodyPr>
          <a:lstStyle/>
          <a:p>
            <a:r>
              <a:rPr lang="en-US" altLang="ja-JP" sz="1200" dirty="0"/>
              <a:t>0.12 </a:t>
            </a:r>
            <a:r>
              <a:rPr kumimoji="1" lang="en-US" altLang="ja-JP" sz="1200" dirty="0"/>
              <a:t>MPa</a:t>
            </a:r>
          </a:p>
          <a:p>
            <a:r>
              <a:rPr lang="en-US" altLang="ja-JP" sz="1200" b="1" dirty="0"/>
              <a:t>274 K</a:t>
            </a:r>
          </a:p>
          <a:p>
            <a:r>
              <a:rPr kumimoji="1" lang="en-US" altLang="ja-JP" sz="1600" b="1" u="sng" dirty="0">
                <a:solidFill>
                  <a:srgbClr val="4472C4"/>
                </a:solidFill>
              </a:rPr>
              <a:t>3.75 g/s</a:t>
            </a:r>
            <a:endParaRPr kumimoji="1" lang="ja-JP" altLang="en-US" sz="1600" b="1" u="sng" dirty="0">
              <a:solidFill>
                <a:srgbClr val="4472C4"/>
              </a:solidFill>
            </a:endParaRPr>
          </a:p>
        </p:txBody>
      </p:sp>
      <p:sp>
        <p:nvSpPr>
          <p:cNvPr id="87" name="テキスト ボックス 86">
            <a:extLst>
              <a:ext uri="{FF2B5EF4-FFF2-40B4-BE49-F238E27FC236}">
                <a16:creationId xmlns:a16="http://schemas.microsoft.com/office/drawing/2014/main" id="{850A612D-D172-D6A5-94B9-321A338C8A88}"/>
              </a:ext>
            </a:extLst>
          </p:cNvPr>
          <p:cNvSpPr txBox="1"/>
          <p:nvPr/>
        </p:nvSpPr>
        <p:spPr>
          <a:xfrm>
            <a:off x="10325162" y="6082500"/>
            <a:ext cx="776046" cy="461665"/>
          </a:xfrm>
          <a:prstGeom prst="rect">
            <a:avLst/>
          </a:prstGeom>
          <a:noFill/>
        </p:spPr>
        <p:txBody>
          <a:bodyPr wrap="none" rtlCol="0">
            <a:spAutoFit/>
          </a:bodyPr>
          <a:lstStyle/>
          <a:p>
            <a:r>
              <a:rPr lang="en-US" altLang="ja-JP" sz="1200" dirty="0"/>
              <a:t>0.12 </a:t>
            </a:r>
            <a:r>
              <a:rPr kumimoji="1" lang="en-US" altLang="ja-JP" sz="1200" dirty="0"/>
              <a:t>MPa</a:t>
            </a:r>
          </a:p>
          <a:p>
            <a:r>
              <a:rPr lang="en-US" altLang="ja-JP" sz="1200" b="1" dirty="0"/>
              <a:t>82 K</a:t>
            </a:r>
            <a:endParaRPr kumimoji="1" lang="ja-JP" altLang="en-US" sz="1200" b="1" dirty="0"/>
          </a:p>
        </p:txBody>
      </p:sp>
      <p:sp>
        <p:nvSpPr>
          <p:cNvPr id="88" name="テキスト ボックス 87">
            <a:extLst>
              <a:ext uri="{FF2B5EF4-FFF2-40B4-BE49-F238E27FC236}">
                <a16:creationId xmlns:a16="http://schemas.microsoft.com/office/drawing/2014/main" id="{3F414E2B-5992-6E5C-B7D1-2AFD136D9F8F}"/>
              </a:ext>
            </a:extLst>
          </p:cNvPr>
          <p:cNvSpPr txBox="1"/>
          <p:nvPr/>
        </p:nvSpPr>
        <p:spPr>
          <a:xfrm>
            <a:off x="7864260" y="4217406"/>
            <a:ext cx="854593" cy="646331"/>
          </a:xfrm>
          <a:prstGeom prst="rect">
            <a:avLst/>
          </a:prstGeom>
          <a:noFill/>
        </p:spPr>
        <p:txBody>
          <a:bodyPr wrap="none" rtlCol="0">
            <a:spAutoFit/>
          </a:bodyPr>
          <a:lstStyle/>
          <a:p>
            <a:r>
              <a:rPr lang="en-US" altLang="ja-JP" sz="1200" dirty="0"/>
              <a:t>0.111 </a:t>
            </a:r>
            <a:r>
              <a:rPr kumimoji="1" lang="en-US" altLang="ja-JP" sz="1200" dirty="0"/>
              <a:t>MPa</a:t>
            </a:r>
          </a:p>
          <a:p>
            <a:r>
              <a:rPr lang="en-US" altLang="ja-JP" sz="1200" b="1" dirty="0"/>
              <a:t>290 K</a:t>
            </a:r>
          </a:p>
          <a:p>
            <a:r>
              <a:rPr kumimoji="1" lang="en-US" altLang="ja-JP" sz="1200" dirty="0"/>
              <a:t>43.4 g/s</a:t>
            </a:r>
            <a:endParaRPr kumimoji="1" lang="ja-JP" altLang="en-US" sz="1200" dirty="0"/>
          </a:p>
        </p:txBody>
      </p:sp>
      <p:sp>
        <p:nvSpPr>
          <p:cNvPr id="89" name="テキスト ボックス 88">
            <a:extLst>
              <a:ext uri="{FF2B5EF4-FFF2-40B4-BE49-F238E27FC236}">
                <a16:creationId xmlns:a16="http://schemas.microsoft.com/office/drawing/2014/main" id="{449F84C0-C8FF-CCB8-4F8C-FA699EFB3011}"/>
              </a:ext>
            </a:extLst>
          </p:cNvPr>
          <p:cNvSpPr txBox="1"/>
          <p:nvPr/>
        </p:nvSpPr>
        <p:spPr>
          <a:xfrm>
            <a:off x="8195443" y="6056410"/>
            <a:ext cx="854593" cy="461665"/>
          </a:xfrm>
          <a:prstGeom prst="rect">
            <a:avLst/>
          </a:prstGeom>
          <a:noFill/>
        </p:spPr>
        <p:txBody>
          <a:bodyPr wrap="none" rtlCol="0">
            <a:spAutoFit/>
          </a:bodyPr>
          <a:lstStyle/>
          <a:p>
            <a:r>
              <a:rPr lang="en-US" altLang="ja-JP" sz="1200" dirty="0"/>
              <a:t>0.111 </a:t>
            </a:r>
            <a:r>
              <a:rPr kumimoji="1" lang="en-US" altLang="ja-JP" sz="1200" dirty="0"/>
              <a:t>MPa</a:t>
            </a:r>
          </a:p>
          <a:p>
            <a:r>
              <a:rPr lang="en-US" altLang="ja-JP" sz="1200" b="1" dirty="0"/>
              <a:t>79 K</a:t>
            </a:r>
            <a:endParaRPr kumimoji="1" lang="ja-JP" altLang="en-US" sz="1200" b="1" dirty="0"/>
          </a:p>
        </p:txBody>
      </p:sp>
      <p:sp>
        <p:nvSpPr>
          <p:cNvPr id="96" name="正方形/長方形 95">
            <a:extLst>
              <a:ext uri="{FF2B5EF4-FFF2-40B4-BE49-F238E27FC236}">
                <a16:creationId xmlns:a16="http://schemas.microsoft.com/office/drawing/2014/main" id="{48AC7E73-C001-1015-1806-C621B86E81C3}"/>
              </a:ext>
            </a:extLst>
          </p:cNvPr>
          <p:cNvSpPr/>
          <p:nvPr/>
        </p:nvSpPr>
        <p:spPr>
          <a:xfrm>
            <a:off x="8140216" y="4890294"/>
            <a:ext cx="2808000" cy="40145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A231E8CB-BD1C-CFE2-EE3D-F3EA65B46AEA}"/>
              </a:ext>
            </a:extLst>
          </p:cNvPr>
          <p:cNvSpPr txBox="1"/>
          <p:nvPr/>
        </p:nvSpPr>
        <p:spPr>
          <a:xfrm>
            <a:off x="8783246" y="4933100"/>
            <a:ext cx="1627369" cy="369332"/>
          </a:xfrm>
          <a:prstGeom prst="rect">
            <a:avLst/>
          </a:prstGeom>
          <a:noFill/>
        </p:spPr>
        <p:txBody>
          <a:bodyPr wrap="none" rtlCol="0">
            <a:spAutoFit/>
          </a:bodyPr>
          <a:lstStyle/>
          <a:p>
            <a:r>
              <a:rPr kumimoji="1" lang="en-US" altLang="ja-JP" b="1" dirty="0">
                <a:solidFill>
                  <a:srgbClr val="008000"/>
                </a:solidFill>
              </a:rPr>
              <a:t>Additional H.X.</a:t>
            </a:r>
            <a:endParaRPr kumimoji="1" lang="ja-JP" altLang="en-US" b="1" dirty="0">
              <a:solidFill>
                <a:srgbClr val="008000"/>
              </a:solidFill>
            </a:endParaRPr>
          </a:p>
        </p:txBody>
      </p:sp>
      <p:sp>
        <p:nvSpPr>
          <p:cNvPr id="98" name="矢印: 左カーブ 97">
            <a:extLst>
              <a:ext uri="{FF2B5EF4-FFF2-40B4-BE49-F238E27FC236}">
                <a16:creationId xmlns:a16="http://schemas.microsoft.com/office/drawing/2014/main" id="{7656C9B8-4063-4675-69CD-41252E391D0E}"/>
              </a:ext>
            </a:extLst>
          </p:cNvPr>
          <p:cNvSpPr/>
          <p:nvPr/>
        </p:nvSpPr>
        <p:spPr>
          <a:xfrm>
            <a:off x="11562383" y="2058764"/>
            <a:ext cx="558084" cy="2725887"/>
          </a:xfrm>
          <a:prstGeom prst="curvedLeftArrow">
            <a:avLst/>
          </a:prstGeom>
          <a:solidFill>
            <a:schemeClr val="accent5">
              <a:lumMod val="40000"/>
              <a:lumOff val="60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723950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DDD7-959E-6A09-3D15-6DC3177F2BC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065A11-EBB5-6979-3FA4-A65465374BC0}"/>
              </a:ext>
            </a:extLst>
          </p:cNvPr>
          <p:cNvSpPr txBox="1"/>
          <p:nvPr/>
        </p:nvSpPr>
        <p:spPr>
          <a:xfrm>
            <a:off x="360000" y="360001"/>
            <a:ext cx="11832000" cy="461665"/>
          </a:xfrm>
          <a:prstGeom prst="rect">
            <a:avLst/>
          </a:prstGeom>
          <a:noFill/>
        </p:spPr>
        <p:txBody>
          <a:bodyPr wrap="square" rtlCol="0">
            <a:spAutoFit/>
          </a:bodyPr>
          <a:lstStyle/>
          <a:p>
            <a:r>
              <a:rPr kumimoji="1" lang="en-US" altLang="ja-JP" sz="2400" b="1" dirty="0">
                <a:latin typeface="Arial Black" panose="020B0A04020102020204" pitchFamily="34" charset="0"/>
                <a:ea typeface="メイリオ" panose="020B0604030504040204" pitchFamily="50" charset="-128"/>
              </a:rPr>
              <a:t>Reducing the use of LN</a:t>
            </a:r>
            <a:r>
              <a:rPr kumimoji="1" lang="en-US" altLang="ja-JP" sz="2400" b="1" baseline="-25000" dirty="0">
                <a:latin typeface="Arial Black" panose="020B0A04020102020204" pitchFamily="34" charset="0"/>
                <a:ea typeface="メイリオ" panose="020B0604030504040204" pitchFamily="50" charset="-128"/>
              </a:rPr>
              <a:t>2</a:t>
            </a:r>
            <a:r>
              <a:rPr kumimoji="1" lang="en-US" altLang="ja-JP" sz="2400" b="1" dirty="0">
                <a:latin typeface="Arial Black" panose="020B0A04020102020204" pitchFamily="34" charset="0"/>
                <a:ea typeface="メイリオ" panose="020B0604030504040204" pitchFamily="50" charset="-128"/>
              </a:rPr>
              <a:t>: Thermal condition of QCS cryogenic system</a:t>
            </a:r>
            <a:endParaRPr kumimoji="1" lang="ja-JP" altLang="en-US" sz="2400" b="1" dirty="0">
              <a:latin typeface="Arial Black" panose="020B0A04020102020204" pitchFamily="34" charset="0"/>
              <a:ea typeface="メイリオ" panose="020B0604030504040204" pitchFamily="50" charset="-128"/>
            </a:endParaRPr>
          </a:p>
        </p:txBody>
      </p:sp>
      <p:pic>
        <p:nvPicPr>
          <p:cNvPr id="5" name="図 4">
            <a:extLst>
              <a:ext uri="{FF2B5EF4-FFF2-40B4-BE49-F238E27FC236}">
                <a16:creationId xmlns:a16="http://schemas.microsoft.com/office/drawing/2014/main" id="{B88558F4-C8FF-3B46-D1B1-07DAF54DE07B}"/>
              </a:ext>
            </a:extLst>
          </p:cNvPr>
          <p:cNvPicPr>
            <a:picLocks noChangeAspect="1"/>
          </p:cNvPicPr>
          <p:nvPr/>
        </p:nvPicPr>
        <p:blipFill>
          <a:blip r:embed="rId2"/>
          <a:stretch>
            <a:fillRect/>
          </a:stretch>
        </p:blipFill>
        <p:spPr>
          <a:xfrm>
            <a:off x="422913" y="1356796"/>
            <a:ext cx="5673087" cy="3704710"/>
          </a:xfrm>
          <a:prstGeom prst="rect">
            <a:avLst/>
          </a:prstGeom>
        </p:spPr>
      </p:pic>
      <p:sp>
        <p:nvSpPr>
          <p:cNvPr id="7" name="テキスト ボックス 6">
            <a:extLst>
              <a:ext uri="{FF2B5EF4-FFF2-40B4-BE49-F238E27FC236}">
                <a16:creationId xmlns:a16="http://schemas.microsoft.com/office/drawing/2014/main" id="{0A4DB251-9A6B-49E6-ED3B-25D30E7315FE}"/>
              </a:ext>
            </a:extLst>
          </p:cNvPr>
          <p:cNvSpPr txBox="1"/>
          <p:nvPr/>
        </p:nvSpPr>
        <p:spPr>
          <a:xfrm>
            <a:off x="626687" y="5128067"/>
            <a:ext cx="5083487" cy="1200329"/>
          </a:xfrm>
          <a:prstGeom prst="rect">
            <a:avLst/>
          </a:prstGeom>
          <a:noFill/>
        </p:spPr>
        <p:txBody>
          <a:bodyPr wrap="square" rtlCol="0">
            <a:spAutoFit/>
          </a:bodyPr>
          <a:lstStyle/>
          <a:p>
            <a:r>
              <a:rPr kumimoji="1" lang="en-US" altLang="ja-JP" dirty="0"/>
              <a:t>1</a:t>
            </a:r>
            <a:r>
              <a:rPr kumimoji="1" lang="en-US" altLang="ja-JP" baseline="30000" dirty="0"/>
              <a:t>st </a:t>
            </a:r>
            <a:r>
              <a:rPr kumimoji="1" lang="en-US" altLang="ja-JP" dirty="0"/>
              <a:t>Heat Exchanger between high and low-pressure helium gases and nitrogen gas .</a:t>
            </a:r>
          </a:p>
          <a:p>
            <a:r>
              <a:rPr kumimoji="1" lang="en-US" altLang="ja-JP" dirty="0"/>
              <a:t>The additional heat exchanger is expected to be one third of the 1</a:t>
            </a:r>
            <a:r>
              <a:rPr kumimoji="1" lang="en-US" altLang="ja-JP" baseline="30000" dirty="0"/>
              <a:t>st</a:t>
            </a:r>
            <a:r>
              <a:rPr kumimoji="1" lang="en-US" altLang="ja-JP" dirty="0"/>
              <a:t> H.X..</a:t>
            </a:r>
            <a:endParaRPr kumimoji="1" lang="ja-JP" altLang="en-US" dirty="0"/>
          </a:p>
        </p:txBody>
      </p:sp>
      <p:pic>
        <p:nvPicPr>
          <p:cNvPr id="21" name="図 20">
            <a:extLst>
              <a:ext uri="{FF2B5EF4-FFF2-40B4-BE49-F238E27FC236}">
                <a16:creationId xmlns:a16="http://schemas.microsoft.com/office/drawing/2014/main" id="{6389DA47-A6AB-75D8-3EAB-0FF8A1E609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99816" y="1794461"/>
            <a:ext cx="5837305" cy="4426089"/>
          </a:xfrm>
          <a:prstGeom prst="rect">
            <a:avLst/>
          </a:prstGeom>
        </p:spPr>
      </p:pic>
      <p:sp>
        <p:nvSpPr>
          <p:cNvPr id="23" name="テキスト ボックス 22">
            <a:extLst>
              <a:ext uri="{FF2B5EF4-FFF2-40B4-BE49-F238E27FC236}">
                <a16:creationId xmlns:a16="http://schemas.microsoft.com/office/drawing/2014/main" id="{C3F5A853-7F66-E198-62E3-5774C303531A}"/>
              </a:ext>
            </a:extLst>
          </p:cNvPr>
          <p:cNvSpPr txBox="1"/>
          <p:nvPr/>
        </p:nvSpPr>
        <p:spPr>
          <a:xfrm>
            <a:off x="7329377" y="6220550"/>
            <a:ext cx="4124462" cy="369332"/>
          </a:xfrm>
          <a:prstGeom prst="rect">
            <a:avLst/>
          </a:prstGeom>
          <a:noFill/>
        </p:spPr>
        <p:txBody>
          <a:bodyPr wrap="none" rtlCol="0">
            <a:spAutoFit/>
          </a:bodyPr>
          <a:lstStyle/>
          <a:p>
            <a:r>
              <a:rPr kumimoji="1" lang="en-US" altLang="ja-JP" dirty="0"/>
              <a:t>QCS-R Helium refrigerator and sub-cooler </a:t>
            </a:r>
            <a:endParaRPr kumimoji="1" lang="ja-JP" altLang="en-US" dirty="0"/>
          </a:p>
        </p:txBody>
      </p:sp>
      <p:sp>
        <p:nvSpPr>
          <p:cNvPr id="25" name="四角形: 角を丸くする 24">
            <a:extLst>
              <a:ext uri="{FF2B5EF4-FFF2-40B4-BE49-F238E27FC236}">
                <a16:creationId xmlns:a16="http://schemas.microsoft.com/office/drawing/2014/main" id="{CDEA2A9B-4266-D072-BD87-59B38A87A6FF}"/>
              </a:ext>
            </a:extLst>
          </p:cNvPr>
          <p:cNvSpPr/>
          <p:nvPr/>
        </p:nvSpPr>
        <p:spPr>
          <a:xfrm>
            <a:off x="8215421" y="2398475"/>
            <a:ext cx="1138948" cy="231308"/>
          </a:xfrm>
          <a:prstGeom prst="roundRect">
            <a:avLst/>
          </a:prstGeom>
          <a:solidFill>
            <a:schemeClr val="accent5">
              <a:lumMod val="40000"/>
              <a:lumOff val="60000"/>
            </a:schemeClr>
          </a:solidFill>
          <a:ln>
            <a:solidFill>
              <a:srgbClr val="69D8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rgbClr val="0000FF"/>
                </a:solidFill>
              </a:rPr>
              <a:t>Additional H.X</a:t>
            </a:r>
            <a:r>
              <a:rPr kumimoji="1" lang="en-US" altLang="ja-JP" b="1" dirty="0">
                <a:solidFill>
                  <a:srgbClr val="0000FF"/>
                </a:solidFill>
              </a:rPr>
              <a:t>.</a:t>
            </a:r>
            <a:endParaRPr kumimoji="1" lang="ja-JP" altLang="en-US" b="1" dirty="0">
              <a:solidFill>
                <a:srgbClr val="0000FF"/>
              </a:solidFill>
            </a:endParaRPr>
          </a:p>
        </p:txBody>
      </p:sp>
      <p:sp>
        <p:nvSpPr>
          <p:cNvPr id="27" name="テキスト ボックス 26">
            <a:extLst>
              <a:ext uri="{FF2B5EF4-FFF2-40B4-BE49-F238E27FC236}">
                <a16:creationId xmlns:a16="http://schemas.microsoft.com/office/drawing/2014/main" id="{5B738A88-84DB-11E6-1972-04311B91C379}"/>
              </a:ext>
            </a:extLst>
          </p:cNvPr>
          <p:cNvSpPr txBox="1"/>
          <p:nvPr/>
        </p:nvSpPr>
        <p:spPr>
          <a:xfrm>
            <a:off x="7078038" y="1356796"/>
            <a:ext cx="4080861" cy="369332"/>
          </a:xfrm>
          <a:prstGeom prst="rect">
            <a:avLst/>
          </a:prstGeom>
          <a:noFill/>
        </p:spPr>
        <p:txBody>
          <a:bodyPr wrap="none" rtlCol="0">
            <a:spAutoFit/>
          </a:bodyPr>
          <a:lstStyle/>
          <a:p>
            <a:r>
              <a:rPr kumimoji="1" lang="en-US" altLang="ja-JP" dirty="0"/>
              <a:t>Location of the additional heat exchanger</a:t>
            </a:r>
            <a:endParaRPr kumimoji="1" lang="ja-JP" altLang="en-US" dirty="0"/>
          </a:p>
        </p:txBody>
      </p:sp>
    </p:spTree>
    <p:extLst>
      <p:ext uri="{BB962C8B-B14F-4D97-AF65-F5344CB8AC3E}">
        <p14:creationId xmlns:p14="http://schemas.microsoft.com/office/powerpoint/2010/main" val="3819662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92BC-99F8-7474-E723-B2F88AFADD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35E8A99-2404-B591-B415-CFF02143123F}"/>
              </a:ext>
            </a:extLst>
          </p:cNvPr>
          <p:cNvSpPr txBox="1"/>
          <p:nvPr/>
        </p:nvSpPr>
        <p:spPr>
          <a:xfrm>
            <a:off x="360000" y="360001"/>
            <a:ext cx="7185300"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Cooling-power margin of the refrigerators</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5B41D5DF-F571-2A47-BFF4-003E1B4EF387}"/>
              </a:ext>
            </a:extLst>
          </p:cNvPr>
          <p:cNvSpPr txBox="1"/>
          <p:nvPr/>
        </p:nvSpPr>
        <p:spPr>
          <a:xfrm>
            <a:off x="359999" y="793957"/>
            <a:ext cx="11690786" cy="2135906"/>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We have begun to investigate the margin of cooling capacity in preparation for future upgrade plans.</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How to estimate current cooling-power margin:</a:t>
            </a:r>
          </a:p>
          <a:p>
            <a:pPr marL="800100" lvl="2" indent="-342900">
              <a:lnSpc>
                <a:spcPct val="120000"/>
              </a:lnSpc>
              <a:spcAft>
                <a:spcPts val="600"/>
              </a:spcAft>
              <a:buFont typeface="メイリオ" panose="020B0604030504040204" pitchFamily="50" charset="-128"/>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liquid level in the receiver is controlled to prevent liquid helium from overflowing by using a heater to evaporate the extra helium produced.</a:t>
            </a:r>
          </a:p>
          <a:p>
            <a:pPr marL="800100" lvl="2" indent="-342900">
              <a:lnSpc>
                <a:spcPct val="120000"/>
              </a:lnSpc>
              <a:spcAft>
                <a:spcPts val="600"/>
              </a:spcAft>
              <a:buFont typeface="メイリオ" panose="020B0604030504040204" pitchFamily="50" charset="-128"/>
              <a:buChar char="–"/>
            </a:pPr>
            <a:r>
              <a:rPr kumimoji="1" lang="en-US" altLang="ja-JP" sz="2000" u="sng" dirty="0">
                <a:latin typeface="Arial" panose="020B0604020202020204" pitchFamily="34" charset="0"/>
                <a:ea typeface="メイリオ" panose="020B0604030504040204" pitchFamily="50" charset="-128"/>
                <a:cs typeface="Arial" panose="020B0604020202020204" pitchFamily="34" charset="0"/>
              </a:rPr>
              <a:t>Heater power</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is as the </a:t>
            </a:r>
            <a:r>
              <a:rPr kumimoji="1" lang="en-US" altLang="ja-JP" sz="2000" u="sng" dirty="0">
                <a:latin typeface="Arial" panose="020B0604020202020204" pitchFamily="34" charset="0"/>
                <a:ea typeface="メイリオ" panose="020B0604030504040204" pitchFamily="50" charset="-128"/>
                <a:cs typeface="Arial" panose="020B0604020202020204" pitchFamily="34" charset="0"/>
              </a:rPr>
              <a:t>refrigerator power margin</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t>
            </a:r>
          </a:p>
        </p:txBody>
      </p:sp>
      <p:sp>
        <p:nvSpPr>
          <p:cNvPr id="3" name="テキスト ボックス 2">
            <a:extLst>
              <a:ext uri="{FF2B5EF4-FFF2-40B4-BE49-F238E27FC236}">
                <a16:creationId xmlns:a16="http://schemas.microsoft.com/office/drawing/2014/main" id="{9910D1FD-98B5-92C1-5CDB-A09875A0A1B0}"/>
              </a:ext>
            </a:extLst>
          </p:cNvPr>
          <p:cNvSpPr txBox="1"/>
          <p:nvPr/>
        </p:nvSpPr>
        <p:spPr>
          <a:xfrm>
            <a:off x="7197920" y="2420334"/>
            <a:ext cx="2050333" cy="427746"/>
          </a:xfrm>
          <a:prstGeom prst="rect">
            <a:avLst/>
          </a:prstGeom>
          <a:solidFill>
            <a:srgbClr val="FFFF00"/>
          </a:solidFill>
        </p:spPr>
        <p:txBody>
          <a:bodyPr wrap="square" rtlCol="0">
            <a:spAutoFit/>
          </a:bodyPr>
          <a:lstStyle/>
          <a:p>
            <a:pPr marL="0" lvl="1">
              <a:lnSpc>
                <a:spcPct val="120000"/>
              </a:lnSpc>
              <a:spcAft>
                <a:spcPts val="600"/>
              </a:spcAft>
            </a:pP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P</a:t>
            </a:r>
            <a:r>
              <a:rPr kumimoji="1" lang="en-US" altLang="ja-JP" sz="2000" baseline="-25000" dirty="0" err="1">
                <a:latin typeface="Arial" panose="020B0604020202020204" pitchFamily="34" charset="0"/>
                <a:ea typeface="メイリオ" panose="020B0604030504040204" pitchFamily="50" charset="-128"/>
                <a:cs typeface="Arial" panose="020B0604020202020204" pitchFamily="34" charset="0"/>
              </a:rPr>
              <a:t>heater</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 </a:t>
            </a: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P</a:t>
            </a:r>
            <a:r>
              <a:rPr kumimoji="1" lang="en-US" altLang="ja-JP" sz="2000" baseline="-25000" dirty="0" err="1">
                <a:latin typeface="Arial" panose="020B0604020202020204" pitchFamily="34" charset="0"/>
                <a:ea typeface="メイリオ" panose="020B0604030504040204" pitchFamily="50" charset="-128"/>
                <a:cs typeface="Arial" panose="020B0604020202020204" pitchFamily="34" charset="0"/>
              </a:rPr>
              <a:t>margin</a:t>
            </a:r>
            <a:endParaRPr kumimoji="1" lang="en-US" altLang="ja-JP" sz="2000" baseline="-25000" dirty="0">
              <a:latin typeface="Arial" panose="020B0604020202020204" pitchFamily="34" charset="0"/>
              <a:ea typeface="メイリオ" panose="020B0604030504040204" pitchFamily="50" charset="-128"/>
              <a:cs typeface="Arial" panose="020B0604020202020204" pitchFamily="34" charset="0"/>
            </a:endParaRPr>
          </a:p>
        </p:txBody>
      </p:sp>
      <p:grpSp>
        <p:nvGrpSpPr>
          <p:cNvPr id="8" name="グループ化 7">
            <a:extLst>
              <a:ext uri="{FF2B5EF4-FFF2-40B4-BE49-F238E27FC236}">
                <a16:creationId xmlns:a16="http://schemas.microsoft.com/office/drawing/2014/main" id="{3AA52148-3CE5-31A7-BD00-95AF262D7CD3}"/>
              </a:ext>
            </a:extLst>
          </p:cNvPr>
          <p:cNvGrpSpPr/>
          <p:nvPr/>
        </p:nvGrpSpPr>
        <p:grpSpPr>
          <a:xfrm>
            <a:off x="2864" y="3477131"/>
            <a:ext cx="6907020" cy="3380869"/>
            <a:chOff x="7059230" y="4213252"/>
            <a:chExt cx="5112390" cy="2502428"/>
          </a:xfrm>
        </p:grpSpPr>
        <p:pic>
          <p:nvPicPr>
            <p:cNvPr id="5" name="Picture 2" descr="Please Brawser Reload">
              <a:extLst>
                <a:ext uri="{FF2B5EF4-FFF2-40B4-BE49-F238E27FC236}">
                  <a16:creationId xmlns:a16="http://schemas.microsoft.com/office/drawing/2014/main" id="{82787801-21B3-8DD5-9A57-7944024AB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230" y="4213252"/>
              <a:ext cx="5112390" cy="2502428"/>
            </a:xfrm>
            <a:prstGeom prst="rect">
              <a:avLst/>
            </a:prstGeom>
            <a:noFill/>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1D9C64AF-5134-E809-1072-366872514B46}"/>
                </a:ext>
              </a:extLst>
            </p:cNvPr>
            <p:cNvSpPr/>
            <p:nvPr/>
          </p:nvSpPr>
          <p:spPr>
            <a:xfrm>
              <a:off x="11142133" y="5637453"/>
              <a:ext cx="991580" cy="788747"/>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spcAft>
                  <a:spcPts val="600"/>
                </a:spcAft>
              </a:pPr>
              <a:endParaRPr kumimoji="1" lang="ja-JP" altLang="en-US">
                <a:latin typeface="Arial" panose="020B0604020202020204" pitchFamily="34" charset="0"/>
                <a:cs typeface="Arial" panose="020B0604020202020204" pitchFamily="34" charset="0"/>
              </a:endParaRPr>
            </a:p>
          </p:txBody>
        </p:sp>
      </p:grpSp>
      <p:grpSp>
        <p:nvGrpSpPr>
          <p:cNvPr id="18" name="グループ化 17">
            <a:extLst>
              <a:ext uri="{FF2B5EF4-FFF2-40B4-BE49-F238E27FC236}">
                <a16:creationId xmlns:a16="http://schemas.microsoft.com/office/drawing/2014/main" id="{098A7C1E-1D27-3D86-ECAE-655EE2C98FBE}"/>
              </a:ext>
            </a:extLst>
          </p:cNvPr>
          <p:cNvGrpSpPr/>
          <p:nvPr/>
        </p:nvGrpSpPr>
        <p:grpSpPr>
          <a:xfrm>
            <a:off x="6951590" y="3477131"/>
            <a:ext cx="5237547" cy="3380869"/>
            <a:chOff x="6951590" y="3477131"/>
            <a:chExt cx="5237547" cy="3380869"/>
          </a:xfrm>
        </p:grpSpPr>
        <p:pic>
          <p:nvPicPr>
            <p:cNvPr id="11" name="図 10" descr="時計, 記号 が含まれている画像&#10;&#10;自動的に生成された説明">
              <a:extLst>
                <a:ext uri="{FF2B5EF4-FFF2-40B4-BE49-F238E27FC236}">
                  <a16:creationId xmlns:a16="http://schemas.microsoft.com/office/drawing/2014/main" id="{DCCA58BC-BF54-4224-0702-CDBAD957EB52}"/>
                </a:ext>
              </a:extLst>
            </p:cNvPr>
            <p:cNvPicPr>
              <a:picLocks noChangeAspect="1"/>
            </p:cNvPicPr>
            <p:nvPr/>
          </p:nvPicPr>
          <p:blipFill rotWithShape="1">
            <a:blip r:embed="rId3">
              <a:extLst>
                <a:ext uri="{28A0092B-C50C-407E-A947-70E740481C1C}">
                  <a14:useLocalDpi xmlns:a14="http://schemas.microsoft.com/office/drawing/2010/main" val="0"/>
                </a:ext>
              </a:extLst>
            </a:blip>
            <a:srcRect r="61409"/>
            <a:stretch/>
          </p:blipFill>
          <p:spPr>
            <a:xfrm>
              <a:off x="10089980" y="4007822"/>
              <a:ext cx="1684196" cy="2319486"/>
            </a:xfrm>
            <a:prstGeom prst="rect">
              <a:avLst/>
            </a:prstGeom>
          </p:spPr>
        </p:pic>
        <p:pic>
          <p:nvPicPr>
            <p:cNvPr id="17" name="図 16" descr="時計, 記号 が含まれている画像&#10;&#10;自動的に生成された説明">
              <a:extLst>
                <a:ext uri="{FF2B5EF4-FFF2-40B4-BE49-F238E27FC236}">
                  <a16:creationId xmlns:a16="http://schemas.microsoft.com/office/drawing/2014/main" id="{C8E691B5-FC7F-F3EC-2A05-7DA3EF8E118B}"/>
                </a:ext>
              </a:extLst>
            </p:cNvPr>
            <p:cNvPicPr>
              <a:picLocks noChangeAspect="1"/>
            </p:cNvPicPr>
            <p:nvPr/>
          </p:nvPicPr>
          <p:blipFill rotWithShape="1">
            <a:blip r:embed="rId3">
              <a:extLst>
                <a:ext uri="{28A0092B-C50C-407E-A947-70E740481C1C}">
                  <a14:useLocalDpi xmlns:a14="http://schemas.microsoft.com/office/drawing/2010/main" val="0"/>
                </a:ext>
              </a:extLst>
            </a:blip>
            <a:srcRect l="61409"/>
            <a:stretch/>
          </p:blipFill>
          <p:spPr>
            <a:xfrm>
              <a:off x="7378125" y="4022766"/>
              <a:ext cx="1684197" cy="2319486"/>
            </a:xfrm>
            <a:prstGeom prst="rect">
              <a:avLst/>
            </a:prstGeom>
          </p:spPr>
        </p:pic>
        <p:grpSp>
          <p:nvGrpSpPr>
            <p:cNvPr id="15" name="グループ化 14">
              <a:extLst>
                <a:ext uri="{FF2B5EF4-FFF2-40B4-BE49-F238E27FC236}">
                  <a16:creationId xmlns:a16="http://schemas.microsoft.com/office/drawing/2014/main" id="{4B5CBA48-1462-1DCE-2270-C078800ACFAF}"/>
                </a:ext>
              </a:extLst>
            </p:cNvPr>
            <p:cNvGrpSpPr/>
            <p:nvPr/>
          </p:nvGrpSpPr>
          <p:grpSpPr>
            <a:xfrm>
              <a:off x="6951590" y="3477131"/>
              <a:ext cx="5237547" cy="3380869"/>
              <a:chOff x="7023884" y="3378623"/>
              <a:chExt cx="5237547" cy="3380869"/>
            </a:xfrm>
          </p:grpSpPr>
          <p:sp>
            <p:nvSpPr>
              <p:cNvPr id="9" name="テキスト ボックス 8">
                <a:extLst>
                  <a:ext uri="{FF2B5EF4-FFF2-40B4-BE49-F238E27FC236}">
                    <a16:creationId xmlns:a16="http://schemas.microsoft.com/office/drawing/2014/main" id="{E1AD99DE-E3F9-06C3-CF7F-6E498E91288C}"/>
                  </a:ext>
                </a:extLst>
              </p:cNvPr>
              <p:cNvSpPr txBox="1"/>
              <p:nvPr/>
            </p:nvSpPr>
            <p:spPr>
              <a:xfrm>
                <a:off x="7143315" y="6236272"/>
                <a:ext cx="2298407" cy="523220"/>
              </a:xfrm>
              <a:prstGeom prst="rect">
                <a:avLst/>
              </a:prstGeom>
              <a:solidFill>
                <a:schemeClr val="bg1"/>
              </a:solidFill>
            </p:spPr>
            <p:txBody>
              <a:bodyPr wrap="square" rtlCol="0">
                <a:spAutoFit/>
              </a:bodyPr>
              <a:lstStyle/>
              <a:p>
                <a:pPr marL="0" lvl="1" algn="ctr"/>
                <a:r>
                  <a:rPr kumimoji="1" lang="en-US" altLang="ja-JP" sz="1400" dirty="0">
                    <a:latin typeface="Arial" panose="020B0604020202020204" pitchFamily="34" charset="0"/>
                    <a:ea typeface="メイリオ" panose="020B0604030504040204" pitchFamily="50" charset="-128"/>
                    <a:cs typeface="Arial" panose="020B0604020202020204" pitchFamily="34" charset="0"/>
                  </a:rPr>
                  <a:t>Decrease</a:t>
                </a:r>
                <a:br>
                  <a:rPr kumimoji="1" lang="en-US" altLang="ja-JP" sz="1400" dirty="0">
                    <a:latin typeface="Arial" panose="020B0604020202020204" pitchFamily="34" charset="0"/>
                    <a:ea typeface="メイリオ" panose="020B0604030504040204" pitchFamily="50" charset="-128"/>
                    <a:cs typeface="Arial" panose="020B0604020202020204" pitchFamily="34" charset="0"/>
                  </a:rPr>
                </a:br>
                <a:r>
                  <a:rPr kumimoji="1" lang="en-US" altLang="ja-JP" sz="1400" dirty="0">
                    <a:latin typeface="Arial" panose="020B0604020202020204" pitchFamily="34" charset="0"/>
                    <a:ea typeface="メイリオ" panose="020B0604030504040204" pitchFamily="50" charset="-128"/>
                    <a:cs typeface="Arial" panose="020B0604020202020204" pitchFamily="34" charset="0"/>
                  </a:rPr>
                  <a:t>heater power</a:t>
                </a:r>
              </a:p>
            </p:txBody>
          </p:sp>
          <p:sp>
            <p:nvSpPr>
              <p:cNvPr id="10" name="テキスト ボックス 9">
                <a:extLst>
                  <a:ext uri="{FF2B5EF4-FFF2-40B4-BE49-F238E27FC236}">
                    <a16:creationId xmlns:a16="http://schemas.microsoft.com/office/drawing/2014/main" id="{096CDC5D-D84C-AA36-B836-DB54C949EBDF}"/>
                  </a:ext>
                </a:extLst>
              </p:cNvPr>
              <p:cNvSpPr txBox="1"/>
              <p:nvPr/>
            </p:nvSpPr>
            <p:spPr>
              <a:xfrm>
                <a:off x="9893592" y="6236272"/>
                <a:ext cx="2298408" cy="523220"/>
              </a:xfrm>
              <a:prstGeom prst="rect">
                <a:avLst/>
              </a:prstGeom>
              <a:solidFill>
                <a:schemeClr val="bg1"/>
              </a:solidFill>
            </p:spPr>
            <p:txBody>
              <a:bodyPr wrap="square" rtlCol="0">
                <a:spAutoFit/>
              </a:bodyPr>
              <a:lstStyle/>
              <a:p>
                <a:pPr marL="0" lvl="1" algn="ctr"/>
                <a:r>
                  <a:rPr kumimoji="1" lang="en-US" altLang="ja-JP" sz="1400" dirty="0">
                    <a:latin typeface="Arial" panose="020B0604020202020204" pitchFamily="34" charset="0"/>
                    <a:ea typeface="メイリオ" panose="020B0604030504040204" pitchFamily="50" charset="-128"/>
                    <a:cs typeface="Arial" panose="020B0604020202020204" pitchFamily="34" charset="0"/>
                  </a:rPr>
                  <a:t>Increase</a:t>
                </a:r>
                <a:br>
                  <a:rPr kumimoji="1" lang="en-US" altLang="ja-JP" sz="1400" dirty="0">
                    <a:latin typeface="Arial" panose="020B0604020202020204" pitchFamily="34" charset="0"/>
                    <a:ea typeface="メイリオ" panose="020B0604030504040204" pitchFamily="50" charset="-128"/>
                    <a:cs typeface="Arial" panose="020B0604020202020204" pitchFamily="34" charset="0"/>
                  </a:rPr>
                </a:br>
                <a:r>
                  <a:rPr kumimoji="1" lang="en-US" altLang="ja-JP" sz="1400" dirty="0">
                    <a:latin typeface="Arial" panose="020B0604020202020204" pitchFamily="34" charset="0"/>
                    <a:ea typeface="メイリオ" panose="020B0604030504040204" pitchFamily="50" charset="-128"/>
                    <a:cs typeface="Arial" panose="020B0604020202020204" pitchFamily="34" charset="0"/>
                  </a:rPr>
                  <a:t>heater power</a:t>
                </a:r>
              </a:p>
            </p:txBody>
          </p:sp>
          <p:sp>
            <p:nvSpPr>
              <p:cNvPr id="13" name="テキスト ボックス 12">
                <a:extLst>
                  <a:ext uri="{FF2B5EF4-FFF2-40B4-BE49-F238E27FC236}">
                    <a16:creationId xmlns:a16="http://schemas.microsoft.com/office/drawing/2014/main" id="{BA8D98E9-7FA5-030B-DD95-38DDF6027E03}"/>
                  </a:ext>
                </a:extLst>
              </p:cNvPr>
              <p:cNvSpPr txBox="1"/>
              <p:nvPr/>
            </p:nvSpPr>
            <p:spPr>
              <a:xfrm>
                <a:off x="7023884" y="3378623"/>
                <a:ext cx="2611539" cy="523220"/>
              </a:xfrm>
              <a:prstGeom prst="rect">
                <a:avLst/>
              </a:prstGeom>
              <a:noFill/>
            </p:spPr>
            <p:txBody>
              <a:bodyPr wrap="square" rtlCol="0">
                <a:spAutoFit/>
              </a:bodyPr>
              <a:lstStyle/>
              <a:p>
                <a:pPr marL="0" lvl="1"/>
                <a:r>
                  <a:rPr kumimoji="1" lang="en-US" altLang="ja-JP" sz="1400" dirty="0">
                    <a:latin typeface="Arial" panose="020B0604020202020204" pitchFamily="34" charset="0"/>
                    <a:ea typeface="メイリオ" panose="020B0604030504040204" pitchFamily="50" charset="-128"/>
                    <a:cs typeface="Arial" panose="020B0604020202020204" pitchFamily="34" charset="0"/>
                  </a:rPr>
                  <a:t>Liquid Helium</a:t>
                </a:r>
              </a:p>
              <a:p>
                <a:pPr marL="0" lvl="1"/>
                <a:r>
                  <a:rPr kumimoji="1" lang="en-US" altLang="ja-JP" sz="1400" dirty="0">
                    <a:latin typeface="Arial" panose="020B0604020202020204" pitchFamily="34" charset="0"/>
                    <a:ea typeface="メイリオ" panose="020B0604030504040204" pitchFamily="50" charset="-128"/>
                    <a:cs typeface="Arial" panose="020B0604020202020204" pitchFamily="34" charset="0"/>
                  </a:rPr>
                  <a:t>from Liquefier    to Magnets</a:t>
                </a:r>
              </a:p>
            </p:txBody>
          </p:sp>
          <p:sp>
            <p:nvSpPr>
              <p:cNvPr id="14" name="テキスト ボックス 13">
                <a:extLst>
                  <a:ext uri="{FF2B5EF4-FFF2-40B4-BE49-F238E27FC236}">
                    <a16:creationId xmlns:a16="http://schemas.microsoft.com/office/drawing/2014/main" id="{ECBA6548-78E2-3756-7C09-0EE64E211294}"/>
                  </a:ext>
                </a:extLst>
              </p:cNvPr>
              <p:cNvSpPr txBox="1"/>
              <p:nvPr/>
            </p:nvSpPr>
            <p:spPr>
              <a:xfrm>
                <a:off x="9649892" y="3378623"/>
                <a:ext cx="2611539" cy="523220"/>
              </a:xfrm>
              <a:prstGeom prst="rect">
                <a:avLst/>
              </a:prstGeom>
              <a:noFill/>
            </p:spPr>
            <p:txBody>
              <a:bodyPr wrap="square" rtlCol="0">
                <a:spAutoFit/>
              </a:bodyPr>
              <a:lstStyle/>
              <a:p>
                <a:pPr marL="0" lvl="1"/>
                <a:r>
                  <a:rPr kumimoji="1" lang="en-US" altLang="ja-JP" sz="1400" dirty="0">
                    <a:latin typeface="Arial" panose="020B0604020202020204" pitchFamily="34" charset="0"/>
                    <a:ea typeface="メイリオ" panose="020B0604030504040204" pitchFamily="50" charset="-128"/>
                    <a:cs typeface="Arial" panose="020B0604020202020204" pitchFamily="34" charset="0"/>
                  </a:rPr>
                  <a:t>Liquid Helium</a:t>
                </a:r>
              </a:p>
              <a:p>
                <a:pPr marL="0" lvl="1"/>
                <a:r>
                  <a:rPr kumimoji="1" lang="en-US" altLang="ja-JP" sz="1400" dirty="0">
                    <a:latin typeface="Arial" panose="020B0604020202020204" pitchFamily="34" charset="0"/>
                    <a:ea typeface="メイリオ" panose="020B0604030504040204" pitchFamily="50" charset="-128"/>
                    <a:cs typeface="Arial" panose="020B0604020202020204" pitchFamily="34" charset="0"/>
                  </a:rPr>
                  <a:t>from Liquefier    to Magnets</a:t>
                </a:r>
              </a:p>
            </p:txBody>
          </p:sp>
        </p:grpSp>
      </p:grpSp>
    </p:spTree>
    <p:extLst>
      <p:ext uri="{BB962C8B-B14F-4D97-AF65-F5344CB8AC3E}">
        <p14:creationId xmlns:p14="http://schemas.microsoft.com/office/powerpoint/2010/main" val="1917811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20728-57F8-2F47-D6F5-F6F47B3F5BC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5E34B0A-01AD-EA42-63A2-B39076FADF58}"/>
              </a:ext>
            </a:extLst>
          </p:cNvPr>
          <p:cNvSpPr txBox="1"/>
          <p:nvPr/>
        </p:nvSpPr>
        <p:spPr>
          <a:xfrm>
            <a:off x="360000" y="360001"/>
            <a:ext cx="1398140"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Outline</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101EFE89-F902-96DF-F21A-73346D900DB1}"/>
              </a:ext>
            </a:extLst>
          </p:cNvPr>
          <p:cNvSpPr txBox="1"/>
          <p:nvPr/>
        </p:nvSpPr>
        <p:spPr>
          <a:xfrm>
            <a:off x="359999" y="793957"/>
            <a:ext cx="11697414" cy="5783058"/>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Main work carried out </a:t>
            </a:r>
            <a:r>
              <a:rPr kumimoji="1" lang="en-US" altLang="ja-JP" sz="2000">
                <a:latin typeface="Arial" panose="020B0604020202020204" pitchFamily="34" charset="0"/>
                <a:ea typeface="メイリオ" panose="020B0604030504040204" pitchFamily="50" charset="-128"/>
                <a:cs typeface="Arial" panose="020B0604020202020204" pitchFamily="34" charset="0"/>
              </a:rPr>
              <a:t>during LS1</a:t>
            </a:r>
            <a:endParaRPr kumimoji="1" lang="en-US" altLang="ja-JP" sz="2000" dirty="0">
              <a:latin typeface="Arial" panose="020B0604020202020204" pitchFamily="34" charset="0"/>
              <a:ea typeface="メイリオ" panose="020B0604030504040204" pitchFamily="50" charset="-128"/>
              <a:cs typeface="Arial" panose="020B0604020202020204" pitchFamily="34" charset="0"/>
            </a:endParaRPr>
          </a:p>
          <a:p>
            <a:pPr marL="457200" lvl="2">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(1) Modifications of the  head of QCS cryostat to reduce background</a:t>
            </a:r>
          </a:p>
          <a:p>
            <a:pPr marL="457200" lvl="2">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(2) Repair of vacuum leakage at the QCSR service cryostat</a:t>
            </a:r>
          </a:p>
          <a:p>
            <a:pPr marL="457200" lvl="2">
              <a:lnSpc>
                <a:spcPct val="120000"/>
              </a:lnSpc>
              <a:spcAft>
                <a:spcPts val="600"/>
              </a:spcAft>
            </a:pPr>
            <a:endParaRPr kumimoji="1" lang="en-US" altLang="ja-JP" sz="2000" dirty="0">
              <a:latin typeface="Arial" panose="020B0604020202020204" pitchFamily="34" charset="0"/>
              <a:ea typeface="メイリオ" panose="020B0604030504040204" pitchFamily="50" charset="-128"/>
              <a:cs typeface="Arial" panose="020B0604020202020204" pitchFamily="34" charset="0"/>
            </a:endParaRP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Operational status (cooling, magnet power supply)</a:t>
            </a:r>
          </a:p>
          <a:p>
            <a:pPr marL="342900" lvl="1" indent="-342900">
              <a:lnSpc>
                <a:spcPct val="120000"/>
              </a:lnSpc>
              <a:spcAft>
                <a:spcPts val="600"/>
              </a:spcAft>
              <a:buFont typeface="Arial" panose="020B0604020202020204" pitchFamily="34" charset="0"/>
              <a:buChar char="•"/>
            </a:pPr>
            <a:endParaRPr kumimoji="1" lang="en-US" altLang="ja-JP" sz="2000" dirty="0">
              <a:latin typeface="Arial" panose="020B0604020202020204" pitchFamily="34" charset="0"/>
              <a:ea typeface="メイリオ" panose="020B0604030504040204" pitchFamily="50" charset="-128"/>
              <a:cs typeface="Arial" panose="020B0604020202020204" pitchFamily="34" charset="0"/>
            </a:endParaRP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Plan for anti-ageing of old system</a:t>
            </a:r>
          </a:p>
          <a:p>
            <a:pPr marL="457200" lvl="2">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(1) Overhaul of electric motor for helium compressor</a:t>
            </a:r>
          </a:p>
          <a:p>
            <a:pPr marL="457200" lvl="2">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(2) Refrigeration control system renewal</a:t>
            </a:r>
          </a:p>
          <a:p>
            <a:pPr marL="457200" lvl="2">
              <a:lnSpc>
                <a:spcPct val="120000"/>
              </a:lnSpc>
              <a:spcAft>
                <a:spcPts val="600"/>
              </a:spcAft>
            </a:pPr>
            <a:endParaRPr kumimoji="1" lang="en-US" altLang="ja-JP" sz="2000" dirty="0">
              <a:latin typeface="Arial" panose="020B0604020202020204" pitchFamily="34" charset="0"/>
              <a:ea typeface="メイリオ" panose="020B0604030504040204" pitchFamily="50" charset="-128"/>
              <a:cs typeface="Arial" panose="020B0604020202020204" pitchFamily="34" charset="0"/>
            </a:endParaRP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Considerations</a:t>
            </a:r>
          </a:p>
          <a:p>
            <a:pPr marL="457200" lvl="2">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(1) Additional heat exchanger</a:t>
            </a:r>
          </a:p>
          <a:p>
            <a:pPr marL="457200" lvl="2">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(2) Cooling margin of refrigerator</a:t>
            </a:r>
          </a:p>
        </p:txBody>
      </p:sp>
    </p:spTree>
    <p:extLst>
      <p:ext uri="{BB962C8B-B14F-4D97-AF65-F5344CB8AC3E}">
        <p14:creationId xmlns:p14="http://schemas.microsoft.com/office/powerpoint/2010/main" val="30364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22B99-2838-AEA6-A4CF-DA99E53CDB8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4D99569-CEC0-0E6B-BE80-EC7156B3232F}"/>
              </a:ext>
            </a:extLst>
          </p:cNvPr>
          <p:cNvSpPr txBox="1"/>
          <p:nvPr/>
        </p:nvSpPr>
        <p:spPr>
          <a:xfrm>
            <a:off x="360000" y="360001"/>
            <a:ext cx="11191846"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History of the heater power of QCSR ( margin of the refrigerator )</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17544E38-1D72-AE85-BC52-CCC2EF7EAC07}"/>
              </a:ext>
            </a:extLst>
          </p:cNvPr>
          <p:cNvSpPr txBox="1"/>
          <p:nvPr/>
        </p:nvSpPr>
        <p:spPr>
          <a:xfrm>
            <a:off x="359999" y="793957"/>
            <a:ext cx="11273201" cy="2428293"/>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heater power varied and exhibited 0 watt, sometimes. The variation caused by change of operation conditions such as the liquid nitrogen filling. A heater power of 0 W indicates that the heat load exceeds the liquid helium supply.</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Even if the control is well adjusted and the heater power can be smoothed, the margin is only ~20 W for a cooling power of 250 W.</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We need careful consideration to maintain the margin of the cooling power. </a:t>
            </a:r>
          </a:p>
        </p:txBody>
      </p:sp>
      <p:grpSp>
        <p:nvGrpSpPr>
          <p:cNvPr id="14" name="グループ化 13">
            <a:extLst>
              <a:ext uri="{FF2B5EF4-FFF2-40B4-BE49-F238E27FC236}">
                <a16:creationId xmlns:a16="http://schemas.microsoft.com/office/drawing/2014/main" id="{4376FD82-1EA7-8308-6F31-0DDD0FF6D6AC}"/>
              </a:ext>
            </a:extLst>
          </p:cNvPr>
          <p:cNvGrpSpPr/>
          <p:nvPr/>
        </p:nvGrpSpPr>
        <p:grpSpPr>
          <a:xfrm>
            <a:off x="858644" y="3617808"/>
            <a:ext cx="10693202" cy="3072508"/>
            <a:chOff x="484921" y="3785493"/>
            <a:chExt cx="10693202" cy="3072508"/>
          </a:xfrm>
        </p:grpSpPr>
        <p:grpSp>
          <p:nvGrpSpPr>
            <p:cNvPr id="4" name="グループ化 3">
              <a:extLst>
                <a:ext uri="{FF2B5EF4-FFF2-40B4-BE49-F238E27FC236}">
                  <a16:creationId xmlns:a16="http://schemas.microsoft.com/office/drawing/2014/main" id="{D7C2CA0F-EE82-D849-1686-27C171F885F7}"/>
                </a:ext>
              </a:extLst>
            </p:cNvPr>
            <p:cNvGrpSpPr/>
            <p:nvPr/>
          </p:nvGrpSpPr>
          <p:grpSpPr>
            <a:xfrm>
              <a:off x="1174499" y="3785493"/>
              <a:ext cx="9843003" cy="3072508"/>
              <a:chOff x="1125507" y="3473651"/>
              <a:chExt cx="10565919" cy="3298167"/>
            </a:xfrm>
          </p:grpSpPr>
          <p:pic>
            <p:nvPicPr>
              <p:cNvPr id="3" name="Picture 16" descr="Graphical user interface&#10;&#10;Description automatically generated">
                <a:extLst>
                  <a:ext uri="{FF2B5EF4-FFF2-40B4-BE49-F238E27FC236}">
                    <a16:creationId xmlns:a16="http://schemas.microsoft.com/office/drawing/2014/main" id="{483CFBDB-1F96-9032-D32F-F7AFDFD54C7A}"/>
                  </a:ext>
                </a:extLst>
              </p:cNvPr>
              <p:cNvPicPr>
                <a:picLocks noChangeAspect="1"/>
              </p:cNvPicPr>
              <p:nvPr/>
            </p:nvPicPr>
            <p:blipFill rotWithShape="1">
              <a:blip r:embed="rId2"/>
              <a:srcRect l="193" t="31092" r="653" b="13124"/>
              <a:stretch/>
            </p:blipFill>
            <p:spPr>
              <a:xfrm>
                <a:off x="1125507" y="3473651"/>
                <a:ext cx="10565919" cy="3298167"/>
              </a:xfrm>
              <a:prstGeom prst="rect">
                <a:avLst/>
              </a:prstGeom>
            </p:spPr>
          </p:pic>
          <p:cxnSp>
            <p:nvCxnSpPr>
              <p:cNvPr id="15" name="直線コネクタ 14">
                <a:extLst>
                  <a:ext uri="{FF2B5EF4-FFF2-40B4-BE49-F238E27FC236}">
                    <a16:creationId xmlns:a16="http://schemas.microsoft.com/office/drawing/2014/main" id="{74F1A94C-741B-7242-3C7C-A8F465978369}"/>
                  </a:ext>
                </a:extLst>
              </p:cNvPr>
              <p:cNvCxnSpPr/>
              <p:nvPr/>
            </p:nvCxnSpPr>
            <p:spPr>
              <a:xfrm>
                <a:off x="1576561" y="5838694"/>
                <a:ext cx="10036194" cy="0"/>
              </a:xfrm>
              <a:prstGeom prst="line">
                <a:avLst/>
              </a:prstGeom>
              <a:ln w="25400">
                <a:solidFill>
                  <a:srgbClr val="0000FF"/>
                </a:solidFill>
                <a:prstDash val="sysDot"/>
              </a:ln>
            </p:spPr>
            <p:style>
              <a:lnRef idx="1">
                <a:schemeClr val="dk1"/>
              </a:lnRef>
              <a:fillRef idx="0">
                <a:schemeClr val="dk1"/>
              </a:fillRef>
              <a:effectRef idx="0">
                <a:schemeClr val="dk1"/>
              </a:effectRef>
              <a:fontRef idx="minor">
                <a:schemeClr val="tx1"/>
              </a:fontRef>
            </p:style>
          </p:cxnSp>
        </p:grpSp>
        <p:sp>
          <p:nvSpPr>
            <p:cNvPr id="6" name="テキスト ボックス 5">
              <a:extLst>
                <a:ext uri="{FF2B5EF4-FFF2-40B4-BE49-F238E27FC236}">
                  <a16:creationId xmlns:a16="http://schemas.microsoft.com/office/drawing/2014/main" id="{483AD233-1773-0C72-C058-57D1AF5E90E7}"/>
                </a:ext>
              </a:extLst>
            </p:cNvPr>
            <p:cNvSpPr txBox="1"/>
            <p:nvPr/>
          </p:nvSpPr>
          <p:spPr>
            <a:xfrm>
              <a:off x="698794" y="3854725"/>
              <a:ext cx="581793" cy="427746"/>
            </a:xfrm>
            <a:prstGeom prst="rect">
              <a:avLst/>
            </a:prstGeom>
            <a:noFill/>
          </p:spPr>
          <p:txBody>
            <a:bodyPr wrap="square" rtlCol="0">
              <a:spAutoFit/>
            </a:bodyPr>
            <a:lstStyle/>
            <a:p>
              <a:pPr marL="0" lvl="1" algn="r">
                <a:lnSpc>
                  <a:spcPct val="120000"/>
                </a:lnSpc>
                <a:spcAft>
                  <a:spcPts val="600"/>
                </a:spcAft>
              </a:pPr>
              <a:r>
                <a:rPr kumimoji="1" lang="en-US" altLang="ja-JP" sz="2000" dirty="0">
                  <a:solidFill>
                    <a:srgbClr val="0000FF"/>
                  </a:solidFill>
                  <a:latin typeface="Arial" panose="020B0604020202020204" pitchFamily="34" charset="0"/>
                  <a:ea typeface="メイリオ" panose="020B0604030504040204" pitchFamily="50" charset="-128"/>
                  <a:cs typeface="Arial" panose="020B0604020202020204" pitchFamily="34" charset="0"/>
                </a:rPr>
                <a:t>80</a:t>
              </a:r>
            </a:p>
          </p:txBody>
        </p:sp>
        <p:sp>
          <p:nvSpPr>
            <p:cNvPr id="8" name="テキスト ボックス 7">
              <a:extLst>
                <a:ext uri="{FF2B5EF4-FFF2-40B4-BE49-F238E27FC236}">
                  <a16:creationId xmlns:a16="http://schemas.microsoft.com/office/drawing/2014/main" id="{E35AEFB8-E312-0DA7-8650-19253D509A7C}"/>
                </a:ext>
              </a:extLst>
            </p:cNvPr>
            <p:cNvSpPr txBox="1"/>
            <p:nvPr/>
          </p:nvSpPr>
          <p:spPr>
            <a:xfrm>
              <a:off x="698794" y="5116271"/>
              <a:ext cx="581793" cy="427746"/>
            </a:xfrm>
            <a:prstGeom prst="rect">
              <a:avLst/>
            </a:prstGeom>
            <a:noFill/>
          </p:spPr>
          <p:txBody>
            <a:bodyPr wrap="square" rtlCol="0">
              <a:spAutoFit/>
            </a:bodyPr>
            <a:lstStyle/>
            <a:p>
              <a:pPr marL="0" lvl="1" algn="r">
                <a:lnSpc>
                  <a:spcPct val="120000"/>
                </a:lnSpc>
                <a:spcAft>
                  <a:spcPts val="600"/>
                </a:spcAft>
              </a:pPr>
              <a:r>
                <a:rPr kumimoji="1" lang="en-US" altLang="ja-JP" sz="2000" dirty="0">
                  <a:solidFill>
                    <a:srgbClr val="0000FF"/>
                  </a:solidFill>
                  <a:latin typeface="Arial" panose="020B0604020202020204" pitchFamily="34" charset="0"/>
                  <a:ea typeface="メイリオ" panose="020B0604030504040204" pitchFamily="50" charset="-128"/>
                  <a:cs typeface="Arial" panose="020B0604020202020204" pitchFamily="34" charset="0"/>
                </a:rPr>
                <a:t>40</a:t>
              </a:r>
            </a:p>
          </p:txBody>
        </p:sp>
        <p:sp>
          <p:nvSpPr>
            <p:cNvPr id="9" name="テキスト ボックス 8">
              <a:extLst>
                <a:ext uri="{FF2B5EF4-FFF2-40B4-BE49-F238E27FC236}">
                  <a16:creationId xmlns:a16="http://schemas.microsoft.com/office/drawing/2014/main" id="{A6CBE599-9884-F9C7-6600-E72585E36C7A}"/>
                </a:ext>
              </a:extLst>
            </p:cNvPr>
            <p:cNvSpPr txBox="1"/>
            <p:nvPr/>
          </p:nvSpPr>
          <p:spPr>
            <a:xfrm>
              <a:off x="698794" y="6399896"/>
              <a:ext cx="581793" cy="427746"/>
            </a:xfrm>
            <a:prstGeom prst="rect">
              <a:avLst/>
            </a:prstGeom>
            <a:noFill/>
          </p:spPr>
          <p:txBody>
            <a:bodyPr wrap="square" rtlCol="0">
              <a:spAutoFit/>
            </a:bodyPr>
            <a:lstStyle/>
            <a:p>
              <a:pPr marL="0" lvl="1" algn="r">
                <a:lnSpc>
                  <a:spcPct val="120000"/>
                </a:lnSpc>
                <a:spcAft>
                  <a:spcPts val="600"/>
                </a:spcAft>
              </a:pPr>
              <a:r>
                <a:rPr kumimoji="1" lang="en-US" altLang="ja-JP" sz="2000" dirty="0">
                  <a:solidFill>
                    <a:srgbClr val="0000FF"/>
                  </a:solidFill>
                  <a:latin typeface="Arial" panose="020B0604020202020204" pitchFamily="34" charset="0"/>
                  <a:ea typeface="メイリオ" panose="020B0604030504040204" pitchFamily="50" charset="-128"/>
                  <a:cs typeface="Arial" panose="020B0604020202020204" pitchFamily="34" charset="0"/>
                </a:rPr>
                <a:t>0</a:t>
              </a:r>
            </a:p>
          </p:txBody>
        </p:sp>
        <p:sp>
          <p:nvSpPr>
            <p:cNvPr id="10" name="テキスト ボックス 9">
              <a:extLst>
                <a:ext uri="{FF2B5EF4-FFF2-40B4-BE49-F238E27FC236}">
                  <a16:creationId xmlns:a16="http://schemas.microsoft.com/office/drawing/2014/main" id="{A300A6B7-4981-B0D4-40DD-E41CA218B0B8}"/>
                </a:ext>
              </a:extLst>
            </p:cNvPr>
            <p:cNvSpPr txBox="1"/>
            <p:nvPr/>
          </p:nvSpPr>
          <p:spPr>
            <a:xfrm rot="16200000">
              <a:off x="-426220" y="4933453"/>
              <a:ext cx="2250028" cy="427746"/>
            </a:xfrm>
            <a:prstGeom prst="rect">
              <a:avLst/>
            </a:prstGeom>
            <a:noFill/>
          </p:spPr>
          <p:txBody>
            <a:bodyPr wrap="square" rtlCol="0">
              <a:spAutoFit/>
            </a:bodyPr>
            <a:lstStyle/>
            <a:p>
              <a:pPr marL="0" lvl="1">
                <a:lnSpc>
                  <a:spcPct val="120000"/>
                </a:lnSpc>
                <a:spcAft>
                  <a:spcPts val="600"/>
                </a:spcAft>
              </a:pPr>
              <a:r>
                <a:rPr kumimoji="1" lang="en-US" altLang="ja-JP" sz="2000" dirty="0">
                  <a:solidFill>
                    <a:srgbClr val="0000FF"/>
                  </a:solidFill>
                  <a:latin typeface="Arial" panose="020B0604020202020204" pitchFamily="34" charset="0"/>
                  <a:ea typeface="メイリオ" panose="020B0604030504040204" pitchFamily="50" charset="-128"/>
                  <a:cs typeface="Arial" panose="020B0604020202020204" pitchFamily="34" charset="0"/>
                </a:rPr>
                <a:t>Heater power (W)</a:t>
              </a:r>
            </a:p>
          </p:txBody>
        </p:sp>
        <p:sp>
          <p:nvSpPr>
            <p:cNvPr id="5" name="テキスト ボックス 4">
              <a:extLst>
                <a:ext uri="{FF2B5EF4-FFF2-40B4-BE49-F238E27FC236}">
                  <a16:creationId xmlns:a16="http://schemas.microsoft.com/office/drawing/2014/main" id="{031ED4AD-98F6-CC73-41AF-F9648091F809}"/>
                </a:ext>
              </a:extLst>
            </p:cNvPr>
            <p:cNvSpPr txBox="1"/>
            <p:nvPr/>
          </p:nvSpPr>
          <p:spPr>
            <a:xfrm>
              <a:off x="5066050" y="3785493"/>
              <a:ext cx="6112073" cy="427746"/>
            </a:xfrm>
            <a:prstGeom prst="rect">
              <a:avLst/>
            </a:prstGeom>
            <a:noFill/>
          </p:spPr>
          <p:txBody>
            <a:bodyPr wrap="square" rtlCol="0">
              <a:spAutoFit/>
            </a:bodyPr>
            <a:lstStyle/>
            <a:p>
              <a:pPr marL="0" lvl="1" algn="ctr">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Heater power of QCSR, 7 days in June 2022</a:t>
              </a:r>
            </a:p>
          </p:txBody>
        </p:sp>
        <p:sp>
          <p:nvSpPr>
            <p:cNvPr id="13" name="テキスト ボックス 12">
              <a:extLst>
                <a:ext uri="{FF2B5EF4-FFF2-40B4-BE49-F238E27FC236}">
                  <a16:creationId xmlns:a16="http://schemas.microsoft.com/office/drawing/2014/main" id="{F9E9E527-BCF0-B1B1-6385-47360CE5F009}"/>
                </a:ext>
              </a:extLst>
            </p:cNvPr>
            <p:cNvSpPr txBox="1"/>
            <p:nvPr/>
          </p:nvSpPr>
          <p:spPr>
            <a:xfrm>
              <a:off x="7585216" y="5471887"/>
              <a:ext cx="3374417" cy="427746"/>
            </a:xfrm>
            <a:prstGeom prst="rect">
              <a:avLst/>
            </a:prstGeom>
            <a:noFill/>
          </p:spPr>
          <p:txBody>
            <a:bodyPr wrap="square" rtlCol="0">
              <a:spAutoFit/>
            </a:bodyPr>
            <a:lstStyle/>
            <a:p>
              <a:pPr marL="0" lvl="1">
                <a:lnSpc>
                  <a:spcPct val="120000"/>
                </a:lnSpc>
                <a:spcAft>
                  <a:spcPts val="600"/>
                </a:spcAft>
              </a:pPr>
              <a:r>
                <a:rPr kumimoji="1" lang="en-US" altLang="ja-JP" sz="2000" dirty="0">
                  <a:solidFill>
                    <a:srgbClr val="0000FF"/>
                  </a:solidFill>
                  <a:latin typeface="Arial" panose="020B0604020202020204" pitchFamily="34" charset="0"/>
                  <a:ea typeface="メイリオ" panose="020B0604030504040204" pitchFamily="50" charset="-128"/>
                  <a:cs typeface="Arial" panose="020B0604020202020204" pitchFamily="34" charset="0"/>
                </a:rPr>
                <a:t>The average is ~20 W.</a:t>
              </a:r>
            </a:p>
          </p:txBody>
        </p:sp>
      </p:grpSp>
    </p:spTree>
    <p:extLst>
      <p:ext uri="{BB962C8B-B14F-4D97-AF65-F5344CB8AC3E}">
        <p14:creationId xmlns:p14="http://schemas.microsoft.com/office/powerpoint/2010/main" val="785290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82767-89BB-B2F9-B4A0-742BE481020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EF4ED6A-F732-2AD6-93D0-C5C5E941CECA}"/>
              </a:ext>
            </a:extLst>
          </p:cNvPr>
          <p:cNvSpPr txBox="1"/>
          <p:nvPr/>
        </p:nvSpPr>
        <p:spPr>
          <a:xfrm>
            <a:off x="360000" y="360001"/>
            <a:ext cx="11778870" cy="461665"/>
          </a:xfrm>
          <a:prstGeom prst="rect">
            <a:avLst/>
          </a:prstGeom>
          <a:noFill/>
        </p:spPr>
        <p:txBody>
          <a:bodyPr wrap="square" rtlCol="0">
            <a:spAutoFit/>
          </a:bodyPr>
          <a:lstStyle/>
          <a:p>
            <a:r>
              <a:rPr kumimoji="1" lang="en-US" altLang="ja-JP" sz="2400" b="1" dirty="0">
                <a:latin typeface="Arial Black" panose="020B0A04020102020204" pitchFamily="34" charset="0"/>
                <a:ea typeface="メイリオ" panose="020B0604030504040204" pitchFamily="50" charset="-128"/>
              </a:rPr>
              <a:t>Summary</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A7C3DC3C-5D31-6F8B-4E59-43D3E37EA5CF}"/>
              </a:ext>
            </a:extLst>
          </p:cNvPr>
          <p:cNvSpPr txBox="1"/>
          <p:nvPr/>
        </p:nvSpPr>
        <p:spPr>
          <a:xfrm>
            <a:off x="359999" y="793957"/>
            <a:ext cx="11120801" cy="4970591"/>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During LS1, the head of QCSL/QCSR cryostats were modified to reduce background. Vacuum leakage at the QCSR service cryostat was also repaired.</a:t>
            </a:r>
          </a:p>
          <a:p>
            <a:pPr marL="457200" lvl="2">
              <a:lnSpc>
                <a:spcPct val="120000"/>
              </a:lnSpc>
              <a:spcAft>
                <a:spcPts val="600"/>
              </a:spcAft>
            </a:pPr>
            <a:endParaRPr kumimoji="1" lang="en-US" altLang="ja-JP" sz="2000" dirty="0">
              <a:latin typeface="Arial" panose="020B0604020202020204" pitchFamily="34" charset="0"/>
              <a:ea typeface="メイリオ" panose="020B0604030504040204" pitchFamily="50" charset="-128"/>
              <a:cs typeface="Arial" panose="020B0604020202020204" pitchFamily="34" charset="0"/>
            </a:endParaRP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QCS magnet power supply and cooling system have operated stably from the start of 2024a run to the present.</a:t>
            </a:r>
          </a:p>
          <a:p>
            <a:pPr marL="342900" lvl="1" indent="-342900">
              <a:lnSpc>
                <a:spcPct val="120000"/>
              </a:lnSpc>
              <a:spcAft>
                <a:spcPts val="600"/>
              </a:spcAft>
              <a:buFont typeface="Arial" panose="020B0604020202020204" pitchFamily="34" charset="0"/>
              <a:buChar char="•"/>
            </a:pPr>
            <a:endParaRPr kumimoji="1" lang="en-US" altLang="ja-JP" sz="2000" dirty="0">
              <a:latin typeface="Arial" panose="020B0604020202020204" pitchFamily="34" charset="0"/>
              <a:ea typeface="メイリオ" panose="020B0604030504040204" pitchFamily="50" charset="-128"/>
              <a:cs typeface="Arial" panose="020B0604020202020204" pitchFamily="34" charset="0"/>
            </a:endParaRP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Plans to overhaul or update ageing systems: electric motors for helium compressors are planned to be overhauled annually. Consideration has started to be given to renewing the refrigeration control system.</a:t>
            </a:r>
          </a:p>
          <a:p>
            <a:pPr marL="457200" lvl="2">
              <a:lnSpc>
                <a:spcPct val="120000"/>
              </a:lnSpc>
              <a:spcAft>
                <a:spcPts val="600"/>
              </a:spcAft>
            </a:pPr>
            <a:endParaRPr kumimoji="1" lang="en-US" altLang="ja-JP" sz="2000" dirty="0">
              <a:latin typeface="Arial" panose="020B0604020202020204" pitchFamily="34" charset="0"/>
              <a:ea typeface="メイリオ" panose="020B0604030504040204" pitchFamily="50" charset="-128"/>
              <a:cs typeface="Arial" panose="020B0604020202020204" pitchFamily="34" charset="0"/>
            </a:endParaRP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Consideration for the additional heat exchangers to reduce liquid nitrogen and the cooling margin of refrigerator has begun.</a:t>
            </a:r>
          </a:p>
        </p:txBody>
      </p:sp>
    </p:spTree>
    <p:extLst>
      <p:ext uri="{BB962C8B-B14F-4D97-AF65-F5344CB8AC3E}">
        <p14:creationId xmlns:p14="http://schemas.microsoft.com/office/powerpoint/2010/main" val="1998855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EFF02-2C4D-323D-D16B-8083D511995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B5970A-748D-AF24-EF8D-889A133285BD}"/>
              </a:ext>
            </a:extLst>
          </p:cNvPr>
          <p:cNvSpPr txBox="1"/>
          <p:nvPr/>
        </p:nvSpPr>
        <p:spPr>
          <a:xfrm>
            <a:off x="360000" y="360001"/>
            <a:ext cx="11778870" cy="461665"/>
          </a:xfrm>
          <a:prstGeom prst="rect">
            <a:avLst/>
          </a:prstGeom>
          <a:noFill/>
        </p:spPr>
        <p:txBody>
          <a:bodyPr wrap="square" rtlCol="0">
            <a:spAutoFit/>
          </a:bodyPr>
          <a:lstStyle/>
          <a:p>
            <a:r>
              <a:rPr kumimoji="1" lang="en-US" altLang="ja-JP" sz="2400" b="1" dirty="0">
                <a:latin typeface="メイリオ" panose="020B0604030504040204" pitchFamily="50" charset="-128"/>
                <a:ea typeface="メイリオ" panose="020B0604030504040204" pitchFamily="50" charset="-128"/>
              </a:rPr>
              <a:t>Backup</a:t>
            </a:r>
          </a:p>
        </p:txBody>
      </p:sp>
    </p:spTree>
    <p:extLst>
      <p:ext uri="{BB962C8B-B14F-4D97-AF65-F5344CB8AC3E}">
        <p14:creationId xmlns:p14="http://schemas.microsoft.com/office/powerpoint/2010/main" val="4282332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AA67995-65C4-F275-B243-8282F8AEC5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281" y="728766"/>
            <a:ext cx="5195820" cy="3233634"/>
          </a:xfrm>
          <a:prstGeom prst="rect">
            <a:avLst/>
          </a:prstGeom>
        </p:spPr>
      </p:pic>
      <p:pic>
        <p:nvPicPr>
          <p:cNvPr id="2" name="Picture 1" descr="A room with computers and monitors&#10;&#10;Description automatically generated">
            <a:extLst>
              <a:ext uri="{FF2B5EF4-FFF2-40B4-BE49-F238E27FC236}">
                <a16:creationId xmlns:a16="http://schemas.microsoft.com/office/drawing/2014/main" id="{3E32F7BB-96DB-23C9-48AE-663B9E09D6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1625" y="3325291"/>
            <a:ext cx="2669637" cy="2002228"/>
          </a:xfrm>
          <a:prstGeom prst="rect">
            <a:avLst/>
          </a:prstGeom>
        </p:spPr>
      </p:pic>
      <p:pic>
        <p:nvPicPr>
          <p:cNvPr id="3" name="Picture 2">
            <a:extLst>
              <a:ext uri="{FF2B5EF4-FFF2-40B4-BE49-F238E27FC236}">
                <a16:creationId xmlns:a16="http://schemas.microsoft.com/office/drawing/2014/main" id="{2E9FE882-F4E5-52CC-D589-A8F11C8C79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204"/>
          <a:stretch/>
        </p:blipFill>
        <p:spPr bwMode="auto">
          <a:xfrm>
            <a:off x="3736733" y="3352800"/>
            <a:ext cx="4609687" cy="335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27FCDA8E-D619-4BAD-EB8E-170668EBEDAC}"/>
              </a:ext>
            </a:extLst>
          </p:cNvPr>
          <p:cNvSpPr txBox="1"/>
          <p:nvPr/>
        </p:nvSpPr>
        <p:spPr>
          <a:xfrm>
            <a:off x="6479933" y="4186535"/>
            <a:ext cx="1371600" cy="461665"/>
          </a:xfrm>
          <a:prstGeom prst="rect">
            <a:avLst/>
          </a:prstGeom>
          <a:noFill/>
          <a:ln>
            <a:noFill/>
          </a:ln>
        </p:spPr>
        <p:txBody>
          <a:bodyPr wrap="square" rtlCol="0">
            <a:spAutoFit/>
          </a:bodyPr>
          <a:lstStyle/>
          <a:p>
            <a:pPr algn="ctr"/>
            <a:r>
              <a:rPr lang="en-US" sz="1200" dirty="0" err="1">
                <a:solidFill>
                  <a:srgbClr val="FFFF00"/>
                </a:solidFill>
              </a:rPr>
              <a:t>SuperKEKB</a:t>
            </a:r>
            <a:r>
              <a:rPr lang="en-US" sz="1200" dirty="0">
                <a:solidFill>
                  <a:srgbClr val="FFFF00"/>
                </a:solidFill>
              </a:rPr>
              <a:t> IR</a:t>
            </a:r>
          </a:p>
          <a:p>
            <a:pPr algn="ctr"/>
            <a:r>
              <a:rPr lang="en-US" sz="1200" dirty="0">
                <a:solidFill>
                  <a:srgbClr val="FFFF00"/>
                </a:solidFill>
              </a:rPr>
              <a:t>Tsukuba Exp. hall</a:t>
            </a:r>
          </a:p>
        </p:txBody>
      </p:sp>
      <p:sp>
        <p:nvSpPr>
          <p:cNvPr id="5" name="TextBox 4">
            <a:extLst>
              <a:ext uri="{FF2B5EF4-FFF2-40B4-BE49-F238E27FC236}">
                <a16:creationId xmlns:a16="http://schemas.microsoft.com/office/drawing/2014/main" id="{7BF7C891-0F01-D5DB-AC01-E0FB3602FE9A}"/>
              </a:ext>
            </a:extLst>
          </p:cNvPr>
          <p:cNvSpPr txBox="1"/>
          <p:nvPr/>
        </p:nvSpPr>
        <p:spPr>
          <a:xfrm>
            <a:off x="3785499" y="3810000"/>
            <a:ext cx="1524000" cy="646331"/>
          </a:xfrm>
          <a:prstGeom prst="rect">
            <a:avLst/>
          </a:prstGeom>
          <a:noFill/>
          <a:ln>
            <a:noFill/>
          </a:ln>
        </p:spPr>
        <p:txBody>
          <a:bodyPr wrap="square" rtlCol="0">
            <a:spAutoFit/>
          </a:bodyPr>
          <a:lstStyle/>
          <a:p>
            <a:pPr algn="ctr"/>
            <a:r>
              <a:rPr lang="en-US" sz="1200" dirty="0">
                <a:solidFill>
                  <a:srgbClr val="FFFF00"/>
                </a:solidFill>
              </a:rPr>
              <a:t>Central control room for refrigerators</a:t>
            </a:r>
          </a:p>
          <a:p>
            <a:pPr algn="ctr"/>
            <a:r>
              <a:rPr lang="en-US" sz="1200" dirty="0">
                <a:solidFill>
                  <a:srgbClr val="FFFF00"/>
                </a:solidFill>
              </a:rPr>
              <a:t>Nikko Exp. Hall</a:t>
            </a:r>
          </a:p>
        </p:txBody>
      </p:sp>
      <p:sp>
        <p:nvSpPr>
          <p:cNvPr id="6" name="TextBox 5">
            <a:extLst>
              <a:ext uri="{FF2B5EF4-FFF2-40B4-BE49-F238E27FC236}">
                <a16:creationId xmlns:a16="http://schemas.microsoft.com/office/drawing/2014/main" id="{C2326E21-9DB9-7652-8158-87BFBFAF63BA}"/>
              </a:ext>
            </a:extLst>
          </p:cNvPr>
          <p:cNvSpPr txBox="1"/>
          <p:nvPr/>
        </p:nvSpPr>
        <p:spPr>
          <a:xfrm>
            <a:off x="5995299" y="5410200"/>
            <a:ext cx="1322834" cy="646331"/>
          </a:xfrm>
          <a:prstGeom prst="rect">
            <a:avLst/>
          </a:prstGeom>
          <a:noFill/>
          <a:ln>
            <a:noFill/>
          </a:ln>
        </p:spPr>
        <p:txBody>
          <a:bodyPr wrap="square" rtlCol="0">
            <a:spAutoFit/>
          </a:bodyPr>
          <a:lstStyle/>
          <a:p>
            <a:pPr algn="ctr"/>
            <a:r>
              <a:rPr lang="en-US" sz="1200" dirty="0" err="1">
                <a:solidFill>
                  <a:srgbClr val="FFFF00"/>
                </a:solidFill>
              </a:rPr>
              <a:t>SuperKEKB</a:t>
            </a:r>
            <a:r>
              <a:rPr lang="en-US" sz="1200" dirty="0">
                <a:solidFill>
                  <a:srgbClr val="FFFF00"/>
                </a:solidFill>
              </a:rPr>
              <a:t> Accelerator central room</a:t>
            </a:r>
          </a:p>
        </p:txBody>
      </p:sp>
      <p:cxnSp>
        <p:nvCxnSpPr>
          <p:cNvPr id="7" name="Straight Arrow Connector 6">
            <a:extLst>
              <a:ext uri="{FF2B5EF4-FFF2-40B4-BE49-F238E27FC236}">
                <a16:creationId xmlns:a16="http://schemas.microsoft.com/office/drawing/2014/main" id="{66B58452-6F01-C201-5BAD-443774F27DF8}"/>
              </a:ext>
            </a:extLst>
          </p:cNvPr>
          <p:cNvCxnSpPr>
            <a:cxnSpLocks/>
          </p:cNvCxnSpPr>
          <p:nvPr/>
        </p:nvCxnSpPr>
        <p:spPr bwMode="auto">
          <a:xfrm flipV="1">
            <a:off x="4547499" y="4419600"/>
            <a:ext cx="0" cy="290160"/>
          </a:xfrm>
          <a:prstGeom prst="straightConnector1">
            <a:avLst/>
          </a:prstGeom>
          <a:noFill/>
          <a:ln w="28575" cap="flat" cmpd="sng" algn="ctr">
            <a:solidFill>
              <a:srgbClr val="FFFF00"/>
            </a:solidFill>
            <a:prstDash val="solid"/>
            <a:round/>
            <a:headEnd type="stealth" w="lg" len="lg"/>
            <a:tailEnd type="none" w="lg" len="lg"/>
          </a:ln>
          <a:effectLst/>
        </p:spPr>
      </p:cxnSp>
      <p:cxnSp>
        <p:nvCxnSpPr>
          <p:cNvPr id="8" name="Straight Arrow Connector 7">
            <a:extLst>
              <a:ext uri="{FF2B5EF4-FFF2-40B4-BE49-F238E27FC236}">
                <a16:creationId xmlns:a16="http://schemas.microsoft.com/office/drawing/2014/main" id="{E7294A59-29B1-EE00-9EFD-18560824755D}"/>
              </a:ext>
            </a:extLst>
          </p:cNvPr>
          <p:cNvCxnSpPr>
            <a:cxnSpLocks/>
          </p:cNvCxnSpPr>
          <p:nvPr/>
        </p:nvCxnSpPr>
        <p:spPr bwMode="auto">
          <a:xfrm>
            <a:off x="5416177" y="5562600"/>
            <a:ext cx="758956" cy="152400"/>
          </a:xfrm>
          <a:prstGeom prst="straightConnector1">
            <a:avLst/>
          </a:prstGeom>
          <a:noFill/>
          <a:ln w="28575" cap="flat" cmpd="sng" algn="ctr">
            <a:solidFill>
              <a:srgbClr val="FFFF00"/>
            </a:solidFill>
            <a:prstDash val="solid"/>
            <a:round/>
            <a:headEnd type="stealth" w="lg" len="lg"/>
            <a:tailEnd type="none" w="lg" len="lg"/>
          </a:ln>
          <a:effectLst/>
        </p:spPr>
      </p:cxnSp>
      <p:cxnSp>
        <p:nvCxnSpPr>
          <p:cNvPr id="9" name="Straight Arrow Connector 8">
            <a:extLst>
              <a:ext uri="{FF2B5EF4-FFF2-40B4-BE49-F238E27FC236}">
                <a16:creationId xmlns:a16="http://schemas.microsoft.com/office/drawing/2014/main" id="{425D0F66-C5CA-2121-2D6B-10DA0907E907}"/>
              </a:ext>
            </a:extLst>
          </p:cNvPr>
          <p:cNvCxnSpPr>
            <a:cxnSpLocks/>
          </p:cNvCxnSpPr>
          <p:nvPr/>
        </p:nvCxnSpPr>
        <p:spPr bwMode="auto">
          <a:xfrm flipV="1">
            <a:off x="5995299" y="4564680"/>
            <a:ext cx="661417" cy="388320"/>
          </a:xfrm>
          <a:prstGeom prst="straightConnector1">
            <a:avLst/>
          </a:prstGeom>
          <a:noFill/>
          <a:ln w="28575" cap="flat" cmpd="sng" algn="ctr">
            <a:solidFill>
              <a:srgbClr val="FFFF00"/>
            </a:solidFill>
            <a:prstDash val="solid"/>
            <a:round/>
            <a:headEnd type="stealth" w="lg" len="lg"/>
            <a:tailEnd type="none" w="lg" len="lg"/>
          </a:ln>
          <a:effectLst/>
        </p:spPr>
      </p:cxnSp>
      <p:sp>
        <p:nvSpPr>
          <p:cNvPr id="10" name="TextBox 9">
            <a:extLst>
              <a:ext uri="{FF2B5EF4-FFF2-40B4-BE49-F238E27FC236}">
                <a16:creationId xmlns:a16="http://schemas.microsoft.com/office/drawing/2014/main" id="{6661A65B-8F14-99EB-6D79-8381AE4C9E63}"/>
              </a:ext>
            </a:extLst>
          </p:cNvPr>
          <p:cNvSpPr txBox="1"/>
          <p:nvPr/>
        </p:nvSpPr>
        <p:spPr>
          <a:xfrm>
            <a:off x="8760067" y="4719935"/>
            <a:ext cx="1371600" cy="461665"/>
          </a:xfrm>
          <a:prstGeom prst="rect">
            <a:avLst/>
          </a:prstGeom>
          <a:noFill/>
          <a:ln>
            <a:noFill/>
          </a:ln>
        </p:spPr>
        <p:txBody>
          <a:bodyPr wrap="square" rtlCol="0">
            <a:spAutoFit/>
          </a:bodyPr>
          <a:lstStyle/>
          <a:p>
            <a:pPr algn="ctr"/>
            <a:r>
              <a:rPr lang="en-US" sz="1200" dirty="0">
                <a:solidFill>
                  <a:srgbClr val="FFFF00"/>
                </a:solidFill>
              </a:rPr>
              <a:t>Belle II cryogenic system</a:t>
            </a:r>
          </a:p>
        </p:txBody>
      </p:sp>
      <p:sp>
        <p:nvSpPr>
          <p:cNvPr id="11" name="TextBox 10">
            <a:extLst>
              <a:ext uri="{FF2B5EF4-FFF2-40B4-BE49-F238E27FC236}">
                <a16:creationId xmlns:a16="http://schemas.microsoft.com/office/drawing/2014/main" id="{8246EDE1-5AD9-3739-6BF6-430CEBBC0A2B}"/>
              </a:ext>
            </a:extLst>
          </p:cNvPr>
          <p:cNvSpPr txBox="1"/>
          <p:nvPr/>
        </p:nvSpPr>
        <p:spPr>
          <a:xfrm>
            <a:off x="10515600" y="4415135"/>
            <a:ext cx="1371600" cy="461665"/>
          </a:xfrm>
          <a:prstGeom prst="rect">
            <a:avLst/>
          </a:prstGeom>
          <a:noFill/>
          <a:ln>
            <a:noFill/>
          </a:ln>
        </p:spPr>
        <p:txBody>
          <a:bodyPr wrap="square" rtlCol="0">
            <a:spAutoFit/>
          </a:bodyPr>
          <a:lstStyle/>
          <a:p>
            <a:pPr algn="ctr"/>
            <a:r>
              <a:rPr lang="en-US" sz="1200" dirty="0">
                <a:solidFill>
                  <a:srgbClr val="FFFF00"/>
                </a:solidFill>
              </a:rPr>
              <a:t>QCS-R cryogenic system</a:t>
            </a:r>
          </a:p>
        </p:txBody>
      </p:sp>
      <p:sp>
        <p:nvSpPr>
          <p:cNvPr id="12" name="TextBox 11">
            <a:extLst>
              <a:ext uri="{FF2B5EF4-FFF2-40B4-BE49-F238E27FC236}">
                <a16:creationId xmlns:a16="http://schemas.microsoft.com/office/drawing/2014/main" id="{17C3FA89-6EBF-D72B-98B8-7FB397AA1E93}"/>
              </a:ext>
            </a:extLst>
          </p:cNvPr>
          <p:cNvSpPr txBox="1"/>
          <p:nvPr/>
        </p:nvSpPr>
        <p:spPr>
          <a:xfrm>
            <a:off x="8991600" y="3429000"/>
            <a:ext cx="1371600" cy="461665"/>
          </a:xfrm>
          <a:prstGeom prst="rect">
            <a:avLst/>
          </a:prstGeom>
          <a:noFill/>
          <a:ln>
            <a:noFill/>
          </a:ln>
        </p:spPr>
        <p:txBody>
          <a:bodyPr wrap="square" rtlCol="0">
            <a:spAutoFit/>
          </a:bodyPr>
          <a:lstStyle/>
          <a:p>
            <a:pPr algn="ctr"/>
            <a:r>
              <a:rPr lang="en-US" sz="1200" dirty="0">
                <a:solidFill>
                  <a:srgbClr val="FFFF00"/>
                </a:solidFill>
              </a:rPr>
              <a:t>QCS-L cryogenic system</a:t>
            </a:r>
          </a:p>
        </p:txBody>
      </p:sp>
      <p:sp>
        <p:nvSpPr>
          <p:cNvPr id="13" name="TextBox 12">
            <a:extLst>
              <a:ext uri="{FF2B5EF4-FFF2-40B4-BE49-F238E27FC236}">
                <a16:creationId xmlns:a16="http://schemas.microsoft.com/office/drawing/2014/main" id="{F7596008-83AF-543A-F2BC-0FA44619CFF1}"/>
              </a:ext>
            </a:extLst>
          </p:cNvPr>
          <p:cNvSpPr txBox="1"/>
          <p:nvPr/>
        </p:nvSpPr>
        <p:spPr>
          <a:xfrm>
            <a:off x="10134600" y="3276600"/>
            <a:ext cx="1371600" cy="461665"/>
          </a:xfrm>
          <a:prstGeom prst="rect">
            <a:avLst/>
          </a:prstGeom>
          <a:noFill/>
          <a:ln>
            <a:noFill/>
          </a:ln>
        </p:spPr>
        <p:txBody>
          <a:bodyPr wrap="square" rtlCol="0">
            <a:spAutoFit/>
          </a:bodyPr>
          <a:lstStyle/>
          <a:p>
            <a:pPr algn="ctr"/>
            <a:r>
              <a:rPr lang="en-US" sz="1200" dirty="0">
                <a:solidFill>
                  <a:srgbClr val="FFFF00"/>
                </a:solidFill>
              </a:rPr>
              <a:t>To display some VIP parameters</a:t>
            </a:r>
          </a:p>
        </p:txBody>
      </p:sp>
      <p:pic>
        <p:nvPicPr>
          <p:cNvPr id="15" name="Picture 14">
            <a:extLst>
              <a:ext uri="{FF2B5EF4-FFF2-40B4-BE49-F238E27FC236}">
                <a16:creationId xmlns:a16="http://schemas.microsoft.com/office/drawing/2014/main" id="{A2E08D39-3004-56AA-CC9C-27D79482AC2B}"/>
              </a:ext>
            </a:extLst>
          </p:cNvPr>
          <p:cNvPicPr>
            <a:picLocks noChangeAspect="1"/>
          </p:cNvPicPr>
          <p:nvPr/>
        </p:nvPicPr>
        <p:blipFill>
          <a:blip r:embed="rId5">
            <a:extLst>
              <a:ext uri="{28A0092B-C50C-407E-A947-70E740481C1C}">
                <a14:useLocalDpi xmlns:a14="http://schemas.microsoft.com/office/drawing/2010/main" val="0"/>
              </a:ext>
            </a:extLst>
          </a:blip>
          <a:srcRect l="9827" r="9827"/>
          <a:stretch/>
        </p:blipFill>
        <p:spPr>
          <a:xfrm>
            <a:off x="7467599" y="685800"/>
            <a:ext cx="3030597" cy="2514600"/>
          </a:xfrm>
          <a:prstGeom prst="rect">
            <a:avLst/>
          </a:prstGeom>
        </p:spPr>
      </p:pic>
      <p:pic>
        <p:nvPicPr>
          <p:cNvPr id="16" name="Picture 15" descr="A close-up of a machine&#10;&#10;Description automatically generated">
            <a:extLst>
              <a:ext uri="{FF2B5EF4-FFF2-40B4-BE49-F238E27FC236}">
                <a16:creationId xmlns:a16="http://schemas.microsoft.com/office/drawing/2014/main" id="{3C0E2C05-1478-6A5E-6354-16B52B190C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86" r="23333"/>
          <a:stretch/>
        </p:blipFill>
        <p:spPr>
          <a:xfrm>
            <a:off x="10664403" y="647700"/>
            <a:ext cx="1324397" cy="2563646"/>
          </a:xfrm>
          <a:prstGeom prst="rect">
            <a:avLst/>
          </a:prstGeom>
        </p:spPr>
      </p:pic>
      <p:pic>
        <p:nvPicPr>
          <p:cNvPr id="17" name="Picture 16" descr="A room with computers and desks&#10;&#10;Description automatically generated">
            <a:extLst>
              <a:ext uri="{FF2B5EF4-FFF2-40B4-BE49-F238E27FC236}">
                <a16:creationId xmlns:a16="http://schemas.microsoft.com/office/drawing/2014/main" id="{18D7B24A-6953-046C-EBBC-A9C2C77520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4444" b="28889"/>
          <a:stretch/>
        </p:blipFill>
        <p:spPr>
          <a:xfrm>
            <a:off x="7421489" y="5338465"/>
            <a:ext cx="4694311" cy="1290935"/>
          </a:xfrm>
          <a:prstGeom prst="rect">
            <a:avLst/>
          </a:prstGeom>
        </p:spPr>
      </p:pic>
      <p:sp>
        <p:nvSpPr>
          <p:cNvPr id="18" name="TextBox 17">
            <a:extLst>
              <a:ext uri="{FF2B5EF4-FFF2-40B4-BE49-F238E27FC236}">
                <a16:creationId xmlns:a16="http://schemas.microsoft.com/office/drawing/2014/main" id="{7936612D-2995-7D8F-9EDF-5C0D77652EE0}"/>
              </a:ext>
            </a:extLst>
          </p:cNvPr>
          <p:cNvSpPr txBox="1"/>
          <p:nvPr/>
        </p:nvSpPr>
        <p:spPr>
          <a:xfrm>
            <a:off x="7391400" y="5939135"/>
            <a:ext cx="609600" cy="276999"/>
          </a:xfrm>
          <a:prstGeom prst="rect">
            <a:avLst/>
          </a:prstGeom>
          <a:noFill/>
          <a:ln>
            <a:noFill/>
          </a:ln>
        </p:spPr>
        <p:txBody>
          <a:bodyPr wrap="square" rtlCol="0">
            <a:spAutoFit/>
          </a:bodyPr>
          <a:lstStyle/>
          <a:p>
            <a:pPr algn="ctr"/>
            <a:r>
              <a:rPr lang="en-US" altLang="zh-CN" sz="1200" dirty="0">
                <a:solidFill>
                  <a:srgbClr val="FFFF00"/>
                </a:solidFill>
              </a:rPr>
              <a:t>STF</a:t>
            </a:r>
            <a:endParaRPr lang="en-US" sz="1200" dirty="0">
              <a:solidFill>
                <a:srgbClr val="FFFF00"/>
              </a:solidFill>
            </a:endParaRPr>
          </a:p>
        </p:txBody>
      </p:sp>
      <p:sp>
        <p:nvSpPr>
          <p:cNvPr id="19" name="TextBox 18">
            <a:extLst>
              <a:ext uri="{FF2B5EF4-FFF2-40B4-BE49-F238E27FC236}">
                <a16:creationId xmlns:a16="http://schemas.microsoft.com/office/drawing/2014/main" id="{6F1AB216-3847-F215-32F6-8211687716FE}"/>
              </a:ext>
            </a:extLst>
          </p:cNvPr>
          <p:cNvSpPr txBox="1"/>
          <p:nvPr/>
        </p:nvSpPr>
        <p:spPr>
          <a:xfrm>
            <a:off x="8982897" y="5361801"/>
            <a:ext cx="609600" cy="276999"/>
          </a:xfrm>
          <a:prstGeom prst="rect">
            <a:avLst/>
          </a:prstGeom>
          <a:noFill/>
          <a:ln>
            <a:noFill/>
          </a:ln>
        </p:spPr>
        <p:txBody>
          <a:bodyPr wrap="square" rtlCol="0">
            <a:spAutoFit/>
          </a:bodyPr>
          <a:lstStyle/>
          <a:p>
            <a:pPr algn="ctr"/>
            <a:r>
              <a:rPr lang="en-US" altLang="zh-CN" sz="1200" dirty="0" err="1">
                <a:solidFill>
                  <a:srgbClr val="FFFF00"/>
                </a:solidFill>
              </a:rPr>
              <a:t>cERL</a:t>
            </a:r>
            <a:endParaRPr lang="en-US" sz="1200" dirty="0">
              <a:solidFill>
                <a:srgbClr val="FFFF00"/>
              </a:solidFill>
            </a:endParaRPr>
          </a:p>
        </p:txBody>
      </p:sp>
      <p:sp>
        <p:nvSpPr>
          <p:cNvPr id="20" name="TextBox 19">
            <a:extLst>
              <a:ext uri="{FF2B5EF4-FFF2-40B4-BE49-F238E27FC236}">
                <a16:creationId xmlns:a16="http://schemas.microsoft.com/office/drawing/2014/main" id="{D8B246F1-550E-C2BD-39AE-FA46E48C5760}"/>
              </a:ext>
            </a:extLst>
          </p:cNvPr>
          <p:cNvSpPr txBox="1"/>
          <p:nvPr/>
        </p:nvSpPr>
        <p:spPr>
          <a:xfrm>
            <a:off x="10039370" y="5627575"/>
            <a:ext cx="1828800" cy="276999"/>
          </a:xfrm>
          <a:prstGeom prst="rect">
            <a:avLst/>
          </a:prstGeom>
          <a:noFill/>
          <a:ln>
            <a:noFill/>
          </a:ln>
        </p:spPr>
        <p:txBody>
          <a:bodyPr wrap="square" rtlCol="0">
            <a:spAutoFit/>
          </a:bodyPr>
          <a:lstStyle/>
          <a:p>
            <a:pPr algn="ctr"/>
            <a:r>
              <a:rPr lang="en-US" sz="1200" dirty="0">
                <a:solidFill>
                  <a:srgbClr val="FFFF00"/>
                </a:solidFill>
              </a:rPr>
              <a:t>KEKB SRF cavities</a:t>
            </a:r>
          </a:p>
        </p:txBody>
      </p:sp>
      <p:sp>
        <p:nvSpPr>
          <p:cNvPr id="21" name="Title 1">
            <a:extLst>
              <a:ext uri="{FF2B5EF4-FFF2-40B4-BE49-F238E27FC236}">
                <a16:creationId xmlns:a16="http://schemas.microsoft.com/office/drawing/2014/main" id="{81707AD5-4EF6-8D46-4A1C-AC0DB31A4A04}"/>
              </a:ext>
            </a:extLst>
          </p:cNvPr>
          <p:cNvSpPr txBox="1">
            <a:spLocks/>
          </p:cNvSpPr>
          <p:nvPr/>
        </p:nvSpPr>
        <p:spPr bwMode="auto">
          <a:xfrm>
            <a:off x="203200" y="76200"/>
            <a:ext cx="11785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6600"/>
                </a:solidFill>
                <a:latin typeface="+mj-lt"/>
                <a:ea typeface="+mj-ea"/>
                <a:cs typeface="+mj-cs"/>
              </a:defRPr>
            </a:lvl1pPr>
            <a:lvl2pPr algn="ctr" rtl="0" eaLnBrk="0" fontAlgn="base" hangingPunct="0">
              <a:spcBef>
                <a:spcPct val="0"/>
              </a:spcBef>
              <a:spcAft>
                <a:spcPct val="0"/>
              </a:spcAft>
              <a:defRPr sz="3600" b="1">
                <a:solidFill>
                  <a:srgbClr val="006600"/>
                </a:solidFill>
                <a:latin typeface="Times New Roman" pitchFamily="18" charset="0"/>
                <a:ea typeface="宋体" charset="-122"/>
              </a:defRPr>
            </a:lvl2pPr>
            <a:lvl3pPr algn="ctr" rtl="0" eaLnBrk="0" fontAlgn="base" hangingPunct="0">
              <a:spcBef>
                <a:spcPct val="0"/>
              </a:spcBef>
              <a:spcAft>
                <a:spcPct val="0"/>
              </a:spcAft>
              <a:defRPr sz="3600" b="1">
                <a:solidFill>
                  <a:srgbClr val="006600"/>
                </a:solidFill>
                <a:latin typeface="Times New Roman" pitchFamily="18" charset="0"/>
                <a:ea typeface="宋体" charset="-122"/>
              </a:defRPr>
            </a:lvl3pPr>
            <a:lvl4pPr algn="ctr" rtl="0" eaLnBrk="0" fontAlgn="base" hangingPunct="0">
              <a:spcBef>
                <a:spcPct val="0"/>
              </a:spcBef>
              <a:spcAft>
                <a:spcPct val="0"/>
              </a:spcAft>
              <a:defRPr sz="3600" b="1">
                <a:solidFill>
                  <a:srgbClr val="006600"/>
                </a:solidFill>
                <a:latin typeface="Times New Roman" pitchFamily="18" charset="0"/>
                <a:ea typeface="宋体" charset="-122"/>
              </a:defRPr>
            </a:lvl4pPr>
            <a:lvl5pPr algn="ctr" rtl="0" eaLnBrk="0" fontAlgn="base" hangingPunct="0">
              <a:spcBef>
                <a:spcPct val="0"/>
              </a:spcBef>
              <a:spcAft>
                <a:spcPct val="0"/>
              </a:spcAft>
              <a:defRPr sz="3600" b="1">
                <a:solidFill>
                  <a:srgbClr val="006600"/>
                </a:solidFill>
                <a:latin typeface="Times New Roman" pitchFamily="18" charset="0"/>
                <a:ea typeface="宋体" charset="-122"/>
              </a:defRPr>
            </a:lvl5pPr>
            <a:lvl6pPr marL="457200" algn="ctr" rtl="0" fontAlgn="base">
              <a:spcBef>
                <a:spcPct val="0"/>
              </a:spcBef>
              <a:spcAft>
                <a:spcPct val="0"/>
              </a:spcAft>
              <a:defRPr sz="3600" b="1">
                <a:solidFill>
                  <a:srgbClr val="006600"/>
                </a:solidFill>
                <a:latin typeface="Times New Roman" pitchFamily="18" charset="0"/>
                <a:ea typeface="宋体" charset="-122"/>
              </a:defRPr>
            </a:lvl6pPr>
            <a:lvl7pPr marL="914400" algn="ctr" rtl="0" fontAlgn="base">
              <a:spcBef>
                <a:spcPct val="0"/>
              </a:spcBef>
              <a:spcAft>
                <a:spcPct val="0"/>
              </a:spcAft>
              <a:defRPr sz="3600" b="1">
                <a:solidFill>
                  <a:srgbClr val="006600"/>
                </a:solidFill>
                <a:latin typeface="Times New Roman" pitchFamily="18" charset="0"/>
                <a:ea typeface="宋体" charset="-122"/>
              </a:defRPr>
            </a:lvl7pPr>
            <a:lvl8pPr marL="1371600" algn="ctr" rtl="0" fontAlgn="base">
              <a:spcBef>
                <a:spcPct val="0"/>
              </a:spcBef>
              <a:spcAft>
                <a:spcPct val="0"/>
              </a:spcAft>
              <a:defRPr sz="3600" b="1">
                <a:solidFill>
                  <a:srgbClr val="006600"/>
                </a:solidFill>
                <a:latin typeface="Times New Roman" pitchFamily="18" charset="0"/>
                <a:ea typeface="宋体" charset="-122"/>
              </a:defRPr>
            </a:lvl8pPr>
            <a:lvl9pPr marL="1828800" algn="ctr" rtl="0" fontAlgn="base">
              <a:spcBef>
                <a:spcPct val="0"/>
              </a:spcBef>
              <a:spcAft>
                <a:spcPct val="0"/>
              </a:spcAft>
              <a:defRPr sz="3600" b="1">
                <a:solidFill>
                  <a:srgbClr val="006600"/>
                </a:solidFill>
                <a:latin typeface="Times New Roman" pitchFamily="18" charset="0"/>
                <a:ea typeface="宋体"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6600"/>
                </a:solidFill>
                <a:effectLst/>
                <a:uLnTx/>
                <a:uFillTx/>
                <a:latin typeface="Times New Roman"/>
                <a:ea typeface="宋体"/>
                <a:cs typeface="+mj-cs"/>
              </a:rPr>
              <a:t>Control systems and operations of cryogenic systems</a:t>
            </a:r>
          </a:p>
        </p:txBody>
      </p:sp>
      <p:sp>
        <p:nvSpPr>
          <p:cNvPr id="22" name="正方形/長方形 31">
            <a:extLst>
              <a:ext uri="{FF2B5EF4-FFF2-40B4-BE49-F238E27FC236}">
                <a16:creationId xmlns:a16="http://schemas.microsoft.com/office/drawing/2014/main" id="{2618382D-FA94-A60D-4C4B-3B05594C55D4}"/>
              </a:ext>
            </a:extLst>
          </p:cNvPr>
          <p:cNvSpPr/>
          <p:nvPr/>
        </p:nvSpPr>
        <p:spPr>
          <a:xfrm>
            <a:off x="203200" y="4290660"/>
            <a:ext cx="3509032" cy="2338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nSpc>
                <a:spcPct val="150000"/>
              </a:lnSpc>
            </a:pPr>
            <a:r>
              <a:rPr lang="en-US" altLang="zh-CN" sz="1800" b="1" u="heavy" dirty="0">
                <a:solidFill>
                  <a:schemeClr val="tx1"/>
                </a:solidFill>
                <a:uFill>
                  <a:solidFill>
                    <a:srgbClr val="FF0000"/>
                  </a:solidFill>
                </a:uFill>
                <a:ea typeface="FangSong" panose="02010609060101010101" pitchFamily="49" charset="-122"/>
              </a:rPr>
              <a:t>Operations (</a:t>
            </a:r>
            <a:r>
              <a:rPr lang="en-US" altLang="zh-CN" sz="1800" b="1" u="heavy" dirty="0" err="1">
                <a:solidFill>
                  <a:schemeClr val="tx1"/>
                </a:solidFill>
                <a:uFill>
                  <a:solidFill>
                    <a:srgbClr val="FF0000"/>
                  </a:solidFill>
                </a:uFill>
                <a:ea typeface="FangSong" panose="02010609060101010101" pitchFamily="49" charset="-122"/>
              </a:rPr>
              <a:t>QCS-L&amp;R+BelleII</a:t>
            </a:r>
            <a:r>
              <a:rPr lang="en-US" altLang="zh-CN" sz="1800" b="1" u="heavy" dirty="0">
                <a:solidFill>
                  <a:schemeClr val="tx1"/>
                </a:solidFill>
                <a:uFill>
                  <a:solidFill>
                    <a:srgbClr val="FF0000"/>
                  </a:solidFill>
                </a:uFill>
                <a:ea typeface="FangSong" panose="02010609060101010101" pitchFamily="49" charset="-122"/>
              </a:rPr>
              <a:t>):</a:t>
            </a:r>
          </a:p>
          <a:p>
            <a:pPr>
              <a:lnSpc>
                <a:spcPct val="150000"/>
              </a:lnSpc>
            </a:pPr>
            <a:r>
              <a:rPr lang="en-US" altLang="zh-CN" sz="1800" b="1" dirty="0">
                <a:uFill>
                  <a:solidFill>
                    <a:srgbClr val="FF0000"/>
                  </a:solidFill>
                </a:uFill>
                <a:ea typeface="FangSong" panose="02010609060101010101" pitchFamily="49" charset="-122"/>
              </a:rPr>
              <a:t>KEK staffs: on-call</a:t>
            </a:r>
            <a:endParaRPr lang="en-US" altLang="zh-CN" sz="1800" b="1" dirty="0">
              <a:solidFill>
                <a:schemeClr val="tx1"/>
              </a:solidFill>
              <a:ea typeface="FangSong" panose="02010609060101010101" pitchFamily="49" charset="-122"/>
            </a:endParaRPr>
          </a:p>
          <a:p>
            <a:pPr>
              <a:lnSpc>
                <a:spcPct val="150000"/>
              </a:lnSpc>
            </a:pPr>
            <a:r>
              <a:rPr lang="en-US" altLang="zh-CN" sz="1800" b="1" dirty="0">
                <a:solidFill>
                  <a:schemeClr val="tx1"/>
                </a:solidFill>
                <a:uFill>
                  <a:solidFill>
                    <a:srgbClr val="FF0000"/>
                  </a:solidFill>
                </a:uFill>
                <a:ea typeface="FangSong" panose="02010609060101010101" pitchFamily="49" charset="-122"/>
              </a:rPr>
              <a:t>3 operators/shift, 3 shifts/day</a:t>
            </a:r>
          </a:p>
          <a:p>
            <a:pPr>
              <a:lnSpc>
                <a:spcPct val="150000"/>
              </a:lnSpc>
            </a:pPr>
            <a:r>
              <a:rPr lang="en-US" altLang="zh-CN" sz="1600" b="1" dirty="0">
                <a:solidFill>
                  <a:schemeClr val="tx1"/>
                </a:solidFill>
                <a:uFill>
                  <a:solidFill>
                    <a:srgbClr val="FF0000"/>
                  </a:solidFill>
                </a:uFill>
                <a:ea typeface="FangSong" panose="02010609060101010101" pitchFamily="49" charset="-122"/>
              </a:rPr>
              <a:t>Same control room in the Nikko Hall with cryogenic system of </a:t>
            </a:r>
            <a:r>
              <a:rPr lang="en-US" altLang="zh-CN" sz="1600" b="1" dirty="0" err="1">
                <a:solidFill>
                  <a:schemeClr val="tx1"/>
                </a:solidFill>
                <a:uFill>
                  <a:solidFill>
                    <a:srgbClr val="FF0000"/>
                  </a:solidFill>
                </a:uFill>
                <a:ea typeface="FangSong" panose="02010609060101010101" pitchFamily="49" charset="-122"/>
              </a:rPr>
              <a:t>SuperKEKB</a:t>
            </a:r>
            <a:r>
              <a:rPr lang="en-US" altLang="zh-CN" sz="1600" b="1" dirty="0">
                <a:solidFill>
                  <a:schemeClr val="tx1"/>
                </a:solidFill>
                <a:uFill>
                  <a:solidFill>
                    <a:srgbClr val="FF0000"/>
                  </a:solidFill>
                </a:uFill>
                <a:ea typeface="FangSong" panose="02010609060101010101" pitchFamily="49" charset="-122"/>
              </a:rPr>
              <a:t> SRF cavities, STF and </a:t>
            </a:r>
            <a:r>
              <a:rPr lang="en-US" altLang="zh-CN" sz="1600" b="1" dirty="0" err="1">
                <a:solidFill>
                  <a:schemeClr val="tx1"/>
                </a:solidFill>
                <a:uFill>
                  <a:solidFill>
                    <a:srgbClr val="FF0000"/>
                  </a:solidFill>
                </a:uFill>
                <a:ea typeface="FangSong" panose="02010609060101010101" pitchFamily="49" charset="-122"/>
              </a:rPr>
              <a:t>cERL</a:t>
            </a:r>
            <a:r>
              <a:rPr lang="en-US" altLang="zh-CN" sz="1600" b="1" dirty="0">
                <a:solidFill>
                  <a:schemeClr val="tx1"/>
                </a:solidFill>
                <a:uFill>
                  <a:solidFill>
                    <a:srgbClr val="FF0000"/>
                  </a:solidFill>
                </a:uFill>
                <a:ea typeface="FangSong" panose="02010609060101010101" pitchFamily="49" charset="-122"/>
              </a:rPr>
              <a:t>.</a:t>
            </a:r>
          </a:p>
        </p:txBody>
      </p:sp>
    </p:spTree>
    <p:extLst>
      <p:ext uri="{BB962C8B-B14F-4D97-AF65-F5344CB8AC3E}">
        <p14:creationId xmlns:p14="http://schemas.microsoft.com/office/powerpoint/2010/main" val="3228550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4F5BCD8-E76F-39ED-45D8-1982B071D387}"/>
              </a:ext>
            </a:extLst>
          </p:cNvPr>
          <p:cNvGraphicFramePr>
            <a:graphicFrameLocks noChangeAspect="1"/>
          </p:cNvGraphicFramePr>
          <p:nvPr/>
        </p:nvGraphicFramePr>
        <p:xfrm>
          <a:off x="8152458" y="833668"/>
          <a:ext cx="3883785" cy="2768600"/>
        </p:xfrm>
        <a:graphic>
          <a:graphicData uri="http://schemas.openxmlformats.org/presentationml/2006/ole">
            <mc:AlternateContent xmlns:mc="http://schemas.openxmlformats.org/markup-compatibility/2006">
              <mc:Choice xmlns:v="urn:schemas-microsoft-com:vml" Requires="v">
                <p:oleObj name="Graph" r:id="rId2" imgW="3162756" imgH="2218414" progId="Origin95.Graph">
                  <p:embed/>
                </p:oleObj>
              </mc:Choice>
              <mc:Fallback>
                <p:oleObj name="Graph" r:id="rId2" imgW="3162756" imgH="2218414" progId="Origin95.Graph">
                  <p:embed/>
                  <p:pic>
                    <p:nvPicPr>
                      <p:cNvPr id="2" name="Object 1">
                        <a:extLst>
                          <a:ext uri="{FF2B5EF4-FFF2-40B4-BE49-F238E27FC236}">
                            <a16:creationId xmlns:a16="http://schemas.microsoft.com/office/drawing/2014/main" id="{44F5BCD8-E76F-39ED-45D8-1982B071D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458" y="833668"/>
                        <a:ext cx="3883785" cy="2768600"/>
                      </a:xfrm>
                      <a:prstGeom prst="rect">
                        <a:avLst/>
                      </a:prstGeom>
                      <a:noFill/>
                    </p:spPr>
                  </p:pic>
                </p:oleObj>
              </mc:Fallback>
            </mc:AlternateContent>
          </a:graphicData>
        </a:graphic>
      </p:graphicFrame>
      <p:pic>
        <p:nvPicPr>
          <p:cNvPr id="3" name="Picture 2" descr="A computer screen shot of a computer&#10;&#10;Description automatically generated">
            <a:extLst>
              <a:ext uri="{FF2B5EF4-FFF2-40B4-BE49-F238E27FC236}">
                <a16:creationId xmlns:a16="http://schemas.microsoft.com/office/drawing/2014/main" id="{63BE5763-BDEC-0413-B2BD-CA510DE020AB}"/>
              </a:ext>
            </a:extLst>
          </p:cNvPr>
          <p:cNvPicPr>
            <a:picLocks noChangeAspect="1"/>
          </p:cNvPicPr>
          <p:nvPr/>
        </p:nvPicPr>
        <p:blipFill rotWithShape="1">
          <a:blip r:embed="rId4"/>
          <a:srcRect l="3057" t="17608" r="2261" b="31071"/>
          <a:stretch/>
        </p:blipFill>
        <p:spPr bwMode="auto">
          <a:xfrm>
            <a:off x="308157" y="1123776"/>
            <a:ext cx="7646056" cy="2330624"/>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15B0A93-FEE7-CC6C-D0F4-D147B6A3D13F}"/>
              </a:ext>
            </a:extLst>
          </p:cNvPr>
          <p:cNvPicPr>
            <a:picLocks noChangeAspect="1"/>
          </p:cNvPicPr>
          <p:nvPr/>
        </p:nvPicPr>
        <p:blipFill>
          <a:blip r:embed="rId5"/>
          <a:stretch>
            <a:fillRect/>
          </a:stretch>
        </p:blipFill>
        <p:spPr>
          <a:xfrm>
            <a:off x="7144383" y="4294181"/>
            <a:ext cx="2957510" cy="2439727"/>
          </a:xfrm>
          <a:prstGeom prst="rect">
            <a:avLst/>
          </a:prstGeom>
        </p:spPr>
      </p:pic>
      <p:graphicFrame>
        <p:nvGraphicFramePr>
          <p:cNvPr id="5" name="Object 4">
            <a:extLst>
              <a:ext uri="{FF2B5EF4-FFF2-40B4-BE49-F238E27FC236}">
                <a16:creationId xmlns:a16="http://schemas.microsoft.com/office/drawing/2014/main" id="{2F165289-8CEF-1D63-96AE-F87B096A782F}"/>
              </a:ext>
            </a:extLst>
          </p:cNvPr>
          <p:cNvGraphicFramePr>
            <a:graphicFrameLocks noChangeAspect="1"/>
          </p:cNvGraphicFramePr>
          <p:nvPr/>
        </p:nvGraphicFramePr>
        <p:xfrm>
          <a:off x="3696334" y="4178854"/>
          <a:ext cx="3334832" cy="2555054"/>
        </p:xfrm>
        <a:graphic>
          <a:graphicData uri="http://schemas.openxmlformats.org/presentationml/2006/ole">
            <mc:AlternateContent xmlns:mc="http://schemas.openxmlformats.org/markup-compatibility/2006">
              <mc:Choice xmlns:v="urn:schemas-microsoft-com:vml" Requires="v">
                <p:oleObj name="Graph" r:id="rId6" imgW="3000747" imgH="2294379" progId="Origin95.Graph">
                  <p:embed/>
                </p:oleObj>
              </mc:Choice>
              <mc:Fallback>
                <p:oleObj name="Graph" r:id="rId6" imgW="3000747" imgH="2294379" progId="Origin95.Graph">
                  <p:embed/>
                  <p:pic>
                    <p:nvPicPr>
                      <p:cNvPr id="5" name="Object 4">
                        <a:extLst>
                          <a:ext uri="{FF2B5EF4-FFF2-40B4-BE49-F238E27FC236}">
                            <a16:creationId xmlns:a16="http://schemas.microsoft.com/office/drawing/2014/main" id="{2F165289-8CEF-1D63-96AE-F87B096A7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6334" y="4178854"/>
                        <a:ext cx="3334832" cy="2555054"/>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D2FD1BDC-DE63-440C-F1E7-85B1B79FB5E8}"/>
              </a:ext>
            </a:extLst>
          </p:cNvPr>
          <p:cNvGraphicFramePr>
            <a:graphicFrameLocks noChangeAspect="1"/>
          </p:cNvGraphicFramePr>
          <p:nvPr/>
        </p:nvGraphicFramePr>
        <p:xfrm>
          <a:off x="308156" y="4260800"/>
          <a:ext cx="3167591" cy="2473108"/>
        </p:xfrm>
        <a:graphic>
          <a:graphicData uri="http://schemas.openxmlformats.org/presentationml/2006/ole">
            <mc:AlternateContent xmlns:mc="http://schemas.openxmlformats.org/markup-compatibility/2006">
              <mc:Choice xmlns:v="urn:schemas-microsoft-com:vml" Requires="v">
                <p:oleObj name="Graph" r:id="rId8" imgW="3160277" imgH="2451265" progId="Origin95.Graph">
                  <p:embed/>
                </p:oleObj>
              </mc:Choice>
              <mc:Fallback>
                <p:oleObj name="Graph" r:id="rId8" imgW="3160277" imgH="2451265" progId="Origin95.Graph">
                  <p:embed/>
                  <p:pic>
                    <p:nvPicPr>
                      <p:cNvPr id="6" name="Object 5">
                        <a:extLst>
                          <a:ext uri="{FF2B5EF4-FFF2-40B4-BE49-F238E27FC236}">
                            <a16:creationId xmlns:a16="http://schemas.microsoft.com/office/drawing/2014/main" id="{D2FD1BDC-DE63-440C-F1E7-85B1B79FB5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156" y="4260800"/>
                        <a:ext cx="3167591" cy="2473108"/>
                      </a:xfrm>
                      <a:prstGeom prst="rect">
                        <a:avLst/>
                      </a:prstGeom>
                      <a:noFill/>
                    </p:spPr>
                  </p:pic>
                </p:oleObj>
              </mc:Fallback>
            </mc:AlternateContent>
          </a:graphicData>
        </a:graphic>
      </p:graphicFrame>
      <p:sp>
        <p:nvSpPr>
          <p:cNvPr id="7" name="Title 1">
            <a:extLst>
              <a:ext uri="{FF2B5EF4-FFF2-40B4-BE49-F238E27FC236}">
                <a16:creationId xmlns:a16="http://schemas.microsoft.com/office/drawing/2014/main" id="{3137CC50-0EC0-DB13-BA09-97957B9BD4C8}"/>
              </a:ext>
            </a:extLst>
          </p:cNvPr>
          <p:cNvSpPr txBox="1">
            <a:spLocks/>
          </p:cNvSpPr>
          <p:nvPr/>
        </p:nvSpPr>
        <p:spPr bwMode="auto">
          <a:xfrm>
            <a:off x="203200" y="101600"/>
            <a:ext cx="11785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6600"/>
                </a:solidFill>
                <a:latin typeface="+mj-lt"/>
                <a:ea typeface="+mj-ea"/>
                <a:cs typeface="+mj-cs"/>
              </a:defRPr>
            </a:lvl1pPr>
            <a:lvl2pPr algn="ctr" rtl="0" eaLnBrk="0" fontAlgn="base" hangingPunct="0">
              <a:spcBef>
                <a:spcPct val="0"/>
              </a:spcBef>
              <a:spcAft>
                <a:spcPct val="0"/>
              </a:spcAft>
              <a:defRPr sz="3600" b="1">
                <a:solidFill>
                  <a:srgbClr val="006600"/>
                </a:solidFill>
                <a:latin typeface="Times New Roman" pitchFamily="18" charset="0"/>
                <a:ea typeface="宋体" charset="-122"/>
              </a:defRPr>
            </a:lvl2pPr>
            <a:lvl3pPr algn="ctr" rtl="0" eaLnBrk="0" fontAlgn="base" hangingPunct="0">
              <a:spcBef>
                <a:spcPct val="0"/>
              </a:spcBef>
              <a:spcAft>
                <a:spcPct val="0"/>
              </a:spcAft>
              <a:defRPr sz="3600" b="1">
                <a:solidFill>
                  <a:srgbClr val="006600"/>
                </a:solidFill>
                <a:latin typeface="Times New Roman" pitchFamily="18" charset="0"/>
                <a:ea typeface="宋体" charset="-122"/>
              </a:defRPr>
            </a:lvl3pPr>
            <a:lvl4pPr algn="ctr" rtl="0" eaLnBrk="0" fontAlgn="base" hangingPunct="0">
              <a:spcBef>
                <a:spcPct val="0"/>
              </a:spcBef>
              <a:spcAft>
                <a:spcPct val="0"/>
              </a:spcAft>
              <a:defRPr sz="3600" b="1">
                <a:solidFill>
                  <a:srgbClr val="006600"/>
                </a:solidFill>
                <a:latin typeface="Times New Roman" pitchFamily="18" charset="0"/>
                <a:ea typeface="宋体" charset="-122"/>
              </a:defRPr>
            </a:lvl4pPr>
            <a:lvl5pPr algn="ctr" rtl="0" eaLnBrk="0" fontAlgn="base" hangingPunct="0">
              <a:spcBef>
                <a:spcPct val="0"/>
              </a:spcBef>
              <a:spcAft>
                <a:spcPct val="0"/>
              </a:spcAft>
              <a:defRPr sz="3600" b="1">
                <a:solidFill>
                  <a:srgbClr val="006600"/>
                </a:solidFill>
                <a:latin typeface="Times New Roman" pitchFamily="18" charset="0"/>
                <a:ea typeface="宋体" charset="-122"/>
              </a:defRPr>
            </a:lvl5pPr>
            <a:lvl6pPr marL="457200" algn="ctr" rtl="0" fontAlgn="base">
              <a:spcBef>
                <a:spcPct val="0"/>
              </a:spcBef>
              <a:spcAft>
                <a:spcPct val="0"/>
              </a:spcAft>
              <a:defRPr sz="3600" b="1">
                <a:solidFill>
                  <a:srgbClr val="006600"/>
                </a:solidFill>
                <a:latin typeface="Times New Roman" pitchFamily="18" charset="0"/>
                <a:ea typeface="宋体" charset="-122"/>
              </a:defRPr>
            </a:lvl6pPr>
            <a:lvl7pPr marL="914400" algn="ctr" rtl="0" fontAlgn="base">
              <a:spcBef>
                <a:spcPct val="0"/>
              </a:spcBef>
              <a:spcAft>
                <a:spcPct val="0"/>
              </a:spcAft>
              <a:defRPr sz="3600" b="1">
                <a:solidFill>
                  <a:srgbClr val="006600"/>
                </a:solidFill>
                <a:latin typeface="Times New Roman" pitchFamily="18" charset="0"/>
                <a:ea typeface="宋体" charset="-122"/>
              </a:defRPr>
            </a:lvl7pPr>
            <a:lvl8pPr marL="1371600" algn="ctr" rtl="0" fontAlgn="base">
              <a:spcBef>
                <a:spcPct val="0"/>
              </a:spcBef>
              <a:spcAft>
                <a:spcPct val="0"/>
              </a:spcAft>
              <a:defRPr sz="3600" b="1">
                <a:solidFill>
                  <a:srgbClr val="006600"/>
                </a:solidFill>
                <a:latin typeface="Times New Roman" pitchFamily="18" charset="0"/>
                <a:ea typeface="宋体" charset="-122"/>
              </a:defRPr>
            </a:lvl8pPr>
            <a:lvl9pPr marL="1828800" algn="ctr" rtl="0" fontAlgn="base">
              <a:spcBef>
                <a:spcPct val="0"/>
              </a:spcBef>
              <a:spcAft>
                <a:spcPct val="0"/>
              </a:spcAft>
              <a:defRPr sz="3600" b="1">
                <a:solidFill>
                  <a:srgbClr val="006600"/>
                </a:solidFill>
                <a:latin typeface="Times New Roman" pitchFamily="18" charset="0"/>
                <a:ea typeface="宋体"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6600"/>
                </a:solidFill>
                <a:effectLst/>
                <a:uLnTx/>
                <a:uFillTx/>
                <a:latin typeface="Times New Roman"/>
                <a:ea typeface="宋体"/>
                <a:cs typeface="+mj-cs"/>
              </a:rPr>
              <a:t>QCS systems of SC magnets, cryostats and cryogenic systems</a:t>
            </a:r>
          </a:p>
        </p:txBody>
      </p:sp>
      <p:sp>
        <p:nvSpPr>
          <p:cNvPr id="8" name="TextBox 7">
            <a:extLst>
              <a:ext uri="{FF2B5EF4-FFF2-40B4-BE49-F238E27FC236}">
                <a16:creationId xmlns:a16="http://schemas.microsoft.com/office/drawing/2014/main" id="{738C295D-88ED-A051-D912-42843D95EC05}"/>
              </a:ext>
            </a:extLst>
          </p:cNvPr>
          <p:cNvSpPr txBox="1"/>
          <p:nvPr/>
        </p:nvSpPr>
        <p:spPr>
          <a:xfrm>
            <a:off x="204680" y="658239"/>
            <a:ext cx="7947778" cy="476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nSpc>
                <a:spcPct val="140000"/>
              </a:lnSpc>
              <a:defRPr b="1">
                <a:solidFill>
                  <a:schemeClr val="tx1"/>
                </a:solidFill>
              </a:defRPr>
            </a:lvl1pPr>
          </a:lstStyle>
          <a:p>
            <a:r>
              <a:rPr lang="en-US" dirty="0"/>
              <a:t>Subcooled cooling scheme (stable, temperatures lower than saturated </a:t>
            </a:r>
            <a:r>
              <a:rPr lang="en-US" dirty="0" err="1"/>
              <a:t>LHe</a:t>
            </a:r>
            <a:r>
              <a:rPr lang="en-US" dirty="0"/>
              <a:t>)</a:t>
            </a:r>
          </a:p>
        </p:txBody>
      </p:sp>
      <p:sp>
        <p:nvSpPr>
          <p:cNvPr id="9" name="TextBox 8">
            <a:extLst>
              <a:ext uri="{FF2B5EF4-FFF2-40B4-BE49-F238E27FC236}">
                <a16:creationId xmlns:a16="http://schemas.microsoft.com/office/drawing/2014/main" id="{CAAB16C3-932B-06A5-0BFE-D7680FA7CCB1}"/>
              </a:ext>
            </a:extLst>
          </p:cNvPr>
          <p:cNvSpPr txBox="1"/>
          <p:nvPr/>
        </p:nvSpPr>
        <p:spPr>
          <a:xfrm>
            <a:off x="203200" y="3390053"/>
            <a:ext cx="11430000" cy="476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nSpc>
                <a:spcPct val="140000"/>
              </a:lnSpc>
              <a:defRPr b="1">
                <a:solidFill>
                  <a:schemeClr val="tx1"/>
                </a:solidFill>
              </a:defRPr>
            </a:lvl1pPr>
          </a:lstStyle>
          <a:p>
            <a:r>
              <a:rPr lang="en-US" dirty="0"/>
              <a:t>Mixed loads of refrigeration and liquefaction (250 W in total, to cool 51 leads in QCS-L and 59 in QCS-R, 40 L/hour)</a:t>
            </a:r>
          </a:p>
        </p:txBody>
      </p:sp>
      <p:sp>
        <p:nvSpPr>
          <p:cNvPr id="10" name="正方形/長方形 31">
            <a:extLst>
              <a:ext uri="{FF2B5EF4-FFF2-40B4-BE49-F238E27FC236}">
                <a16:creationId xmlns:a16="http://schemas.microsoft.com/office/drawing/2014/main" id="{F4AB9ED7-B6D5-8AD5-2529-EB6E3189182A}"/>
              </a:ext>
            </a:extLst>
          </p:cNvPr>
          <p:cNvSpPr/>
          <p:nvPr/>
        </p:nvSpPr>
        <p:spPr>
          <a:xfrm>
            <a:off x="262229" y="3749040"/>
            <a:ext cx="3710331" cy="520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lstStyle/>
          <a:p>
            <a:pPr marL="342900" indent="-342900" algn="just">
              <a:lnSpc>
                <a:spcPct val="140000"/>
              </a:lnSpc>
              <a:buFont typeface="Arial" panose="020B0604020202020204" pitchFamily="34" charset="0"/>
              <a:buChar char="•"/>
            </a:pPr>
            <a:r>
              <a:rPr lang="en-US" altLang="ja-JP" sz="1800" dirty="0">
                <a:solidFill>
                  <a:schemeClr val="tx1"/>
                </a:solidFill>
              </a:rPr>
              <a:t>Total operation time: ~ 30 </a:t>
            </a:r>
            <a:r>
              <a:rPr lang="en-US" altLang="ja-JP" sz="1800" dirty="0" err="1">
                <a:solidFill>
                  <a:schemeClr val="tx1"/>
                </a:solidFill>
              </a:rPr>
              <a:t>khours</a:t>
            </a:r>
            <a:endParaRPr lang="en-US" altLang="ja-JP" sz="1800" dirty="0">
              <a:solidFill>
                <a:schemeClr val="tx1"/>
              </a:solidFill>
            </a:endParaRPr>
          </a:p>
        </p:txBody>
      </p:sp>
      <p:sp>
        <p:nvSpPr>
          <p:cNvPr id="11" name="正方形/長方形 31">
            <a:extLst>
              <a:ext uri="{FF2B5EF4-FFF2-40B4-BE49-F238E27FC236}">
                <a16:creationId xmlns:a16="http://schemas.microsoft.com/office/drawing/2014/main" id="{A07F4CDF-7FCC-9DE4-BF7C-CCCE21E81A8B}"/>
              </a:ext>
            </a:extLst>
          </p:cNvPr>
          <p:cNvSpPr/>
          <p:nvPr/>
        </p:nvSpPr>
        <p:spPr>
          <a:xfrm>
            <a:off x="4031589" y="3749040"/>
            <a:ext cx="7852255" cy="520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lstStyle/>
          <a:p>
            <a:pPr marL="342900" indent="-342900" algn="just">
              <a:lnSpc>
                <a:spcPct val="140000"/>
              </a:lnSpc>
              <a:buFont typeface="Arial" panose="020B0604020202020204" pitchFamily="34" charset="0"/>
              <a:buChar char="•"/>
            </a:pPr>
            <a:r>
              <a:rPr lang="en-US" altLang="ja-JP" sz="1800" dirty="0">
                <a:solidFill>
                  <a:schemeClr val="tx1"/>
                </a:solidFill>
              </a:rPr>
              <a:t>QCS quench events: 66 (48 due to beams), recently due to earthquake </a:t>
            </a:r>
          </a:p>
        </p:txBody>
      </p:sp>
      <p:sp>
        <p:nvSpPr>
          <p:cNvPr id="12" name="Rectangle 8">
            <a:extLst>
              <a:ext uri="{FF2B5EF4-FFF2-40B4-BE49-F238E27FC236}">
                <a16:creationId xmlns:a16="http://schemas.microsoft.com/office/drawing/2014/main" id="{CF89C39F-8C54-1BF1-3948-ECC64DD72FC1}"/>
              </a:ext>
            </a:extLst>
          </p:cNvPr>
          <p:cNvSpPr>
            <a:spLocks noChangeArrowheads="1"/>
          </p:cNvSpPr>
          <p:nvPr/>
        </p:nvSpPr>
        <p:spPr bwMode="auto">
          <a:xfrm>
            <a:off x="9316720" y="4253541"/>
            <a:ext cx="1295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nSpc>
                <a:spcPct val="140000"/>
              </a:lnSpc>
            </a:pPr>
            <a:r>
              <a:rPr lang="en-US" altLang="ja-JP" sz="2400" b="1" dirty="0">
                <a:solidFill>
                  <a:srgbClr val="0000FF"/>
                </a:solidFill>
                <a:ea typeface="MS Gothic" panose="020B0609070205080204" pitchFamily="49" charset="-128"/>
              </a:rPr>
              <a:t>48/66</a:t>
            </a:r>
          </a:p>
        </p:txBody>
      </p:sp>
    </p:spTree>
    <p:extLst>
      <p:ext uri="{BB962C8B-B14F-4D97-AF65-F5344CB8AC3E}">
        <p14:creationId xmlns:p14="http://schemas.microsoft.com/office/powerpoint/2010/main" val="1278643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of a machine with text and blue text&#10;&#10;Description automatically generated">
            <a:extLst>
              <a:ext uri="{FF2B5EF4-FFF2-40B4-BE49-F238E27FC236}">
                <a16:creationId xmlns:a16="http://schemas.microsoft.com/office/drawing/2014/main" id="{11C18BB8-BA84-8C72-95C6-9061099CCA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068"/>
          <a:stretch/>
        </p:blipFill>
        <p:spPr bwMode="auto">
          <a:xfrm>
            <a:off x="455854" y="3926839"/>
            <a:ext cx="4033222" cy="2598326"/>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D8ADE33-18EF-0C25-9C10-216CFF1D816C}"/>
              </a:ext>
            </a:extLst>
          </p:cNvPr>
          <p:cNvPicPr>
            <a:picLocks noChangeAspect="1"/>
          </p:cNvPicPr>
          <p:nvPr/>
        </p:nvPicPr>
        <p:blipFill>
          <a:blip r:embed="rId3">
            <a:extLst>
              <a:ext uri="{28A0092B-C50C-407E-A947-70E740481C1C}">
                <a14:useLocalDpi xmlns:a14="http://schemas.microsoft.com/office/drawing/2010/main" val="0"/>
              </a:ext>
            </a:extLst>
          </a:blip>
          <a:srcRect t="704" b="704"/>
          <a:stretch/>
        </p:blipFill>
        <p:spPr bwMode="auto">
          <a:xfrm>
            <a:off x="4769369" y="4012901"/>
            <a:ext cx="4003165" cy="2512264"/>
          </a:xfrm>
          <a:prstGeom prst="rect">
            <a:avLst/>
          </a:prstGeom>
          <a:noFill/>
        </p:spPr>
      </p:pic>
      <p:sp>
        <p:nvSpPr>
          <p:cNvPr id="5" name="Title 1">
            <a:extLst>
              <a:ext uri="{FF2B5EF4-FFF2-40B4-BE49-F238E27FC236}">
                <a16:creationId xmlns:a16="http://schemas.microsoft.com/office/drawing/2014/main" id="{6D2277B8-AC74-E6AF-9873-E9EDB229C97F}"/>
              </a:ext>
            </a:extLst>
          </p:cNvPr>
          <p:cNvSpPr txBox="1">
            <a:spLocks/>
          </p:cNvSpPr>
          <p:nvPr/>
        </p:nvSpPr>
        <p:spPr bwMode="auto">
          <a:xfrm>
            <a:off x="203200" y="152400"/>
            <a:ext cx="11785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006600"/>
                </a:solidFill>
                <a:latin typeface="+mj-lt"/>
                <a:ea typeface="+mj-ea"/>
                <a:cs typeface="+mj-cs"/>
              </a:defRPr>
            </a:lvl1pPr>
            <a:lvl2pPr algn="ctr" rtl="0" eaLnBrk="0" fontAlgn="base" hangingPunct="0">
              <a:spcBef>
                <a:spcPct val="0"/>
              </a:spcBef>
              <a:spcAft>
                <a:spcPct val="0"/>
              </a:spcAft>
              <a:defRPr sz="3600" b="1">
                <a:solidFill>
                  <a:srgbClr val="006600"/>
                </a:solidFill>
                <a:latin typeface="Times New Roman" pitchFamily="18" charset="0"/>
                <a:ea typeface="宋体" charset="-122"/>
              </a:defRPr>
            </a:lvl2pPr>
            <a:lvl3pPr algn="ctr" rtl="0" eaLnBrk="0" fontAlgn="base" hangingPunct="0">
              <a:spcBef>
                <a:spcPct val="0"/>
              </a:spcBef>
              <a:spcAft>
                <a:spcPct val="0"/>
              </a:spcAft>
              <a:defRPr sz="3600" b="1">
                <a:solidFill>
                  <a:srgbClr val="006600"/>
                </a:solidFill>
                <a:latin typeface="Times New Roman" pitchFamily="18" charset="0"/>
                <a:ea typeface="宋体" charset="-122"/>
              </a:defRPr>
            </a:lvl3pPr>
            <a:lvl4pPr algn="ctr" rtl="0" eaLnBrk="0" fontAlgn="base" hangingPunct="0">
              <a:spcBef>
                <a:spcPct val="0"/>
              </a:spcBef>
              <a:spcAft>
                <a:spcPct val="0"/>
              </a:spcAft>
              <a:defRPr sz="3600" b="1">
                <a:solidFill>
                  <a:srgbClr val="006600"/>
                </a:solidFill>
                <a:latin typeface="Times New Roman" pitchFamily="18" charset="0"/>
                <a:ea typeface="宋体" charset="-122"/>
              </a:defRPr>
            </a:lvl4pPr>
            <a:lvl5pPr algn="ctr" rtl="0" eaLnBrk="0" fontAlgn="base" hangingPunct="0">
              <a:spcBef>
                <a:spcPct val="0"/>
              </a:spcBef>
              <a:spcAft>
                <a:spcPct val="0"/>
              </a:spcAft>
              <a:defRPr sz="3600" b="1">
                <a:solidFill>
                  <a:srgbClr val="006600"/>
                </a:solidFill>
                <a:latin typeface="Times New Roman" pitchFamily="18" charset="0"/>
                <a:ea typeface="宋体" charset="-122"/>
              </a:defRPr>
            </a:lvl5pPr>
            <a:lvl6pPr marL="457200" algn="ctr" rtl="0" fontAlgn="base">
              <a:spcBef>
                <a:spcPct val="0"/>
              </a:spcBef>
              <a:spcAft>
                <a:spcPct val="0"/>
              </a:spcAft>
              <a:defRPr sz="3600" b="1">
                <a:solidFill>
                  <a:srgbClr val="006600"/>
                </a:solidFill>
                <a:latin typeface="Times New Roman" pitchFamily="18" charset="0"/>
                <a:ea typeface="宋体" charset="-122"/>
              </a:defRPr>
            </a:lvl6pPr>
            <a:lvl7pPr marL="914400" algn="ctr" rtl="0" fontAlgn="base">
              <a:spcBef>
                <a:spcPct val="0"/>
              </a:spcBef>
              <a:spcAft>
                <a:spcPct val="0"/>
              </a:spcAft>
              <a:defRPr sz="3600" b="1">
                <a:solidFill>
                  <a:srgbClr val="006600"/>
                </a:solidFill>
                <a:latin typeface="Times New Roman" pitchFamily="18" charset="0"/>
                <a:ea typeface="宋体" charset="-122"/>
              </a:defRPr>
            </a:lvl7pPr>
            <a:lvl8pPr marL="1371600" algn="ctr" rtl="0" fontAlgn="base">
              <a:spcBef>
                <a:spcPct val="0"/>
              </a:spcBef>
              <a:spcAft>
                <a:spcPct val="0"/>
              </a:spcAft>
              <a:defRPr sz="3600" b="1">
                <a:solidFill>
                  <a:srgbClr val="006600"/>
                </a:solidFill>
                <a:latin typeface="Times New Roman" pitchFamily="18" charset="0"/>
                <a:ea typeface="宋体" charset="-122"/>
              </a:defRPr>
            </a:lvl8pPr>
            <a:lvl9pPr marL="1828800" algn="ctr" rtl="0" fontAlgn="base">
              <a:spcBef>
                <a:spcPct val="0"/>
              </a:spcBef>
              <a:spcAft>
                <a:spcPct val="0"/>
              </a:spcAft>
              <a:defRPr sz="3600" b="1">
                <a:solidFill>
                  <a:srgbClr val="006600"/>
                </a:solidFill>
                <a:latin typeface="Times New Roman" pitchFamily="18" charset="0"/>
                <a:ea typeface="宋体"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6600"/>
                </a:solidFill>
                <a:effectLst/>
                <a:uLnTx/>
                <a:uFillTx/>
                <a:latin typeface="Times New Roman"/>
                <a:ea typeface="宋体"/>
                <a:cs typeface="+mj-cs"/>
              </a:rPr>
              <a:t>QCS systems of SC magnets, cryostats and cryogenic systems</a:t>
            </a:r>
          </a:p>
        </p:txBody>
      </p:sp>
      <p:sp>
        <p:nvSpPr>
          <p:cNvPr id="6" name="TextBox 5">
            <a:extLst>
              <a:ext uri="{FF2B5EF4-FFF2-40B4-BE49-F238E27FC236}">
                <a16:creationId xmlns:a16="http://schemas.microsoft.com/office/drawing/2014/main" id="{14D9A5DB-AE6C-2845-3F02-2543ABCB1A98}"/>
              </a:ext>
            </a:extLst>
          </p:cNvPr>
          <p:cNvSpPr txBox="1"/>
          <p:nvPr/>
        </p:nvSpPr>
        <p:spPr>
          <a:xfrm>
            <a:off x="132516" y="3460076"/>
            <a:ext cx="9803963" cy="476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nSpc>
                <a:spcPct val="140000"/>
              </a:lnSpc>
              <a:defRPr b="1">
                <a:solidFill>
                  <a:schemeClr val="tx1"/>
                </a:solidFill>
              </a:defRPr>
            </a:lvl1pPr>
          </a:lstStyle>
          <a:p>
            <a:r>
              <a:rPr lang="en-US" dirty="0"/>
              <a:t>Underground devices (refrigerators, </a:t>
            </a:r>
            <a:r>
              <a:rPr lang="en-US" dirty="0" err="1"/>
              <a:t>subcoolers</a:t>
            </a:r>
            <a:r>
              <a:rPr lang="en-US" dirty="0"/>
              <a:t>, cryostats, instrumentations and quench detectors)</a:t>
            </a:r>
          </a:p>
        </p:txBody>
      </p:sp>
      <p:sp>
        <p:nvSpPr>
          <p:cNvPr id="7" name="TextBox 6">
            <a:extLst>
              <a:ext uri="{FF2B5EF4-FFF2-40B4-BE49-F238E27FC236}">
                <a16:creationId xmlns:a16="http://schemas.microsoft.com/office/drawing/2014/main" id="{16A84E3F-5223-7C09-642E-8387481EA7B9}"/>
              </a:ext>
            </a:extLst>
          </p:cNvPr>
          <p:cNvSpPr txBox="1"/>
          <p:nvPr/>
        </p:nvSpPr>
        <p:spPr>
          <a:xfrm>
            <a:off x="204680" y="709039"/>
            <a:ext cx="6582200" cy="476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nSpc>
                <a:spcPct val="140000"/>
              </a:lnSpc>
              <a:defRPr b="1">
                <a:solidFill>
                  <a:schemeClr val="tx1"/>
                </a:solidFill>
              </a:defRPr>
            </a:lvl1pPr>
          </a:lstStyle>
          <a:p>
            <a:r>
              <a:rPr lang="en-US" dirty="0"/>
              <a:t>Ground devices (compressors, helium tanks, liquid nitrogen tanks)</a:t>
            </a:r>
          </a:p>
        </p:txBody>
      </p:sp>
      <p:pic>
        <p:nvPicPr>
          <p:cNvPr id="8" name="Picture 7">
            <a:extLst>
              <a:ext uri="{FF2B5EF4-FFF2-40B4-BE49-F238E27FC236}">
                <a16:creationId xmlns:a16="http://schemas.microsoft.com/office/drawing/2014/main" id="{31C5A15A-DFB2-8BD2-ED3B-5125B7FE31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22500" r="11667" b="15000"/>
          <a:stretch/>
        </p:blipFill>
        <p:spPr>
          <a:xfrm>
            <a:off x="949651" y="1289968"/>
            <a:ext cx="4572000" cy="2286000"/>
          </a:xfrm>
          <a:prstGeom prst="rect">
            <a:avLst/>
          </a:prstGeom>
        </p:spPr>
      </p:pic>
      <p:pic>
        <p:nvPicPr>
          <p:cNvPr id="9" name="Picture 8">
            <a:extLst>
              <a:ext uri="{FF2B5EF4-FFF2-40B4-BE49-F238E27FC236}">
                <a16:creationId xmlns:a16="http://schemas.microsoft.com/office/drawing/2014/main" id="{1ADD09DB-2AD3-1451-F0A7-19E11D8306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83" r="18367" b="2041"/>
          <a:stretch/>
        </p:blipFill>
        <p:spPr>
          <a:xfrm>
            <a:off x="5817796" y="1285724"/>
            <a:ext cx="3122634" cy="2263910"/>
          </a:xfrm>
          <a:prstGeom prst="rect">
            <a:avLst/>
          </a:prstGeom>
        </p:spPr>
      </p:pic>
      <p:pic>
        <p:nvPicPr>
          <p:cNvPr id="10" name="Picture 9">
            <a:extLst>
              <a:ext uri="{FF2B5EF4-FFF2-40B4-BE49-F238E27FC236}">
                <a16:creationId xmlns:a16="http://schemas.microsoft.com/office/drawing/2014/main" id="{B1C6AEF5-FDD8-B113-25FD-980B725F01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250" r="24167"/>
          <a:stretch/>
        </p:blipFill>
        <p:spPr>
          <a:xfrm>
            <a:off x="9184641" y="1289968"/>
            <a:ext cx="2773679" cy="2286000"/>
          </a:xfrm>
          <a:prstGeom prst="rect">
            <a:avLst/>
          </a:prstGeom>
        </p:spPr>
      </p:pic>
      <p:pic>
        <p:nvPicPr>
          <p:cNvPr id="11" name="Picture 10">
            <a:extLst>
              <a:ext uri="{FF2B5EF4-FFF2-40B4-BE49-F238E27FC236}">
                <a16:creationId xmlns:a16="http://schemas.microsoft.com/office/drawing/2014/main" id="{2378A690-2662-5C47-79CD-D8005CFCE6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6289"/>
          <a:stretch/>
        </p:blipFill>
        <p:spPr>
          <a:xfrm>
            <a:off x="8930270" y="4012900"/>
            <a:ext cx="3154570" cy="2512263"/>
          </a:xfrm>
          <a:prstGeom prst="rect">
            <a:avLst/>
          </a:prstGeom>
        </p:spPr>
      </p:pic>
    </p:spTree>
    <p:extLst>
      <p:ext uri="{BB962C8B-B14F-4D97-AF65-F5344CB8AC3E}">
        <p14:creationId xmlns:p14="http://schemas.microsoft.com/office/powerpoint/2010/main" val="3524657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9B17-D87C-C9C4-82B3-183D30728C2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B94701-356F-0263-8F38-0FB0F1020807}"/>
              </a:ext>
            </a:extLst>
          </p:cNvPr>
          <p:cNvSpPr txBox="1"/>
          <p:nvPr/>
        </p:nvSpPr>
        <p:spPr>
          <a:xfrm>
            <a:off x="360000" y="360001"/>
            <a:ext cx="8847678"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Modification work around IR to reduce background </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2B32BDE1-2956-EA3B-A914-499073514821}"/>
              </a:ext>
            </a:extLst>
          </p:cNvPr>
          <p:cNvSpPr txBox="1"/>
          <p:nvPr/>
        </p:nvSpPr>
        <p:spPr>
          <a:xfrm>
            <a:off x="359999" y="793957"/>
            <a:ext cx="11697414" cy="427746"/>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Before LS1, the beam background production points were evaluated by the Belle group.</a:t>
            </a:r>
          </a:p>
        </p:txBody>
      </p:sp>
      <p:pic>
        <p:nvPicPr>
          <p:cNvPr id="8" name="図 7">
            <a:extLst>
              <a:ext uri="{FF2B5EF4-FFF2-40B4-BE49-F238E27FC236}">
                <a16:creationId xmlns:a16="http://schemas.microsoft.com/office/drawing/2014/main" id="{9DCD4DB0-D65E-3786-4AA0-12AFF713D0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96795" y="1440213"/>
            <a:ext cx="2860647" cy="2145485"/>
          </a:xfrm>
          <a:prstGeom prst="rect">
            <a:avLst/>
          </a:prstGeom>
        </p:spPr>
      </p:pic>
      <p:sp>
        <p:nvSpPr>
          <p:cNvPr id="3" name="テキスト ボックス 2">
            <a:extLst>
              <a:ext uri="{FF2B5EF4-FFF2-40B4-BE49-F238E27FC236}">
                <a16:creationId xmlns:a16="http://schemas.microsoft.com/office/drawing/2014/main" id="{D294EE3E-E1FB-3211-7954-D033D400B41B}"/>
              </a:ext>
            </a:extLst>
          </p:cNvPr>
          <p:cNvSpPr txBox="1"/>
          <p:nvPr/>
        </p:nvSpPr>
        <p:spPr>
          <a:xfrm>
            <a:off x="359999" y="5450045"/>
            <a:ext cx="11697414" cy="1166410"/>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During LS1, modification work was carried out around the IR to reduce background: the Belle group added several types of shields, and we, QCS group, together with the vacuum group, modified </a:t>
            </a:r>
            <a:r>
              <a:rPr kumimoji="1" lang="en-US" altLang="ja-JP" sz="2000" u="sng" dirty="0">
                <a:latin typeface="Arial" panose="020B0604020202020204" pitchFamily="34" charset="0"/>
                <a:ea typeface="メイリオ" panose="020B0604030504040204" pitchFamily="50" charset="-128"/>
                <a:cs typeface="Arial" panose="020B0604020202020204" pitchFamily="34" charset="0"/>
              </a:rPr>
              <a:t>the front part of the QCS</a:t>
            </a:r>
            <a:r>
              <a:rPr kumimoji="1" lang="ja-JP" altLang="en-US" sz="2000" u="sng"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u="sng" dirty="0">
                <a:latin typeface="Arial" panose="020B0604020202020204" pitchFamily="34" charset="0"/>
                <a:ea typeface="メイリオ" panose="020B0604030504040204" pitchFamily="50" charset="-128"/>
                <a:cs typeface="Arial" panose="020B0604020202020204" pitchFamily="34" charset="0"/>
              </a:rPr>
              <a:t>cryostat</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t>
            </a:r>
          </a:p>
        </p:txBody>
      </p:sp>
      <p:sp>
        <p:nvSpPr>
          <p:cNvPr id="4" name="テキスト ボックス 3">
            <a:extLst>
              <a:ext uri="{FF2B5EF4-FFF2-40B4-BE49-F238E27FC236}">
                <a16:creationId xmlns:a16="http://schemas.microsoft.com/office/drawing/2014/main" id="{6F1E688B-BE8E-EAE4-F2DD-291DB145A3ED}"/>
              </a:ext>
            </a:extLst>
          </p:cNvPr>
          <p:cNvSpPr txBox="1"/>
          <p:nvPr/>
        </p:nvSpPr>
        <p:spPr>
          <a:xfrm>
            <a:off x="8351240" y="3585803"/>
            <a:ext cx="3571949" cy="707886"/>
          </a:xfrm>
          <a:prstGeom prst="rect">
            <a:avLst/>
          </a:prstGeom>
          <a:noFill/>
        </p:spPr>
        <p:txBody>
          <a:bodyPr wrap="square" rtlCol="0">
            <a:spAutoFit/>
          </a:bodyPr>
          <a:lstStyle/>
          <a:p>
            <a:pPr marL="0" lvl="1" algn="ctr"/>
            <a:r>
              <a:rPr kumimoji="1" lang="en-US" altLang="ja-JP" sz="2000" dirty="0">
                <a:latin typeface="Arial" panose="020B0604020202020204" pitchFamily="34" charset="0"/>
                <a:ea typeface="メイリオ" panose="020B0604030504040204" pitchFamily="50" charset="-128"/>
                <a:cs typeface="Arial" panose="020B0604020202020204" pitchFamily="34" charset="0"/>
              </a:rPr>
              <a:t>K. Nakamura. Mar 4, 2021</a:t>
            </a:r>
          </a:p>
          <a:p>
            <a:pPr marL="0" lvl="1" algn="ct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SuperKEKB</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IR meeting</a:t>
            </a:r>
          </a:p>
        </p:txBody>
      </p:sp>
      <p:grpSp>
        <p:nvGrpSpPr>
          <p:cNvPr id="10" name="グループ化 9">
            <a:extLst>
              <a:ext uri="{FF2B5EF4-FFF2-40B4-BE49-F238E27FC236}">
                <a16:creationId xmlns:a16="http://schemas.microsoft.com/office/drawing/2014/main" id="{FF6C3067-A172-5E88-F55F-65C4E61D58C4}"/>
              </a:ext>
            </a:extLst>
          </p:cNvPr>
          <p:cNvGrpSpPr/>
          <p:nvPr/>
        </p:nvGrpSpPr>
        <p:grpSpPr>
          <a:xfrm>
            <a:off x="1018613" y="1309483"/>
            <a:ext cx="6061696" cy="3750188"/>
            <a:chOff x="1828150" y="1394171"/>
            <a:chExt cx="6061696" cy="3750188"/>
          </a:xfrm>
        </p:grpSpPr>
        <p:pic>
          <p:nvPicPr>
            <p:cNvPr id="9" name="object 9">
              <a:extLst>
                <a:ext uri="{FF2B5EF4-FFF2-40B4-BE49-F238E27FC236}">
                  <a16:creationId xmlns:a16="http://schemas.microsoft.com/office/drawing/2014/main" id="{519824E8-8BFA-ABE4-3959-83A6CBEB3EC1}"/>
                </a:ext>
              </a:extLst>
            </p:cNvPr>
            <p:cNvPicPr/>
            <p:nvPr/>
          </p:nvPicPr>
          <p:blipFill>
            <a:blip r:embed="rId3" cstate="print"/>
            <a:stretch>
              <a:fillRect/>
            </a:stretch>
          </p:blipFill>
          <p:spPr>
            <a:xfrm>
              <a:off x="1828150" y="1394171"/>
              <a:ext cx="6061696" cy="3750188"/>
            </a:xfrm>
            <a:prstGeom prst="rect">
              <a:avLst/>
            </a:prstGeom>
          </p:spPr>
        </p:pic>
        <p:sp>
          <p:nvSpPr>
            <p:cNvPr id="5" name="楕円 4">
              <a:extLst>
                <a:ext uri="{FF2B5EF4-FFF2-40B4-BE49-F238E27FC236}">
                  <a16:creationId xmlns:a16="http://schemas.microsoft.com/office/drawing/2014/main" id="{30EC1202-00C8-F36C-7D3F-D525B1963BD6}"/>
                </a:ext>
              </a:extLst>
            </p:cNvPr>
            <p:cNvSpPr/>
            <p:nvPr/>
          </p:nvSpPr>
          <p:spPr>
            <a:xfrm>
              <a:off x="3162650" y="2088858"/>
              <a:ext cx="574646" cy="148065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A9BF614E-1EC9-D0F3-6862-3807250A5CAF}"/>
                </a:ext>
              </a:extLst>
            </p:cNvPr>
            <p:cNvSpPr/>
            <p:nvPr/>
          </p:nvSpPr>
          <p:spPr>
            <a:xfrm>
              <a:off x="6511256" y="1459685"/>
              <a:ext cx="574646" cy="20692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F7E9504C-52C5-B2AD-C251-6A65B0EF6B95}"/>
              </a:ext>
            </a:extLst>
          </p:cNvPr>
          <p:cNvSpPr txBox="1"/>
          <p:nvPr/>
        </p:nvSpPr>
        <p:spPr>
          <a:xfrm>
            <a:off x="7012107" y="4661786"/>
            <a:ext cx="2939670" cy="515526"/>
          </a:xfrm>
          <a:prstGeom prst="rect">
            <a:avLst/>
          </a:prstGeom>
          <a:noFill/>
        </p:spPr>
        <p:txBody>
          <a:bodyPr wrap="square" rtlCol="0">
            <a:spAutoFit/>
          </a:bodyPr>
          <a:lstStyle/>
          <a:p>
            <a:pPr marL="0" lvl="1">
              <a:lnSpc>
                <a:spcPct val="1500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made by heavy metal</a:t>
            </a:r>
          </a:p>
        </p:txBody>
      </p:sp>
      <p:cxnSp>
        <p:nvCxnSpPr>
          <p:cNvPr id="13" name="直線コネクタ 12">
            <a:extLst>
              <a:ext uri="{FF2B5EF4-FFF2-40B4-BE49-F238E27FC236}">
                <a16:creationId xmlns:a16="http://schemas.microsoft.com/office/drawing/2014/main" id="{043AA603-8605-939E-274A-25F686D94A8E}"/>
              </a:ext>
            </a:extLst>
          </p:cNvPr>
          <p:cNvCxnSpPr>
            <a:cxnSpLocks/>
          </p:cNvCxnSpPr>
          <p:nvPr/>
        </p:nvCxnSpPr>
        <p:spPr>
          <a:xfrm flipH="1" flipV="1">
            <a:off x="5977156" y="4743974"/>
            <a:ext cx="1050526" cy="191712"/>
          </a:xfrm>
          <a:prstGeom prst="line">
            <a:avLst/>
          </a:prstGeom>
          <a:ln w="38100">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D2A1DA44-1215-400D-7404-43CCC30BF690}"/>
              </a:ext>
            </a:extLst>
          </p:cNvPr>
          <p:cNvCxnSpPr>
            <a:cxnSpLocks/>
          </p:cNvCxnSpPr>
          <p:nvPr/>
        </p:nvCxnSpPr>
        <p:spPr>
          <a:xfrm flipH="1" flipV="1">
            <a:off x="2640436" y="4721548"/>
            <a:ext cx="4387246" cy="243105"/>
          </a:xfrm>
          <a:prstGeom prst="line">
            <a:avLst/>
          </a:prstGeom>
          <a:ln w="38100">
            <a:solidFill>
              <a:srgbClr val="FF0000"/>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67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CF284-76D9-9996-7CEB-340D8E91903F}"/>
            </a:ext>
          </a:extLst>
        </p:cNvPr>
        <p:cNvGrpSpPr/>
        <p:nvPr/>
      </p:nvGrpSpPr>
      <p:grpSpPr>
        <a:xfrm>
          <a:off x="0" y="0"/>
          <a:ext cx="0" cy="0"/>
          <a:chOff x="0" y="0"/>
          <a:chExt cx="0" cy="0"/>
        </a:xfrm>
      </p:grpSpPr>
      <p:pic>
        <p:nvPicPr>
          <p:cNvPr id="27" name="object 11">
            <a:extLst>
              <a:ext uri="{FF2B5EF4-FFF2-40B4-BE49-F238E27FC236}">
                <a16:creationId xmlns:a16="http://schemas.microsoft.com/office/drawing/2014/main" id="{31CCAF69-5481-0A99-EC62-B53C33F7A4A3}"/>
              </a:ext>
            </a:extLst>
          </p:cNvPr>
          <p:cNvPicPr/>
          <p:nvPr/>
        </p:nvPicPr>
        <p:blipFill>
          <a:blip r:embed="rId2" cstate="screen">
            <a:extLst>
              <a:ext uri="{28A0092B-C50C-407E-A947-70E740481C1C}">
                <a14:useLocalDpi xmlns:a14="http://schemas.microsoft.com/office/drawing/2010/main"/>
              </a:ext>
            </a:extLst>
          </a:blip>
          <a:stretch>
            <a:fillRect/>
          </a:stretch>
        </p:blipFill>
        <p:spPr>
          <a:xfrm>
            <a:off x="1" y="3561108"/>
            <a:ext cx="3647763" cy="3296738"/>
          </a:xfrm>
          <a:prstGeom prst="rect">
            <a:avLst/>
          </a:prstGeom>
        </p:spPr>
      </p:pic>
      <p:pic>
        <p:nvPicPr>
          <p:cNvPr id="30" name="object 14">
            <a:extLst>
              <a:ext uri="{FF2B5EF4-FFF2-40B4-BE49-F238E27FC236}">
                <a16:creationId xmlns:a16="http://schemas.microsoft.com/office/drawing/2014/main" id="{FD7920B8-F860-8EE2-4B8E-F7B032349DB6}"/>
              </a:ext>
            </a:extLst>
          </p:cNvPr>
          <p:cNvPicPr/>
          <p:nvPr/>
        </p:nvPicPr>
        <p:blipFill rotWithShape="1">
          <a:blip r:embed="rId3" cstate="screen">
            <a:extLst>
              <a:ext uri="{28A0092B-C50C-407E-A947-70E740481C1C}">
                <a14:useLocalDpi xmlns:a14="http://schemas.microsoft.com/office/drawing/2010/main"/>
              </a:ext>
            </a:extLst>
          </a:blip>
          <a:srcRect l="12821" t="1650" r="64920" b="17447"/>
          <a:stretch/>
        </p:blipFill>
        <p:spPr>
          <a:xfrm>
            <a:off x="3647764" y="3561108"/>
            <a:ext cx="1158888" cy="2809858"/>
          </a:xfrm>
          <a:prstGeom prst="rect">
            <a:avLst/>
          </a:prstGeom>
        </p:spPr>
      </p:pic>
      <p:pic>
        <p:nvPicPr>
          <p:cNvPr id="7" name="図 6" descr="人, 座る, 男 が含まれている画像&#10;&#10;自動的に生成された説明">
            <a:extLst>
              <a:ext uri="{FF2B5EF4-FFF2-40B4-BE49-F238E27FC236}">
                <a16:creationId xmlns:a16="http://schemas.microsoft.com/office/drawing/2014/main" id="{C4C627C7-A2CE-E5B5-2E58-603E1951BF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41" r="12573"/>
          <a:stretch/>
        </p:blipFill>
        <p:spPr>
          <a:xfrm>
            <a:off x="4801975" y="3531474"/>
            <a:ext cx="2864506" cy="3326372"/>
          </a:xfrm>
          <a:prstGeom prst="rect">
            <a:avLst/>
          </a:prstGeom>
        </p:spPr>
      </p:pic>
      <p:sp>
        <p:nvSpPr>
          <p:cNvPr id="2" name="テキスト ボックス 1">
            <a:extLst>
              <a:ext uri="{FF2B5EF4-FFF2-40B4-BE49-F238E27FC236}">
                <a16:creationId xmlns:a16="http://schemas.microsoft.com/office/drawing/2014/main" id="{03772D14-E783-4553-B771-2DD2C8D1047B}"/>
              </a:ext>
            </a:extLst>
          </p:cNvPr>
          <p:cNvSpPr txBox="1"/>
          <p:nvPr/>
        </p:nvSpPr>
        <p:spPr>
          <a:xfrm>
            <a:off x="359999" y="360001"/>
            <a:ext cx="9999483" cy="461665"/>
          </a:xfrm>
          <a:prstGeom prst="rect">
            <a:avLst/>
          </a:prstGeom>
          <a:noFill/>
        </p:spPr>
        <p:txBody>
          <a:bodyPr wrap="square" rtlCol="0">
            <a:spAutoFit/>
          </a:bodyPr>
          <a:lstStyle/>
          <a:p>
            <a:r>
              <a:rPr kumimoji="1" lang="en-US" altLang="ja-JP" sz="2400" b="1" dirty="0">
                <a:latin typeface="Arial Black" panose="020B0A04020102020204" pitchFamily="34" charset="0"/>
                <a:ea typeface="メイリオ" panose="020B0604030504040204" pitchFamily="50" charset="-128"/>
              </a:rPr>
              <a:t>QCSL cryostat: head plate replacement</a:t>
            </a:r>
          </a:p>
        </p:txBody>
      </p:sp>
      <p:sp>
        <p:nvSpPr>
          <p:cNvPr id="5" name="テキスト ボックス 4">
            <a:extLst>
              <a:ext uri="{FF2B5EF4-FFF2-40B4-BE49-F238E27FC236}">
                <a16:creationId xmlns:a16="http://schemas.microsoft.com/office/drawing/2014/main" id="{8B3692C5-C4CD-F8A3-7782-6ECF694BFB89}"/>
              </a:ext>
            </a:extLst>
          </p:cNvPr>
          <p:cNvSpPr txBox="1"/>
          <p:nvPr/>
        </p:nvSpPr>
        <p:spPr>
          <a:xfrm>
            <a:off x="379920" y="818169"/>
            <a:ext cx="11708616" cy="2720681"/>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lang="en-US" altLang="ja-JP" sz="2000" dirty="0">
                <a:latin typeface="Arial" panose="020B0604020202020204" pitchFamily="34" charset="0"/>
                <a:ea typeface="メイリオ" panose="020B0604030504040204" pitchFamily="50" charset="-128"/>
                <a:cs typeface="Arial" panose="020B0604020202020204" pitchFamily="34" charset="0"/>
              </a:rPr>
              <a:t>The tungsten head plate at the front part of the QCSL cryostat was replaced with a stainless steel one. </a:t>
            </a:r>
          </a:p>
          <a:p>
            <a:pPr marL="342900" lvl="1" indent="-342900">
              <a:lnSpc>
                <a:spcPct val="120000"/>
              </a:lnSpc>
              <a:spcAft>
                <a:spcPts val="600"/>
              </a:spcAft>
              <a:buFont typeface="Arial" panose="020B0604020202020204" pitchFamily="34" charset="0"/>
              <a:buChar char="•"/>
            </a:pPr>
            <a:r>
              <a:rPr lang="en-US" altLang="ja-JP" sz="2000" dirty="0">
                <a:latin typeface="Arial" panose="020B0604020202020204" pitchFamily="34" charset="0"/>
                <a:ea typeface="メイリオ" panose="020B0604030504040204" pitchFamily="50" charset="-128"/>
                <a:cs typeface="Arial" panose="020B0604020202020204" pitchFamily="34" charset="0"/>
              </a:rPr>
              <a:t>For this replacement work, the beam pipes had to be </a:t>
            </a:r>
            <a:r>
              <a:rPr lang="en-US" altLang="ja-JP" sz="2000" dirty="0" err="1">
                <a:latin typeface="Arial" panose="020B0604020202020204" pitchFamily="34" charset="0"/>
                <a:ea typeface="メイリオ" panose="020B0604030504040204" pitchFamily="50" charset="-128"/>
                <a:cs typeface="Arial" panose="020B0604020202020204" pitchFamily="34" charset="0"/>
              </a:rPr>
              <a:t>shaked</a:t>
            </a:r>
            <a:r>
              <a:rPr lang="en-US" altLang="ja-JP" sz="2000" dirty="0">
                <a:latin typeface="Arial" panose="020B0604020202020204" pitchFamily="34" charset="0"/>
                <a:ea typeface="メイリオ" panose="020B0604030504040204" pitchFamily="50" charset="-128"/>
                <a:cs typeface="Arial" panose="020B0604020202020204" pitchFamily="34" charset="0"/>
              </a:rPr>
              <a:t> across the beam axis, so that the flanges between the cryostat and beam pipes were removed. In preparation for that, the cryostat front section was supported on a stand while the cryostat middle section was opened to allow access to the beam pipe support screws and BPM cables. Displacement measurements were carried out before and after the work.</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15" name="object 16">
            <a:extLst>
              <a:ext uri="{FF2B5EF4-FFF2-40B4-BE49-F238E27FC236}">
                <a16:creationId xmlns:a16="http://schemas.microsoft.com/office/drawing/2014/main" id="{E2F4B31F-B20F-A854-21E2-02E0C60F1341}"/>
              </a:ext>
            </a:extLst>
          </p:cNvPr>
          <p:cNvSpPr txBox="1"/>
          <p:nvPr/>
        </p:nvSpPr>
        <p:spPr>
          <a:xfrm>
            <a:off x="2052856" y="3932895"/>
            <a:ext cx="1594908" cy="320602"/>
          </a:xfrm>
          <a:prstGeom prst="rect">
            <a:avLst/>
          </a:prstGeom>
          <a:solidFill>
            <a:srgbClr val="00FF00"/>
          </a:solidFill>
        </p:spPr>
        <p:txBody>
          <a:bodyPr vert="horz" wrap="square" lIns="0" tIns="12700" rIns="0" bIns="0" rtlCol="0">
            <a:spAutoFit/>
          </a:bodyPr>
          <a:lstStyle/>
          <a:p>
            <a:pPr marL="12700" algn="ctr">
              <a:lnSpc>
                <a:spcPct val="100000"/>
              </a:lnSpc>
              <a:spcBef>
                <a:spcPts val="100"/>
              </a:spcBef>
            </a:pPr>
            <a:r>
              <a:rPr lang="en-US" sz="2000" spc="-15" dirty="0">
                <a:latin typeface="Arial" panose="020B0604020202020204" pitchFamily="34" charset="0"/>
                <a:ea typeface="メイリオ" panose="020B0604030504040204" pitchFamily="50" charset="-128"/>
                <a:cs typeface="Arial" panose="020B0604020202020204" pitchFamily="34" charset="0"/>
              </a:rPr>
              <a:t>head plate</a:t>
            </a:r>
            <a:endParaRPr sz="2000" dirty="0">
              <a:latin typeface="Arial" panose="020B0604020202020204" pitchFamily="34" charset="0"/>
              <a:ea typeface="メイリオ" panose="020B0604030504040204" pitchFamily="50" charset="-128"/>
              <a:cs typeface="Arial" panose="020B0604020202020204" pitchFamily="34" charset="0"/>
            </a:endParaRPr>
          </a:p>
        </p:txBody>
      </p:sp>
      <p:cxnSp>
        <p:nvCxnSpPr>
          <p:cNvPr id="43" name="直線矢印コネクタ 42">
            <a:extLst>
              <a:ext uri="{FF2B5EF4-FFF2-40B4-BE49-F238E27FC236}">
                <a16:creationId xmlns:a16="http://schemas.microsoft.com/office/drawing/2014/main" id="{04F514D5-8849-E0D5-A1B4-4A6B2EB3C36D}"/>
              </a:ext>
            </a:extLst>
          </p:cNvPr>
          <p:cNvCxnSpPr>
            <a:cxnSpLocks/>
          </p:cNvCxnSpPr>
          <p:nvPr/>
        </p:nvCxnSpPr>
        <p:spPr>
          <a:xfrm>
            <a:off x="2953542" y="4215746"/>
            <a:ext cx="1432743" cy="670439"/>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0F602D6D-2822-D8C4-CCBD-25A24CA705BF}"/>
              </a:ext>
            </a:extLst>
          </p:cNvPr>
          <p:cNvCxnSpPr>
            <a:cxnSpLocks/>
          </p:cNvCxnSpPr>
          <p:nvPr/>
        </p:nvCxnSpPr>
        <p:spPr>
          <a:xfrm flipH="1">
            <a:off x="2171607" y="4215746"/>
            <a:ext cx="749045" cy="809391"/>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pic>
        <p:nvPicPr>
          <p:cNvPr id="6" name="図 5" descr="屋内, 食品, テーブル, 積み重ね が含まれている画像&#10;&#10;自動的に生成された説明">
            <a:extLst>
              <a:ext uri="{FF2B5EF4-FFF2-40B4-BE49-F238E27FC236}">
                <a16:creationId xmlns:a16="http://schemas.microsoft.com/office/drawing/2014/main" id="{FA18B67F-8E2E-2A56-9937-BA94A9A8F9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892" y="3531474"/>
            <a:ext cx="4435162" cy="3326372"/>
          </a:xfrm>
          <a:prstGeom prst="rect">
            <a:avLst/>
          </a:prstGeom>
        </p:spPr>
      </p:pic>
      <p:pic>
        <p:nvPicPr>
          <p:cNvPr id="10" name="図 9" descr="屋内, 人, バイク, 男 が含まれている画像&#10;&#10;自動的に生成された説明">
            <a:extLst>
              <a:ext uri="{FF2B5EF4-FFF2-40B4-BE49-F238E27FC236}">
                <a16:creationId xmlns:a16="http://schemas.microsoft.com/office/drawing/2014/main" id="{929AC96F-D465-F1C2-7973-40D84AF77864}"/>
              </a:ext>
            </a:extLst>
          </p:cNvPr>
          <p:cNvPicPr>
            <a:picLocks noChangeAspect="1"/>
          </p:cNvPicPr>
          <p:nvPr/>
        </p:nvPicPr>
        <p:blipFill rotWithShape="1">
          <a:blip r:embed="rId6">
            <a:extLst>
              <a:ext uri="{28A0092B-C50C-407E-A947-70E740481C1C}">
                <a14:useLocalDpi xmlns:a14="http://schemas.microsoft.com/office/drawing/2010/main" val="0"/>
              </a:ext>
            </a:extLst>
          </a:blip>
          <a:srcRect l="13905" t="25465" r="24553" b="10516"/>
          <a:stretch/>
        </p:blipFill>
        <p:spPr>
          <a:xfrm>
            <a:off x="10525459" y="3531475"/>
            <a:ext cx="1624595" cy="1267352"/>
          </a:xfrm>
          <a:prstGeom prst="rect">
            <a:avLst/>
          </a:prstGeom>
          <a:ln w="38100">
            <a:solidFill>
              <a:schemeClr val="bg1"/>
            </a:solidFill>
          </a:ln>
        </p:spPr>
      </p:pic>
      <p:sp>
        <p:nvSpPr>
          <p:cNvPr id="18" name="矢印: 下 17">
            <a:extLst>
              <a:ext uri="{FF2B5EF4-FFF2-40B4-BE49-F238E27FC236}">
                <a16:creationId xmlns:a16="http://schemas.microsoft.com/office/drawing/2014/main" id="{726250D9-9222-FA03-EAE7-BA6E02E695CA}"/>
              </a:ext>
            </a:extLst>
          </p:cNvPr>
          <p:cNvSpPr/>
          <p:nvPr/>
        </p:nvSpPr>
        <p:spPr>
          <a:xfrm>
            <a:off x="10899222" y="4798827"/>
            <a:ext cx="201336" cy="645785"/>
          </a:xfrm>
          <a:prstGeom prst="downArrow">
            <a:avLst>
              <a:gd name="adj1" fmla="val 50000"/>
              <a:gd name="adj2" fmla="val 10208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下 18">
            <a:extLst>
              <a:ext uri="{FF2B5EF4-FFF2-40B4-BE49-F238E27FC236}">
                <a16:creationId xmlns:a16="http://schemas.microsoft.com/office/drawing/2014/main" id="{272654B0-F584-8034-F905-8633BC8553AF}"/>
              </a:ext>
            </a:extLst>
          </p:cNvPr>
          <p:cNvSpPr/>
          <p:nvPr/>
        </p:nvSpPr>
        <p:spPr>
          <a:xfrm rot="16200000">
            <a:off x="8198368" y="4444902"/>
            <a:ext cx="201336" cy="1265104"/>
          </a:xfrm>
          <a:prstGeom prst="downArrow">
            <a:avLst>
              <a:gd name="adj1" fmla="val 50000"/>
              <a:gd name="adj2" fmla="val 10208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BF360E16-FA97-5CEE-58DD-02516AF3E571}"/>
              </a:ext>
            </a:extLst>
          </p:cNvPr>
          <p:cNvGrpSpPr/>
          <p:nvPr/>
        </p:nvGrpSpPr>
        <p:grpSpPr>
          <a:xfrm>
            <a:off x="7714890" y="3531473"/>
            <a:ext cx="1777254" cy="843009"/>
            <a:chOff x="4753274" y="3207010"/>
            <a:chExt cx="6343212" cy="3008791"/>
          </a:xfrm>
        </p:grpSpPr>
        <p:grpSp>
          <p:nvGrpSpPr>
            <p:cNvPr id="3" name="object 4">
              <a:extLst>
                <a:ext uri="{FF2B5EF4-FFF2-40B4-BE49-F238E27FC236}">
                  <a16:creationId xmlns:a16="http://schemas.microsoft.com/office/drawing/2014/main" id="{E56A3DB3-C655-7EEF-AF11-DD3DF677E0E6}"/>
                </a:ext>
              </a:extLst>
            </p:cNvPr>
            <p:cNvGrpSpPr/>
            <p:nvPr/>
          </p:nvGrpSpPr>
          <p:grpSpPr>
            <a:xfrm>
              <a:off x="4753274" y="3207010"/>
              <a:ext cx="6343212" cy="3008791"/>
              <a:chOff x="881992" y="3252775"/>
              <a:chExt cx="4704150" cy="2231331"/>
            </a:xfrm>
          </p:grpSpPr>
          <p:pic>
            <p:nvPicPr>
              <p:cNvPr id="9" name="object 5">
                <a:extLst>
                  <a:ext uri="{FF2B5EF4-FFF2-40B4-BE49-F238E27FC236}">
                    <a16:creationId xmlns:a16="http://schemas.microsoft.com/office/drawing/2014/main" id="{8A52FD6B-5066-D1F4-B12A-5984EEF81DD6}"/>
                  </a:ext>
                </a:extLst>
              </p:cNvPr>
              <p:cNvPicPr/>
              <p:nvPr/>
            </p:nvPicPr>
            <p:blipFill rotWithShape="1">
              <a:blip r:embed="rId7" cstate="print"/>
              <a:srcRect l="6255" t="10991" r="19139" b="15656"/>
              <a:stretch/>
            </p:blipFill>
            <p:spPr>
              <a:xfrm>
                <a:off x="881992" y="3252775"/>
                <a:ext cx="4704150" cy="2231331"/>
              </a:xfrm>
              <a:prstGeom prst="rect">
                <a:avLst/>
              </a:prstGeom>
              <a:ln w="38100">
                <a:solidFill>
                  <a:schemeClr val="bg1"/>
                </a:solidFill>
              </a:ln>
            </p:spPr>
          </p:pic>
          <p:sp>
            <p:nvSpPr>
              <p:cNvPr id="11" name="object 6">
                <a:extLst>
                  <a:ext uri="{FF2B5EF4-FFF2-40B4-BE49-F238E27FC236}">
                    <a16:creationId xmlns:a16="http://schemas.microsoft.com/office/drawing/2014/main" id="{FCCAD14F-8961-1AE6-1E1C-056A9417F7D7}"/>
                  </a:ext>
                </a:extLst>
              </p:cNvPr>
              <p:cNvSpPr/>
              <p:nvPr/>
            </p:nvSpPr>
            <p:spPr>
              <a:xfrm>
                <a:off x="2811931" y="3496919"/>
                <a:ext cx="854299" cy="1357624"/>
              </a:xfrm>
              <a:custGeom>
                <a:avLst/>
                <a:gdLst/>
                <a:ahLst/>
                <a:cxnLst/>
                <a:rect l="l" t="t" r="r" b="b"/>
                <a:pathLst>
                  <a:path w="929639" h="1531620">
                    <a:moveTo>
                      <a:pt x="0" y="154939"/>
                    </a:moveTo>
                    <a:lnTo>
                      <a:pt x="7898" y="105966"/>
                    </a:lnTo>
                    <a:lnTo>
                      <a:pt x="29893" y="63433"/>
                    </a:lnTo>
                    <a:lnTo>
                      <a:pt x="63433" y="29893"/>
                    </a:lnTo>
                    <a:lnTo>
                      <a:pt x="105966" y="7898"/>
                    </a:lnTo>
                    <a:lnTo>
                      <a:pt x="154940" y="0"/>
                    </a:lnTo>
                    <a:lnTo>
                      <a:pt x="774700" y="0"/>
                    </a:lnTo>
                    <a:lnTo>
                      <a:pt x="823673" y="7898"/>
                    </a:lnTo>
                    <a:lnTo>
                      <a:pt x="866206" y="29893"/>
                    </a:lnTo>
                    <a:lnTo>
                      <a:pt x="899746" y="63433"/>
                    </a:lnTo>
                    <a:lnTo>
                      <a:pt x="921741" y="105966"/>
                    </a:lnTo>
                    <a:lnTo>
                      <a:pt x="929640" y="154939"/>
                    </a:lnTo>
                    <a:lnTo>
                      <a:pt x="929640" y="1376680"/>
                    </a:lnTo>
                    <a:lnTo>
                      <a:pt x="921741" y="1425653"/>
                    </a:lnTo>
                    <a:lnTo>
                      <a:pt x="899746" y="1468186"/>
                    </a:lnTo>
                    <a:lnTo>
                      <a:pt x="866206" y="1501726"/>
                    </a:lnTo>
                    <a:lnTo>
                      <a:pt x="823673" y="1523721"/>
                    </a:lnTo>
                    <a:lnTo>
                      <a:pt x="774700" y="1531620"/>
                    </a:lnTo>
                    <a:lnTo>
                      <a:pt x="154940" y="1531620"/>
                    </a:lnTo>
                    <a:lnTo>
                      <a:pt x="105966" y="1523721"/>
                    </a:lnTo>
                    <a:lnTo>
                      <a:pt x="63433" y="1501726"/>
                    </a:lnTo>
                    <a:lnTo>
                      <a:pt x="29893" y="1468186"/>
                    </a:lnTo>
                    <a:lnTo>
                      <a:pt x="7898" y="1425653"/>
                    </a:lnTo>
                    <a:lnTo>
                      <a:pt x="0" y="1376680"/>
                    </a:lnTo>
                    <a:lnTo>
                      <a:pt x="0" y="154939"/>
                    </a:lnTo>
                    <a:close/>
                  </a:path>
                </a:pathLst>
              </a:custGeom>
              <a:ln w="38100">
                <a:solidFill>
                  <a:srgbClr val="00FF00"/>
                </a:solidFill>
                <a:prstDash val="sysDash"/>
              </a:ln>
            </p:spPr>
            <p:txBody>
              <a:bodyPr wrap="square" lIns="0" tIns="0" rIns="0" bIns="0" rtlCol="0"/>
              <a:lstStyle/>
              <a:p>
                <a:endParaRPr/>
              </a:p>
            </p:txBody>
          </p:sp>
        </p:grpSp>
        <p:sp>
          <p:nvSpPr>
            <p:cNvPr id="4" name="矢印: 右 3">
              <a:extLst>
                <a:ext uri="{FF2B5EF4-FFF2-40B4-BE49-F238E27FC236}">
                  <a16:creationId xmlns:a16="http://schemas.microsoft.com/office/drawing/2014/main" id="{5B351D44-EFFF-1F45-4CEA-7CB74DE3C9F6}"/>
                </a:ext>
              </a:extLst>
            </p:cNvPr>
            <p:cNvSpPr/>
            <p:nvPr/>
          </p:nvSpPr>
          <p:spPr>
            <a:xfrm flipH="1">
              <a:off x="7711197" y="4272563"/>
              <a:ext cx="530950" cy="276251"/>
            </a:xfrm>
            <a:prstGeom prst="rightArrow">
              <a:avLst>
                <a:gd name="adj1" fmla="val 50000"/>
                <a:gd name="adj2" fmla="val 100000"/>
              </a:avLst>
            </a:prstGeom>
            <a:solidFill>
              <a:srgbClr val="00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16431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36B02-AA3B-ACB4-F835-809C77B3373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F550B5-4BF0-12EE-987F-C5E715C38368}"/>
              </a:ext>
            </a:extLst>
          </p:cNvPr>
          <p:cNvSpPr txBox="1"/>
          <p:nvPr/>
        </p:nvSpPr>
        <p:spPr>
          <a:xfrm>
            <a:off x="359999" y="360001"/>
            <a:ext cx="9999483" cy="461665"/>
          </a:xfrm>
          <a:prstGeom prst="rect">
            <a:avLst/>
          </a:prstGeom>
          <a:noFill/>
        </p:spPr>
        <p:txBody>
          <a:bodyPr wrap="square" rtlCol="0">
            <a:spAutoFit/>
          </a:bodyPr>
          <a:lstStyle/>
          <a:p>
            <a:r>
              <a:rPr kumimoji="1" lang="en-US" altLang="ja-JP" sz="2400" b="1" dirty="0">
                <a:latin typeface="Arial Black" panose="020B0A04020102020204" pitchFamily="34" charset="0"/>
                <a:ea typeface="メイリオ" panose="020B0604030504040204" pitchFamily="50" charset="-128"/>
              </a:rPr>
              <a:t>QCSR cryostat: front cap with head plate replacement</a:t>
            </a:r>
          </a:p>
        </p:txBody>
      </p:sp>
      <p:sp>
        <p:nvSpPr>
          <p:cNvPr id="5" name="テキスト ボックス 4">
            <a:extLst>
              <a:ext uri="{FF2B5EF4-FFF2-40B4-BE49-F238E27FC236}">
                <a16:creationId xmlns:a16="http://schemas.microsoft.com/office/drawing/2014/main" id="{2BAAAA19-1C4E-8E0F-1A87-F492EF7D1115}"/>
              </a:ext>
            </a:extLst>
          </p:cNvPr>
          <p:cNvSpPr txBox="1"/>
          <p:nvPr/>
        </p:nvSpPr>
        <p:spPr>
          <a:xfrm>
            <a:off x="379920" y="818169"/>
            <a:ext cx="11708616" cy="1689630"/>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lang="en-US" altLang="ja-JP" sz="2000" dirty="0">
                <a:latin typeface="Arial" panose="020B0604020202020204" pitchFamily="34" charset="0"/>
                <a:ea typeface="メイリオ" panose="020B0604030504040204" pitchFamily="50" charset="-128"/>
                <a:cs typeface="Arial" panose="020B0604020202020204" pitchFamily="34" charset="0"/>
              </a:rPr>
              <a:t>For the QCSR, the tungsten head plate was also replaced with a stainless steel one.</a:t>
            </a:r>
          </a:p>
          <a:p>
            <a:pPr marL="342900" lvl="1" indent="-342900">
              <a:lnSpc>
                <a:spcPct val="120000"/>
              </a:lnSpc>
              <a:spcAft>
                <a:spcPts val="600"/>
              </a:spcAft>
              <a:buFont typeface="Arial" panose="020B0604020202020204" pitchFamily="34" charset="0"/>
              <a:buChar char="•"/>
            </a:pPr>
            <a:r>
              <a:rPr lang="en-US" altLang="ja-JP" sz="2000" dirty="0">
                <a:latin typeface="Arial" panose="020B0604020202020204" pitchFamily="34" charset="0"/>
                <a:ea typeface="メイリオ" panose="020B0604030504040204" pitchFamily="50" charset="-128"/>
                <a:cs typeface="Arial" panose="020B0604020202020204" pitchFamily="34" charset="0"/>
              </a:rPr>
              <a:t>Furthermore, the front cap of the cryostat has been redesigned smaller along with the inner heat-insulating layers, so that the cable space for the VXD was enlarged.</a:t>
            </a:r>
          </a:p>
          <a:p>
            <a:pPr marL="342900" lvl="1" indent="-342900">
              <a:lnSpc>
                <a:spcPct val="120000"/>
              </a:lnSpc>
              <a:spcAft>
                <a:spcPts val="600"/>
              </a:spcAft>
              <a:buFont typeface="Arial" panose="020B0604020202020204" pitchFamily="34" charset="0"/>
              <a:buChar char="•"/>
            </a:pPr>
            <a:r>
              <a:rPr lang="en-US" altLang="ja-JP" sz="2000" dirty="0">
                <a:latin typeface="Arial" panose="020B0604020202020204" pitchFamily="34" charset="0"/>
                <a:ea typeface="メイリオ" panose="020B0604030504040204" pitchFamily="50" charset="-128"/>
                <a:cs typeface="Arial" panose="020B0604020202020204" pitchFamily="34" charset="0"/>
              </a:rPr>
              <a:t>The QCSR cryostat has service ports from which the beam pipes can be accessed.</a:t>
            </a:r>
            <a:endParaRPr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grpSp>
        <p:nvGrpSpPr>
          <p:cNvPr id="3" name="グループ化 2">
            <a:extLst>
              <a:ext uri="{FF2B5EF4-FFF2-40B4-BE49-F238E27FC236}">
                <a16:creationId xmlns:a16="http://schemas.microsoft.com/office/drawing/2014/main" id="{019D0224-C021-554B-F6D9-81509AC7A68D}"/>
              </a:ext>
            </a:extLst>
          </p:cNvPr>
          <p:cNvGrpSpPr/>
          <p:nvPr/>
        </p:nvGrpSpPr>
        <p:grpSpPr>
          <a:xfrm>
            <a:off x="81107" y="2507799"/>
            <a:ext cx="12029786" cy="4350201"/>
            <a:chOff x="-508" y="2448955"/>
            <a:chExt cx="12192510" cy="4409045"/>
          </a:xfrm>
        </p:grpSpPr>
        <p:pic>
          <p:nvPicPr>
            <p:cNvPr id="4" name="object 6">
              <a:extLst>
                <a:ext uri="{FF2B5EF4-FFF2-40B4-BE49-F238E27FC236}">
                  <a16:creationId xmlns:a16="http://schemas.microsoft.com/office/drawing/2014/main" id="{EE28C901-E96B-DBC4-CCA1-3BF5F5E14444}"/>
                </a:ext>
              </a:extLst>
            </p:cNvPr>
            <p:cNvPicPr/>
            <p:nvPr/>
          </p:nvPicPr>
          <p:blipFill rotWithShape="1">
            <a:blip r:embed="rId2" cstate="screen">
              <a:extLst>
                <a:ext uri="{28A0092B-C50C-407E-A947-70E740481C1C}">
                  <a14:useLocalDpi xmlns:a14="http://schemas.microsoft.com/office/drawing/2010/main"/>
                </a:ext>
              </a:extLst>
            </a:blip>
            <a:srcRect l="53717" t="15704" r="10898" b="18853"/>
            <a:stretch/>
          </p:blipFill>
          <p:spPr>
            <a:xfrm flipH="1">
              <a:off x="-508" y="2449242"/>
              <a:ext cx="3345946" cy="2187604"/>
            </a:xfrm>
            <a:prstGeom prst="rect">
              <a:avLst/>
            </a:prstGeom>
          </p:spPr>
        </p:pic>
        <p:pic>
          <p:nvPicPr>
            <p:cNvPr id="8" name="図 7">
              <a:extLst>
                <a:ext uri="{FF2B5EF4-FFF2-40B4-BE49-F238E27FC236}">
                  <a16:creationId xmlns:a16="http://schemas.microsoft.com/office/drawing/2014/main" id="{C8086946-A943-8E3F-B411-6787A8C4EDA8}"/>
                </a:ext>
              </a:extLst>
            </p:cNvPr>
            <p:cNvPicPr>
              <a:picLocks noChangeAspect="1"/>
            </p:cNvPicPr>
            <p:nvPr/>
          </p:nvPicPr>
          <p:blipFill rotWithShape="1">
            <a:blip r:embed="rId3"/>
            <a:srcRect l="1457" t="27957" r="50407" b="46264"/>
            <a:stretch/>
          </p:blipFill>
          <p:spPr>
            <a:xfrm>
              <a:off x="488041" y="4670396"/>
              <a:ext cx="2833887" cy="2155153"/>
            </a:xfrm>
            <a:prstGeom prst="rect">
              <a:avLst/>
            </a:prstGeom>
          </p:spPr>
        </p:pic>
        <p:sp>
          <p:nvSpPr>
            <p:cNvPr id="9" name="object 16">
              <a:extLst>
                <a:ext uri="{FF2B5EF4-FFF2-40B4-BE49-F238E27FC236}">
                  <a16:creationId xmlns:a16="http://schemas.microsoft.com/office/drawing/2014/main" id="{777F6533-19EB-9416-A2D3-6EA75518C1AE}"/>
                </a:ext>
              </a:extLst>
            </p:cNvPr>
            <p:cNvSpPr txBox="1"/>
            <p:nvPr/>
          </p:nvSpPr>
          <p:spPr>
            <a:xfrm>
              <a:off x="-508" y="5014614"/>
              <a:ext cx="1246273" cy="320602"/>
            </a:xfrm>
            <a:prstGeom prst="rect">
              <a:avLst/>
            </a:prstGeom>
            <a:solidFill>
              <a:srgbClr val="00FF00"/>
            </a:solidFill>
          </p:spPr>
          <p:txBody>
            <a:bodyPr vert="horz" wrap="square" lIns="0" tIns="12700" rIns="0" bIns="0" rtlCol="0">
              <a:spAutoFit/>
            </a:bodyPr>
            <a:lstStyle/>
            <a:p>
              <a:pPr marL="12700" algn="ctr">
                <a:lnSpc>
                  <a:spcPct val="100000"/>
                </a:lnSpc>
                <a:spcBef>
                  <a:spcPts val="100"/>
                </a:spcBef>
              </a:pPr>
              <a:r>
                <a:rPr lang="en-US" sz="2000" dirty="0">
                  <a:latin typeface="Arial" panose="020B0604020202020204" pitchFamily="34" charset="0"/>
                  <a:ea typeface="メイリオ" panose="020B0604030504040204" pitchFamily="50" charset="-128"/>
                  <a:cs typeface="Arial" panose="020B0604020202020204" pitchFamily="34" charset="0"/>
                </a:rPr>
                <a:t>front cap</a:t>
              </a:r>
              <a:endParaRPr sz="2000" dirty="0">
                <a:latin typeface="Arial" panose="020B0604020202020204" pitchFamily="34" charset="0"/>
                <a:ea typeface="メイリオ" panose="020B0604030504040204" pitchFamily="50" charset="-128"/>
                <a:cs typeface="Arial" panose="020B0604020202020204" pitchFamily="34" charset="0"/>
              </a:endParaRPr>
            </a:p>
          </p:txBody>
        </p:sp>
        <p:sp>
          <p:nvSpPr>
            <p:cNvPr id="11" name="右中かっこ 10">
              <a:extLst>
                <a:ext uri="{FF2B5EF4-FFF2-40B4-BE49-F238E27FC236}">
                  <a16:creationId xmlns:a16="http://schemas.microsoft.com/office/drawing/2014/main" id="{7534CD96-F552-0B32-126F-B8627B79B320}"/>
                </a:ext>
              </a:extLst>
            </p:cNvPr>
            <p:cNvSpPr/>
            <p:nvPr/>
          </p:nvSpPr>
          <p:spPr>
            <a:xfrm rot="5400000">
              <a:off x="896175" y="3745142"/>
              <a:ext cx="436140" cy="1930047"/>
            </a:xfrm>
            <a:prstGeom prst="rightBrace">
              <a:avLst>
                <a:gd name="adj1" fmla="val 8333"/>
                <a:gd name="adj2" fmla="val 83226"/>
              </a:avLst>
            </a:prstGeom>
            <a:ln w="381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6E582351-750F-15F8-EAF8-8990015D72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320245" y="4670398"/>
              <a:ext cx="2916803" cy="2187602"/>
            </a:xfrm>
            <a:prstGeom prst="rect">
              <a:avLst/>
            </a:prstGeom>
          </p:spPr>
        </p:pic>
        <p:pic>
          <p:nvPicPr>
            <p:cNvPr id="16" name="図 15">
              <a:extLst>
                <a:ext uri="{FF2B5EF4-FFF2-40B4-BE49-F238E27FC236}">
                  <a16:creationId xmlns:a16="http://schemas.microsoft.com/office/drawing/2014/main" id="{A80263FA-D45C-5C6E-7646-F0D366B112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75196" y="4670396"/>
              <a:ext cx="2916806" cy="2187604"/>
            </a:xfrm>
            <a:prstGeom prst="rect">
              <a:avLst/>
            </a:prstGeom>
          </p:spPr>
        </p:pic>
        <p:pic>
          <p:nvPicPr>
            <p:cNvPr id="17" name="図 16">
              <a:extLst>
                <a:ext uri="{FF2B5EF4-FFF2-40B4-BE49-F238E27FC236}">
                  <a16:creationId xmlns:a16="http://schemas.microsoft.com/office/drawing/2014/main" id="{55012B4B-D018-6341-281B-1FFE85DE3EC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20244" y="2448955"/>
              <a:ext cx="2916804" cy="2187603"/>
            </a:xfrm>
            <a:prstGeom prst="rect">
              <a:avLst/>
            </a:prstGeom>
          </p:spPr>
        </p:pic>
        <p:grpSp>
          <p:nvGrpSpPr>
            <p:cNvPr id="35" name="グループ化 34">
              <a:extLst>
                <a:ext uri="{FF2B5EF4-FFF2-40B4-BE49-F238E27FC236}">
                  <a16:creationId xmlns:a16="http://schemas.microsoft.com/office/drawing/2014/main" id="{018DF909-4887-F93D-14CE-AF45DB53CBF0}"/>
                </a:ext>
              </a:extLst>
            </p:cNvPr>
            <p:cNvGrpSpPr/>
            <p:nvPr/>
          </p:nvGrpSpPr>
          <p:grpSpPr>
            <a:xfrm>
              <a:off x="3365289" y="2449242"/>
              <a:ext cx="2916804" cy="2187316"/>
              <a:chOff x="6320242" y="2449530"/>
              <a:chExt cx="2916804" cy="2187316"/>
            </a:xfrm>
          </p:grpSpPr>
          <p:pic>
            <p:nvPicPr>
              <p:cNvPr id="21" name="図 20">
                <a:extLst>
                  <a:ext uri="{FF2B5EF4-FFF2-40B4-BE49-F238E27FC236}">
                    <a16:creationId xmlns:a16="http://schemas.microsoft.com/office/drawing/2014/main" id="{4EE72E49-A87A-89F3-DB07-DF20C5FB159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20242" y="2449530"/>
                <a:ext cx="2916804" cy="2187316"/>
              </a:xfrm>
              <a:prstGeom prst="rect">
                <a:avLst/>
              </a:prstGeom>
            </p:spPr>
          </p:pic>
          <p:pic>
            <p:nvPicPr>
              <p:cNvPr id="22" name="図 21" descr="食品, テーブル, 包む, サンドイッチ が含まれている画像&#10;&#10;自動的に生成された説明">
                <a:extLst>
                  <a:ext uri="{FF2B5EF4-FFF2-40B4-BE49-F238E27FC236}">
                    <a16:creationId xmlns:a16="http://schemas.microsoft.com/office/drawing/2014/main" id="{818CF9A7-4B2C-D9A8-1C2F-265CB403F0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462" t="2297" r="26738" b="39903"/>
              <a:stretch/>
            </p:blipFill>
            <p:spPr>
              <a:xfrm>
                <a:off x="6320242" y="3623987"/>
                <a:ext cx="1350478" cy="1012859"/>
              </a:xfrm>
              <a:prstGeom prst="rect">
                <a:avLst/>
              </a:prstGeom>
              <a:ln w="38100">
                <a:solidFill>
                  <a:schemeClr val="bg1"/>
                </a:solidFill>
              </a:ln>
            </p:spPr>
          </p:pic>
        </p:grpSp>
        <p:pic>
          <p:nvPicPr>
            <p:cNvPr id="33" name="図 32">
              <a:extLst>
                <a:ext uri="{FF2B5EF4-FFF2-40B4-BE49-F238E27FC236}">
                  <a16:creationId xmlns:a16="http://schemas.microsoft.com/office/drawing/2014/main" id="{55B0A4F3-FC19-ECBF-BB8B-1F6919FEBB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275196" y="2448955"/>
              <a:ext cx="2916803" cy="2187316"/>
            </a:xfrm>
            <a:prstGeom prst="rect">
              <a:avLst/>
            </a:prstGeom>
          </p:spPr>
        </p:pic>
        <p:pic>
          <p:nvPicPr>
            <p:cNvPr id="34" name="図 33">
              <a:extLst>
                <a:ext uri="{FF2B5EF4-FFF2-40B4-BE49-F238E27FC236}">
                  <a16:creationId xmlns:a16="http://schemas.microsoft.com/office/drawing/2014/main" id="{B8930835-FCFD-76EC-0F1D-39FF917B84B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365289" y="4670685"/>
              <a:ext cx="2916803" cy="2187315"/>
            </a:xfrm>
            <a:prstGeom prst="rect">
              <a:avLst/>
            </a:prstGeom>
          </p:spPr>
        </p:pic>
      </p:grpSp>
    </p:spTree>
    <p:extLst>
      <p:ext uri="{BB962C8B-B14F-4D97-AF65-F5344CB8AC3E}">
        <p14:creationId xmlns:p14="http://schemas.microsoft.com/office/powerpoint/2010/main" val="2481782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35559-D041-F030-D0A4-DE1785DA965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66A29B-CBE8-F123-92AD-E346F9DD819A}"/>
              </a:ext>
            </a:extLst>
          </p:cNvPr>
          <p:cNvSpPr txBox="1"/>
          <p:nvPr/>
        </p:nvSpPr>
        <p:spPr>
          <a:xfrm>
            <a:off x="360000" y="360001"/>
            <a:ext cx="9483173"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Vacuum leak repair work on the QCSR service cryostat</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672113D4-0021-142F-A8F7-3D3A713C5048}"/>
              </a:ext>
            </a:extLst>
          </p:cNvPr>
          <p:cNvSpPr txBox="1"/>
          <p:nvPr/>
        </p:nvSpPr>
        <p:spPr>
          <a:xfrm>
            <a:off x="359999" y="793957"/>
            <a:ext cx="11697414" cy="1243354"/>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Before LS1, a vacuum leak had been found in the upper and lower connection of the QCSR service cryostat.</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During LS1, it was investigated for identification of the leakage part and repaired.</a:t>
            </a:r>
          </a:p>
        </p:txBody>
      </p:sp>
      <p:grpSp>
        <p:nvGrpSpPr>
          <p:cNvPr id="32" name="グループ化 31">
            <a:extLst>
              <a:ext uri="{FF2B5EF4-FFF2-40B4-BE49-F238E27FC236}">
                <a16:creationId xmlns:a16="http://schemas.microsoft.com/office/drawing/2014/main" id="{D316B6A1-999E-0FB8-2FC4-AE309EA0B56F}"/>
              </a:ext>
            </a:extLst>
          </p:cNvPr>
          <p:cNvGrpSpPr/>
          <p:nvPr/>
        </p:nvGrpSpPr>
        <p:grpSpPr>
          <a:xfrm>
            <a:off x="35" y="3284289"/>
            <a:ext cx="4699156" cy="3573711"/>
            <a:chOff x="5696604" y="1982175"/>
            <a:chExt cx="6405295" cy="4871232"/>
          </a:xfrm>
        </p:grpSpPr>
        <p:pic>
          <p:nvPicPr>
            <p:cNvPr id="33" name="図 32">
              <a:extLst>
                <a:ext uri="{FF2B5EF4-FFF2-40B4-BE49-F238E27FC236}">
                  <a16:creationId xmlns:a16="http://schemas.microsoft.com/office/drawing/2014/main" id="{EF3FE7DC-D8D1-6F74-BFDF-091923939E0B}"/>
                </a:ext>
              </a:extLst>
            </p:cNvPr>
            <p:cNvPicPr>
              <a:picLocks noChangeAspect="1"/>
            </p:cNvPicPr>
            <p:nvPr/>
          </p:nvPicPr>
          <p:blipFill rotWithShape="1">
            <a:blip r:embed="rId2">
              <a:extLst>
                <a:ext uri="{28A0092B-C50C-407E-A947-70E740481C1C}">
                  <a14:useLocalDpi xmlns:a14="http://schemas.microsoft.com/office/drawing/2010/main" val="0"/>
                </a:ext>
              </a:extLst>
            </a:blip>
            <a:srcRect r="1381"/>
            <a:stretch/>
          </p:blipFill>
          <p:spPr>
            <a:xfrm>
              <a:off x="5696604" y="1982175"/>
              <a:ext cx="6405295" cy="4871232"/>
            </a:xfrm>
            <a:prstGeom prst="rect">
              <a:avLst/>
            </a:prstGeom>
          </p:spPr>
        </p:pic>
        <p:sp>
          <p:nvSpPr>
            <p:cNvPr id="34" name="矢印: 下 33">
              <a:extLst>
                <a:ext uri="{FF2B5EF4-FFF2-40B4-BE49-F238E27FC236}">
                  <a16:creationId xmlns:a16="http://schemas.microsoft.com/office/drawing/2014/main" id="{9E84D56C-B63D-1846-94C6-083DA7C96010}"/>
                </a:ext>
              </a:extLst>
            </p:cNvPr>
            <p:cNvSpPr/>
            <p:nvPr/>
          </p:nvSpPr>
          <p:spPr>
            <a:xfrm rot="13838777">
              <a:off x="7280602" y="2708210"/>
              <a:ext cx="194807" cy="1124334"/>
            </a:xfrm>
            <a:prstGeom prst="downArrow">
              <a:avLst>
                <a:gd name="adj1" fmla="val 50000"/>
                <a:gd name="adj2" fmla="val 98449"/>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35" name="矢印: 下 34">
              <a:extLst>
                <a:ext uri="{FF2B5EF4-FFF2-40B4-BE49-F238E27FC236}">
                  <a16:creationId xmlns:a16="http://schemas.microsoft.com/office/drawing/2014/main" id="{CC84C671-8A4D-E5F4-9BA8-82EC79DF4FF2}"/>
                </a:ext>
              </a:extLst>
            </p:cNvPr>
            <p:cNvSpPr/>
            <p:nvPr/>
          </p:nvSpPr>
          <p:spPr>
            <a:xfrm>
              <a:off x="7643748" y="3440430"/>
              <a:ext cx="266369" cy="57249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nvGrpSpPr>
            <p:cNvPr id="36" name="グループ化 35">
              <a:extLst>
                <a:ext uri="{FF2B5EF4-FFF2-40B4-BE49-F238E27FC236}">
                  <a16:creationId xmlns:a16="http://schemas.microsoft.com/office/drawing/2014/main" id="{BCB149AE-6391-CB07-9D71-9BD11D3382DC}"/>
                </a:ext>
              </a:extLst>
            </p:cNvPr>
            <p:cNvGrpSpPr/>
            <p:nvPr/>
          </p:nvGrpSpPr>
          <p:grpSpPr>
            <a:xfrm>
              <a:off x="6727437" y="3147666"/>
              <a:ext cx="3351170" cy="1582418"/>
              <a:chOff x="6727437" y="3516632"/>
              <a:chExt cx="3351170" cy="1582418"/>
            </a:xfrm>
          </p:grpSpPr>
          <p:cxnSp>
            <p:nvCxnSpPr>
              <p:cNvPr id="38" name="直線コネクタ 37">
                <a:extLst>
                  <a:ext uri="{FF2B5EF4-FFF2-40B4-BE49-F238E27FC236}">
                    <a16:creationId xmlns:a16="http://schemas.microsoft.com/office/drawing/2014/main" id="{7FD777C6-8722-EDC5-F021-7F4B1FC5DE16}"/>
                  </a:ext>
                </a:extLst>
              </p:cNvPr>
              <p:cNvCxnSpPr>
                <a:cxnSpLocks/>
              </p:cNvCxnSpPr>
              <p:nvPr/>
            </p:nvCxnSpPr>
            <p:spPr>
              <a:xfrm>
                <a:off x="9496116" y="3516632"/>
                <a:ext cx="84900" cy="1406206"/>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4B4BCD6-B082-260F-1441-160BDEE39F67}"/>
                  </a:ext>
                </a:extLst>
              </p:cNvPr>
              <p:cNvCxnSpPr>
                <a:cxnSpLocks/>
              </p:cNvCxnSpPr>
              <p:nvPr/>
            </p:nvCxnSpPr>
            <p:spPr>
              <a:xfrm flipV="1">
                <a:off x="6733668" y="4920544"/>
                <a:ext cx="2847348" cy="150278"/>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8E409AF-65E9-854D-2C62-2B7E7D42A8FA}"/>
                  </a:ext>
                </a:extLst>
              </p:cNvPr>
              <p:cNvCxnSpPr>
                <a:cxnSpLocks/>
              </p:cNvCxnSpPr>
              <p:nvPr/>
            </p:nvCxnSpPr>
            <p:spPr>
              <a:xfrm flipH="1">
                <a:off x="6750050" y="3518308"/>
                <a:ext cx="2749550" cy="1081549"/>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94D4790-4DD8-5452-78F9-31E3329BBDE5}"/>
                  </a:ext>
                </a:extLst>
              </p:cNvPr>
              <p:cNvCxnSpPr>
                <a:cxnSpLocks/>
              </p:cNvCxnSpPr>
              <p:nvPr/>
            </p:nvCxnSpPr>
            <p:spPr>
              <a:xfrm flipH="1">
                <a:off x="6733884" y="4599857"/>
                <a:ext cx="11872" cy="468457"/>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68B5C359-CA99-F5D1-3424-EFD2FD20099E}"/>
                  </a:ext>
                </a:extLst>
              </p:cNvPr>
              <p:cNvCxnSpPr>
                <a:cxnSpLocks/>
              </p:cNvCxnSpPr>
              <p:nvPr/>
            </p:nvCxnSpPr>
            <p:spPr>
              <a:xfrm>
                <a:off x="9499600" y="3518308"/>
                <a:ext cx="491875" cy="234051"/>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63F673E-681B-1F83-181F-717BC51633EA}"/>
                  </a:ext>
                </a:extLst>
              </p:cNvPr>
              <p:cNvCxnSpPr>
                <a:cxnSpLocks/>
              </p:cNvCxnSpPr>
              <p:nvPr/>
            </p:nvCxnSpPr>
            <p:spPr>
              <a:xfrm>
                <a:off x="9581016" y="4920544"/>
                <a:ext cx="491826" cy="50623"/>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224F86-A57B-94D0-528F-B46A6BEEEB70}"/>
                  </a:ext>
                </a:extLst>
              </p:cNvPr>
              <p:cNvCxnSpPr>
                <a:cxnSpLocks/>
              </p:cNvCxnSpPr>
              <p:nvPr/>
            </p:nvCxnSpPr>
            <p:spPr>
              <a:xfrm>
                <a:off x="9991475" y="3753677"/>
                <a:ext cx="81367" cy="1222202"/>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94BE1A9-4AFD-54E1-D7F1-549792E31B7F}"/>
                  </a:ext>
                </a:extLst>
              </p:cNvPr>
              <p:cNvCxnSpPr>
                <a:cxnSpLocks/>
              </p:cNvCxnSpPr>
              <p:nvPr/>
            </p:nvCxnSpPr>
            <p:spPr>
              <a:xfrm flipH="1">
                <a:off x="7245723" y="3752359"/>
                <a:ext cx="2745752" cy="887651"/>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AA42DC5D-FABF-0CBC-BE8F-76302A970758}"/>
                  </a:ext>
                </a:extLst>
              </p:cNvPr>
              <p:cNvCxnSpPr>
                <a:cxnSpLocks/>
              </p:cNvCxnSpPr>
              <p:nvPr/>
            </p:nvCxnSpPr>
            <p:spPr>
              <a:xfrm>
                <a:off x="6744257" y="4602401"/>
                <a:ext cx="512325" cy="35689"/>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5A97512C-0540-863A-87BE-51A5A644126A}"/>
                  </a:ext>
                </a:extLst>
              </p:cNvPr>
              <p:cNvCxnSpPr>
                <a:cxnSpLocks/>
              </p:cNvCxnSpPr>
              <p:nvPr/>
            </p:nvCxnSpPr>
            <p:spPr>
              <a:xfrm>
                <a:off x="7256582" y="4634625"/>
                <a:ext cx="0" cy="464425"/>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CDB5DEDF-25D3-BE9C-5825-B463C2F2B649}"/>
                  </a:ext>
                </a:extLst>
              </p:cNvPr>
              <p:cNvCxnSpPr>
                <a:cxnSpLocks/>
              </p:cNvCxnSpPr>
              <p:nvPr/>
            </p:nvCxnSpPr>
            <p:spPr>
              <a:xfrm flipH="1">
                <a:off x="7256582" y="4970090"/>
                <a:ext cx="2822025" cy="127215"/>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7DCA06D8-D16F-91D1-4BB6-2304033CE18B}"/>
                  </a:ext>
                </a:extLst>
              </p:cNvPr>
              <p:cNvCxnSpPr>
                <a:cxnSpLocks/>
              </p:cNvCxnSpPr>
              <p:nvPr/>
            </p:nvCxnSpPr>
            <p:spPr>
              <a:xfrm>
                <a:off x="6727437" y="5067146"/>
                <a:ext cx="524010" cy="26611"/>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grpSp>
        <p:sp>
          <p:nvSpPr>
            <p:cNvPr id="37" name="矢印: 下 36">
              <a:extLst>
                <a:ext uri="{FF2B5EF4-FFF2-40B4-BE49-F238E27FC236}">
                  <a16:creationId xmlns:a16="http://schemas.microsoft.com/office/drawing/2014/main" id="{B8DD6B0D-B9EC-5449-46BD-E86BE7536FAD}"/>
                </a:ext>
              </a:extLst>
            </p:cNvPr>
            <p:cNvSpPr/>
            <p:nvPr/>
          </p:nvSpPr>
          <p:spPr>
            <a:xfrm rot="5817946">
              <a:off x="7049696" y="3446537"/>
              <a:ext cx="266369" cy="121666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pic>
        <p:nvPicPr>
          <p:cNvPr id="51" name="図 50">
            <a:extLst>
              <a:ext uri="{FF2B5EF4-FFF2-40B4-BE49-F238E27FC236}">
                <a16:creationId xmlns:a16="http://schemas.microsoft.com/office/drawing/2014/main" id="{CA52D18A-010C-BB07-E905-1C6245B8C67A}"/>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p:blipFill>
        <p:spPr>
          <a:xfrm>
            <a:off x="4752201" y="3284607"/>
            <a:ext cx="1312476" cy="1749966"/>
          </a:xfrm>
          <a:prstGeom prst="rect">
            <a:avLst/>
          </a:prstGeom>
        </p:spPr>
      </p:pic>
      <p:pic>
        <p:nvPicPr>
          <p:cNvPr id="52" name="図 51">
            <a:extLst>
              <a:ext uri="{FF2B5EF4-FFF2-40B4-BE49-F238E27FC236}">
                <a16:creationId xmlns:a16="http://schemas.microsoft.com/office/drawing/2014/main" id="{5279505F-DC9F-F81C-CE5D-59B6466B5E88}"/>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1162" y="5070287"/>
            <a:ext cx="2333290" cy="1749966"/>
          </a:xfrm>
          <a:prstGeom prst="rect">
            <a:avLst/>
          </a:prstGeom>
        </p:spPr>
      </p:pic>
      <p:pic>
        <p:nvPicPr>
          <p:cNvPr id="53" name="図 52">
            <a:extLst>
              <a:ext uri="{FF2B5EF4-FFF2-40B4-BE49-F238E27FC236}">
                <a16:creationId xmlns:a16="http://schemas.microsoft.com/office/drawing/2014/main" id="{0D8CBD34-6672-D44B-2645-CC56AAC88409}"/>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52201" y="5070287"/>
            <a:ext cx="1312476" cy="1749966"/>
          </a:xfrm>
          <a:prstGeom prst="rect">
            <a:avLst/>
          </a:prstGeom>
        </p:spPr>
      </p:pic>
      <p:pic>
        <p:nvPicPr>
          <p:cNvPr id="54" name="図 53">
            <a:extLst>
              <a:ext uri="{FF2B5EF4-FFF2-40B4-BE49-F238E27FC236}">
                <a16:creationId xmlns:a16="http://schemas.microsoft.com/office/drawing/2014/main" id="{3FE6AF25-2A8B-8F29-1A73-20614C0B975D}"/>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rcRect/>
          <a:stretch/>
        </p:blipFill>
        <p:spPr>
          <a:xfrm>
            <a:off x="6101162" y="3284607"/>
            <a:ext cx="2333290" cy="1749966"/>
          </a:xfrm>
          <a:prstGeom prst="rect">
            <a:avLst/>
          </a:prstGeom>
        </p:spPr>
      </p:pic>
      <p:pic>
        <p:nvPicPr>
          <p:cNvPr id="55" name="図 54">
            <a:extLst>
              <a:ext uri="{FF2B5EF4-FFF2-40B4-BE49-F238E27FC236}">
                <a16:creationId xmlns:a16="http://schemas.microsoft.com/office/drawing/2014/main" id="{942E26DB-D615-867C-E1AC-B8142F09AEC0}"/>
              </a:ext>
            </a:extLst>
          </p:cNvPr>
          <p:cNvPicPr preferRelativeResize="0">
            <a:picLocks noChangeAspect="1"/>
          </p:cNvPicPr>
          <p:nvPr/>
        </p:nvPicPr>
        <p:blipFill>
          <a:blip r:embed="rId7" cstate="print">
            <a:extLst>
              <a:ext uri="{28A0092B-C50C-407E-A947-70E740481C1C}">
                <a14:useLocalDpi xmlns:a14="http://schemas.microsoft.com/office/drawing/2010/main" val="0"/>
              </a:ext>
            </a:extLst>
          </a:blip>
          <a:srcRect/>
          <a:stretch/>
        </p:blipFill>
        <p:spPr>
          <a:xfrm>
            <a:off x="8480711" y="3284290"/>
            <a:ext cx="1309454" cy="1745939"/>
          </a:xfrm>
          <a:prstGeom prst="rect">
            <a:avLst/>
          </a:prstGeom>
        </p:spPr>
      </p:pic>
      <p:pic>
        <p:nvPicPr>
          <p:cNvPr id="56" name="図 55">
            <a:extLst>
              <a:ext uri="{FF2B5EF4-FFF2-40B4-BE49-F238E27FC236}">
                <a16:creationId xmlns:a16="http://schemas.microsoft.com/office/drawing/2014/main" id="{3AC1155D-1EA8-D90C-C97E-2E9FD32E730B}"/>
              </a:ext>
            </a:extLst>
          </p:cNvPr>
          <p:cNvPicPr preferRelativeResize="0">
            <a:picLocks noChangeAspect="1"/>
          </p:cNvPicPr>
          <p:nvPr/>
        </p:nvPicPr>
        <p:blipFill>
          <a:blip r:embed="rId8" cstate="print">
            <a:extLst>
              <a:ext uri="{28A0092B-C50C-407E-A947-70E740481C1C}">
                <a14:useLocalDpi xmlns:a14="http://schemas.microsoft.com/office/drawing/2010/main" val="0"/>
              </a:ext>
            </a:extLst>
          </a:blip>
          <a:srcRect/>
          <a:stretch/>
        </p:blipFill>
        <p:spPr>
          <a:xfrm>
            <a:off x="9836424" y="3280263"/>
            <a:ext cx="2333290" cy="1749966"/>
          </a:xfrm>
          <a:prstGeom prst="rect">
            <a:avLst/>
          </a:prstGeom>
        </p:spPr>
      </p:pic>
      <p:pic>
        <p:nvPicPr>
          <p:cNvPr id="57" name="図 56">
            <a:extLst>
              <a:ext uri="{FF2B5EF4-FFF2-40B4-BE49-F238E27FC236}">
                <a16:creationId xmlns:a16="http://schemas.microsoft.com/office/drawing/2014/main" id="{9F8CDECF-5C59-15BF-8DCE-315102764A97}"/>
              </a:ext>
            </a:extLst>
          </p:cNvPr>
          <p:cNvPicPr preferRelativeResize="0">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80713" y="5073577"/>
            <a:ext cx="2324691" cy="1743517"/>
          </a:xfrm>
          <a:prstGeom prst="rect">
            <a:avLst/>
          </a:prstGeom>
        </p:spPr>
      </p:pic>
      <p:pic>
        <p:nvPicPr>
          <p:cNvPr id="58" name="図 57">
            <a:extLst>
              <a:ext uri="{FF2B5EF4-FFF2-40B4-BE49-F238E27FC236}">
                <a16:creationId xmlns:a16="http://schemas.microsoft.com/office/drawing/2014/main" id="{A2DADD3F-0BDD-D4E2-1EFB-D8DC1DD1AD01}"/>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52740" y="5065860"/>
            <a:ext cx="1312476" cy="1749966"/>
          </a:xfrm>
          <a:prstGeom prst="rect">
            <a:avLst/>
          </a:prstGeom>
        </p:spPr>
      </p:pic>
      <p:pic>
        <p:nvPicPr>
          <p:cNvPr id="60" name="図 59">
            <a:extLst>
              <a:ext uri="{FF2B5EF4-FFF2-40B4-BE49-F238E27FC236}">
                <a16:creationId xmlns:a16="http://schemas.microsoft.com/office/drawing/2014/main" id="{82C2CAD8-DE4B-0CBA-2B98-F31FF37D01C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970253" y="5519123"/>
            <a:ext cx="1728938" cy="1296703"/>
          </a:xfrm>
          <a:prstGeom prst="rect">
            <a:avLst/>
          </a:prstGeom>
          <a:ln w="38100">
            <a:solidFill>
              <a:schemeClr val="bg1"/>
            </a:solidFill>
          </a:ln>
        </p:spPr>
      </p:pic>
      <p:sp>
        <p:nvSpPr>
          <p:cNvPr id="61" name="テキスト ボックス 60">
            <a:extLst>
              <a:ext uri="{FF2B5EF4-FFF2-40B4-BE49-F238E27FC236}">
                <a16:creationId xmlns:a16="http://schemas.microsoft.com/office/drawing/2014/main" id="{69F10918-4344-01F6-1E72-E6A6D469461F}"/>
              </a:ext>
            </a:extLst>
          </p:cNvPr>
          <p:cNvSpPr txBox="1"/>
          <p:nvPr/>
        </p:nvSpPr>
        <p:spPr>
          <a:xfrm>
            <a:off x="6295573" y="5296371"/>
            <a:ext cx="2215058" cy="515526"/>
          </a:xfrm>
          <a:prstGeom prst="rect">
            <a:avLst/>
          </a:prstGeom>
          <a:noFill/>
        </p:spPr>
        <p:txBody>
          <a:bodyPr wrap="square" rtlCol="0">
            <a:spAutoFit/>
          </a:bodyPr>
          <a:lstStyle/>
          <a:p>
            <a:pPr marL="0" lvl="1">
              <a:lnSpc>
                <a:spcPct val="150000"/>
              </a:lnSpc>
            </a:pPr>
            <a:r>
              <a:rPr kumimoji="1" lang="en-US" altLang="ja-JP" sz="2000" dirty="0">
                <a:solidFill>
                  <a:srgbClr val="FFFF00"/>
                </a:solidFill>
                <a:latin typeface="Arial" panose="020B0604020202020204" pitchFamily="34" charset="0"/>
                <a:ea typeface="メイリオ" panose="020B0604030504040204" pitchFamily="50" charset="-128"/>
                <a:cs typeface="Arial" panose="020B0604020202020204" pitchFamily="34" charset="0"/>
              </a:rPr>
              <a:t>Fibrous material</a:t>
            </a:r>
          </a:p>
        </p:txBody>
      </p:sp>
      <p:cxnSp>
        <p:nvCxnSpPr>
          <p:cNvPr id="63" name="直線矢印コネクタ 62">
            <a:extLst>
              <a:ext uri="{FF2B5EF4-FFF2-40B4-BE49-F238E27FC236}">
                <a16:creationId xmlns:a16="http://schemas.microsoft.com/office/drawing/2014/main" id="{3F73CD97-A129-369C-7A32-E8C17F9BCE6E}"/>
              </a:ext>
            </a:extLst>
          </p:cNvPr>
          <p:cNvCxnSpPr/>
          <p:nvPr/>
        </p:nvCxnSpPr>
        <p:spPr>
          <a:xfrm flipH="1">
            <a:off x="7440421" y="5736622"/>
            <a:ext cx="181850" cy="22650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6900AA09-A27A-06F7-44CB-40485E5ECA1C}"/>
              </a:ext>
            </a:extLst>
          </p:cNvPr>
          <p:cNvSpPr txBox="1"/>
          <p:nvPr/>
        </p:nvSpPr>
        <p:spPr>
          <a:xfrm>
            <a:off x="10316896" y="3234077"/>
            <a:ext cx="1658035" cy="515526"/>
          </a:xfrm>
          <a:prstGeom prst="rect">
            <a:avLst/>
          </a:prstGeom>
          <a:noFill/>
        </p:spPr>
        <p:txBody>
          <a:bodyPr wrap="square" rtlCol="0">
            <a:spAutoFit/>
          </a:bodyPr>
          <a:lstStyle/>
          <a:p>
            <a:pPr marL="0" lvl="1">
              <a:lnSpc>
                <a:spcPct val="150000"/>
              </a:lnSpc>
            </a:pPr>
            <a:r>
              <a:rPr kumimoji="1" lang="en-US" altLang="ja-JP" sz="2000" dirty="0">
                <a:solidFill>
                  <a:srgbClr val="FFFF00"/>
                </a:solidFill>
                <a:latin typeface="Arial" panose="020B0604020202020204" pitchFamily="34" charset="0"/>
                <a:ea typeface="メイリオ" panose="020B0604030504040204" pitchFamily="50" charset="-128"/>
                <a:cs typeface="Arial" panose="020B0604020202020204" pitchFamily="34" charset="0"/>
              </a:rPr>
              <a:t>Milling step</a:t>
            </a:r>
          </a:p>
        </p:txBody>
      </p:sp>
      <p:cxnSp>
        <p:nvCxnSpPr>
          <p:cNvPr id="65" name="直線矢印コネクタ 64">
            <a:extLst>
              <a:ext uri="{FF2B5EF4-FFF2-40B4-BE49-F238E27FC236}">
                <a16:creationId xmlns:a16="http://schemas.microsoft.com/office/drawing/2014/main" id="{876F603C-A512-3795-F60A-2538BF56CE07}"/>
              </a:ext>
            </a:extLst>
          </p:cNvPr>
          <p:cNvCxnSpPr>
            <a:cxnSpLocks/>
          </p:cNvCxnSpPr>
          <p:nvPr/>
        </p:nvCxnSpPr>
        <p:spPr>
          <a:xfrm>
            <a:off x="10999844" y="3695350"/>
            <a:ext cx="0" cy="33048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5B178AA4-07A8-ABA1-E2B3-8F967B6FD9A1}"/>
              </a:ext>
            </a:extLst>
          </p:cNvPr>
          <p:cNvSpPr txBox="1"/>
          <p:nvPr/>
        </p:nvSpPr>
        <p:spPr>
          <a:xfrm>
            <a:off x="158908" y="3581547"/>
            <a:ext cx="1242310" cy="618118"/>
          </a:xfrm>
          <a:prstGeom prst="rect">
            <a:avLst/>
          </a:prstGeom>
          <a:noFill/>
        </p:spPr>
        <p:txBody>
          <a:bodyPr wrap="square" rtlCol="0">
            <a:spAutoFit/>
          </a:bodyPr>
          <a:lstStyle/>
          <a:p>
            <a:pPr marL="0" lvl="1" algn="ctr">
              <a:lnSpc>
                <a:spcPts val="2000"/>
              </a:lnSpc>
            </a:pPr>
            <a:r>
              <a:rPr kumimoji="1" lang="en-US" altLang="ja-JP" sz="2000" dirty="0">
                <a:solidFill>
                  <a:srgbClr val="FFFF00"/>
                </a:solidFill>
                <a:latin typeface="Arial" panose="020B0604020202020204" pitchFamily="34" charset="0"/>
                <a:ea typeface="メイリオ" panose="020B0604030504040204" pitchFamily="50" charset="-128"/>
                <a:cs typeface="Arial" panose="020B0604020202020204" pitchFamily="34" charset="0"/>
              </a:rPr>
              <a:t>Service</a:t>
            </a:r>
          </a:p>
          <a:p>
            <a:pPr marL="0" lvl="1" algn="ctr">
              <a:lnSpc>
                <a:spcPts val="2000"/>
              </a:lnSpc>
            </a:pPr>
            <a:r>
              <a:rPr kumimoji="1" lang="en-US" altLang="ja-JP" sz="2000" dirty="0">
                <a:solidFill>
                  <a:srgbClr val="FFFF00"/>
                </a:solidFill>
                <a:latin typeface="Arial" panose="020B0604020202020204" pitchFamily="34" charset="0"/>
                <a:ea typeface="メイリオ" panose="020B0604030504040204" pitchFamily="50" charset="-128"/>
                <a:cs typeface="Arial" panose="020B0604020202020204" pitchFamily="34" charset="0"/>
              </a:rPr>
              <a:t>cryostat</a:t>
            </a:r>
          </a:p>
        </p:txBody>
      </p:sp>
      <p:sp>
        <p:nvSpPr>
          <p:cNvPr id="68" name="テキスト ボックス 67">
            <a:extLst>
              <a:ext uri="{FF2B5EF4-FFF2-40B4-BE49-F238E27FC236}">
                <a16:creationId xmlns:a16="http://schemas.microsoft.com/office/drawing/2014/main" id="{D0B5C16B-046C-BB50-3D64-45F5CC5D19C3}"/>
              </a:ext>
            </a:extLst>
          </p:cNvPr>
          <p:cNvSpPr txBox="1"/>
          <p:nvPr/>
        </p:nvSpPr>
        <p:spPr>
          <a:xfrm>
            <a:off x="8964232" y="5286609"/>
            <a:ext cx="1762440" cy="618118"/>
          </a:xfrm>
          <a:prstGeom prst="rect">
            <a:avLst/>
          </a:prstGeom>
          <a:noFill/>
        </p:spPr>
        <p:txBody>
          <a:bodyPr wrap="square" rtlCol="0">
            <a:spAutoFit/>
          </a:bodyPr>
          <a:lstStyle/>
          <a:p>
            <a:pPr marL="0" lvl="1">
              <a:lnSpc>
                <a:spcPts val="2000"/>
              </a:lnSpc>
            </a:pPr>
            <a:r>
              <a:rPr kumimoji="1" lang="en-US" altLang="ja-JP" sz="2000" dirty="0">
                <a:solidFill>
                  <a:srgbClr val="FFFF00"/>
                </a:solidFill>
                <a:latin typeface="Arial" panose="020B0604020202020204" pitchFamily="34" charset="0"/>
                <a:ea typeface="メイリオ" panose="020B0604030504040204" pitchFamily="50" charset="-128"/>
                <a:cs typeface="Arial" panose="020B0604020202020204" pitchFamily="34" charset="0"/>
              </a:rPr>
              <a:t>Polished by whetstone</a:t>
            </a:r>
          </a:p>
        </p:txBody>
      </p:sp>
    </p:spTree>
    <p:extLst>
      <p:ext uri="{BB962C8B-B14F-4D97-AF65-F5344CB8AC3E}">
        <p14:creationId xmlns:p14="http://schemas.microsoft.com/office/powerpoint/2010/main" val="55947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9972-3F12-B888-B613-0921E293743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1BAA5C5-4DD0-8D48-A530-4A27DC8E336A}"/>
              </a:ext>
            </a:extLst>
          </p:cNvPr>
          <p:cNvSpPr txBox="1"/>
          <p:nvPr/>
        </p:nvSpPr>
        <p:spPr>
          <a:xfrm>
            <a:off x="360000" y="360001"/>
            <a:ext cx="8469370"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QCSR leak rate and vacuum pressure after repair</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C358B3CB-A2B6-5EF3-713A-37B42A6C309D}"/>
              </a:ext>
            </a:extLst>
          </p:cNvPr>
          <p:cNvSpPr txBox="1"/>
          <p:nvPr/>
        </p:nvSpPr>
        <p:spPr>
          <a:xfrm>
            <a:off x="359999" y="793957"/>
            <a:ext cx="11697414" cy="1612686"/>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The leakage rate of the QCSR cryostat was high before the repair work, but improved to the same level as the QCSL after the repair.</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A cooling test in December 2023 confirmed that the vacuum pressure could be reached at the same level as the QCSL both at room temperature and at low temperatures.</a:t>
            </a:r>
          </a:p>
        </p:txBody>
      </p:sp>
      <p:grpSp>
        <p:nvGrpSpPr>
          <p:cNvPr id="3" name="グループ化 2">
            <a:extLst>
              <a:ext uri="{FF2B5EF4-FFF2-40B4-BE49-F238E27FC236}">
                <a16:creationId xmlns:a16="http://schemas.microsoft.com/office/drawing/2014/main" id="{E14599A1-744E-0E5C-4BBF-C88CD0A41371}"/>
              </a:ext>
            </a:extLst>
          </p:cNvPr>
          <p:cNvGrpSpPr/>
          <p:nvPr/>
        </p:nvGrpSpPr>
        <p:grpSpPr>
          <a:xfrm>
            <a:off x="30773" y="2756210"/>
            <a:ext cx="5787904" cy="2343149"/>
            <a:chOff x="0" y="3389435"/>
            <a:chExt cx="5787904" cy="2343149"/>
          </a:xfrm>
        </p:grpSpPr>
        <p:graphicFrame>
          <p:nvGraphicFramePr>
            <p:cNvPr id="4" name="Object 3">
              <a:extLst>
                <a:ext uri="{FF2B5EF4-FFF2-40B4-BE49-F238E27FC236}">
                  <a16:creationId xmlns:a16="http://schemas.microsoft.com/office/drawing/2014/main" id="{EA36F541-2DAF-93DD-039E-EF0778E8E007}"/>
                </a:ext>
              </a:extLst>
            </p:cNvPr>
            <p:cNvGraphicFramePr>
              <a:graphicFrameLocks noChangeAspect="1"/>
            </p:cNvGraphicFramePr>
            <p:nvPr/>
          </p:nvGraphicFramePr>
          <p:xfrm>
            <a:off x="0" y="3389435"/>
            <a:ext cx="5787904" cy="2343149"/>
          </p:xfrm>
          <a:graphic>
            <a:graphicData uri="http://schemas.openxmlformats.org/presentationml/2006/ole">
              <mc:AlternateContent xmlns:mc="http://schemas.openxmlformats.org/markup-compatibility/2006">
                <mc:Choice xmlns:v="urn:schemas-microsoft-com:vml" Requires="v">
                  <p:oleObj name="Graph" r:id="rId2" imgW="8622844" imgH="2550075" progId="Origin95.Graph">
                    <p:embed/>
                  </p:oleObj>
                </mc:Choice>
                <mc:Fallback>
                  <p:oleObj name="Graph" r:id="rId2" imgW="8622844" imgH="2550075" progId="Origin95.Graph">
                    <p:embed/>
                    <p:pic>
                      <p:nvPicPr>
                        <p:cNvPr id="3" name="Object 3">
                          <a:extLst>
                            <a:ext uri="{FF2B5EF4-FFF2-40B4-BE49-F238E27FC236}">
                              <a16:creationId xmlns:a16="http://schemas.microsoft.com/office/drawing/2014/main" id="{7CBC4B41-E876-CC0F-FDDE-14592CC34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081"/>
                        <a:stretch>
                          <a:fillRect/>
                        </a:stretch>
                      </p:blipFill>
                      <p:spPr bwMode="auto">
                        <a:xfrm>
                          <a:off x="0" y="3389435"/>
                          <a:ext cx="5787904" cy="2343149"/>
                        </a:xfrm>
                        <a:prstGeom prst="rect">
                          <a:avLst/>
                        </a:prstGeom>
                        <a:noFill/>
                      </p:spPr>
                    </p:pic>
                  </p:oleObj>
                </mc:Fallback>
              </mc:AlternateContent>
            </a:graphicData>
          </a:graphic>
        </p:graphicFrame>
        <p:sp>
          <p:nvSpPr>
            <p:cNvPr id="5" name="矢印: 下 4">
              <a:extLst>
                <a:ext uri="{FF2B5EF4-FFF2-40B4-BE49-F238E27FC236}">
                  <a16:creationId xmlns:a16="http://schemas.microsoft.com/office/drawing/2014/main" id="{FF4BD260-8A1B-4D29-BBEA-804EA482BEBC}"/>
                </a:ext>
              </a:extLst>
            </p:cNvPr>
            <p:cNvSpPr/>
            <p:nvPr/>
          </p:nvSpPr>
          <p:spPr>
            <a:xfrm>
              <a:off x="4321419" y="3569676"/>
              <a:ext cx="202223" cy="668215"/>
            </a:xfrm>
            <a:prstGeom prst="downArrow">
              <a:avLst>
                <a:gd name="adj1" fmla="val 50000"/>
                <a:gd name="adj2" fmla="val 131081"/>
              </a:avLst>
            </a:prstGeom>
            <a:solidFill>
              <a:srgbClr val="FFFF00"/>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C857C761-164C-6626-45BF-DBAED7F25AB9}"/>
                </a:ext>
              </a:extLst>
            </p:cNvPr>
            <p:cNvCxnSpPr>
              <a:cxnSpLocks/>
            </p:cNvCxnSpPr>
            <p:nvPr/>
          </p:nvCxnSpPr>
          <p:spPr>
            <a:xfrm>
              <a:off x="3851031" y="3569677"/>
              <a:ext cx="571500" cy="0"/>
            </a:xfrm>
            <a:prstGeom prst="straightConnector1">
              <a:avLst/>
            </a:prstGeom>
            <a:ln w="25400">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grpSp>
        <p:nvGrpSpPr>
          <p:cNvPr id="8" name="グループ化 7">
            <a:extLst>
              <a:ext uri="{FF2B5EF4-FFF2-40B4-BE49-F238E27FC236}">
                <a16:creationId xmlns:a16="http://schemas.microsoft.com/office/drawing/2014/main" id="{CD1774C8-7100-800B-3FE5-60CB5A35AD7B}"/>
              </a:ext>
            </a:extLst>
          </p:cNvPr>
          <p:cNvGrpSpPr/>
          <p:nvPr/>
        </p:nvGrpSpPr>
        <p:grpSpPr>
          <a:xfrm>
            <a:off x="5724589" y="2756210"/>
            <a:ext cx="6232151" cy="2756209"/>
            <a:chOff x="5728985" y="3213427"/>
            <a:chExt cx="6232151" cy="2756209"/>
          </a:xfrm>
        </p:grpSpPr>
        <p:pic>
          <p:nvPicPr>
            <p:cNvPr id="9" name="図 8" descr="グラフ, 折れ線グラフ&#10;&#10;自動的に生成された説明">
              <a:extLst>
                <a:ext uri="{FF2B5EF4-FFF2-40B4-BE49-F238E27FC236}">
                  <a16:creationId xmlns:a16="http://schemas.microsoft.com/office/drawing/2014/main" id="{7D0E4D3C-7CF6-7C0F-F342-4A5C8FFD0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985" y="3213427"/>
              <a:ext cx="6232151" cy="2756209"/>
            </a:xfrm>
            <a:prstGeom prst="rect">
              <a:avLst/>
            </a:prstGeom>
          </p:spPr>
        </p:pic>
        <p:sp>
          <p:nvSpPr>
            <p:cNvPr id="10" name="楕円 9">
              <a:extLst>
                <a:ext uri="{FF2B5EF4-FFF2-40B4-BE49-F238E27FC236}">
                  <a16:creationId xmlns:a16="http://schemas.microsoft.com/office/drawing/2014/main" id="{77E0976D-4C5E-747B-6DCD-A4BAE079D6C6}"/>
                </a:ext>
              </a:extLst>
            </p:cNvPr>
            <p:cNvSpPr/>
            <p:nvPr/>
          </p:nvSpPr>
          <p:spPr>
            <a:xfrm>
              <a:off x="11192608" y="3903783"/>
              <a:ext cx="514350" cy="1798495"/>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u="sng"/>
            </a:p>
          </p:txBody>
        </p:sp>
      </p:grpSp>
      <p:pic>
        <p:nvPicPr>
          <p:cNvPr id="11" name="Content Placeholder 4" descr="A picture containing indoor, open, opened, containing&#10;&#10;Description automatically generated">
            <a:extLst>
              <a:ext uri="{FF2B5EF4-FFF2-40B4-BE49-F238E27FC236}">
                <a16:creationId xmlns:a16="http://schemas.microsoft.com/office/drawing/2014/main" id="{545ABD23-8750-E529-46A8-736D9C0DDF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5"/>
          <a:stretch/>
        </p:blipFill>
        <p:spPr bwMode="auto">
          <a:xfrm>
            <a:off x="3310966" y="5100807"/>
            <a:ext cx="1325004" cy="1758641"/>
          </a:xfrm>
          <a:prstGeom prst="rect">
            <a:avLst/>
          </a:prstGeom>
          <a:noFill/>
          <a:ln>
            <a:noFill/>
          </a:ln>
          <a:extLst>
            <a:ext uri="{53640926-AAD7-44D8-BBD7-CCE9431645EC}">
              <a14:shadowObscured xmlns:a14="http://schemas.microsoft.com/office/drawing/2010/main"/>
            </a:ext>
          </a:extLst>
        </p:spPr>
      </p:pic>
      <p:pic>
        <p:nvPicPr>
          <p:cNvPr id="12" name="Picture 7">
            <a:extLst>
              <a:ext uri="{FF2B5EF4-FFF2-40B4-BE49-F238E27FC236}">
                <a16:creationId xmlns:a16="http://schemas.microsoft.com/office/drawing/2014/main" id="{32EDAD80-EDE3-7656-789D-67A32466DA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164" b="18476"/>
          <a:stretch/>
        </p:blipFill>
        <p:spPr bwMode="auto">
          <a:xfrm>
            <a:off x="0" y="5102256"/>
            <a:ext cx="3280193" cy="17557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6721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FDC9-8AC5-DF7B-3347-FA31907A99B2}"/>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21F063-F68D-D897-F570-3350E35EF7DF}"/>
              </a:ext>
            </a:extLst>
          </p:cNvPr>
          <p:cNvSpPr txBox="1"/>
          <p:nvPr/>
        </p:nvSpPr>
        <p:spPr>
          <a:xfrm>
            <a:off x="360000" y="360001"/>
            <a:ext cx="5323958"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Current status of QCS: cooling</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85158D2B-74EE-CC30-EA33-6056DB04566D}"/>
              </a:ext>
            </a:extLst>
          </p:cNvPr>
          <p:cNvSpPr txBox="1"/>
          <p:nvPr/>
        </p:nvSpPr>
        <p:spPr>
          <a:xfrm>
            <a:off x="359999" y="793957"/>
            <a:ext cx="11697414" cy="797078"/>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According to the cooling characteristic curve at the start of cooling, the QCS has been cooled well without any negative effects due to the cryostat modification work during LS1.</a:t>
            </a:r>
          </a:p>
        </p:txBody>
      </p:sp>
      <p:pic>
        <p:nvPicPr>
          <p:cNvPr id="14" name="Picture 2" descr="Please Brawser Reload">
            <a:extLst>
              <a:ext uri="{FF2B5EF4-FFF2-40B4-BE49-F238E27FC236}">
                <a16:creationId xmlns:a16="http://schemas.microsoft.com/office/drawing/2014/main" id="{1C8272C9-284F-2830-E0C5-6665BD4E0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493" y="4110576"/>
            <a:ext cx="5612901" cy="274742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43386EEA-2A82-3BE7-ECC2-16F9B1A28966}"/>
              </a:ext>
            </a:extLst>
          </p:cNvPr>
          <p:cNvGrpSpPr/>
          <p:nvPr/>
        </p:nvGrpSpPr>
        <p:grpSpPr>
          <a:xfrm>
            <a:off x="6238493" y="1771145"/>
            <a:ext cx="5958433" cy="2129736"/>
            <a:chOff x="6861020" y="1744411"/>
            <a:chExt cx="5241262" cy="1873396"/>
          </a:xfrm>
        </p:grpSpPr>
        <p:pic>
          <p:nvPicPr>
            <p:cNvPr id="16" name="図 15">
              <a:extLst>
                <a:ext uri="{FF2B5EF4-FFF2-40B4-BE49-F238E27FC236}">
                  <a16:creationId xmlns:a16="http://schemas.microsoft.com/office/drawing/2014/main" id="{038F5343-CCDD-8890-5F5E-7D4293BFBA56}"/>
                </a:ext>
              </a:extLst>
            </p:cNvPr>
            <p:cNvPicPr>
              <a:picLocks noChangeAspect="1"/>
            </p:cNvPicPr>
            <p:nvPr/>
          </p:nvPicPr>
          <p:blipFill>
            <a:blip r:embed="rId3"/>
            <a:stretch>
              <a:fillRect/>
            </a:stretch>
          </p:blipFill>
          <p:spPr>
            <a:xfrm>
              <a:off x="6861020" y="1744411"/>
              <a:ext cx="2671948" cy="1873396"/>
            </a:xfrm>
            <a:prstGeom prst="rect">
              <a:avLst/>
            </a:prstGeom>
          </p:spPr>
        </p:pic>
        <p:pic>
          <p:nvPicPr>
            <p:cNvPr id="17" name="Picture 3">
              <a:extLst>
                <a:ext uri="{FF2B5EF4-FFF2-40B4-BE49-F238E27FC236}">
                  <a16:creationId xmlns:a16="http://schemas.microsoft.com/office/drawing/2014/main" id="{9B3BFAF1-F357-6528-2BC1-4F51B4D76501}"/>
                </a:ext>
              </a:extLst>
            </p:cNvPr>
            <p:cNvPicPr>
              <a:picLocks noChangeAspect="1"/>
            </p:cNvPicPr>
            <p:nvPr/>
          </p:nvPicPr>
          <p:blipFill>
            <a:blip r:embed="rId4"/>
            <a:stretch>
              <a:fillRect/>
            </a:stretch>
          </p:blipFill>
          <p:spPr>
            <a:xfrm>
              <a:off x="9600261" y="1744411"/>
              <a:ext cx="2502021" cy="1873396"/>
            </a:xfrm>
            <a:prstGeom prst="rect">
              <a:avLst/>
            </a:prstGeom>
          </p:spPr>
        </p:pic>
      </p:grpSp>
      <p:grpSp>
        <p:nvGrpSpPr>
          <p:cNvPr id="3" name="グループ化 2">
            <a:extLst>
              <a:ext uri="{FF2B5EF4-FFF2-40B4-BE49-F238E27FC236}">
                <a16:creationId xmlns:a16="http://schemas.microsoft.com/office/drawing/2014/main" id="{553C3789-29E2-E809-07BD-0A374AC59743}"/>
              </a:ext>
            </a:extLst>
          </p:cNvPr>
          <p:cNvGrpSpPr/>
          <p:nvPr/>
        </p:nvGrpSpPr>
        <p:grpSpPr>
          <a:xfrm>
            <a:off x="1667253" y="1771210"/>
            <a:ext cx="3119248" cy="2339436"/>
            <a:chOff x="7821884" y="1582729"/>
            <a:chExt cx="3230950" cy="2423213"/>
          </a:xfrm>
        </p:grpSpPr>
        <p:pic>
          <p:nvPicPr>
            <p:cNvPr id="4" name="図 3" descr="屋内, 立つ, キッチン, 建物 が含まれている画像&#10;&#10;自動的に生成された説明">
              <a:extLst>
                <a:ext uri="{FF2B5EF4-FFF2-40B4-BE49-F238E27FC236}">
                  <a16:creationId xmlns:a16="http://schemas.microsoft.com/office/drawing/2014/main" id="{B136EE50-8246-1C6C-EF03-9600D2CCA8B6}"/>
                </a:ext>
              </a:extLst>
            </p:cNvPr>
            <p:cNvPicPr>
              <a:picLocks noChangeAspect="1"/>
            </p:cNvPicPr>
            <p:nvPr/>
          </p:nvPicPr>
          <p:blipFill rotWithShape="1">
            <a:blip r:embed="rId5">
              <a:extLst>
                <a:ext uri="{28A0092B-C50C-407E-A947-70E740481C1C}">
                  <a14:useLocalDpi xmlns:a14="http://schemas.microsoft.com/office/drawing/2010/main" val="0"/>
                </a:ext>
              </a:extLst>
            </a:blip>
            <a:srcRect l="12423" t="4983" r="851" b="8291"/>
            <a:stretch/>
          </p:blipFill>
          <p:spPr>
            <a:xfrm>
              <a:off x="7821884" y="1582729"/>
              <a:ext cx="3230950" cy="2423213"/>
            </a:xfrm>
            <a:prstGeom prst="rect">
              <a:avLst/>
            </a:prstGeom>
          </p:spPr>
        </p:pic>
        <p:pic>
          <p:nvPicPr>
            <p:cNvPr id="5" name="図 4" descr="グラフィカル ユーザー インターフェイス&#10;&#10;自動的に生成された説明">
              <a:extLst>
                <a:ext uri="{FF2B5EF4-FFF2-40B4-BE49-F238E27FC236}">
                  <a16:creationId xmlns:a16="http://schemas.microsoft.com/office/drawing/2014/main" id="{2E693616-91E8-97B6-0159-C3FC81B54A18}"/>
                </a:ext>
              </a:extLst>
            </p:cNvPr>
            <p:cNvPicPr>
              <a:picLocks noChangeAspect="1"/>
            </p:cNvPicPr>
            <p:nvPr/>
          </p:nvPicPr>
          <p:blipFill rotWithShape="1">
            <a:blip r:embed="rId6">
              <a:extLst>
                <a:ext uri="{28A0092B-C50C-407E-A947-70E740481C1C}">
                  <a14:useLocalDpi xmlns:a14="http://schemas.microsoft.com/office/drawing/2010/main" val="0"/>
                </a:ext>
              </a:extLst>
            </a:blip>
            <a:srcRect l="29282" t="18204" r="21566" b="32644"/>
            <a:stretch/>
          </p:blipFill>
          <p:spPr>
            <a:xfrm>
              <a:off x="7821884" y="3233334"/>
              <a:ext cx="1030139" cy="772604"/>
            </a:xfrm>
            <a:prstGeom prst="rect">
              <a:avLst/>
            </a:prstGeom>
          </p:spPr>
        </p:pic>
      </p:grpSp>
      <p:pic>
        <p:nvPicPr>
          <p:cNvPr id="8" name="図 7" descr="ダイアグラム&#10;&#10;自動的に生成された説明">
            <a:extLst>
              <a:ext uri="{FF2B5EF4-FFF2-40B4-BE49-F238E27FC236}">
                <a16:creationId xmlns:a16="http://schemas.microsoft.com/office/drawing/2014/main" id="{843AC10E-70C6-2CDE-8E44-E3A3BB132A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805" y="4110576"/>
            <a:ext cx="5612901" cy="2747420"/>
          </a:xfrm>
          <a:prstGeom prst="rect">
            <a:avLst/>
          </a:prstGeom>
        </p:spPr>
      </p:pic>
    </p:spTree>
    <p:extLst>
      <p:ext uri="{BB962C8B-B14F-4D97-AF65-F5344CB8AC3E}">
        <p14:creationId xmlns:p14="http://schemas.microsoft.com/office/powerpoint/2010/main" val="75990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19858-E979-36AA-F99D-F7E526489E98}"/>
            </a:ext>
          </a:extLst>
        </p:cNvPr>
        <p:cNvGrpSpPr/>
        <p:nvPr/>
      </p:nvGrpSpPr>
      <p:grpSpPr>
        <a:xfrm>
          <a:off x="0" y="0"/>
          <a:ext cx="0" cy="0"/>
          <a:chOff x="0" y="0"/>
          <a:chExt cx="0" cy="0"/>
        </a:xfrm>
      </p:grpSpPr>
      <p:pic>
        <p:nvPicPr>
          <p:cNvPr id="17" name="図 16" descr="グラフ&#10;&#10;自動的に生成された説明">
            <a:extLst>
              <a:ext uri="{FF2B5EF4-FFF2-40B4-BE49-F238E27FC236}">
                <a16:creationId xmlns:a16="http://schemas.microsoft.com/office/drawing/2014/main" id="{B1BA690D-CE53-3810-175C-356ECE9C5F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325" y="3287705"/>
            <a:ext cx="5150826" cy="3518151"/>
          </a:xfrm>
          <a:prstGeom prst="rect">
            <a:avLst/>
          </a:prstGeom>
        </p:spPr>
      </p:pic>
      <p:sp>
        <p:nvSpPr>
          <p:cNvPr id="2" name="テキスト ボックス 1">
            <a:extLst>
              <a:ext uri="{FF2B5EF4-FFF2-40B4-BE49-F238E27FC236}">
                <a16:creationId xmlns:a16="http://schemas.microsoft.com/office/drawing/2014/main" id="{5927506D-C821-4896-922A-AD1336881FF9}"/>
              </a:ext>
            </a:extLst>
          </p:cNvPr>
          <p:cNvSpPr txBox="1"/>
          <p:nvPr/>
        </p:nvSpPr>
        <p:spPr>
          <a:xfrm>
            <a:off x="360000" y="360001"/>
            <a:ext cx="5699061" cy="461665"/>
          </a:xfrm>
          <a:prstGeom prst="rect">
            <a:avLst/>
          </a:prstGeom>
          <a:noFill/>
        </p:spPr>
        <p:txBody>
          <a:bodyPr wrap="none" rtlCol="0">
            <a:spAutoFit/>
          </a:bodyPr>
          <a:lstStyle/>
          <a:p>
            <a:r>
              <a:rPr kumimoji="1" lang="en-US" altLang="ja-JP" sz="2400" b="1" dirty="0">
                <a:latin typeface="Arial Black" panose="020B0A04020102020204" pitchFamily="34" charset="0"/>
                <a:ea typeface="メイリオ" panose="020B0604030504040204" pitchFamily="50" charset="-128"/>
              </a:rPr>
              <a:t>Current status of QCS: operation</a:t>
            </a:r>
            <a:endParaRPr kumimoji="1" lang="ja-JP" altLang="en-US" sz="2400" b="1" dirty="0">
              <a:latin typeface="Arial Black" panose="020B0A04020102020204"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F7E42DB1-A317-B883-07D9-CBFC4E4073D9}"/>
              </a:ext>
            </a:extLst>
          </p:cNvPr>
          <p:cNvSpPr txBox="1"/>
          <p:nvPr/>
        </p:nvSpPr>
        <p:spPr>
          <a:xfrm>
            <a:off x="359999" y="793957"/>
            <a:ext cx="11697414" cy="1612686"/>
          </a:xfrm>
          <a:prstGeom prst="rect">
            <a:avLst/>
          </a:prstGeom>
          <a:noFill/>
        </p:spPr>
        <p:txBody>
          <a:bodyPr wrap="square" rtlCol="0">
            <a:spAutoFit/>
          </a:bodyPr>
          <a:lstStyle/>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From the start of 2024a run to the present, the QCS magnet power supply has operated stably without failure with a current stability of a few ppm/week.</a:t>
            </a:r>
          </a:p>
          <a:p>
            <a:pPr marL="342900" lvl="1" indent="-342900">
              <a:lnSpc>
                <a:spcPct val="120000"/>
              </a:lnSpc>
              <a:spcAft>
                <a:spcPts val="600"/>
              </a:spcAft>
              <a:buFont typeface="Arial" panose="020B0604020202020204" pitchFamily="34" charset="0"/>
              <a:buChar char="•"/>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As reported in the previous ARC, the QC1 magnet </a:t>
            </a: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initialisation</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pattern for ramp-up is also used in 2024a run to mitigate the flux creep in superconducting magnets.</a:t>
            </a:r>
          </a:p>
        </p:txBody>
      </p:sp>
      <p:sp>
        <p:nvSpPr>
          <p:cNvPr id="16" name="テキスト ボックス 15">
            <a:extLst>
              <a:ext uri="{FF2B5EF4-FFF2-40B4-BE49-F238E27FC236}">
                <a16:creationId xmlns:a16="http://schemas.microsoft.com/office/drawing/2014/main" id="{E164E9C9-C9D9-AD81-7722-5A982F0C26DF}"/>
              </a:ext>
            </a:extLst>
          </p:cNvPr>
          <p:cNvSpPr txBox="1"/>
          <p:nvPr/>
        </p:nvSpPr>
        <p:spPr>
          <a:xfrm>
            <a:off x="8144542" y="4415441"/>
            <a:ext cx="3692004" cy="427746"/>
          </a:xfrm>
          <a:prstGeom prst="rect">
            <a:avLst/>
          </a:prstGeom>
          <a:noFill/>
        </p:spPr>
        <p:txBody>
          <a:bodyPr wrap="square" rtlCol="0">
            <a:spAutoFit/>
          </a:bodyPr>
          <a:lstStyle/>
          <a:p>
            <a:pPr marL="0" lvl="1">
              <a:lnSpc>
                <a:spcPct val="120000"/>
              </a:lnSpc>
              <a:spcAft>
                <a:spcPts val="600"/>
              </a:spcAft>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Ramp-up pattern for QC1P</a:t>
            </a:r>
          </a:p>
        </p:txBody>
      </p:sp>
      <p:sp>
        <p:nvSpPr>
          <p:cNvPr id="10" name="テキスト ボックス 9">
            <a:extLst>
              <a:ext uri="{FF2B5EF4-FFF2-40B4-BE49-F238E27FC236}">
                <a16:creationId xmlns:a16="http://schemas.microsoft.com/office/drawing/2014/main" id="{B2ED5BC6-DC52-20C9-3E12-A86C5445BF9E}"/>
              </a:ext>
            </a:extLst>
          </p:cNvPr>
          <p:cNvSpPr txBox="1"/>
          <p:nvPr/>
        </p:nvSpPr>
        <p:spPr>
          <a:xfrm>
            <a:off x="1829391" y="2923554"/>
            <a:ext cx="5191760" cy="361637"/>
          </a:xfrm>
          <a:prstGeom prst="rect">
            <a:avLst/>
          </a:prstGeom>
          <a:noFill/>
        </p:spPr>
        <p:txBody>
          <a:bodyPr wrap="square" rtlCol="0">
            <a:spAutoFit/>
          </a:bodyPr>
          <a:lstStyle/>
          <a:p>
            <a:pPr marL="0" lvl="1">
              <a:lnSpc>
                <a:spcPts val="20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Current stability for a week (5ppm/div)</a:t>
            </a:r>
          </a:p>
        </p:txBody>
      </p:sp>
      <p:sp>
        <p:nvSpPr>
          <p:cNvPr id="11" name="テキスト ボックス 10">
            <a:extLst>
              <a:ext uri="{FF2B5EF4-FFF2-40B4-BE49-F238E27FC236}">
                <a16:creationId xmlns:a16="http://schemas.microsoft.com/office/drawing/2014/main" id="{8265AD58-4773-843D-BC2F-DA4537824327}"/>
              </a:ext>
            </a:extLst>
          </p:cNvPr>
          <p:cNvSpPr txBox="1"/>
          <p:nvPr/>
        </p:nvSpPr>
        <p:spPr>
          <a:xfrm>
            <a:off x="845231" y="3353504"/>
            <a:ext cx="1167686" cy="3195747"/>
          </a:xfrm>
          <a:prstGeom prst="rect">
            <a:avLst/>
          </a:prstGeom>
          <a:noFill/>
        </p:spPr>
        <p:txBody>
          <a:bodyPr wrap="square" rtlCol="0">
            <a:spAutoFit/>
          </a:bodyPr>
          <a:lstStyle/>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QC1LP</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QC1RP</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QC2LP</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QC2RP</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QC1LE</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QC1RE</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QC2LE</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QC2RE</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ESL</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ESR1</a:t>
            </a:r>
          </a:p>
          <a:p>
            <a:pPr marL="0" lvl="1">
              <a:lnSpc>
                <a:spcPts val="22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ESR23</a:t>
            </a:r>
          </a:p>
        </p:txBody>
      </p:sp>
      <p:sp>
        <p:nvSpPr>
          <p:cNvPr id="3" name="テキスト ボックス 2">
            <a:extLst>
              <a:ext uri="{FF2B5EF4-FFF2-40B4-BE49-F238E27FC236}">
                <a16:creationId xmlns:a16="http://schemas.microsoft.com/office/drawing/2014/main" id="{26937A0F-296D-6BD5-6F87-2F3E203F6021}"/>
              </a:ext>
            </a:extLst>
          </p:cNvPr>
          <p:cNvSpPr txBox="1"/>
          <p:nvPr/>
        </p:nvSpPr>
        <p:spPr>
          <a:xfrm>
            <a:off x="7153905" y="3750180"/>
            <a:ext cx="990637" cy="361637"/>
          </a:xfrm>
          <a:prstGeom prst="rect">
            <a:avLst/>
          </a:prstGeom>
          <a:noFill/>
        </p:spPr>
        <p:txBody>
          <a:bodyPr wrap="square" rtlCol="0">
            <a:spAutoFit/>
          </a:bodyPr>
          <a:lstStyle/>
          <a:p>
            <a:pPr marL="0" lvl="1">
              <a:lnSpc>
                <a:spcPts val="2000"/>
              </a:lnSpc>
            </a:pPr>
            <a:r>
              <a:rPr kumimoji="1" lang="en-US" altLang="ja-JP" sz="2000" dirty="0">
                <a:latin typeface="Arial" panose="020B0604020202020204" pitchFamily="34" charset="0"/>
                <a:ea typeface="メイリオ" panose="020B0604030504040204" pitchFamily="50" charset="-128"/>
                <a:cs typeface="Arial" panose="020B0604020202020204" pitchFamily="34" charset="0"/>
              </a:rPr>
              <a:t>5ppm</a:t>
            </a:r>
          </a:p>
        </p:txBody>
      </p:sp>
      <p:cxnSp>
        <p:nvCxnSpPr>
          <p:cNvPr id="5" name="直線矢印コネクタ 4">
            <a:extLst>
              <a:ext uri="{FF2B5EF4-FFF2-40B4-BE49-F238E27FC236}">
                <a16:creationId xmlns:a16="http://schemas.microsoft.com/office/drawing/2014/main" id="{91B4FA63-DA39-1477-F9C9-B3B8087AC40B}"/>
              </a:ext>
            </a:extLst>
          </p:cNvPr>
          <p:cNvCxnSpPr/>
          <p:nvPr/>
        </p:nvCxnSpPr>
        <p:spPr>
          <a:xfrm>
            <a:off x="7144479" y="3689988"/>
            <a:ext cx="0" cy="440422"/>
          </a:xfrm>
          <a:prstGeom prst="straightConnector1">
            <a:avLst/>
          </a:prstGeom>
          <a:ln w="25400">
            <a:headEnd type="triangle" w="lg" len="lg"/>
            <a:tailEnd type="triangle" w="lg" len="lg"/>
          </a:ln>
        </p:spPr>
        <p:style>
          <a:lnRef idx="1">
            <a:schemeClr val="dk1"/>
          </a:lnRef>
          <a:fillRef idx="0">
            <a:schemeClr val="dk1"/>
          </a:fillRef>
          <a:effectRef idx="0">
            <a:schemeClr val="dk1"/>
          </a:effectRef>
          <a:fontRef idx="minor">
            <a:schemeClr val="tx1"/>
          </a:fontRef>
        </p:style>
      </p:cxnSp>
      <p:pic>
        <p:nvPicPr>
          <p:cNvPr id="9" name="図 8" descr="グラフ, 折れ線グラフ&#10;&#10;自動的に生成された説明">
            <a:extLst>
              <a:ext uri="{FF2B5EF4-FFF2-40B4-BE49-F238E27FC236}">
                <a16:creationId xmlns:a16="http://schemas.microsoft.com/office/drawing/2014/main" id="{8CE3FB98-F78E-DF27-3D77-3D3D5575C96E}"/>
              </a:ext>
            </a:extLst>
          </p:cNvPr>
          <p:cNvPicPr>
            <a:picLocks noChangeAspect="1"/>
          </p:cNvPicPr>
          <p:nvPr/>
        </p:nvPicPr>
        <p:blipFill rotWithShape="1">
          <a:blip r:embed="rId3">
            <a:extLst>
              <a:ext uri="{28A0092B-C50C-407E-A947-70E740481C1C}">
                <a14:useLocalDpi xmlns:a14="http://schemas.microsoft.com/office/drawing/2010/main" val="0"/>
              </a:ext>
            </a:extLst>
          </a:blip>
          <a:srcRect r="10267"/>
          <a:stretch/>
        </p:blipFill>
        <p:spPr>
          <a:xfrm>
            <a:off x="7468518" y="4843187"/>
            <a:ext cx="4365522" cy="1515341"/>
          </a:xfrm>
          <a:prstGeom prst="rect">
            <a:avLst/>
          </a:prstGeom>
        </p:spPr>
      </p:pic>
    </p:spTree>
    <p:extLst>
      <p:ext uri="{BB962C8B-B14F-4D97-AF65-F5344CB8AC3E}">
        <p14:creationId xmlns:p14="http://schemas.microsoft.com/office/powerpoint/2010/main" val="121400803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34277</TotalTime>
  <Words>2041</Words>
  <Application>Microsoft Office PowerPoint</Application>
  <PresentationFormat>ワイド画面</PresentationFormat>
  <Paragraphs>224</Paragraphs>
  <Slides>25</Slides>
  <Notes>0</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36" baseType="lpstr">
      <vt:lpstr>FangSong</vt:lpstr>
      <vt:lpstr>MS Gothic</vt:lpstr>
      <vt:lpstr>メイリオ</vt:lpstr>
      <vt:lpstr>游ゴシック</vt:lpstr>
      <vt:lpstr>Arial</vt:lpstr>
      <vt:lpstr>Arial Black</vt:lpstr>
      <vt:lpstr>Calibri</vt:lpstr>
      <vt:lpstr>Calibri Light</vt:lpstr>
      <vt:lpstr>Times New Roman</vt:lpstr>
      <vt:lpstr>Office テーマ</vt:lpstr>
      <vt:lpstr>Graph</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Toshiyuki OKI</dc:creator>
  <cp:lastModifiedBy>OKI Toshiyuki</cp:lastModifiedBy>
  <cp:revision>363</cp:revision>
  <cp:lastPrinted>2024-03-14T00:54:28Z</cp:lastPrinted>
  <dcterms:created xsi:type="dcterms:W3CDTF">2020-02-10T03:37:02Z</dcterms:created>
  <dcterms:modified xsi:type="dcterms:W3CDTF">2024-03-25T09:13:47Z</dcterms:modified>
</cp:coreProperties>
</file>