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02" r:id="rId1"/>
    <p:sldMasterId id="2147483932" r:id="rId2"/>
    <p:sldMasterId id="2147483937" r:id="rId3"/>
    <p:sldMasterId id="2147483957" r:id="rId4"/>
    <p:sldMasterId id="2147483969" r:id="rId5"/>
    <p:sldMasterId id="2147483981" r:id="rId6"/>
  </p:sldMasterIdLst>
  <p:notesMasterIdLst>
    <p:notesMasterId r:id="rId36"/>
  </p:notesMasterIdLst>
  <p:handoutMasterIdLst>
    <p:handoutMasterId r:id="rId37"/>
  </p:handoutMasterIdLst>
  <p:sldIdLst>
    <p:sldId id="1052" r:id="rId7"/>
    <p:sldId id="1127" r:id="rId8"/>
    <p:sldId id="1164" r:id="rId9"/>
    <p:sldId id="1112" r:id="rId10"/>
    <p:sldId id="1064" r:id="rId11"/>
    <p:sldId id="1132" r:id="rId12"/>
    <p:sldId id="1167" r:id="rId13"/>
    <p:sldId id="1133" r:id="rId14"/>
    <p:sldId id="1168" r:id="rId15"/>
    <p:sldId id="1134" r:id="rId16"/>
    <p:sldId id="1135" r:id="rId17"/>
    <p:sldId id="1138" r:id="rId18"/>
    <p:sldId id="1139" r:id="rId19"/>
    <p:sldId id="1144" r:id="rId20"/>
    <p:sldId id="1161" r:id="rId21"/>
    <p:sldId id="1145" r:id="rId22"/>
    <p:sldId id="1146" r:id="rId23"/>
    <p:sldId id="1147" r:id="rId24"/>
    <p:sldId id="1159" r:id="rId25"/>
    <p:sldId id="1169" r:id="rId26"/>
    <p:sldId id="1151" r:id="rId27"/>
    <p:sldId id="1149" r:id="rId28"/>
    <p:sldId id="1141" r:id="rId29"/>
    <p:sldId id="1170" r:id="rId30"/>
    <p:sldId id="1153" r:id="rId31"/>
    <p:sldId id="1162" r:id="rId32"/>
    <p:sldId id="1171" r:id="rId33"/>
    <p:sldId id="1158" r:id="rId34"/>
    <p:sldId id="1172" r:id="rId35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9" userDrawn="1">
          <p15:clr>
            <a:srgbClr val="A4A3A4"/>
          </p15:clr>
        </p15:guide>
        <p15:guide id="2" pos="2209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onneman" initials="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C377B"/>
    <a:srgbClr val="000000"/>
    <a:srgbClr val="99FF99"/>
    <a:srgbClr val="FFFF99"/>
    <a:srgbClr val="FF3300"/>
    <a:srgbClr val="F2DCDB"/>
    <a:srgbClr val="C1A56D"/>
    <a:srgbClr val="D7C5A1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11" autoAdjust="0"/>
    <p:restoredTop sz="92525" autoAdjust="0"/>
  </p:normalViewPr>
  <p:slideViewPr>
    <p:cSldViewPr>
      <p:cViewPr>
        <p:scale>
          <a:sx n="63" d="100"/>
          <a:sy n="63" d="100"/>
        </p:scale>
        <p:origin x="831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-6600"/>
    </p:cViewPr>
  </p:sorterViewPr>
  <p:notesViewPr>
    <p:cSldViewPr>
      <p:cViewPr varScale="1">
        <p:scale>
          <a:sx n="101" d="100"/>
          <a:sy n="101" d="100"/>
        </p:scale>
        <p:origin x="-3576" y="-90"/>
      </p:cViewPr>
      <p:guideLst>
        <p:guide orient="horz" pos="2929"/>
        <p:guide pos="220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4820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4820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r">
              <a:defRPr sz="1200"/>
            </a:lvl1pPr>
          </a:lstStyle>
          <a:p>
            <a:fld id="{CB310BA0-050A-4997-B1AC-FD3BCC455418}" type="datetimeFigureOut">
              <a:rPr lang="en-GB" smtClean="0"/>
              <a:t>22/06/2019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8"/>
            <a:ext cx="3037840" cy="464820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8"/>
            <a:ext cx="3037840" cy="464820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r">
              <a:defRPr sz="1200"/>
            </a:lvl1pPr>
          </a:lstStyle>
          <a:p>
            <a:fld id="{2299761C-D337-4915-A6DD-157470CC09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14741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4820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4820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r">
              <a:defRPr sz="1200"/>
            </a:lvl1pPr>
          </a:lstStyle>
          <a:p>
            <a:fld id="{F8632A1A-D26E-42D0-A2DF-B39D9B2C3CCA}" type="datetimeFigureOut">
              <a:rPr lang="en-GB" smtClean="0"/>
              <a:pPr/>
              <a:t>22/06/2019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53" tIns="46077" rIns="92153" bIns="46077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15791"/>
            <a:ext cx="5608320" cy="4183381"/>
          </a:xfrm>
          <a:prstGeom prst="rect">
            <a:avLst/>
          </a:prstGeom>
        </p:spPr>
        <p:txBody>
          <a:bodyPr vert="horz" lIns="92153" tIns="46077" rIns="92153" bIns="46077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4820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4820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r">
              <a:defRPr sz="1200"/>
            </a:lvl1pPr>
          </a:lstStyle>
          <a:p>
            <a:fld id="{05604DCD-C511-4B12-9DBB-AC80DD19A49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6123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957210-7F66-4993-86DA-C4808AC66EF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6137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04DCD-C511-4B12-9DBB-AC80DD19A49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81131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D14A73-B9A0-4385-9E9A-34FD13BABFAA}" type="slidenum">
              <a:rPr kumimoji="0" lang="fr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fr-CH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17954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D14A73-B9A0-4385-9E9A-34FD13BABFAA}" type="slidenum">
              <a:rPr kumimoji="0" lang="fr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fr-CH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45076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D14A73-B9A0-4385-9E9A-34FD13BABFAA}" type="slidenum">
              <a:rPr kumimoji="0" lang="fr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fr-CH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42945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D14A73-B9A0-4385-9E9A-34FD13BABFAA}" type="slidenum">
              <a:rPr kumimoji="0" lang="fr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fr-CH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8161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D14A73-B9A0-4385-9E9A-34FD13BABFAA}" type="slidenum">
              <a:rPr kumimoji="0" lang="fr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fr-CH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7508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19200" y="708025"/>
            <a:ext cx="4727575" cy="35448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EBDC04-82DE-414C-8AF1-05700581879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3203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>
                <a:solidFill>
                  <a:prstClr val="black"/>
                </a:solidFill>
              </a:rPr>
              <a:pPr/>
              <a:t>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3405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BDA81-3FB2-49EB-95B6-9165AF10FC9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30584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New slide from Davide.</a:t>
            </a:r>
          </a:p>
          <a:p>
            <a:r>
              <a:rPr lang="de-AT" dirty="0" smtClean="0"/>
              <a:t>Showing that conductor</a:t>
            </a:r>
            <a:r>
              <a:rPr lang="de-AT" baseline="0" dirty="0" smtClean="0"/>
              <a:t> development is launched at international level, Russia, Japan, (Korea and Europe in preparation)</a:t>
            </a:r>
            <a:endParaRPr lang="de-AT" dirty="0" smtClean="0"/>
          </a:p>
          <a:p>
            <a:r>
              <a:rPr lang="de-AT" dirty="0" smtClean="0"/>
              <a:t>Underline importance of that development as main</a:t>
            </a:r>
            <a:r>
              <a:rPr lang="de-AT" baseline="0" dirty="0" smtClean="0"/>
              <a:t> cost driver for the hadron collider machine.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04DCD-C511-4B12-9DBB-AC80DD19A49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8963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EBDC04-82DE-414C-8AF1-05700581879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2027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04DCD-C511-4B12-9DBB-AC80DD19A49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13591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42175B-8F2A-4632-B91F-E8C1C53FD7C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5249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957210-7F66-4993-86DA-C4808AC66EF9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032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5951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727" y="2420890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0954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99007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925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727" y="2420890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8747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9064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2661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4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9953" y="2703285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678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22/06/2019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99103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22/06/2019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2482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22/06/2019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4047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834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22/06/2019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54348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22/06/2019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85581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22/06/2019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99622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22/06/2019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40999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22/06/2019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10904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22/06/2019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31286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22/06/2019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09494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22/06/2019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40799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22/06/2019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84518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22/06/2019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3936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43360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22/06/2019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10390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22/06/2019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03471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22/06/2019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84711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22/06/2019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34017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22/06/2019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41921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22/06/2019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42758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22/06/2019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43157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22/06/2019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48616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22/06/2019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74486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8C9DB-A0B8-4658-A6B8-D2060F61E529}" type="datetimeFigureOut">
              <a:rPr lang="en-GB" smtClean="0"/>
              <a:t>22/06/2019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BF227-11CA-4BCF-B442-861800F891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5468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727" y="2420890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8980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8C9DB-A0B8-4658-A6B8-D2060F61E529}" type="datetimeFigureOut">
              <a:rPr lang="en-GB" smtClean="0"/>
              <a:t>22/06/2019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BF227-11CA-4BCF-B442-861800F891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51612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8C9DB-A0B8-4658-A6B8-D2060F61E529}" type="datetimeFigureOut">
              <a:rPr lang="en-GB" smtClean="0"/>
              <a:t>22/06/2019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BF227-11CA-4BCF-B442-861800F891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0865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8C9DB-A0B8-4658-A6B8-D2060F61E529}" type="datetimeFigureOut">
              <a:rPr lang="en-GB" smtClean="0"/>
              <a:t>22/06/2019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BF227-11CA-4BCF-B442-861800F891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4833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8C9DB-A0B8-4658-A6B8-D2060F61E529}" type="datetimeFigureOut">
              <a:rPr lang="en-GB" smtClean="0"/>
              <a:t>22/06/2019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BF227-11CA-4BCF-B442-861800F891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26374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8C9DB-A0B8-4658-A6B8-D2060F61E529}" type="datetimeFigureOut">
              <a:rPr lang="en-GB" smtClean="0"/>
              <a:t>22/06/2019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BF227-11CA-4BCF-B442-861800F891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57556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8C9DB-A0B8-4658-A6B8-D2060F61E529}" type="datetimeFigureOut">
              <a:rPr lang="en-GB" smtClean="0"/>
              <a:t>22/06/2019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BF227-11CA-4BCF-B442-861800F891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9859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8C9DB-A0B8-4658-A6B8-D2060F61E529}" type="datetimeFigureOut">
              <a:rPr lang="en-GB" smtClean="0"/>
              <a:t>22/06/2019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BF227-11CA-4BCF-B442-861800F891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5512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8C9DB-A0B8-4658-A6B8-D2060F61E529}" type="datetimeFigureOut">
              <a:rPr lang="en-GB" smtClean="0"/>
              <a:t>22/06/2019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BF227-11CA-4BCF-B442-861800F891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63397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8C9DB-A0B8-4658-A6B8-D2060F61E529}" type="datetimeFigureOut">
              <a:rPr lang="en-GB" smtClean="0"/>
              <a:t>22/06/2019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BF227-11CA-4BCF-B442-861800F891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27898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8C9DB-A0B8-4658-A6B8-D2060F61E529}" type="datetimeFigureOut">
              <a:rPr lang="en-GB" smtClean="0"/>
              <a:t>22/06/2019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BF227-11CA-4BCF-B442-861800F891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7910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986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7467600" cy="1143000"/>
          </a:xfrm>
        </p:spPr>
        <p:txBody>
          <a:bodyPr/>
          <a:lstStyle/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657600" cy="4350384"/>
          </a:xfrm>
        </p:spPr>
        <p:txBody>
          <a:bodyPr/>
          <a:lstStyle>
            <a:lvl1pPr>
              <a:defRPr sz="3467"/>
            </a:lvl1pPr>
            <a:lvl2pPr>
              <a:defRPr sz="2933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600202"/>
            <a:ext cx="3657600" cy="4350385"/>
          </a:xfrm>
        </p:spPr>
        <p:txBody>
          <a:bodyPr/>
          <a:lstStyle>
            <a:lvl1pPr>
              <a:defRPr sz="3467"/>
            </a:lvl1pPr>
            <a:lvl2pPr>
              <a:defRPr sz="2933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23/11/2018</a:t>
            </a:r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Etude FCC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7" y="6356352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0518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16600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367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96946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emf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13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4" descr="bande-01.eps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72" y="6133151"/>
            <a:ext cx="9165272" cy="727073"/>
          </a:xfrm>
          <a:prstGeom prst="rect">
            <a:avLst/>
          </a:prstGeom>
        </p:spPr>
      </p:pic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920824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880392" y="1598527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sp>
        <p:nvSpPr>
          <p:cNvPr id="10" name="Slide Number Placeholder 2"/>
          <p:cNvSpPr txBox="1">
            <a:spLocks/>
          </p:cNvSpPr>
          <p:nvPr userDrawn="1"/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628D0A3-5C9A-4901-9C42-FBE507C34AF3}" type="slidenum">
              <a:rPr lang="en-GB" sz="1200" smtClean="0"/>
              <a:pPr/>
              <a:t>‹#›</a:t>
            </a:fld>
            <a:endParaRPr lang="en-GB" sz="1200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521551" y="6244114"/>
            <a:ext cx="4648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 smtClean="0">
                <a:solidFill>
                  <a:schemeClr val="bg1"/>
                </a:solidFill>
              </a:rPr>
              <a:t>Future Circular</a:t>
            </a:r>
            <a:r>
              <a:rPr lang="en-GB" sz="1000" b="1" baseline="0" dirty="0" smtClean="0">
                <a:solidFill>
                  <a:schemeClr val="bg1"/>
                </a:solidFill>
              </a:rPr>
              <a:t> Collider Study</a:t>
            </a:r>
            <a:r>
              <a:rPr lang="en-GB" sz="1000" b="1" dirty="0" smtClean="0">
                <a:solidFill>
                  <a:schemeClr val="bg1"/>
                </a:solidFill>
              </a:rPr>
              <a:t/>
            </a:r>
            <a:br>
              <a:rPr lang="en-GB" sz="1000" b="1" dirty="0" smtClean="0">
                <a:solidFill>
                  <a:schemeClr val="bg1"/>
                </a:solidFill>
              </a:rPr>
            </a:br>
            <a:r>
              <a:rPr lang="en-US" sz="1000" b="0" dirty="0" smtClean="0">
                <a:solidFill>
                  <a:schemeClr val="bg1"/>
                </a:solidFill>
              </a:rPr>
              <a:t>Michael Benedikt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baseline="0" dirty="0" smtClean="0">
                <a:solidFill>
                  <a:schemeClr val="bg1"/>
                </a:solidFill>
              </a:rPr>
              <a:t>FCCW 2019, 24 June 2019, Brussels</a:t>
            </a:r>
            <a:endParaRPr lang="en-GB" sz="1000" b="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935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56" r:id="rId6"/>
  </p:sldLayoutIdLst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eaLnBrk="1" latinLnBrk="0" hangingPunct="1">
        <a:spcBef>
          <a:spcPct val="0"/>
        </a:spcBef>
        <a:buNone/>
        <a:defRPr kumimoji="0"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4" descr="bande-01.eps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72" y="6133151"/>
            <a:ext cx="9165272" cy="727073"/>
          </a:xfrm>
          <a:prstGeom prst="rect">
            <a:avLst/>
          </a:prstGeom>
        </p:spPr>
      </p:pic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920824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880392" y="1598527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sp>
        <p:nvSpPr>
          <p:cNvPr id="10" name="Slide Number Placeholder 2"/>
          <p:cNvSpPr txBox="1">
            <a:spLocks/>
          </p:cNvSpPr>
          <p:nvPr userDrawn="1"/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628D0A3-5C9A-4901-9C42-FBE507C34AF3}" type="slidenum">
              <a:rPr lang="en-GB" sz="1200" smtClean="0"/>
              <a:pPr/>
              <a:t>‹#›</a:t>
            </a:fld>
            <a:endParaRPr lang="en-GB" sz="1200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548965" y="6229692"/>
            <a:ext cx="4648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 smtClean="0">
                <a:solidFill>
                  <a:schemeClr val="bg1"/>
                </a:solidFill>
              </a:rPr>
              <a:t>Future Circular</a:t>
            </a:r>
            <a:r>
              <a:rPr lang="en-GB" sz="1000" b="1" baseline="0" dirty="0" smtClean="0">
                <a:solidFill>
                  <a:schemeClr val="bg1"/>
                </a:solidFill>
              </a:rPr>
              <a:t> Collider Study</a:t>
            </a:r>
            <a:r>
              <a:rPr lang="en-GB" sz="1000" b="1" dirty="0" smtClean="0">
                <a:solidFill>
                  <a:schemeClr val="bg1"/>
                </a:solidFill>
              </a:rPr>
              <a:t/>
            </a:r>
            <a:br>
              <a:rPr lang="en-GB" sz="1000" b="1" dirty="0" smtClean="0">
                <a:solidFill>
                  <a:schemeClr val="bg1"/>
                </a:solidFill>
              </a:rPr>
            </a:br>
            <a:r>
              <a:rPr lang="en-US" sz="1000" b="0" dirty="0" smtClean="0">
                <a:solidFill>
                  <a:schemeClr val="bg1"/>
                </a:solidFill>
              </a:rPr>
              <a:t>Michael Benedikt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baseline="0" dirty="0" smtClean="0">
                <a:solidFill>
                  <a:schemeClr val="bg1"/>
                </a:solidFill>
              </a:rPr>
              <a:t>FCCW 2019, 24 June 2019, Brussels</a:t>
            </a:r>
            <a:endParaRPr lang="en-GB" sz="1000" b="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846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</p:sldLayoutIdLst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eaLnBrk="1" latinLnBrk="0" hangingPunct="1">
        <a:spcBef>
          <a:spcPct val="0"/>
        </a:spcBef>
        <a:buNone/>
        <a:defRPr kumimoji="0"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58101" y="6179263"/>
            <a:ext cx="79208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6501926D-BD55-4F99-B46D-3C231A52E35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81636" y="6160991"/>
            <a:ext cx="388843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0" name="Slide Number Placeholder 2"/>
          <p:cNvSpPr txBox="1">
            <a:spLocks/>
          </p:cNvSpPr>
          <p:nvPr userDrawn="1"/>
        </p:nvSpPr>
        <p:spPr>
          <a:xfrm>
            <a:off x="6438900" y="617879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628D0A3-5C9A-4901-9C42-FBE507C34AF3}" type="slidenum">
              <a:rPr lang="en-GB" sz="1200" smtClean="0"/>
              <a:pPr/>
              <a:t>‹#›</a:t>
            </a:fld>
            <a:endParaRPr lang="en-GB" sz="1200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407251" y="6066553"/>
            <a:ext cx="4648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 smtClean="0">
                <a:solidFill>
                  <a:schemeClr val="bg1"/>
                </a:solidFill>
              </a:rPr>
              <a:t>Future Circular</a:t>
            </a:r>
            <a:r>
              <a:rPr lang="en-GB" sz="1000" b="1" baseline="0" dirty="0" smtClean="0">
                <a:solidFill>
                  <a:schemeClr val="bg1"/>
                </a:solidFill>
              </a:rPr>
              <a:t> Collider Study</a:t>
            </a:r>
            <a:r>
              <a:rPr lang="en-GB" sz="1000" b="1" dirty="0" smtClean="0">
                <a:solidFill>
                  <a:schemeClr val="bg1"/>
                </a:solidFill>
              </a:rPr>
              <a:t/>
            </a:r>
            <a:br>
              <a:rPr lang="en-GB" sz="1000" b="1" dirty="0" smtClean="0">
                <a:solidFill>
                  <a:schemeClr val="bg1"/>
                </a:solidFill>
              </a:rPr>
            </a:br>
            <a:r>
              <a:rPr lang="en-US" sz="1000" b="0" dirty="0" smtClean="0">
                <a:solidFill>
                  <a:schemeClr val="bg1"/>
                </a:solidFill>
              </a:rPr>
              <a:t>Michael Benedikt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baseline="0" dirty="0" smtClean="0">
                <a:solidFill>
                  <a:schemeClr val="bg1"/>
                </a:solidFill>
              </a:rPr>
              <a:t>Physics at FCC, 4 March 2019</a:t>
            </a:r>
            <a:endParaRPr lang="en-GB" sz="1000" b="0" dirty="0" smtClean="0">
              <a:solidFill>
                <a:schemeClr val="bg1"/>
              </a:solidFill>
            </a:endParaRPr>
          </a:p>
        </p:txBody>
      </p:sp>
      <p:pic>
        <p:nvPicPr>
          <p:cNvPr id="13" name="Image 4" descr="bande-01.eps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7110" y="6133151"/>
            <a:ext cx="7375400" cy="727073"/>
          </a:xfrm>
          <a:prstGeom prst="rect">
            <a:avLst/>
          </a:prstGeom>
        </p:spPr>
      </p:pic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8172401" y="6331663"/>
            <a:ext cx="7920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01926D-BD55-4F99-B46D-3C231A52E354}" type="slidenum">
              <a:rPr lang="en-GB" sz="1400" smtClean="0"/>
              <a:pPr/>
              <a:t>‹#›</a:t>
            </a:fld>
            <a:endParaRPr lang="en-GB" sz="1400" dirty="0"/>
          </a:p>
        </p:txBody>
      </p:sp>
      <p:pic>
        <p:nvPicPr>
          <p:cNvPr id="15" name="Image 4" descr="bande-01.eps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72" y="6133151"/>
            <a:ext cx="9165272" cy="727073"/>
          </a:xfrm>
          <a:prstGeom prst="rect">
            <a:avLst/>
          </a:prstGeom>
        </p:spPr>
      </p:pic>
      <p:sp>
        <p:nvSpPr>
          <p:cNvPr id="16" name="Slide Number Placeholder 2"/>
          <p:cNvSpPr txBox="1">
            <a:spLocks/>
          </p:cNvSpPr>
          <p:nvPr userDrawn="1"/>
        </p:nvSpPr>
        <p:spPr>
          <a:xfrm>
            <a:off x="6553200" y="633119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628D0A3-5C9A-4901-9C42-FBE507C34AF3}" type="slidenum">
              <a:rPr lang="en-GB" sz="1200" smtClean="0"/>
              <a:pPr/>
              <a:t>‹#›</a:t>
            </a:fld>
            <a:endParaRPr lang="en-GB" sz="1200"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521551" y="6244114"/>
            <a:ext cx="4648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 smtClean="0">
                <a:solidFill>
                  <a:schemeClr val="bg1"/>
                </a:solidFill>
              </a:rPr>
              <a:t>Future Circular</a:t>
            </a:r>
            <a:r>
              <a:rPr lang="en-GB" sz="1000" b="1" baseline="0" dirty="0" smtClean="0">
                <a:solidFill>
                  <a:schemeClr val="bg1"/>
                </a:solidFill>
              </a:rPr>
              <a:t> Collider Study</a:t>
            </a:r>
            <a:r>
              <a:rPr lang="en-GB" sz="1000" b="1" dirty="0" smtClean="0">
                <a:solidFill>
                  <a:schemeClr val="bg1"/>
                </a:solidFill>
              </a:rPr>
              <a:t/>
            </a:r>
            <a:br>
              <a:rPr lang="en-GB" sz="1000" b="1" dirty="0" smtClean="0">
                <a:solidFill>
                  <a:schemeClr val="bg1"/>
                </a:solidFill>
              </a:rPr>
            </a:br>
            <a:r>
              <a:rPr lang="en-US" sz="1000" b="0" dirty="0" smtClean="0">
                <a:solidFill>
                  <a:schemeClr val="bg1"/>
                </a:solidFill>
              </a:rPr>
              <a:t>Michael Benedikt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baseline="0" dirty="0" smtClean="0">
                <a:solidFill>
                  <a:schemeClr val="bg1"/>
                </a:solidFill>
              </a:rPr>
              <a:t>FCCW 2019, 24 June 2019, Brussels</a:t>
            </a:r>
            <a:endParaRPr lang="en-GB" sz="1000" b="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284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</p:sldLayoutIdLst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eaLnBrk="1" latinLnBrk="0" hangingPunct="1">
        <a:spcBef>
          <a:spcPct val="0"/>
        </a:spcBef>
        <a:buNone/>
        <a:defRPr kumimoji="0"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6/23/2019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1926D-BD55-4F99-B46D-3C231A52E35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3151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6/23/2019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1926D-BD55-4F99-B46D-3C231A52E35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2466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2" r:id="rId3"/>
    <p:sldLayoutId id="2147483973" r:id="rId4"/>
    <p:sldLayoutId id="2147483974" r:id="rId5"/>
    <p:sldLayoutId id="2147483975" r:id="rId6"/>
    <p:sldLayoutId id="2147483976" r:id="rId7"/>
    <p:sldLayoutId id="2147483977" r:id="rId8"/>
    <p:sldLayoutId id="2147483978" r:id="rId9"/>
    <p:sldLayoutId id="2147483979" r:id="rId10"/>
    <p:sldLayoutId id="2147483980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6/23/2019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1926D-BD55-4F99-B46D-3C231A52E35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996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2" r:id="rId1"/>
    <p:sldLayoutId id="2147483983" r:id="rId2"/>
    <p:sldLayoutId id="2147483984" r:id="rId3"/>
    <p:sldLayoutId id="2147483985" r:id="rId4"/>
    <p:sldLayoutId id="2147483986" r:id="rId5"/>
    <p:sldLayoutId id="2147483987" r:id="rId6"/>
    <p:sldLayoutId id="2147483988" r:id="rId7"/>
    <p:sldLayoutId id="2147483989" r:id="rId8"/>
    <p:sldLayoutId id="2147483990" r:id="rId9"/>
    <p:sldLayoutId id="2147483991" r:id="rId10"/>
    <p:sldLayoutId id="2147483992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emf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tiff"/><Relationship Id="rId13" Type="http://schemas.openxmlformats.org/officeDocument/2006/relationships/image" Target="../media/image37.tiff"/><Relationship Id="rId18" Type="http://schemas.openxmlformats.org/officeDocument/2006/relationships/image" Target="../media/image42.tiff"/><Relationship Id="rId3" Type="http://schemas.openxmlformats.org/officeDocument/2006/relationships/image" Target="../media/image10.png"/><Relationship Id="rId21" Type="http://schemas.openxmlformats.org/officeDocument/2006/relationships/image" Target="../media/image45.tiff"/><Relationship Id="rId7" Type="http://schemas.openxmlformats.org/officeDocument/2006/relationships/image" Target="../media/image31.tiff"/><Relationship Id="rId12" Type="http://schemas.openxmlformats.org/officeDocument/2006/relationships/image" Target="../media/image36.tiff"/><Relationship Id="rId17" Type="http://schemas.openxmlformats.org/officeDocument/2006/relationships/image" Target="../media/image41.tif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0.tiff"/><Relationship Id="rId20" Type="http://schemas.openxmlformats.org/officeDocument/2006/relationships/image" Target="../media/image44.tiff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0.tiff"/><Relationship Id="rId11" Type="http://schemas.openxmlformats.org/officeDocument/2006/relationships/image" Target="../media/image35.tiff"/><Relationship Id="rId5" Type="http://schemas.openxmlformats.org/officeDocument/2006/relationships/image" Target="../media/image29.tiff"/><Relationship Id="rId15" Type="http://schemas.openxmlformats.org/officeDocument/2006/relationships/image" Target="../media/image39.tiff"/><Relationship Id="rId10" Type="http://schemas.openxmlformats.org/officeDocument/2006/relationships/image" Target="../media/image34.tiff"/><Relationship Id="rId19" Type="http://schemas.openxmlformats.org/officeDocument/2006/relationships/image" Target="../media/image43.tiff"/><Relationship Id="rId4" Type="http://schemas.openxmlformats.org/officeDocument/2006/relationships/image" Target="../media/image28.tiff"/><Relationship Id="rId9" Type="http://schemas.openxmlformats.org/officeDocument/2006/relationships/image" Target="../media/image33.tiff"/><Relationship Id="rId14" Type="http://schemas.openxmlformats.org/officeDocument/2006/relationships/image" Target="../media/image38.tiff"/><Relationship Id="rId22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tiff"/><Relationship Id="rId13" Type="http://schemas.openxmlformats.org/officeDocument/2006/relationships/image" Target="../media/image57.tiff"/><Relationship Id="rId18" Type="http://schemas.openxmlformats.org/officeDocument/2006/relationships/image" Target="../media/image62.tiff"/><Relationship Id="rId26" Type="http://schemas.openxmlformats.org/officeDocument/2006/relationships/image" Target="../media/image70.tiff"/><Relationship Id="rId3" Type="http://schemas.openxmlformats.org/officeDocument/2006/relationships/image" Target="../media/image47.tiff"/><Relationship Id="rId21" Type="http://schemas.openxmlformats.org/officeDocument/2006/relationships/image" Target="../media/image65.tiff"/><Relationship Id="rId7" Type="http://schemas.openxmlformats.org/officeDocument/2006/relationships/image" Target="../media/image51.tiff"/><Relationship Id="rId12" Type="http://schemas.openxmlformats.org/officeDocument/2006/relationships/image" Target="../media/image56.tiff"/><Relationship Id="rId17" Type="http://schemas.openxmlformats.org/officeDocument/2006/relationships/image" Target="../media/image61.tiff"/><Relationship Id="rId25" Type="http://schemas.openxmlformats.org/officeDocument/2006/relationships/image" Target="../media/image69.tiff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0.tiff"/><Relationship Id="rId20" Type="http://schemas.openxmlformats.org/officeDocument/2006/relationships/image" Target="../media/image64.tiff"/><Relationship Id="rId29" Type="http://schemas.openxmlformats.org/officeDocument/2006/relationships/image" Target="../media/image10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50.tiff"/><Relationship Id="rId11" Type="http://schemas.openxmlformats.org/officeDocument/2006/relationships/image" Target="../media/image55.tiff"/><Relationship Id="rId24" Type="http://schemas.openxmlformats.org/officeDocument/2006/relationships/image" Target="../media/image68.tiff"/><Relationship Id="rId5" Type="http://schemas.openxmlformats.org/officeDocument/2006/relationships/image" Target="../media/image49.tiff"/><Relationship Id="rId15" Type="http://schemas.openxmlformats.org/officeDocument/2006/relationships/image" Target="../media/image59.tiff"/><Relationship Id="rId23" Type="http://schemas.openxmlformats.org/officeDocument/2006/relationships/image" Target="../media/image67.tiff"/><Relationship Id="rId28" Type="http://schemas.openxmlformats.org/officeDocument/2006/relationships/image" Target="../media/image8.png"/><Relationship Id="rId10" Type="http://schemas.openxmlformats.org/officeDocument/2006/relationships/image" Target="../media/image54.tiff"/><Relationship Id="rId19" Type="http://schemas.openxmlformats.org/officeDocument/2006/relationships/image" Target="../media/image63.tiff"/><Relationship Id="rId4" Type="http://schemas.openxmlformats.org/officeDocument/2006/relationships/image" Target="../media/image48.tiff"/><Relationship Id="rId9" Type="http://schemas.openxmlformats.org/officeDocument/2006/relationships/image" Target="../media/image53.tiff"/><Relationship Id="rId14" Type="http://schemas.openxmlformats.org/officeDocument/2006/relationships/image" Target="../media/image58.tiff"/><Relationship Id="rId22" Type="http://schemas.openxmlformats.org/officeDocument/2006/relationships/image" Target="../media/image66.tiff"/><Relationship Id="rId27" Type="http://schemas.openxmlformats.org/officeDocument/2006/relationships/image" Target="../media/image7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hyperlink" Target="http://get-fcc-cdr.web.cern.ch/" TargetMode="External"/><Relationship Id="rId7" Type="http://schemas.openxmlformats.org/officeDocument/2006/relationships/image" Target="../media/image75.png"/><Relationship Id="rId2" Type="http://schemas.openxmlformats.org/officeDocument/2006/relationships/hyperlink" Target="http://fcc-cdr.web.cern.ch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tif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11" Type="http://schemas.openxmlformats.org/officeDocument/2006/relationships/image" Target="../media/image10.png"/><Relationship Id="rId5" Type="http://schemas.openxmlformats.org/officeDocument/2006/relationships/image" Target="../media/image79.png"/><Relationship Id="rId10" Type="http://schemas.openxmlformats.org/officeDocument/2006/relationships/hyperlink" Target="http://fcc-cdr.web.cern.ch/" TargetMode="External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8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8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8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Relationship Id="rId9" Type="http://schemas.openxmlformats.org/officeDocument/2006/relationships/image" Target="../media/image9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0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102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6.jpeg"/><Relationship Id="rId5" Type="http://schemas.openxmlformats.org/officeDocument/2006/relationships/image" Target="../media/image10.png"/><Relationship Id="rId4" Type="http://schemas.openxmlformats.org/officeDocument/2006/relationships/image" Target="../media/image10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tiff"/><Relationship Id="rId3" Type="http://schemas.openxmlformats.org/officeDocument/2006/relationships/image" Target="../media/image109.png"/><Relationship Id="rId7" Type="http://schemas.openxmlformats.org/officeDocument/2006/relationships/image" Target="../media/image112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11.png"/><Relationship Id="rId4" Type="http://schemas.openxmlformats.org/officeDocument/2006/relationships/image" Target="../media/image110.tiff"/><Relationship Id="rId9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cds.cern.ch/record/1567258/files/esc-e-106.pdf" TargetMode="Externa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0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microsoft.com/office/2007/relationships/hdphoto" Target="../media/hdphoto1.wdp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m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2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rc 9"/>
          <p:cNvSpPr/>
          <p:nvPr/>
        </p:nvSpPr>
        <p:spPr>
          <a:xfrm>
            <a:off x="-940531" y="4094589"/>
            <a:ext cx="6030464" cy="1358292"/>
          </a:xfrm>
          <a:prstGeom prst="arc">
            <a:avLst>
              <a:gd name="adj1" fmla="val 11568746"/>
              <a:gd name="adj2" fmla="val 488561"/>
            </a:avLst>
          </a:prstGeom>
          <a:noFill/>
          <a:ln w="381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600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-2430377" y="-27384"/>
            <a:ext cx="16992593" cy="6858000"/>
            <a:chOff x="786608" y="-54911"/>
            <a:chExt cx="12644785" cy="691744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34218" y="-54911"/>
              <a:ext cx="9171384" cy="6917447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3187800" y="4113292"/>
              <a:ext cx="2884972" cy="617406"/>
            </a:xfrm>
            <a:prstGeom prst="ellipse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600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6072772" y="4196756"/>
              <a:ext cx="381668" cy="107375"/>
            </a:xfrm>
            <a:prstGeom prst="ellipse">
              <a:avLst/>
            </a:prstGeom>
            <a:noFill/>
            <a:ln w="28575" cap="flat" cmpd="sng" algn="ctr">
              <a:solidFill>
                <a:srgbClr val="33FF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600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endParaRPr>
            </a:p>
          </p:txBody>
        </p:sp>
        <p:sp>
          <p:nvSpPr>
            <p:cNvPr id="23" name="Arc 22"/>
            <p:cNvSpPr/>
            <p:nvPr/>
          </p:nvSpPr>
          <p:spPr>
            <a:xfrm>
              <a:off x="3352800" y="3011602"/>
              <a:ext cx="10078593" cy="1638687"/>
            </a:xfrm>
            <a:prstGeom prst="arc">
              <a:avLst>
                <a:gd name="adj1" fmla="val 776254"/>
                <a:gd name="adj2" fmla="val 11036784"/>
              </a:avLst>
            </a:prstGeom>
            <a:ln w="28575" cap="rnd" cmpd="sng">
              <a:solidFill>
                <a:srgbClr val="800000"/>
              </a:solidFill>
              <a:prstDash val="sysDash"/>
              <a:headEnd type="none"/>
              <a:tailEnd type="none"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endParaRPr>
            </a:p>
          </p:txBody>
        </p:sp>
        <p:sp>
          <p:nvSpPr>
            <p:cNvPr id="25" name="Arc 24"/>
            <p:cNvSpPr/>
            <p:nvPr/>
          </p:nvSpPr>
          <p:spPr>
            <a:xfrm rot="10800000">
              <a:off x="786608" y="4073016"/>
              <a:ext cx="5667832" cy="1362322"/>
            </a:xfrm>
            <a:prstGeom prst="arc">
              <a:avLst>
                <a:gd name="adj1" fmla="val 413169"/>
                <a:gd name="adj2" fmla="val 11745777"/>
              </a:avLst>
            </a:prstGeom>
            <a:ln w="28575" cap="rnd" cmpd="sng">
              <a:solidFill>
                <a:srgbClr val="800000"/>
              </a:solidFill>
              <a:prstDash val="sysDash"/>
              <a:headEnd type="none"/>
              <a:tailEnd type="none"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endParaRP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724746"/>
            <a:ext cx="1551182" cy="64872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1" name="TextBox 30"/>
          <p:cNvSpPr txBox="1"/>
          <p:nvPr/>
        </p:nvSpPr>
        <p:spPr>
          <a:xfrm>
            <a:off x="7476082" y="4747473"/>
            <a:ext cx="878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2400" dirty="0">
                <a:solidFill>
                  <a:srgbClr val="FFFF00"/>
                </a:solidFill>
                <a:latin typeface="Arial"/>
              </a:rPr>
              <a:t>FCC</a:t>
            </a:r>
            <a:endParaRPr lang="en-GB" sz="2400" dirty="0">
              <a:solidFill>
                <a:srgbClr val="FFFF00"/>
              </a:solidFill>
              <a:latin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174324" y="4090749"/>
            <a:ext cx="651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2400" dirty="0">
                <a:solidFill>
                  <a:srgbClr val="00B050"/>
                </a:solidFill>
                <a:latin typeface="Arial"/>
              </a:rPr>
              <a:t>PS</a:t>
            </a:r>
            <a:endParaRPr lang="en-GB" sz="2400" dirty="0">
              <a:solidFill>
                <a:srgbClr val="00B050"/>
              </a:solidFill>
              <a:latin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509743" y="4741847"/>
            <a:ext cx="887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2400" dirty="0">
                <a:solidFill>
                  <a:srgbClr val="00B0F0"/>
                </a:solidFill>
                <a:latin typeface="Arial"/>
              </a:rPr>
              <a:t>SPS</a:t>
            </a:r>
            <a:endParaRPr lang="en-GB" sz="2400" dirty="0">
              <a:solidFill>
                <a:srgbClr val="00B0F0"/>
              </a:solidFill>
              <a:latin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3495" y="4653136"/>
            <a:ext cx="921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2400" dirty="0">
                <a:solidFill>
                  <a:prstClr val="white"/>
                </a:solidFill>
                <a:latin typeface="Arial"/>
              </a:rPr>
              <a:t>LHC</a:t>
            </a:r>
            <a:endParaRPr lang="en-GB" sz="2400" dirty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937" y="5705729"/>
            <a:ext cx="1020573" cy="71715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9" name="TextBox 38"/>
          <p:cNvSpPr txBox="1"/>
          <p:nvPr/>
        </p:nvSpPr>
        <p:spPr>
          <a:xfrm>
            <a:off x="69910" y="5127156"/>
            <a:ext cx="1621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2400" dirty="0">
                <a:solidFill>
                  <a:srgbClr val="FFFF00"/>
                </a:solidFill>
                <a:latin typeface="Arial"/>
              </a:rPr>
              <a:t>HE-LHC</a:t>
            </a:r>
            <a:endParaRPr lang="en-GB" sz="2400" dirty="0">
              <a:solidFill>
                <a:srgbClr val="FFFF00"/>
              </a:solidFill>
              <a:latin typeface="Arial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51520" y="6378009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i="1" kern="0" dirty="0">
                <a:solidFill>
                  <a:srgbClr val="0000CC"/>
                </a:solidFill>
                <a:latin typeface="Calibri" panose="020F0502020204030204"/>
              </a:rPr>
              <a:t>Work supported by the </a:t>
            </a:r>
            <a:r>
              <a:rPr lang="en-US" sz="1400" b="1" i="1" kern="0" dirty="0">
                <a:solidFill>
                  <a:srgbClr val="0000CC"/>
                </a:solidFill>
                <a:latin typeface="Calibri" panose="020F0502020204030204"/>
              </a:rPr>
              <a:t>European Commission </a:t>
            </a:r>
            <a:r>
              <a:rPr lang="en-US" sz="1400" i="1" kern="0" dirty="0">
                <a:solidFill>
                  <a:srgbClr val="0000CC"/>
                </a:solidFill>
                <a:latin typeface="Calibri" panose="020F0502020204030204"/>
              </a:rPr>
              <a:t>under </a:t>
            </a:r>
            <a:r>
              <a:rPr lang="en-GB" sz="1400" i="1" kern="0" dirty="0">
                <a:solidFill>
                  <a:srgbClr val="0000CC"/>
                </a:solidFill>
                <a:latin typeface="Calibri" panose="020F0502020204030204"/>
              </a:rPr>
              <a:t>the </a:t>
            </a:r>
            <a:r>
              <a:rPr lang="en-GB" sz="1400" b="1" i="1" kern="0" dirty="0">
                <a:solidFill>
                  <a:srgbClr val="0000CC"/>
                </a:solidFill>
                <a:latin typeface="Calibri" panose="020F0502020204030204"/>
              </a:rPr>
              <a:t>HORIZON 2020 </a:t>
            </a:r>
            <a:r>
              <a:rPr lang="en-GB" sz="1400" b="1" i="1" kern="0" dirty="0">
                <a:solidFill>
                  <a:srgbClr val="0000CC"/>
                </a:solidFill>
                <a:latin typeface="Calibri" panose="020F0502020204030204"/>
              </a:rPr>
              <a:t>projects </a:t>
            </a:r>
            <a:r>
              <a:rPr lang="en-GB" sz="1400" b="1" i="1" kern="0" dirty="0" err="1">
                <a:solidFill>
                  <a:srgbClr val="0000CC"/>
                </a:solidFill>
                <a:latin typeface="Calibri" panose="020F0502020204030204"/>
              </a:rPr>
              <a:t>EuroCirCol</a:t>
            </a:r>
            <a:r>
              <a:rPr lang="en-GB" sz="1400" i="1" kern="0" dirty="0">
                <a:solidFill>
                  <a:srgbClr val="0000CC"/>
                </a:solidFill>
                <a:latin typeface="Calibri" panose="020F0502020204030204"/>
              </a:rPr>
              <a:t>, grant agreement </a:t>
            </a:r>
            <a:r>
              <a:rPr lang="en-GB" sz="1400" i="1" kern="0" dirty="0">
                <a:solidFill>
                  <a:srgbClr val="0000CC"/>
                </a:solidFill>
                <a:latin typeface="Calibri" panose="020F0502020204030204"/>
              </a:rPr>
              <a:t>654305</a:t>
            </a:r>
            <a:r>
              <a:rPr lang="en-GB" sz="1400" i="1" kern="0" dirty="0">
                <a:solidFill>
                  <a:srgbClr val="0000CC"/>
                </a:solidFill>
                <a:latin typeface="Calibri" panose="020F0502020204030204"/>
              </a:rPr>
              <a:t>;</a:t>
            </a:r>
            <a:r>
              <a:rPr lang="en-GB" sz="1400" i="1" kern="0" dirty="0">
                <a:solidFill>
                  <a:srgbClr val="0000CC"/>
                </a:solidFill>
                <a:latin typeface="Calibri" panose="020F0502020204030204"/>
              </a:rPr>
              <a:t> </a:t>
            </a:r>
            <a:r>
              <a:rPr lang="en-GB" sz="1400" b="1" i="1" kern="0" dirty="0" err="1">
                <a:solidFill>
                  <a:srgbClr val="0000CC"/>
                </a:solidFill>
                <a:latin typeface="Calibri" panose="020F0502020204030204"/>
              </a:rPr>
              <a:t>EASITrain</a:t>
            </a:r>
            <a:r>
              <a:rPr lang="en-GB" sz="1400" b="1" i="1" kern="0" dirty="0">
                <a:solidFill>
                  <a:srgbClr val="0000CC"/>
                </a:solidFill>
                <a:latin typeface="Calibri" panose="020F0502020204030204"/>
              </a:rPr>
              <a:t>, </a:t>
            </a:r>
            <a:r>
              <a:rPr lang="en-GB" sz="1400" i="1" kern="0" dirty="0">
                <a:solidFill>
                  <a:srgbClr val="0000CC"/>
                </a:solidFill>
                <a:latin typeface="Calibri" panose="020F0502020204030204"/>
              </a:rPr>
              <a:t>grant </a:t>
            </a:r>
            <a:r>
              <a:rPr lang="en-GB" sz="1400" i="1" kern="0" dirty="0">
                <a:solidFill>
                  <a:srgbClr val="0000CC"/>
                </a:solidFill>
                <a:latin typeface="Calibri" panose="020F0502020204030204"/>
              </a:rPr>
              <a:t>agreement no. </a:t>
            </a:r>
            <a:r>
              <a:rPr lang="en-GB" sz="1400" i="1" kern="0" dirty="0">
                <a:solidFill>
                  <a:srgbClr val="0000CC"/>
                </a:solidFill>
                <a:latin typeface="Calibri" panose="020F0502020204030204"/>
              </a:rPr>
              <a:t>764879; </a:t>
            </a:r>
            <a:r>
              <a:rPr lang="en-GB" sz="1400" b="1" i="1" kern="0" dirty="0">
                <a:solidFill>
                  <a:srgbClr val="0000CC"/>
                </a:solidFill>
                <a:latin typeface="Calibri" panose="020F0502020204030204"/>
              </a:rPr>
              <a:t>ARIES</a:t>
            </a:r>
            <a:r>
              <a:rPr lang="en-GB" sz="1400" i="1" kern="0" dirty="0">
                <a:solidFill>
                  <a:srgbClr val="0000CC"/>
                </a:solidFill>
                <a:latin typeface="Calibri" panose="020F0502020204030204"/>
              </a:rPr>
              <a:t>, </a:t>
            </a:r>
            <a:r>
              <a:rPr lang="en-GB" sz="1400" i="1" kern="0" dirty="0">
                <a:solidFill>
                  <a:srgbClr val="0000CC"/>
                </a:solidFill>
                <a:latin typeface="Calibri" panose="020F0502020204030204"/>
              </a:rPr>
              <a:t>grant </a:t>
            </a:r>
            <a:r>
              <a:rPr lang="en-GB" sz="1400" i="1" kern="0" dirty="0">
                <a:solidFill>
                  <a:srgbClr val="0000CC"/>
                </a:solidFill>
                <a:latin typeface="Calibri" panose="020F0502020204030204"/>
              </a:rPr>
              <a:t>agreement 730871; and </a:t>
            </a:r>
            <a:r>
              <a:rPr lang="en-GB" sz="1400" b="1" i="1" kern="0" dirty="0">
                <a:solidFill>
                  <a:srgbClr val="0000CC"/>
                </a:solidFill>
                <a:latin typeface="Calibri" panose="020F0502020204030204"/>
              </a:rPr>
              <a:t>E-JADE,</a:t>
            </a:r>
            <a:r>
              <a:rPr lang="en-GB" sz="1400" i="1" kern="0" dirty="0">
                <a:solidFill>
                  <a:srgbClr val="0000CC"/>
                </a:solidFill>
                <a:latin typeface="Calibri" panose="020F0502020204030204"/>
              </a:rPr>
              <a:t> contract no. 645479</a:t>
            </a:r>
            <a:endParaRPr lang="en-GB" sz="1400" i="1" kern="0" dirty="0">
              <a:solidFill>
                <a:srgbClr val="0000CC"/>
              </a:solidFill>
              <a:latin typeface="Calibri" panose="020F0502020204030204"/>
            </a:endParaRPr>
          </a:p>
        </p:txBody>
      </p:sp>
      <p:pic>
        <p:nvPicPr>
          <p:cNvPr id="41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563" y="5733256"/>
            <a:ext cx="2814032" cy="43923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627" y="5702124"/>
            <a:ext cx="1302192" cy="626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980" y="5710451"/>
            <a:ext cx="920203" cy="5988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7" t="16876" r="24262" b="24372"/>
          <a:stretch/>
        </p:blipFill>
        <p:spPr>
          <a:xfrm>
            <a:off x="5566103" y="5720398"/>
            <a:ext cx="486132" cy="732938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-108520" y="523706"/>
            <a:ext cx="94377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800" b="1" dirty="0">
                <a:solidFill>
                  <a:schemeClr val="bg1"/>
                </a:solidFill>
              </a:rPr>
              <a:t>Overview and status of the </a:t>
            </a:r>
          </a:p>
          <a:p>
            <a:pPr algn="ctr"/>
            <a:r>
              <a:rPr lang="de-DE" sz="4800" b="1" dirty="0">
                <a:solidFill>
                  <a:srgbClr val="FFFF00"/>
                </a:solidFill>
              </a:rPr>
              <a:t>Future </a:t>
            </a:r>
            <a:r>
              <a:rPr lang="de-DE" sz="4800" b="1" dirty="0">
                <a:solidFill>
                  <a:srgbClr val="FFFF00"/>
                </a:solidFill>
              </a:rPr>
              <a:t>Circular Collider </a:t>
            </a:r>
            <a:r>
              <a:rPr lang="de-DE" sz="4800" b="1" dirty="0">
                <a:solidFill>
                  <a:srgbClr val="FFFF00"/>
                </a:solidFill>
              </a:rPr>
              <a:t>Study</a:t>
            </a:r>
            <a:endParaRPr lang="de-DE" sz="4800" b="1" dirty="0">
              <a:solidFill>
                <a:srgbClr val="FFFF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059832" y="2348880"/>
            <a:ext cx="6120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M. </a:t>
            </a:r>
            <a:r>
              <a:rPr lang="en-GB" sz="36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Benedikt, F. Zimmermann</a:t>
            </a:r>
            <a:endParaRPr lang="en-GB" sz="36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-36512" y="2996953"/>
            <a:ext cx="94606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gratefully acknowledging input from FCC coordination </a:t>
            </a:r>
            <a:r>
              <a:rPr lang="en-GB" sz="2800" b="1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group, </a:t>
            </a:r>
          </a:p>
          <a:p>
            <a:pPr algn="ctr"/>
            <a:r>
              <a:rPr lang="en-GB" sz="2800" b="1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global </a:t>
            </a:r>
            <a:r>
              <a:rPr lang="en-GB" sz="2800" b="1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FCC design </a:t>
            </a:r>
            <a:r>
              <a:rPr lang="en-GB" sz="2800" b="1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study team and all other contributors</a:t>
            </a:r>
          </a:p>
        </p:txBody>
      </p:sp>
    </p:spTree>
    <p:extLst>
      <p:ext uri="{BB962C8B-B14F-4D97-AF65-F5344CB8AC3E}">
        <p14:creationId xmlns:p14="http://schemas.microsoft.com/office/powerpoint/2010/main" val="138320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8" y="56424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" name="Rectangle 153"/>
          <p:cNvSpPr/>
          <p:nvPr/>
        </p:nvSpPr>
        <p:spPr>
          <a:xfrm>
            <a:off x="5625890" y="3137911"/>
            <a:ext cx="3554622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endParaRPr lang="en-GB" sz="2400" b="1" dirty="0">
              <a:solidFill>
                <a:srgbClr val="0055A0"/>
              </a:solidFill>
              <a:latin typeface="Arial"/>
              <a:cs typeface="Arial"/>
            </a:endParaRPr>
          </a:p>
          <a:p>
            <a:pPr>
              <a:spcAft>
                <a:spcPts val="600"/>
              </a:spcAft>
              <a:defRPr/>
            </a:pPr>
            <a:r>
              <a:rPr lang="en-GB" sz="2400" b="1" dirty="0" smtClean="0">
                <a:solidFill>
                  <a:srgbClr val="0055A0"/>
                </a:solidFill>
                <a:latin typeface="Arial"/>
                <a:cs typeface="Arial"/>
              </a:rPr>
              <a:t>Covers FCC-</a:t>
            </a:r>
            <a:r>
              <a:rPr lang="en-GB" sz="2400" b="1" dirty="0" err="1" smtClean="0">
                <a:solidFill>
                  <a:srgbClr val="0055A0"/>
                </a:solidFill>
                <a:latin typeface="Arial"/>
                <a:cs typeface="Arial"/>
              </a:rPr>
              <a:t>hh</a:t>
            </a:r>
            <a:r>
              <a:rPr lang="en-GB" sz="2400" b="1" dirty="0" smtClean="0">
                <a:solidFill>
                  <a:srgbClr val="0055A0"/>
                </a:solidFill>
                <a:latin typeface="Arial"/>
                <a:cs typeface="Arial"/>
              </a:rPr>
              <a:t> </a:t>
            </a:r>
            <a:r>
              <a:rPr lang="en-GB" sz="2400" b="1" dirty="0">
                <a:solidFill>
                  <a:srgbClr val="0055A0"/>
                </a:solidFill>
                <a:latin typeface="Arial"/>
                <a:cs typeface="Arial"/>
              </a:rPr>
              <a:t>key work </a:t>
            </a:r>
            <a:r>
              <a:rPr lang="en-GB" sz="2400" b="1" dirty="0" smtClean="0">
                <a:solidFill>
                  <a:srgbClr val="0055A0"/>
                </a:solidFill>
                <a:latin typeface="Arial"/>
                <a:cs typeface="Arial"/>
              </a:rPr>
              <a:t>packages:</a:t>
            </a:r>
            <a:endParaRPr lang="en-GB" sz="2400" b="1" dirty="0">
              <a:solidFill>
                <a:srgbClr val="0055A0"/>
              </a:solidFill>
              <a:latin typeface="Arial"/>
              <a:cs typeface="Arial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2000" b="1" dirty="0" smtClean="0">
                <a:solidFill>
                  <a:srgbClr val="0C377B"/>
                </a:solidFill>
                <a:latin typeface="Arial"/>
                <a:cs typeface="Arial"/>
              </a:rPr>
              <a:t>Optics design </a:t>
            </a:r>
            <a:r>
              <a:rPr lang="en-GB" sz="2000" b="1" dirty="0">
                <a:solidFill>
                  <a:srgbClr val="0C377B"/>
                </a:solidFill>
                <a:latin typeface="Arial"/>
                <a:cs typeface="Arial"/>
              </a:rPr>
              <a:t>(arc </a:t>
            </a:r>
            <a:r>
              <a:rPr lang="en-GB" sz="2000" b="1" dirty="0" smtClean="0">
                <a:solidFill>
                  <a:srgbClr val="0C377B"/>
                </a:solidFill>
                <a:latin typeface="Arial"/>
                <a:cs typeface="Arial"/>
              </a:rPr>
              <a:t>&amp; IR</a:t>
            </a:r>
            <a:r>
              <a:rPr lang="en-GB" sz="2000" b="1" dirty="0">
                <a:solidFill>
                  <a:srgbClr val="0C377B"/>
                </a:solidFill>
                <a:latin typeface="Arial"/>
                <a:cs typeface="Arial"/>
              </a:rPr>
              <a:t>)</a:t>
            </a:r>
            <a:endParaRPr lang="en-GB" sz="2000" b="1" dirty="0">
              <a:solidFill>
                <a:srgbClr val="0C377B"/>
              </a:solidFill>
              <a:latin typeface="Arial"/>
              <a:cs typeface="Arial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2000" b="1" dirty="0">
                <a:solidFill>
                  <a:srgbClr val="0C377B"/>
                </a:solidFill>
                <a:latin typeface="Arial"/>
                <a:cs typeface="Arial"/>
              </a:rPr>
              <a:t>Cryogenic beam </a:t>
            </a:r>
            <a:r>
              <a:rPr lang="en-GB" sz="2000" b="1" dirty="0">
                <a:solidFill>
                  <a:srgbClr val="0C377B"/>
                </a:solidFill>
                <a:latin typeface="Arial"/>
                <a:cs typeface="Arial"/>
              </a:rPr>
              <a:t>vacuum system </a:t>
            </a:r>
            <a:r>
              <a:rPr lang="en-GB" sz="2000" b="1" dirty="0">
                <a:solidFill>
                  <a:srgbClr val="0C377B"/>
                </a:solidFill>
                <a:latin typeface="Arial"/>
                <a:cs typeface="Arial"/>
              </a:rPr>
              <a:t>design including beam tests at ANKA</a:t>
            </a:r>
            <a:endParaRPr lang="en-GB" sz="2000" b="1" dirty="0">
              <a:solidFill>
                <a:srgbClr val="0C377B"/>
              </a:solidFill>
              <a:latin typeface="Arial"/>
              <a:cs typeface="Arial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2000" b="1" dirty="0">
                <a:solidFill>
                  <a:srgbClr val="0C377B"/>
                </a:solidFill>
                <a:latin typeface="Arial"/>
                <a:cs typeface="Arial"/>
              </a:rPr>
              <a:t>16 T dipole design, construction folder for demonstrator magnets</a:t>
            </a:r>
          </a:p>
        </p:txBody>
      </p: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101805" y="1772816"/>
            <a:ext cx="5622323" cy="4533604"/>
            <a:chOff x="1548329" y="539301"/>
            <a:chExt cx="7138470" cy="5694574"/>
          </a:xfrm>
        </p:grpSpPr>
        <p:pic>
          <p:nvPicPr>
            <p:cNvPr id="155" name="Picture 15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07754" y="3405097"/>
              <a:ext cx="722063" cy="720000"/>
            </a:xfrm>
            <a:prstGeom prst="rect">
              <a:avLst/>
            </a:prstGeom>
          </p:spPr>
        </p:pic>
        <p:pic>
          <p:nvPicPr>
            <p:cNvPr id="156" name="Picture 15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92271" y="719301"/>
              <a:ext cx="1285715" cy="360000"/>
            </a:xfrm>
            <a:prstGeom prst="rect">
              <a:avLst/>
            </a:prstGeom>
          </p:spPr>
        </p:pic>
        <p:pic>
          <p:nvPicPr>
            <p:cNvPr id="157" name="Picture 15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48329" y="1301365"/>
              <a:ext cx="884210" cy="720000"/>
            </a:xfrm>
            <a:prstGeom prst="rect">
              <a:avLst/>
            </a:prstGeom>
          </p:spPr>
        </p:pic>
        <p:pic>
          <p:nvPicPr>
            <p:cNvPr id="158" name="Picture 15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50906" y="2089793"/>
              <a:ext cx="881633" cy="720000"/>
            </a:xfrm>
            <a:prstGeom prst="rect">
              <a:avLst/>
            </a:prstGeom>
          </p:spPr>
        </p:pic>
        <p:pic>
          <p:nvPicPr>
            <p:cNvPr id="159" name="Picture 15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941122" y="2167254"/>
              <a:ext cx="1440000" cy="720000"/>
            </a:xfrm>
            <a:prstGeom prst="rect">
              <a:avLst/>
            </a:prstGeom>
          </p:spPr>
        </p:pic>
        <p:pic>
          <p:nvPicPr>
            <p:cNvPr id="160" name="Picture 15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887782" y="1277735"/>
              <a:ext cx="1636364" cy="720000"/>
            </a:xfrm>
            <a:prstGeom prst="rect">
              <a:avLst/>
            </a:prstGeom>
          </p:spPr>
        </p:pic>
        <p:pic>
          <p:nvPicPr>
            <p:cNvPr id="161" name="Picture 16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889681" y="539301"/>
              <a:ext cx="728324" cy="720000"/>
            </a:xfrm>
            <a:prstGeom prst="rect">
              <a:avLst/>
            </a:prstGeom>
          </p:spPr>
        </p:pic>
        <p:pic>
          <p:nvPicPr>
            <p:cNvPr id="162" name="Picture 16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068786" y="629301"/>
              <a:ext cx="2820895" cy="540000"/>
            </a:xfrm>
            <a:prstGeom prst="rect">
              <a:avLst/>
            </a:prstGeom>
          </p:spPr>
        </p:pic>
        <p:pic>
          <p:nvPicPr>
            <p:cNvPr id="163" name="Picture 16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400790" y="5513875"/>
              <a:ext cx="1319372" cy="720000"/>
            </a:xfrm>
            <a:prstGeom prst="rect">
              <a:avLst/>
            </a:prstGeom>
          </p:spPr>
        </p:pic>
        <p:pic>
          <p:nvPicPr>
            <p:cNvPr id="164" name="Picture 163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019371" y="5485540"/>
              <a:ext cx="1347594" cy="720000"/>
            </a:xfrm>
            <a:prstGeom prst="rect">
              <a:avLst/>
            </a:prstGeom>
          </p:spPr>
        </p:pic>
        <p:pic>
          <p:nvPicPr>
            <p:cNvPr id="165" name="Picture 164"/>
            <p:cNvPicPr>
              <a:picLocks noChangeAspect="1"/>
            </p:cNvPicPr>
            <p:nvPr/>
          </p:nvPicPr>
          <p:blipFill rotWithShape="1">
            <a:blip r:embed="rId14"/>
            <a:srcRect r="75761"/>
            <a:stretch/>
          </p:blipFill>
          <p:spPr>
            <a:xfrm>
              <a:off x="1816027" y="4167527"/>
              <a:ext cx="610832" cy="540000"/>
            </a:xfrm>
            <a:prstGeom prst="rect">
              <a:avLst/>
            </a:prstGeom>
          </p:spPr>
        </p:pic>
        <p:pic>
          <p:nvPicPr>
            <p:cNvPr id="166" name="Picture 165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273909" y="5693874"/>
              <a:ext cx="1156687" cy="360000"/>
            </a:xfrm>
            <a:prstGeom prst="rect">
              <a:avLst/>
            </a:prstGeom>
          </p:spPr>
        </p:pic>
        <p:pic>
          <p:nvPicPr>
            <p:cNvPr id="167" name="Picture 166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945459" y="4159367"/>
              <a:ext cx="1431325" cy="360000"/>
            </a:xfrm>
            <a:prstGeom prst="rect">
              <a:avLst/>
            </a:prstGeom>
          </p:spPr>
        </p:pic>
        <p:pic>
          <p:nvPicPr>
            <p:cNvPr id="168" name="Picture 167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712539" y="4772145"/>
              <a:ext cx="720000" cy="720000"/>
            </a:xfrm>
            <a:prstGeom prst="rect">
              <a:avLst/>
            </a:prstGeom>
          </p:spPr>
        </p:pic>
        <p:pic>
          <p:nvPicPr>
            <p:cNvPr id="169" name="Picture 168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874525" y="5562287"/>
              <a:ext cx="952941" cy="540000"/>
            </a:xfrm>
            <a:prstGeom prst="rect">
              <a:avLst/>
            </a:prstGeom>
          </p:spPr>
        </p:pic>
        <p:pic>
          <p:nvPicPr>
            <p:cNvPr id="170" name="Picture 169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6880162" y="3056773"/>
              <a:ext cx="1399999" cy="720000"/>
            </a:xfrm>
            <a:prstGeom prst="rect">
              <a:avLst/>
            </a:prstGeom>
          </p:spPr>
        </p:pic>
        <p:pic>
          <p:nvPicPr>
            <p:cNvPr id="171" name="Picture 170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827465" y="4745513"/>
              <a:ext cx="1859334" cy="669360"/>
            </a:xfrm>
            <a:prstGeom prst="rect">
              <a:avLst/>
            </a:prstGeom>
          </p:spPr>
        </p:pic>
        <p:pic>
          <p:nvPicPr>
            <p:cNvPr id="172" name="Picture 17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2505865" y="1285150"/>
              <a:ext cx="4374606" cy="4186295"/>
            </a:xfrm>
            <a:prstGeom prst="rect">
              <a:avLst/>
            </a:prstGeom>
          </p:spPr>
        </p:pic>
      </p:grpSp>
      <p:sp>
        <p:nvSpPr>
          <p:cNvPr id="28" name="Title 1"/>
          <p:cNvSpPr txBox="1">
            <a:spLocks/>
          </p:cNvSpPr>
          <p:nvPr/>
        </p:nvSpPr>
        <p:spPr>
          <a:xfrm>
            <a:off x="-1900" y="-1212"/>
            <a:ext cx="91459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kern="0" dirty="0" smtClean="0">
                <a:latin typeface="Arial"/>
              </a:rPr>
              <a:t>EU </a:t>
            </a:r>
            <a:r>
              <a:rPr lang="en-US" sz="2800" kern="0" dirty="0">
                <a:latin typeface="Arial"/>
              </a:rPr>
              <a:t>H2020 Design Study</a:t>
            </a:r>
            <a:r>
              <a:rPr lang="en-US" sz="2800" dirty="0">
                <a:latin typeface="Arial"/>
              </a:rPr>
              <a:t> </a:t>
            </a:r>
            <a:endParaRPr lang="en-US" sz="2800" dirty="0" smtClean="0">
              <a:latin typeface="Arial"/>
            </a:endParaRPr>
          </a:p>
          <a:p>
            <a:pPr>
              <a:defRPr/>
            </a:pPr>
            <a:r>
              <a:rPr lang="en-US" sz="2800" dirty="0" err="1" smtClean="0">
                <a:latin typeface="Arial"/>
              </a:rPr>
              <a:t>EuroCirCol</a:t>
            </a:r>
            <a:endParaRPr lang="en-US" sz="3200" kern="0" dirty="0">
              <a:latin typeface="Arial"/>
            </a:endParaRPr>
          </a:p>
        </p:txBody>
      </p:sp>
      <p:pic>
        <p:nvPicPr>
          <p:cNvPr id="29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52" y="9383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505" y="199637"/>
            <a:ext cx="1175983" cy="565067"/>
          </a:xfrm>
          <a:prstGeom prst="rect">
            <a:avLst/>
          </a:prstGeom>
          <a:solidFill>
            <a:srgbClr val="0C377B"/>
          </a:solidFill>
        </p:spPr>
      </p:pic>
      <p:sp>
        <p:nvSpPr>
          <p:cNvPr id="31" name="Rectangle 30"/>
          <p:cNvSpPr/>
          <p:nvPr/>
        </p:nvSpPr>
        <p:spPr>
          <a:xfrm>
            <a:off x="-36512" y="1023119"/>
            <a:ext cx="9180512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GB" sz="2400" b="1" dirty="0">
                <a:solidFill>
                  <a:srgbClr val="0055A0"/>
                </a:solidFill>
                <a:latin typeface="Arial"/>
                <a:cs typeface="Arial"/>
              </a:rPr>
              <a:t>European Union Horizon 2020 </a:t>
            </a:r>
            <a:r>
              <a:rPr lang="en-GB" sz="2400" b="1" dirty="0" smtClean="0">
                <a:solidFill>
                  <a:srgbClr val="0055A0"/>
                </a:solidFill>
                <a:latin typeface="Arial"/>
                <a:cs typeface="Arial"/>
              </a:rPr>
              <a:t>program: </a:t>
            </a:r>
            <a:endParaRPr lang="en-GB" sz="2400" b="1" dirty="0">
              <a:solidFill>
                <a:srgbClr val="0055A0"/>
              </a:solidFill>
              <a:latin typeface="Arial"/>
              <a:cs typeface="Arial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5936576" y="1028343"/>
            <a:ext cx="3207423" cy="240065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2000" b="1" dirty="0" smtClean="0">
                <a:solidFill>
                  <a:srgbClr val="0055A0"/>
                </a:solidFill>
                <a:latin typeface="Arial"/>
                <a:cs typeface="Arial"/>
              </a:rPr>
              <a:t>3 </a:t>
            </a:r>
            <a:r>
              <a:rPr lang="en-GB" sz="2000" b="1" dirty="0">
                <a:solidFill>
                  <a:srgbClr val="0055A0"/>
                </a:solidFill>
                <a:latin typeface="Arial"/>
                <a:cs typeface="Arial"/>
              </a:rPr>
              <a:t>MEURO </a:t>
            </a:r>
            <a:r>
              <a:rPr lang="en-GB" sz="2000" b="1" dirty="0">
                <a:solidFill>
                  <a:srgbClr val="0055A0"/>
                </a:solidFill>
                <a:latin typeface="Arial"/>
                <a:cs typeface="Arial"/>
              </a:rPr>
              <a:t>co-funding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srgbClr val="0055A0"/>
                </a:solidFill>
                <a:latin typeface="Arial"/>
                <a:cs typeface="Arial"/>
              </a:rPr>
              <a:t>Started June 2015, ends in Dec 2019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srgbClr val="0055A0"/>
                </a:solidFill>
                <a:latin typeface="Arial"/>
                <a:cs typeface="Arial"/>
              </a:rPr>
              <a:t>15 European beneficiaries &amp; KEK &amp; associated FNAL, BNL, LBL, NHFML </a:t>
            </a:r>
            <a:endParaRPr lang="en-GB" sz="2000" b="1" dirty="0">
              <a:solidFill>
                <a:srgbClr val="0055A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538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1"/>
          <p:cNvSpPr txBox="1">
            <a:spLocks/>
          </p:cNvSpPr>
          <p:nvPr/>
        </p:nvSpPr>
        <p:spPr>
          <a:xfrm>
            <a:off x="-1900" y="-1212"/>
            <a:ext cx="91459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kern="0" dirty="0">
                <a:latin typeface="Arial"/>
              </a:rPr>
              <a:t>EU H2020 </a:t>
            </a:r>
            <a:r>
              <a:rPr lang="en-US" sz="2800" kern="0" dirty="0" smtClean="0">
                <a:latin typeface="Arial"/>
              </a:rPr>
              <a:t>Marie </a:t>
            </a:r>
            <a:r>
              <a:rPr lang="en-US" sz="2800" kern="0" dirty="0">
                <a:latin typeface="Arial"/>
              </a:rPr>
              <a:t>Curie </a:t>
            </a:r>
            <a:r>
              <a:rPr lang="en-US" sz="2800" kern="0" dirty="0" smtClean="0">
                <a:latin typeface="Arial"/>
              </a:rPr>
              <a:t>ITN </a:t>
            </a:r>
          </a:p>
          <a:p>
            <a:pPr>
              <a:defRPr/>
            </a:pPr>
            <a:r>
              <a:rPr lang="en-US" sz="2800" kern="0" dirty="0" err="1" smtClean="0">
                <a:latin typeface="Arial"/>
              </a:rPr>
              <a:t>EASITrain</a:t>
            </a:r>
            <a:endParaRPr lang="en-US" sz="3200" kern="0" dirty="0"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8773" y="1899632"/>
            <a:ext cx="848169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GB" sz="2000" b="1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SC wires at low temperatures for magnets (Nb</a:t>
            </a:r>
            <a:r>
              <a:rPr lang="en-GB" sz="2000" b="1" kern="0" baseline="-25000" dirty="0">
                <a:solidFill>
                  <a:srgbClr val="0C377B"/>
                </a:solidFill>
                <a:latin typeface="Arial"/>
                <a:cs typeface="Calibri" pitchFamily="34" charset="0"/>
              </a:rPr>
              <a:t>3</a:t>
            </a:r>
            <a:r>
              <a:rPr lang="en-GB" sz="2000" b="1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Sn, MgB</a:t>
            </a:r>
            <a:r>
              <a:rPr lang="en-GB" sz="2000" b="1" kern="0" baseline="-25000" dirty="0">
                <a:solidFill>
                  <a:srgbClr val="0C377B"/>
                </a:solidFill>
                <a:latin typeface="Arial"/>
                <a:cs typeface="Calibri" pitchFamily="34" charset="0"/>
              </a:rPr>
              <a:t>2</a:t>
            </a:r>
            <a:r>
              <a:rPr lang="en-GB" sz="2000" b="1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, HTS)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GB" sz="2000" b="1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Superconducting thin films for RF and beam screen (Nb</a:t>
            </a:r>
            <a:r>
              <a:rPr lang="en-GB" sz="2000" b="1" kern="0" baseline="-25000" dirty="0">
                <a:solidFill>
                  <a:srgbClr val="0C377B"/>
                </a:solidFill>
                <a:latin typeface="Arial"/>
                <a:cs typeface="Calibri" pitchFamily="34" charset="0"/>
              </a:rPr>
              <a:t>3</a:t>
            </a:r>
            <a:r>
              <a:rPr lang="en-GB" sz="2000" b="1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Sn, Tl)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GB" sz="2000" b="1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Electrohydraulic forming for RF </a:t>
            </a:r>
            <a:r>
              <a:rPr lang="en-GB" sz="2000" b="1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structures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GB" sz="2000" b="1" kern="0" dirty="0" err="1">
                <a:solidFill>
                  <a:srgbClr val="0C377B"/>
                </a:solidFill>
                <a:latin typeface="Arial"/>
                <a:cs typeface="Calibri" pitchFamily="34" charset="0"/>
              </a:rPr>
              <a:t>Turbocompressor</a:t>
            </a:r>
            <a:r>
              <a:rPr lang="en-GB" sz="2000" b="1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 </a:t>
            </a:r>
            <a:r>
              <a:rPr lang="en-GB" sz="2000" b="1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for </a:t>
            </a:r>
            <a:r>
              <a:rPr lang="en-GB" sz="2000" b="1" kern="0" dirty="0" err="1">
                <a:solidFill>
                  <a:srgbClr val="0C377B"/>
                </a:solidFill>
                <a:latin typeface="Arial"/>
                <a:cs typeface="Calibri" pitchFamily="34" charset="0"/>
              </a:rPr>
              <a:t>Nelium</a:t>
            </a:r>
            <a:r>
              <a:rPr lang="en-GB" sz="2000" b="1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 refrigeration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GB" sz="2000" b="1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Magnet cooling architectures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0398" y="4681303"/>
            <a:ext cx="1996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C377B"/>
                </a:solidFill>
                <a:latin typeface="Arial"/>
              </a:rPr>
              <a:t>13 Beneficiaries</a:t>
            </a:r>
            <a:endParaRPr lang="en-US" b="1" dirty="0">
              <a:solidFill>
                <a:srgbClr val="0C377B"/>
              </a:solidFill>
              <a:latin typeface="Arial"/>
            </a:endParaRP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1373651" y="5498393"/>
            <a:ext cx="7734853" cy="1242975"/>
            <a:chOff x="2639618" y="4612140"/>
            <a:chExt cx="9217022" cy="1481157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65133" y="4910815"/>
              <a:ext cx="1479449" cy="382443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448" y="5473938"/>
              <a:ext cx="1508183" cy="432971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2639618" y="4612140"/>
              <a:ext cx="9217022" cy="148115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93059" y="4896937"/>
              <a:ext cx="394068" cy="469128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9035" y="4909082"/>
              <a:ext cx="1734877" cy="444841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33884" y="4884793"/>
              <a:ext cx="1686252" cy="469128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97024" y="4887061"/>
              <a:ext cx="875240" cy="469128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52778" y="4878687"/>
              <a:ext cx="815630" cy="469128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6479" y="5489839"/>
              <a:ext cx="819595" cy="469128"/>
            </a:xfrm>
            <a:prstGeom prst="rect">
              <a:avLst/>
            </a:prstGeom>
          </p:spPr>
        </p:pic>
        <p:grpSp>
          <p:nvGrpSpPr>
            <p:cNvPr id="32" name="Group 31"/>
            <p:cNvGrpSpPr/>
            <p:nvPr/>
          </p:nvGrpSpPr>
          <p:grpSpPr>
            <a:xfrm>
              <a:off x="3731665" y="5489839"/>
              <a:ext cx="1716263" cy="469128"/>
              <a:chOff x="1790050" y="4000603"/>
              <a:chExt cx="1975540" cy="540000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226792" y="4000603"/>
                <a:ext cx="1538798" cy="540000"/>
              </a:xfrm>
              <a:prstGeom prst="rect">
                <a:avLst/>
              </a:prstGeom>
            </p:spPr>
          </p:pic>
          <p:pic>
            <p:nvPicPr>
              <p:cNvPr id="38" name="Picture 37"/>
              <p:cNvPicPr>
                <a:picLocks noChangeAspect="1"/>
              </p:cNvPicPr>
              <p:nvPr/>
            </p:nvPicPr>
            <p:blipFill rotWithShape="1"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790050" y="4000603"/>
                <a:ext cx="626462" cy="540000"/>
              </a:xfrm>
              <a:prstGeom prst="rect">
                <a:avLst/>
              </a:prstGeom>
            </p:spPr>
          </p:pic>
        </p:grpSp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93828" y="5486567"/>
              <a:ext cx="1310284" cy="469128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64648" y="5482224"/>
              <a:ext cx="907616" cy="469128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73789" y="5458371"/>
              <a:ext cx="772682" cy="469128"/>
            </a:xfrm>
            <a:prstGeom prst="rect">
              <a:avLst/>
            </a:prstGeom>
          </p:spPr>
        </p:pic>
      </p:grpSp>
      <p:sp>
        <p:nvSpPr>
          <p:cNvPr id="39" name="TextBox 38"/>
          <p:cNvSpPr txBox="1"/>
          <p:nvPr/>
        </p:nvSpPr>
        <p:spPr>
          <a:xfrm>
            <a:off x="20765" y="5826406"/>
            <a:ext cx="154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C377B"/>
                </a:solidFill>
                <a:latin typeface="Arial"/>
              </a:rPr>
              <a:t>12 Partners</a:t>
            </a:r>
            <a:endParaRPr lang="en-US" b="1" dirty="0">
              <a:solidFill>
                <a:srgbClr val="0C377B"/>
              </a:solidFill>
              <a:latin typeface="Arial"/>
            </a:endParaRPr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2051720" y="4279969"/>
            <a:ext cx="6552728" cy="1169637"/>
            <a:chOff x="2639616" y="3043495"/>
            <a:chExt cx="7992888" cy="14267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11624" y="3366111"/>
              <a:ext cx="696037" cy="36760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15880" y="3324094"/>
              <a:ext cx="1283779" cy="3600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3752" y="3324095"/>
              <a:ext cx="502137" cy="40962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968208" y="3251958"/>
              <a:ext cx="467765" cy="48037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44072" y="3339720"/>
              <a:ext cx="913550" cy="3600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12424" y="3330071"/>
              <a:ext cx="469745" cy="465827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8616280" y="3861088"/>
              <a:ext cx="1179443" cy="4505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rgbClr val="0C377B"/>
                  </a:solidFill>
                  <a:latin typeface="Arial"/>
                </a:rPr>
                <a:t>I-CUBE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26021" y="3861048"/>
              <a:ext cx="1241379" cy="3600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83832" y="3861048"/>
              <a:ext cx="950451" cy="36000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51984" y="3861088"/>
              <a:ext cx="1191501" cy="3600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04312" y="3269824"/>
              <a:ext cx="517258" cy="59122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08168" y="3861088"/>
              <a:ext cx="720000" cy="36000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2639616" y="3043495"/>
              <a:ext cx="7992888" cy="14267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61839" y="3789040"/>
              <a:ext cx="482633" cy="474639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323528" y="3796298"/>
            <a:ext cx="4244374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GB" sz="2000" b="1" kern="0" dirty="0" smtClean="0">
                <a:solidFill>
                  <a:srgbClr val="C00000"/>
                </a:solidFill>
                <a:latin typeface="Arial"/>
                <a:cs typeface="Calibri" pitchFamily="34" charset="0"/>
              </a:rPr>
              <a:t>started </a:t>
            </a:r>
            <a:r>
              <a:rPr lang="en-GB" sz="2000" b="1" kern="0" dirty="0">
                <a:solidFill>
                  <a:srgbClr val="C00000"/>
                </a:solidFill>
                <a:latin typeface="Arial"/>
                <a:cs typeface="Calibri" pitchFamily="34" charset="0"/>
              </a:rPr>
              <a:t>1 October 2017</a:t>
            </a:r>
            <a:endParaRPr lang="en-GB" sz="2000" b="1" kern="0" dirty="0">
              <a:solidFill>
                <a:srgbClr val="C00000"/>
              </a:solidFill>
              <a:latin typeface="Arial"/>
              <a:cs typeface="Calibri" pitchFamily="34" charset="0"/>
            </a:endParaRP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endParaRPr lang="en-GB" sz="2000" b="1" kern="0" dirty="0">
              <a:solidFill>
                <a:srgbClr val="C00000"/>
              </a:solidFill>
              <a:latin typeface="Arial"/>
              <a:cs typeface="Calibri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7404" y="1019625"/>
            <a:ext cx="9108504" cy="7848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GB" sz="2000" b="1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European Advanced Superconductivity Innovation and Training Network</a:t>
            </a:r>
            <a:endParaRPr lang="en-US" sz="2000" b="1" kern="0" dirty="0">
              <a:solidFill>
                <a:srgbClr val="0C377B"/>
              </a:solidFill>
              <a:latin typeface="Arial"/>
              <a:cs typeface="Calibri" pitchFamily="34" charset="0"/>
            </a:endParaRPr>
          </a:p>
          <a:p>
            <a:pPr>
              <a:spcAft>
                <a:spcPts val="600"/>
              </a:spcAft>
              <a:defRPr/>
            </a:pPr>
            <a:r>
              <a:rPr lang="en-US" sz="2000" b="1" dirty="0" smtClean="0">
                <a:solidFill>
                  <a:srgbClr val="0000FF"/>
                </a:solidFill>
                <a:latin typeface="Arial"/>
                <a:cs typeface="Arial"/>
              </a:rPr>
              <a:t>Funding 15 </a:t>
            </a:r>
            <a:r>
              <a:rPr lang="en-US" sz="2000" b="1" dirty="0">
                <a:solidFill>
                  <a:srgbClr val="0000FF"/>
                </a:solidFill>
                <a:latin typeface="Arial"/>
                <a:cs typeface="Arial"/>
              </a:rPr>
              <a:t>Early </a:t>
            </a:r>
            <a:r>
              <a:rPr lang="en-US" sz="2000" b="1" dirty="0">
                <a:solidFill>
                  <a:srgbClr val="0000FF"/>
                </a:solidFill>
                <a:latin typeface="Arial"/>
                <a:cs typeface="Arial"/>
              </a:rPr>
              <a:t>Stage Researchers </a:t>
            </a:r>
            <a:r>
              <a:rPr lang="en-US" sz="2000" b="1" dirty="0">
                <a:solidFill>
                  <a:srgbClr val="0000FF"/>
                </a:solidFill>
                <a:latin typeface="Arial"/>
                <a:cs typeface="Arial"/>
              </a:rPr>
              <a:t>over 3 </a:t>
            </a:r>
            <a:r>
              <a:rPr lang="en-US" sz="2000" b="1" dirty="0">
                <a:solidFill>
                  <a:srgbClr val="0000FF"/>
                </a:solidFill>
                <a:latin typeface="Arial"/>
                <a:cs typeface="Arial"/>
              </a:rPr>
              <a:t>years &amp; </a:t>
            </a:r>
            <a:r>
              <a:rPr lang="en-US" sz="2000" b="1" dirty="0" smtClean="0">
                <a:solidFill>
                  <a:srgbClr val="0000FF"/>
                </a:solidFill>
                <a:latin typeface="Arial"/>
                <a:cs typeface="Arial"/>
              </a:rPr>
              <a:t>training in key areas</a:t>
            </a:r>
            <a:endParaRPr lang="en-US" sz="20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825" y="105250"/>
            <a:ext cx="1234671" cy="803470"/>
          </a:xfrm>
          <a:prstGeom prst="rect">
            <a:avLst/>
          </a:prstGeom>
        </p:spPr>
      </p:pic>
      <p:pic>
        <p:nvPicPr>
          <p:cNvPr id="44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52" y="9383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921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62972" y="1063277"/>
            <a:ext cx="5389548" cy="5102027"/>
          </a:xfrm>
        </p:spPr>
        <p:txBody>
          <a:bodyPr>
            <a:noAutofit/>
          </a:bodyPr>
          <a:lstStyle/>
          <a:p>
            <a:pPr marL="36576" indent="0">
              <a:buNone/>
            </a:pPr>
            <a:r>
              <a:rPr lang="en-US" b="1" dirty="0" smtClean="0"/>
              <a:t>      Study </a:t>
            </a:r>
            <a:r>
              <a:rPr lang="en-US" b="1" dirty="0"/>
              <a:t>Documentation:</a:t>
            </a:r>
          </a:p>
          <a:p>
            <a:r>
              <a:rPr lang="en-US" dirty="0"/>
              <a:t>4 CDR volumes  submitted </a:t>
            </a:r>
            <a:r>
              <a:rPr lang="en-US" dirty="0"/>
              <a:t>to </a:t>
            </a:r>
            <a:r>
              <a:rPr lang="en-US" dirty="0"/>
              <a:t>EPJ in December 2018.</a:t>
            </a:r>
          </a:p>
          <a:p>
            <a:pPr marL="640080" lvl="1" indent="-91440"/>
            <a:r>
              <a:rPr lang="en-US" sz="1800" dirty="0"/>
              <a:t>FCC Physics Opportunities</a:t>
            </a:r>
          </a:p>
          <a:p>
            <a:pPr marL="640080" lvl="1" indent="-91440"/>
            <a:r>
              <a:rPr lang="en-US" sz="1800" dirty="0"/>
              <a:t>FCC-ee</a:t>
            </a:r>
          </a:p>
          <a:p>
            <a:pPr marL="640080" lvl="1" indent="-91440"/>
            <a:r>
              <a:rPr lang="en-US" sz="1800" dirty="0"/>
              <a:t>FCC-</a:t>
            </a:r>
            <a:r>
              <a:rPr lang="en-US" sz="1800" dirty="0" err="1"/>
              <a:t>hh</a:t>
            </a:r>
            <a:r>
              <a:rPr lang="en-US" sz="1800" dirty="0"/>
              <a:t> </a:t>
            </a:r>
          </a:p>
          <a:p>
            <a:pPr marL="640080" lvl="1" indent="-91440"/>
            <a:r>
              <a:rPr lang="en-US" sz="1800" dirty="0"/>
              <a:t>HE-LHC</a:t>
            </a:r>
          </a:p>
          <a:p>
            <a:pPr marL="640080" lvl="1" indent="-91440"/>
            <a:r>
              <a:rPr lang="en-GB" sz="1800" dirty="0"/>
              <a:t>Preprints available since 15 January 2019 </a:t>
            </a:r>
            <a:r>
              <a:rPr lang="en-GB" sz="1800" dirty="0" smtClean="0">
                <a:hlinkClick r:id="rId2"/>
              </a:rPr>
              <a:t>http</a:t>
            </a:r>
            <a:r>
              <a:rPr lang="en-GB" sz="1800" dirty="0">
                <a:hlinkClick r:id="rId2"/>
              </a:rPr>
              <a:t>://fcc-cdr.web.cern.ch/</a:t>
            </a:r>
            <a:endParaRPr lang="en-GB" sz="1800" dirty="0"/>
          </a:p>
          <a:p>
            <a:pPr marL="640080" lvl="1" indent="-91440"/>
            <a:endParaRPr lang="en-US" sz="1800" dirty="0"/>
          </a:p>
          <a:p>
            <a:r>
              <a:rPr lang="en-US" dirty="0"/>
              <a:t>CDR presentation during welcome event this evening.</a:t>
            </a:r>
          </a:p>
          <a:p>
            <a:r>
              <a:rPr lang="en-US" dirty="0"/>
              <a:t>Paper copies can be requested at </a:t>
            </a:r>
          </a:p>
          <a:p>
            <a:pPr marL="640080" lvl="1" indent="-91440"/>
            <a:r>
              <a:rPr lang="en-GB" sz="1800" dirty="0">
                <a:hlinkClick r:id="rId3"/>
              </a:rPr>
              <a:t>http://get-fcc-cdr.web.cern.ch</a:t>
            </a:r>
            <a:endParaRPr lang="en-GB" sz="1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6"/>
          <a:stretch/>
        </p:blipFill>
        <p:spPr>
          <a:xfrm>
            <a:off x="2029837" y="980728"/>
            <a:ext cx="2120963" cy="30273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512" y="908720"/>
            <a:ext cx="2110468" cy="28880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6512" y="3789040"/>
            <a:ext cx="2110468" cy="30963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7663" y="3789040"/>
            <a:ext cx="2072395" cy="309634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 rot="20458240">
            <a:off x="944237" y="3075449"/>
            <a:ext cx="2976680" cy="193899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rgbClr val="FF0000"/>
                </a:solidFill>
              </a:rPr>
              <a:t>more than 1350 contributors from </a:t>
            </a:r>
            <a:r>
              <a:rPr lang="en-GB" sz="2000" dirty="0">
                <a:solidFill>
                  <a:srgbClr val="FF0000"/>
                </a:solidFill>
              </a:rPr>
              <a:t>350 </a:t>
            </a:r>
            <a:r>
              <a:rPr lang="en-GB" sz="2000" i="1" dirty="0">
                <a:solidFill>
                  <a:srgbClr val="FF0000"/>
                </a:solidFill>
              </a:rPr>
              <a:t>institutes, a truly global collaboration and </a:t>
            </a:r>
            <a:r>
              <a:rPr lang="en-GB" sz="2000" i="1" dirty="0" smtClean="0">
                <a:solidFill>
                  <a:srgbClr val="FF0000"/>
                </a:solidFill>
              </a:rPr>
              <a:t>effort </a:t>
            </a:r>
            <a:r>
              <a:rPr lang="en-GB" sz="2000" i="1" dirty="0">
                <a:solidFill>
                  <a:srgbClr val="FF0000"/>
                </a:solidFill>
              </a:rPr>
              <a:t>as suggested by the EPPSU 2013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-1900" y="-1212"/>
            <a:ext cx="91459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400" dirty="0" smtClean="0">
                <a:ea typeface="+mn-ea"/>
                <a:cs typeface="Calibri" pitchFamily="34" charset="0"/>
              </a:rPr>
              <a:t>                       </a:t>
            </a:r>
            <a:r>
              <a:rPr lang="en-US" sz="2800" kern="0" dirty="0" smtClean="0"/>
              <a:t>Results </a:t>
            </a:r>
            <a:r>
              <a:rPr lang="en-US" sz="2800" kern="0" dirty="0"/>
              <a:t>of FCC Conceptual Design Study</a:t>
            </a:r>
            <a:endParaRPr lang="en-US" sz="2800" kern="0" dirty="0"/>
          </a:p>
        </p:txBody>
      </p:sp>
      <p:pic>
        <p:nvPicPr>
          <p:cNvPr id="14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52" y="9383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685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204844"/>
            <a:ext cx="1546628" cy="21886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96752"/>
            <a:ext cx="1590006" cy="224999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179003"/>
            <a:ext cx="1590006" cy="224999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1196752"/>
            <a:ext cx="1537506" cy="21757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872887"/>
            <a:ext cx="1518212" cy="21484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861048"/>
            <a:ext cx="1332934" cy="188621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175" y="3962356"/>
            <a:ext cx="1412329" cy="19985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387" y="3960839"/>
            <a:ext cx="1372949" cy="1942842"/>
          </a:xfrm>
          <a:prstGeom prst="rect">
            <a:avLst/>
          </a:prstGeom>
        </p:spPr>
      </p:pic>
      <p:sp>
        <p:nvSpPr>
          <p:cNvPr id="22" name="Content Placeholder 1"/>
          <p:cNvSpPr txBox="1">
            <a:spLocks/>
          </p:cNvSpPr>
          <p:nvPr/>
        </p:nvSpPr>
        <p:spPr>
          <a:xfrm>
            <a:off x="-376435" y="1196752"/>
            <a:ext cx="3779903" cy="494305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4 ten-page strategy documents + </a:t>
            </a:r>
            <a:r>
              <a:rPr lang="en-US" dirty="0" smtClean="0"/>
              <a:t>addenda </a:t>
            </a:r>
            <a:r>
              <a:rPr lang="en-US" dirty="0"/>
              <a:t>submitted to ESG           in December 2018.</a:t>
            </a:r>
          </a:p>
          <a:p>
            <a:endParaRPr lang="en-US" dirty="0"/>
          </a:p>
          <a:p>
            <a:pPr marL="640080" lvl="1" indent="-91440">
              <a:buClr>
                <a:srgbClr val="0C377B"/>
              </a:buClr>
            </a:pPr>
            <a:r>
              <a:rPr lang="en-US" sz="1800" dirty="0"/>
              <a:t>The FCC integrated program</a:t>
            </a:r>
          </a:p>
          <a:p>
            <a:pPr marL="640080" lvl="1" indent="-91440">
              <a:buClr>
                <a:srgbClr val="0C377B"/>
              </a:buClr>
            </a:pPr>
            <a:r>
              <a:rPr lang="en-US" sz="1800" dirty="0"/>
              <a:t>Individual documents for </a:t>
            </a:r>
            <a:r>
              <a:rPr lang="en-US" sz="1800" dirty="0"/>
              <a:t>             FCC-ee </a:t>
            </a:r>
            <a:r>
              <a:rPr lang="en-US" sz="1800" dirty="0"/>
              <a:t>and </a:t>
            </a:r>
            <a:r>
              <a:rPr lang="en-US" sz="1800" dirty="0"/>
              <a:t>FC C-</a:t>
            </a:r>
            <a:r>
              <a:rPr lang="en-US" sz="1800" dirty="0" err="1"/>
              <a:t>hh</a:t>
            </a:r>
            <a:r>
              <a:rPr lang="en-US" sz="1800" dirty="0"/>
              <a:t> </a:t>
            </a:r>
            <a:r>
              <a:rPr lang="en-US" sz="1800" dirty="0"/>
              <a:t>and HE-LHC</a:t>
            </a:r>
          </a:p>
          <a:p>
            <a:pPr>
              <a:buClr>
                <a:srgbClr val="0C377B"/>
              </a:buClr>
            </a:pPr>
            <a:endParaRPr lang="en-US" sz="2800" dirty="0"/>
          </a:p>
          <a:p>
            <a:pPr marL="640080" lvl="1" indent="-91440">
              <a:buClr>
                <a:srgbClr val="0C377B"/>
              </a:buClr>
            </a:pPr>
            <a:r>
              <a:rPr lang="en-GB" sz="1800" dirty="0"/>
              <a:t>Preprints available since 15 January 2019 on </a:t>
            </a:r>
          </a:p>
          <a:p>
            <a:pPr marL="640080" lvl="1" indent="-91440">
              <a:buClr>
                <a:srgbClr val="0C377B"/>
              </a:buClr>
            </a:pPr>
            <a:r>
              <a:rPr lang="en-GB" sz="1800" dirty="0">
                <a:hlinkClick r:id="rId10"/>
              </a:rPr>
              <a:t>http://fcc-cdr.web.cern.ch</a:t>
            </a:r>
            <a:r>
              <a:rPr lang="en-GB" sz="1800" dirty="0">
                <a:hlinkClick r:id="rId10"/>
              </a:rPr>
              <a:t>/</a:t>
            </a:r>
            <a:endParaRPr lang="en-US" sz="2400" dirty="0"/>
          </a:p>
          <a:p>
            <a:pPr>
              <a:buClr>
                <a:srgbClr val="0C377B"/>
              </a:buClr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GB" dirty="0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-1900" y="-1212"/>
            <a:ext cx="91459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dirty="0" smtClean="0">
                <a:ea typeface="+mn-ea"/>
                <a:cs typeface="Calibri" pitchFamily="34" charset="0"/>
              </a:rPr>
              <a:t>              </a:t>
            </a:r>
            <a:r>
              <a:rPr lang="en-US" kern="0" dirty="0" smtClean="0"/>
              <a:t>FCC Study input for EPPSU</a:t>
            </a:r>
            <a:endParaRPr lang="en-US" kern="0" dirty="0"/>
          </a:p>
        </p:txBody>
      </p:sp>
      <p:pic>
        <p:nvPicPr>
          <p:cNvPr id="21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52" y="9383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806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6" b="-453"/>
          <a:stretch/>
        </p:blipFill>
        <p:spPr>
          <a:xfrm>
            <a:off x="59720" y="3854396"/>
            <a:ext cx="6456496" cy="2238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9512" y="1052736"/>
            <a:ext cx="864096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b="1" dirty="0">
                <a:solidFill>
                  <a:srgbClr val="0C377B"/>
                </a:solidFill>
              </a:rPr>
              <a:t>Comprehensive cost-effective program maximizing physics </a:t>
            </a:r>
            <a:r>
              <a:rPr lang="en-GB" b="1" dirty="0">
                <a:solidFill>
                  <a:srgbClr val="0C377B"/>
                </a:solidFill>
              </a:rPr>
              <a:t>opportunities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600" b="1" dirty="0">
                <a:solidFill>
                  <a:srgbClr val="FF0000"/>
                </a:solidFill>
                <a:latin typeface="Arial"/>
              </a:rPr>
              <a:t>Stage 1: FCC-ee (Z, W, H, </a:t>
            </a:r>
            <a:r>
              <a:rPr lang="en-GB" sz="1600" b="1" dirty="0" err="1">
                <a:solidFill>
                  <a:srgbClr val="FF0000"/>
                </a:solidFill>
                <a:latin typeface="Arial"/>
              </a:rPr>
              <a:t>tt</a:t>
            </a:r>
            <a:r>
              <a:rPr lang="en-GB" sz="1600" b="1" dirty="0">
                <a:solidFill>
                  <a:srgbClr val="FF0000"/>
                </a:solidFill>
                <a:latin typeface="Arial"/>
              </a:rPr>
              <a:t>) as first generation Higgs factory, EW and top factory at highest luminosities.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600" b="1" dirty="0">
                <a:solidFill>
                  <a:srgbClr val="FF0000"/>
                </a:solidFill>
                <a:latin typeface="Arial"/>
              </a:rPr>
              <a:t>Stage 2: FCC-</a:t>
            </a:r>
            <a:r>
              <a:rPr lang="en-GB" sz="1600" b="1" dirty="0" err="1">
                <a:solidFill>
                  <a:srgbClr val="FF0000"/>
                </a:solidFill>
                <a:latin typeface="Arial"/>
              </a:rPr>
              <a:t>hh</a:t>
            </a:r>
            <a:r>
              <a:rPr lang="en-GB" sz="1600" b="1" dirty="0">
                <a:solidFill>
                  <a:srgbClr val="FF0000"/>
                </a:solidFill>
                <a:latin typeface="Arial"/>
              </a:rPr>
              <a:t> (~100 </a:t>
            </a:r>
            <a:r>
              <a:rPr lang="en-GB" sz="1600" b="1" dirty="0" err="1">
                <a:solidFill>
                  <a:srgbClr val="FF0000"/>
                </a:solidFill>
                <a:latin typeface="Arial"/>
              </a:rPr>
              <a:t>TeV</a:t>
            </a:r>
            <a:r>
              <a:rPr lang="en-GB" sz="1600" b="1" dirty="0">
                <a:solidFill>
                  <a:srgbClr val="FF0000"/>
                </a:solidFill>
                <a:latin typeface="Arial"/>
              </a:rPr>
              <a:t>) as natural continuation at energy frontier, with ion and eh options.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rgbClr val="0C377B"/>
                </a:solidFill>
                <a:latin typeface="Arial"/>
              </a:rPr>
              <a:t>Complementary physics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C377B"/>
                </a:solidFill>
              </a:rPr>
              <a:t>Integrating an ambitious high-field magnet R&amp;D program </a:t>
            </a:r>
            <a:endParaRPr lang="en-GB" sz="1600" dirty="0">
              <a:solidFill>
                <a:srgbClr val="0C377B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600" dirty="0" smtClean="0">
                <a:solidFill>
                  <a:srgbClr val="0C377B"/>
                </a:solidFill>
                <a:latin typeface="Arial"/>
              </a:rPr>
              <a:t>Common civil </a:t>
            </a:r>
            <a:r>
              <a:rPr lang="en-GB" sz="1600" dirty="0">
                <a:solidFill>
                  <a:srgbClr val="0C377B"/>
                </a:solidFill>
                <a:latin typeface="Arial"/>
              </a:rPr>
              <a:t>engineering and technical infrastructures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C377B"/>
                </a:solidFill>
                <a:latin typeface="Arial"/>
              </a:rPr>
              <a:t>Building on and reusing CERN’s existing infrastructure.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kern="0" dirty="0"/>
              <a:t>FCC integrated project plan is fully integrated with HL-LHC exploitation and provides for seamless </a:t>
            </a:r>
            <a:r>
              <a:rPr lang="en-US" sz="1600" kern="0" dirty="0"/>
              <a:t>continuation </a:t>
            </a:r>
            <a:r>
              <a:rPr lang="en-US" sz="1600" kern="0" dirty="0"/>
              <a:t>of HEP in Europe</a:t>
            </a:r>
            <a:r>
              <a:rPr lang="en-US" sz="1600" kern="0" dirty="0"/>
              <a:t>.</a:t>
            </a:r>
            <a:endParaRPr lang="en-GB" sz="1600" dirty="0">
              <a:solidFill>
                <a:srgbClr val="0C377B"/>
              </a:solidFill>
              <a:latin typeface="Arial"/>
            </a:endParaRPr>
          </a:p>
        </p:txBody>
      </p:sp>
      <p:pic>
        <p:nvPicPr>
          <p:cNvPr id="1026" name="Picture 1" descr="image00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30" r="253" b="3522"/>
          <a:stretch/>
        </p:blipFill>
        <p:spPr bwMode="auto">
          <a:xfrm>
            <a:off x="6516217" y="3607580"/>
            <a:ext cx="2664296" cy="2557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-1900" y="-1212"/>
            <a:ext cx="91459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dirty="0" smtClean="0">
                <a:ea typeface="+mn-ea"/>
                <a:cs typeface="Calibri" pitchFamily="34" charset="0"/>
              </a:rPr>
              <a:t>       The </a:t>
            </a:r>
            <a:r>
              <a:rPr lang="en-US" kern="0" dirty="0" smtClean="0"/>
              <a:t>FCC </a:t>
            </a:r>
            <a:r>
              <a:rPr lang="en-US" kern="0" dirty="0"/>
              <a:t>i</a:t>
            </a:r>
            <a:r>
              <a:rPr lang="en-US" kern="0" dirty="0" smtClean="0"/>
              <a:t>ntegral program</a:t>
            </a:r>
            <a:endParaRPr lang="en-US" kern="0" dirty="0"/>
          </a:p>
        </p:txBody>
      </p:sp>
      <p:pic>
        <p:nvPicPr>
          <p:cNvPr id="11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52" y="9383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455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41"/>
          <a:stretch/>
        </p:blipFill>
        <p:spPr bwMode="auto">
          <a:xfrm>
            <a:off x="72120" y="1011955"/>
            <a:ext cx="5724016" cy="4505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Up-Down Arrow 12"/>
          <p:cNvSpPr/>
          <p:nvPr/>
        </p:nvSpPr>
        <p:spPr>
          <a:xfrm>
            <a:off x="540172" y="2677692"/>
            <a:ext cx="648072" cy="1568282"/>
          </a:xfrm>
          <a:prstGeom prst="up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700" dirty="0">
                <a:solidFill>
                  <a:srgbClr val="FFFFFF"/>
                </a:solidFill>
                <a:latin typeface="Arial"/>
              </a:rPr>
              <a:t>4.5yrs</a:t>
            </a:r>
            <a:endParaRPr lang="en-GB" sz="9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" name="Up-Down Arrow 13"/>
          <p:cNvSpPr/>
          <p:nvPr/>
        </p:nvSpPr>
        <p:spPr>
          <a:xfrm>
            <a:off x="2304368" y="2677692"/>
            <a:ext cx="700416" cy="2232247"/>
          </a:xfrm>
          <a:prstGeom prst="up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900" dirty="0">
                <a:solidFill>
                  <a:srgbClr val="FFFFFF"/>
                </a:solidFill>
                <a:latin typeface="Arial"/>
              </a:rPr>
              <a:t>6.5yrs</a:t>
            </a:r>
            <a:endParaRPr lang="en-GB" sz="9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3528" y="5437673"/>
            <a:ext cx="48245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e-DE" sz="2000" b="1" dirty="0">
                <a:solidFill>
                  <a:srgbClr val="0C377B"/>
                </a:solidFill>
                <a:latin typeface="Arial"/>
              </a:rPr>
              <a:t>Total construction duration 7 years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e-DE" sz="2000" b="1" dirty="0">
                <a:solidFill>
                  <a:srgbClr val="0C377B"/>
                </a:solidFill>
                <a:latin typeface="Arial"/>
              </a:rPr>
              <a:t>First sectors ready after 4.5 years</a:t>
            </a:r>
          </a:p>
          <a:p>
            <a:pPr lvl="1">
              <a:defRPr/>
            </a:pPr>
            <a:endParaRPr lang="de-DE" sz="2000" dirty="0">
              <a:solidFill>
                <a:srgbClr val="0C377B"/>
              </a:solidFill>
              <a:latin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796136" y="1196752"/>
            <a:ext cx="3334678" cy="4536504"/>
            <a:chOff x="7413249" y="-602524"/>
            <a:chExt cx="3334678" cy="4536504"/>
          </a:xfrm>
        </p:grpSpPr>
        <p:grpSp>
          <p:nvGrpSpPr>
            <p:cNvPr id="20" name="Group 19"/>
            <p:cNvGrpSpPr/>
            <p:nvPr/>
          </p:nvGrpSpPr>
          <p:grpSpPr>
            <a:xfrm>
              <a:off x="7413249" y="1111371"/>
              <a:ext cx="3334678" cy="2822609"/>
              <a:chOff x="6870700" y="3100329"/>
              <a:chExt cx="3693243" cy="3168799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6870700" y="5958155"/>
                <a:ext cx="2022770" cy="3109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dirty="0">
                    <a:solidFill>
                      <a:srgbClr val="FF0000"/>
                    </a:solidFill>
                  </a:rPr>
                  <a:t>----</a:t>
                </a:r>
                <a:r>
                  <a:rPr lang="en-GB" sz="1200" dirty="0"/>
                  <a:t> 400 kV </a:t>
                </a:r>
                <a:r>
                  <a:rPr lang="en-GB" sz="1200" dirty="0">
                    <a:solidFill>
                      <a:srgbClr val="00B050"/>
                    </a:solidFill>
                  </a:rPr>
                  <a:t>----</a:t>
                </a:r>
                <a:r>
                  <a:rPr lang="en-GB" sz="1200" dirty="0"/>
                  <a:t> 230 kV</a:t>
                </a:r>
              </a:p>
            </p:txBody>
          </p:sp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4"/>
              <a:srcRect l="-2" r="28673"/>
              <a:stretch/>
            </p:blipFill>
            <p:spPr>
              <a:xfrm>
                <a:off x="7019416" y="3100329"/>
                <a:ext cx="3544527" cy="2857825"/>
              </a:xfrm>
              <a:prstGeom prst="rect">
                <a:avLst/>
              </a:prstGeom>
            </p:spPr>
          </p:pic>
        </p:grpSp>
        <p:sp>
          <p:nvSpPr>
            <p:cNvPr id="23" name="TextBox 22"/>
            <p:cNvSpPr txBox="1"/>
            <p:nvPr/>
          </p:nvSpPr>
          <p:spPr>
            <a:xfrm>
              <a:off x="7795600" y="-602524"/>
              <a:ext cx="2713993" cy="1477328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A</a:t>
              </a:r>
              <a:r>
                <a:rPr lang="en-US" dirty="0"/>
                <a:t>dditional 200 MW available for FCC</a:t>
              </a:r>
            </a:p>
            <a:p>
              <a:pPr algn="ctr"/>
              <a:r>
                <a:rPr lang="en-US" dirty="0"/>
                <a:t>at each of the three </a:t>
              </a:r>
              <a:r>
                <a:rPr lang="en-US" dirty="0" smtClean="0"/>
                <a:t>   400 </a:t>
              </a:r>
              <a:r>
                <a:rPr lang="en-US" dirty="0"/>
                <a:t>kV </a:t>
              </a:r>
              <a:r>
                <a:rPr lang="en-US" dirty="0" smtClean="0"/>
                <a:t>sources from European grid</a:t>
              </a:r>
              <a:endParaRPr lang="de-CH" dirty="0"/>
            </a:p>
          </p:txBody>
        </p:sp>
        <p:sp>
          <p:nvSpPr>
            <p:cNvPr id="24" name="Oval 23"/>
            <p:cNvSpPr/>
            <p:nvPr/>
          </p:nvSpPr>
          <p:spPr>
            <a:xfrm>
              <a:off x="8493369" y="2295738"/>
              <a:ext cx="1169877" cy="1062178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sp>
        <p:nvSpPr>
          <p:cNvPr id="16" name="Title 1"/>
          <p:cNvSpPr txBox="1">
            <a:spLocks/>
          </p:cNvSpPr>
          <p:nvPr/>
        </p:nvSpPr>
        <p:spPr>
          <a:xfrm>
            <a:off x="-1900" y="-1212"/>
            <a:ext cx="91459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dirty="0" smtClean="0">
                <a:ea typeface="+mn-ea"/>
                <a:cs typeface="Calibri" pitchFamily="34" charset="0"/>
              </a:rPr>
              <a:t>      </a:t>
            </a:r>
            <a:r>
              <a:rPr lang="en-US" kern="0" dirty="0" smtClean="0"/>
              <a:t>Implementation studies</a:t>
            </a:r>
            <a:endParaRPr lang="en-US" kern="0" dirty="0"/>
          </a:p>
        </p:txBody>
      </p:sp>
      <p:pic>
        <p:nvPicPr>
          <p:cNvPr id="17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52" y="9383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855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1466828-276D-2144-BC1C-29522FA08D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03"/>
          <a:stretch/>
        </p:blipFill>
        <p:spPr>
          <a:xfrm>
            <a:off x="153700" y="2060848"/>
            <a:ext cx="4634324" cy="4090833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13649" y="972913"/>
            <a:ext cx="9108504" cy="1224136"/>
          </a:xfrm>
          <a:prstGeom prst="rect">
            <a:avLst/>
          </a:prstGeom>
        </p:spPr>
        <p:txBody>
          <a:bodyPr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Clr>
                <a:srgbClr val="0C377B"/>
              </a:buClr>
            </a:pPr>
            <a:r>
              <a:rPr lang="en-US" sz="2000" b="1" dirty="0" smtClean="0">
                <a:solidFill>
                  <a:srgbClr val="0C377B"/>
                </a:solidFill>
              </a:rPr>
              <a:t>Two main IPs in A, G for both machines. </a:t>
            </a:r>
          </a:p>
          <a:p>
            <a:pPr>
              <a:spcBef>
                <a:spcPts val="600"/>
              </a:spcBef>
              <a:buClr>
                <a:srgbClr val="0C377B"/>
              </a:buClr>
            </a:pPr>
            <a:r>
              <a:rPr lang="en-US" sz="2000" b="1" dirty="0" smtClean="0">
                <a:solidFill>
                  <a:srgbClr val="0C377B"/>
                </a:solidFill>
              </a:rPr>
              <a:t>Common </a:t>
            </a:r>
            <a:r>
              <a:rPr lang="en-US" sz="2000" b="1" dirty="0">
                <a:solidFill>
                  <a:srgbClr val="0C377B"/>
                </a:solidFill>
              </a:rPr>
              <a:t>footprint </a:t>
            </a:r>
            <a:r>
              <a:rPr lang="en-US" sz="2000" b="1" dirty="0">
                <a:solidFill>
                  <a:srgbClr val="0C377B"/>
                </a:solidFill>
              </a:rPr>
              <a:t>except </a:t>
            </a:r>
            <a:r>
              <a:rPr lang="en-US" sz="2000" b="1" dirty="0">
                <a:solidFill>
                  <a:srgbClr val="0C377B"/>
                </a:solidFill>
              </a:rPr>
              <a:t>around </a:t>
            </a:r>
            <a:r>
              <a:rPr lang="en-US" sz="2000" b="1" dirty="0" smtClean="0">
                <a:solidFill>
                  <a:srgbClr val="0C377B"/>
                </a:solidFill>
              </a:rPr>
              <a:t>IPs.</a:t>
            </a:r>
            <a:endParaRPr lang="en-US" sz="2000" b="1" dirty="0">
              <a:solidFill>
                <a:srgbClr val="0C377B"/>
              </a:solidFill>
            </a:endParaRPr>
          </a:p>
          <a:p>
            <a:pPr>
              <a:spcBef>
                <a:spcPts val="600"/>
              </a:spcBef>
              <a:buClr>
                <a:srgbClr val="0C377B"/>
              </a:buClr>
            </a:pPr>
            <a:r>
              <a:rPr lang="en-US" sz="2000" b="1" dirty="0">
                <a:solidFill>
                  <a:srgbClr val="0C377B"/>
                </a:solidFill>
              </a:rPr>
              <a:t>FCC-ee asymmetric IR layout </a:t>
            </a:r>
            <a:r>
              <a:rPr lang="en-US" sz="2000" dirty="0">
                <a:solidFill>
                  <a:srgbClr val="0C377B"/>
                </a:solidFill>
              </a:rPr>
              <a:t>to limit synchrotron radiation</a:t>
            </a:r>
          </a:p>
        </p:txBody>
      </p:sp>
      <p:pic>
        <p:nvPicPr>
          <p:cNvPr id="9" name="Picture 8" descr="layout_c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873" y="1988840"/>
            <a:ext cx="4084623" cy="4254814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7806381" y="5485743"/>
            <a:ext cx="1512168" cy="751570"/>
          </a:xfrm>
          <a:prstGeom prst="rect">
            <a:avLst/>
          </a:prstGeom>
        </p:spPr>
        <p:txBody>
          <a:bodyPr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spcBef>
                <a:spcPts val="1000"/>
              </a:spcBef>
              <a:buClr>
                <a:srgbClr val="0C377B"/>
              </a:buClr>
              <a:buNone/>
            </a:pPr>
            <a:r>
              <a:rPr lang="en-US" b="1" dirty="0">
                <a:solidFill>
                  <a:srgbClr val="FF0000"/>
                </a:solidFill>
              </a:rPr>
              <a:t>FCC-</a:t>
            </a:r>
            <a:r>
              <a:rPr lang="en-US" b="1" dirty="0" err="1">
                <a:solidFill>
                  <a:srgbClr val="FF0000"/>
                </a:solidFill>
              </a:rPr>
              <a:t>hh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5496" y="5589240"/>
            <a:ext cx="1512168" cy="751570"/>
          </a:xfrm>
          <a:prstGeom prst="rect">
            <a:avLst/>
          </a:prstGeom>
        </p:spPr>
        <p:txBody>
          <a:bodyPr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spcBef>
                <a:spcPts val="1000"/>
              </a:spcBef>
              <a:buClr>
                <a:srgbClr val="0C377B"/>
              </a:buClr>
              <a:buNone/>
            </a:pPr>
            <a:r>
              <a:rPr lang="en-US" b="1" dirty="0">
                <a:solidFill>
                  <a:srgbClr val="FF0000"/>
                </a:solidFill>
              </a:rPr>
              <a:t>FCC-ee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   Common layouts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for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hh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&amp;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ee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3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821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8" y="56424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7" y="1498788"/>
            <a:ext cx="4536504" cy="46665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0032" y="1472426"/>
            <a:ext cx="4824536" cy="4686540"/>
          </a:xfrm>
          <a:prstGeom prst="rect">
            <a:avLst/>
          </a:prstGeom>
        </p:spPr>
      </p:pic>
      <p:sp>
        <p:nvSpPr>
          <p:cNvPr id="8" name="Content Placeholder 5"/>
          <p:cNvSpPr txBox="1">
            <a:spLocks/>
          </p:cNvSpPr>
          <p:nvPr/>
        </p:nvSpPr>
        <p:spPr>
          <a:xfrm>
            <a:off x="2339752" y="1052736"/>
            <a:ext cx="6768752" cy="1008112"/>
          </a:xfrm>
          <a:prstGeom prst="rect">
            <a:avLst/>
          </a:prstGeom>
        </p:spPr>
        <p:txBody>
          <a:bodyPr/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8056" lvl="1" indent="0">
              <a:buClr>
                <a:srgbClr val="DDDDDD"/>
              </a:buClr>
              <a:buNone/>
              <a:defRPr/>
            </a:pPr>
            <a:r>
              <a:rPr lang="en-US" sz="2800" b="1" dirty="0">
                <a:solidFill>
                  <a:srgbClr val="0C377B"/>
                </a:solidFill>
                <a:latin typeface="Arial"/>
              </a:rPr>
              <a:t>FCC-ee            FCC-</a:t>
            </a:r>
            <a:r>
              <a:rPr lang="en-US" sz="2800" b="1" dirty="0" err="1">
                <a:solidFill>
                  <a:srgbClr val="0C377B"/>
                </a:solidFill>
                <a:latin typeface="Arial"/>
              </a:rPr>
              <a:t>hh</a:t>
            </a:r>
            <a:endParaRPr lang="en-US" sz="2800" b="1" dirty="0">
              <a:solidFill>
                <a:srgbClr val="0C377B"/>
              </a:solidFill>
              <a:latin typeface="Arial"/>
            </a:endParaRPr>
          </a:p>
          <a:p>
            <a:pPr marL="448056" lvl="1" indent="0">
              <a:buClrTx/>
              <a:buNone/>
              <a:defRPr/>
            </a:pPr>
            <a:r>
              <a:rPr lang="en-US" sz="2400" b="1" dirty="0">
                <a:solidFill>
                  <a:srgbClr val="0C377B"/>
                </a:solidFill>
                <a:latin typeface="Arial"/>
              </a:rPr>
              <a:t>    5.5 m inner diameter</a:t>
            </a:r>
            <a:endParaRPr lang="en-US" sz="1400" dirty="0">
              <a:solidFill>
                <a:srgbClr val="0C377B"/>
              </a:solidFill>
              <a:latin typeface="Arial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Tunnel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integration in arcs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2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259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0" y="1844824"/>
            <a:ext cx="5648637" cy="4214734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1961565" y="2730798"/>
            <a:ext cx="2448272" cy="790408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4675660" y="3146937"/>
            <a:ext cx="144016" cy="549855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3836863" y="5197588"/>
            <a:ext cx="1470274" cy="338554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en-GB" sz="1600" dirty="0">
                <a:solidFill>
                  <a:srgbClr val="0C377B"/>
                </a:solidFill>
                <a:latin typeface="Arial"/>
              </a:rPr>
              <a:t>Marica Biagini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508104" y="1689690"/>
            <a:ext cx="3768195" cy="4570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de-AT" sz="2000" b="1" i="1" dirty="0">
                <a:solidFill>
                  <a:srgbClr val="0C377B"/>
                </a:solidFill>
                <a:latin typeface="Calibri"/>
              </a:rPr>
              <a:t>B-factories</a:t>
            </a:r>
            <a:r>
              <a:rPr lang="de-AT" sz="2000" b="1" i="1" dirty="0">
                <a:solidFill>
                  <a:srgbClr val="0C377B"/>
                </a:solidFill>
                <a:latin typeface="Calibri"/>
              </a:rPr>
              <a:t>:</a:t>
            </a:r>
            <a:r>
              <a:rPr lang="en-GB" sz="2000" b="1" i="1" dirty="0">
                <a:solidFill>
                  <a:srgbClr val="0C377B"/>
                </a:solidFill>
                <a:latin typeface="Calibri"/>
              </a:rPr>
              <a:t> </a:t>
            </a:r>
            <a:r>
              <a:rPr lang="en-GB" sz="2000" b="1" dirty="0">
                <a:solidFill>
                  <a:srgbClr val="0C377B"/>
                </a:solidFill>
                <a:latin typeface="Calibri"/>
              </a:rPr>
              <a:t>KEKB &amp; PEP-II:</a:t>
            </a:r>
          </a:p>
          <a:p>
            <a:pPr defTabSz="266693">
              <a:defRPr/>
            </a:pPr>
            <a:r>
              <a:rPr lang="en-GB" sz="2000" b="1" dirty="0" smtClean="0">
                <a:solidFill>
                  <a:srgbClr val="FF0000"/>
                </a:solidFill>
                <a:latin typeface="Calibri"/>
              </a:rPr>
              <a:t>double-ring </a:t>
            </a:r>
            <a:r>
              <a:rPr lang="en-GB" sz="2000" b="1" dirty="0">
                <a:solidFill>
                  <a:srgbClr val="FF0000"/>
                </a:solidFill>
                <a:latin typeface="Calibri"/>
              </a:rPr>
              <a:t>lepton colliders</a:t>
            </a:r>
            <a:r>
              <a:rPr lang="en-GB" sz="2000" b="1" dirty="0">
                <a:solidFill>
                  <a:srgbClr val="FF0000"/>
                </a:solidFill>
                <a:latin typeface="Calibri"/>
              </a:rPr>
              <a:t>, </a:t>
            </a:r>
          </a:p>
          <a:p>
            <a:pPr defTabSz="266693">
              <a:defRPr/>
            </a:pPr>
            <a:r>
              <a:rPr lang="en-GB" sz="2000" b="1" dirty="0" smtClean="0">
                <a:solidFill>
                  <a:srgbClr val="FF0000"/>
                </a:solidFill>
                <a:latin typeface="Calibri"/>
              </a:rPr>
              <a:t>high </a:t>
            </a:r>
            <a:r>
              <a:rPr lang="en-GB" sz="2000" b="1" dirty="0">
                <a:solidFill>
                  <a:srgbClr val="FF0000"/>
                </a:solidFill>
                <a:latin typeface="Calibri"/>
              </a:rPr>
              <a:t>beam currents,</a:t>
            </a:r>
            <a:endParaRPr lang="en-GB" sz="2000" b="1" dirty="0">
              <a:solidFill>
                <a:srgbClr val="0C377B"/>
              </a:solidFill>
              <a:latin typeface="Calibri"/>
            </a:endParaRPr>
          </a:p>
          <a:p>
            <a:pPr defTabSz="266693">
              <a:defRPr/>
            </a:pPr>
            <a:r>
              <a:rPr lang="en-GB" sz="2000" b="1" dirty="0" smtClean="0">
                <a:solidFill>
                  <a:srgbClr val="FF0000"/>
                </a:solidFill>
                <a:latin typeface="Calibri"/>
              </a:rPr>
              <a:t>top-up </a:t>
            </a:r>
            <a:r>
              <a:rPr lang="en-GB" sz="2000" b="1" dirty="0">
                <a:solidFill>
                  <a:srgbClr val="FF0000"/>
                </a:solidFill>
                <a:latin typeface="Calibri"/>
              </a:rPr>
              <a:t>injection</a:t>
            </a:r>
          </a:p>
          <a:p>
            <a:pPr defTabSz="266693">
              <a:defRPr/>
            </a:pPr>
            <a:r>
              <a:rPr lang="en-GB" sz="1100" b="1" dirty="0">
                <a:solidFill>
                  <a:srgbClr val="0C377B"/>
                </a:solidFill>
                <a:latin typeface="Calibri"/>
              </a:rPr>
              <a:t>  </a:t>
            </a:r>
          </a:p>
          <a:p>
            <a:pPr defTabSz="266693">
              <a:defRPr/>
            </a:pPr>
            <a:r>
              <a:rPr lang="en-GB" sz="2000" b="1" dirty="0">
                <a:solidFill>
                  <a:srgbClr val="0C377B"/>
                </a:solidFill>
                <a:latin typeface="Calibri"/>
              </a:rPr>
              <a:t>DAFNE: </a:t>
            </a:r>
            <a:r>
              <a:rPr lang="en-GB" sz="2000" b="1" dirty="0">
                <a:solidFill>
                  <a:srgbClr val="FF0000"/>
                </a:solidFill>
                <a:latin typeface="Calibri"/>
              </a:rPr>
              <a:t>crab waist, double ring</a:t>
            </a:r>
          </a:p>
          <a:p>
            <a:pPr defTabSz="914377">
              <a:defRPr/>
            </a:pPr>
            <a:endParaRPr lang="de-AT" sz="1200" b="1" i="1" dirty="0">
              <a:solidFill>
                <a:srgbClr val="0C377B"/>
              </a:solidFill>
              <a:latin typeface="Calibri"/>
            </a:endParaRPr>
          </a:p>
          <a:p>
            <a:pPr defTabSz="914377">
              <a:defRPr/>
            </a:pPr>
            <a:r>
              <a:rPr lang="de-AT" sz="2000" b="1" i="1" dirty="0">
                <a:solidFill>
                  <a:srgbClr val="0C377B"/>
                </a:solidFill>
                <a:latin typeface="Calibri"/>
              </a:rPr>
              <a:t>Super </a:t>
            </a:r>
            <a:r>
              <a:rPr lang="de-AT" sz="2000" b="1" i="1" dirty="0" smtClean="0">
                <a:solidFill>
                  <a:srgbClr val="0C377B"/>
                </a:solidFill>
                <a:latin typeface="Calibri"/>
              </a:rPr>
              <a:t>B-fact.,</a:t>
            </a:r>
            <a:r>
              <a:rPr lang="en-GB" sz="2000" b="1" i="1" dirty="0" smtClean="0">
                <a:solidFill>
                  <a:srgbClr val="0C377B"/>
                </a:solidFill>
                <a:latin typeface="Calibri"/>
              </a:rPr>
              <a:t> </a:t>
            </a:r>
            <a:r>
              <a:rPr lang="en-GB" sz="2000" b="1" dirty="0">
                <a:solidFill>
                  <a:srgbClr val="0C377B"/>
                </a:solidFill>
                <a:latin typeface="Calibri"/>
              </a:rPr>
              <a:t>S-KEKB: </a:t>
            </a:r>
            <a:r>
              <a:rPr lang="en-GB" sz="2000" b="1" dirty="0">
                <a:solidFill>
                  <a:srgbClr val="FF0000"/>
                </a:solidFill>
                <a:latin typeface="Calibri"/>
              </a:rPr>
              <a:t>low </a:t>
            </a:r>
            <a:r>
              <a:rPr lang="en-GB" sz="2000" b="1" dirty="0">
                <a:solidFill>
                  <a:srgbClr val="FF0000"/>
                </a:solidFill>
                <a:latin typeface="Symbol" panose="05050102010706020507" pitchFamily="18" charset="2"/>
              </a:rPr>
              <a:t>b</a:t>
            </a:r>
            <a:r>
              <a:rPr lang="en-GB" sz="2000" b="1" baseline="-25000" dirty="0">
                <a:solidFill>
                  <a:srgbClr val="FF0000"/>
                </a:solidFill>
                <a:latin typeface="Calibri"/>
              </a:rPr>
              <a:t>y</a:t>
            </a:r>
            <a:r>
              <a:rPr lang="en-GB" sz="2000" b="1" dirty="0">
                <a:solidFill>
                  <a:srgbClr val="FF0000"/>
                </a:solidFill>
                <a:latin typeface="Calibri"/>
              </a:rPr>
              <a:t>* </a:t>
            </a:r>
          </a:p>
          <a:p>
            <a:pPr defTabSz="914377">
              <a:defRPr/>
            </a:pPr>
            <a:endParaRPr lang="de-AT" sz="1200" b="1" i="1" dirty="0">
              <a:solidFill>
                <a:srgbClr val="0C377B"/>
              </a:solidFill>
              <a:latin typeface="Calibri"/>
            </a:endParaRPr>
          </a:p>
          <a:p>
            <a:pPr defTabSz="914377">
              <a:defRPr/>
            </a:pPr>
            <a:r>
              <a:rPr lang="en-GB" sz="2000" b="1" dirty="0" smtClean="0">
                <a:solidFill>
                  <a:srgbClr val="0C377B"/>
                </a:solidFill>
              </a:rPr>
              <a:t>LEP  </a:t>
            </a:r>
            <a:r>
              <a:rPr lang="en-GB" sz="2000" b="1" dirty="0">
                <a:solidFill>
                  <a:srgbClr val="FF0000"/>
                </a:solidFill>
              </a:rPr>
              <a:t>high energy</a:t>
            </a:r>
            <a:r>
              <a:rPr lang="en-GB" sz="2000" b="1" dirty="0">
                <a:solidFill>
                  <a:srgbClr val="0C377B"/>
                </a:solidFill>
              </a:rPr>
              <a:t>, </a:t>
            </a:r>
            <a:r>
              <a:rPr lang="en-GB" sz="2000" b="1" dirty="0">
                <a:solidFill>
                  <a:srgbClr val="0C377B"/>
                </a:solidFill>
              </a:rPr>
              <a:t>SR effects</a:t>
            </a:r>
          </a:p>
          <a:p>
            <a:pPr defTabSz="914377">
              <a:defRPr/>
            </a:pPr>
            <a:endParaRPr lang="en-GB" sz="1200" b="1" i="1" dirty="0">
              <a:solidFill>
                <a:srgbClr val="0C377B"/>
              </a:solidFill>
              <a:latin typeface="Calibri"/>
            </a:endParaRPr>
          </a:p>
          <a:p>
            <a:pPr defTabSz="914377">
              <a:defRPr/>
            </a:pPr>
            <a:r>
              <a:rPr lang="en-GB" sz="2000" b="1" dirty="0">
                <a:solidFill>
                  <a:srgbClr val="0C377B"/>
                </a:solidFill>
              </a:rPr>
              <a:t>VEPP-4M, LEP: </a:t>
            </a:r>
            <a:r>
              <a:rPr lang="en-GB" sz="2000" b="1" dirty="0" smtClean="0">
                <a:solidFill>
                  <a:srgbClr val="0C377B"/>
                </a:solidFill>
              </a:rPr>
              <a:t>                                      </a:t>
            </a:r>
            <a:r>
              <a:rPr lang="en-GB" sz="2000" b="1" dirty="0" smtClean="0">
                <a:solidFill>
                  <a:srgbClr val="FF0000"/>
                </a:solidFill>
                <a:latin typeface="Calibri"/>
              </a:rPr>
              <a:t>precision </a:t>
            </a:r>
            <a:r>
              <a:rPr lang="en-GB" sz="2000" b="1" dirty="0">
                <a:solidFill>
                  <a:srgbClr val="FF0000"/>
                </a:solidFill>
                <a:latin typeface="Calibri"/>
              </a:rPr>
              <a:t>E </a:t>
            </a:r>
            <a:r>
              <a:rPr lang="en-GB" sz="2000" b="1" dirty="0">
                <a:solidFill>
                  <a:srgbClr val="FF0000"/>
                </a:solidFill>
                <a:latin typeface="Calibri"/>
              </a:rPr>
              <a:t>calibration </a:t>
            </a:r>
            <a:endParaRPr lang="en-GB" sz="2000" b="1" dirty="0">
              <a:solidFill>
                <a:srgbClr val="FF0000"/>
              </a:solidFill>
              <a:latin typeface="Calibri"/>
            </a:endParaRPr>
          </a:p>
          <a:p>
            <a:pPr defTabSz="914377">
              <a:defRPr/>
            </a:pPr>
            <a:endParaRPr lang="en-GB" sz="1200" b="1" i="1" dirty="0">
              <a:solidFill>
                <a:srgbClr val="0C377B"/>
              </a:solidFill>
              <a:latin typeface="Calibri"/>
            </a:endParaRPr>
          </a:p>
          <a:p>
            <a:pPr defTabSz="914377">
              <a:defRPr/>
            </a:pPr>
            <a:r>
              <a:rPr lang="en-GB" sz="2000" b="1" dirty="0">
                <a:solidFill>
                  <a:srgbClr val="0C377B"/>
                </a:solidFill>
                <a:latin typeface="Calibri"/>
              </a:rPr>
              <a:t>KEKB: </a:t>
            </a:r>
            <a:r>
              <a:rPr lang="en-GB" sz="2000" b="1" i="1" dirty="0">
                <a:solidFill>
                  <a:srgbClr val="FF0000"/>
                </a:solidFill>
                <a:latin typeface="Calibri"/>
              </a:rPr>
              <a:t>e</a:t>
            </a:r>
            <a:r>
              <a:rPr lang="en-GB" sz="2000" b="1" baseline="30000" dirty="0">
                <a:solidFill>
                  <a:srgbClr val="FF0000"/>
                </a:solidFill>
                <a:latin typeface="Calibri"/>
              </a:rPr>
              <a:t>+</a:t>
            </a:r>
            <a:r>
              <a:rPr lang="en-GB" sz="2000" b="1" dirty="0">
                <a:solidFill>
                  <a:srgbClr val="FF0000"/>
                </a:solidFill>
                <a:latin typeface="Calibri"/>
              </a:rPr>
              <a:t> source </a:t>
            </a:r>
          </a:p>
          <a:p>
            <a:pPr defTabSz="914377">
              <a:defRPr/>
            </a:pPr>
            <a:endParaRPr lang="en-GB" sz="1200" b="1" i="1" dirty="0">
              <a:solidFill>
                <a:srgbClr val="0C377B"/>
              </a:solidFill>
              <a:latin typeface="Calibri"/>
            </a:endParaRPr>
          </a:p>
          <a:p>
            <a:pPr defTabSz="914377">
              <a:defRPr/>
            </a:pPr>
            <a:r>
              <a:rPr lang="en-GB" sz="2000" b="1" dirty="0">
                <a:solidFill>
                  <a:srgbClr val="0C377B"/>
                </a:solidFill>
                <a:latin typeface="Calibri"/>
              </a:rPr>
              <a:t>HERA, LEP, RHIC: spin gymnastics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3116" y="995333"/>
            <a:ext cx="9120883" cy="769441"/>
          </a:xfrm>
          <a:prstGeom prst="rect">
            <a:avLst/>
          </a:prstGeom>
          <a:solidFill>
            <a:srgbClr val="66FF66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 defTabSz="609585"/>
            <a:r>
              <a:rPr lang="en-GB" sz="2400" b="1" dirty="0" smtClean="0">
                <a:latin typeface="Calibri"/>
              </a:rPr>
              <a:t>FCC-ee reaches highest </a:t>
            </a:r>
            <a:r>
              <a:rPr lang="en-GB" sz="2400" b="1" dirty="0">
                <a:latin typeface="Calibri"/>
              </a:rPr>
              <a:t>luminosities &amp; energies</a:t>
            </a:r>
          </a:p>
          <a:p>
            <a:pPr algn="ctr" defTabSz="609585"/>
            <a:r>
              <a:rPr lang="en-GB" sz="2000" b="1" dirty="0">
                <a:latin typeface="Calibri"/>
              </a:rPr>
              <a:t>b</a:t>
            </a:r>
            <a:r>
              <a:rPr lang="en-GB" sz="2000" b="1" dirty="0" smtClean="0">
                <a:latin typeface="Calibri"/>
              </a:rPr>
              <a:t>y combining ingredients and well-proven concepts of </a:t>
            </a:r>
            <a:r>
              <a:rPr lang="en-GB" sz="2000" b="1" dirty="0">
                <a:latin typeface="Calibri"/>
              </a:rPr>
              <a:t>several recent </a:t>
            </a:r>
            <a:r>
              <a:rPr lang="en-GB" sz="2000" b="1" dirty="0" smtClean="0">
                <a:latin typeface="Calibri"/>
              </a:rPr>
              <a:t>colliders:</a:t>
            </a:r>
            <a:endParaRPr lang="en-GB" sz="2000" b="1" dirty="0"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415" y="1925879"/>
            <a:ext cx="668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/>
            <a:r>
              <a:rPr lang="en-US" sz="2400" i="1" dirty="0">
                <a:solidFill>
                  <a:srgbClr val="FF0000"/>
                </a:solidFill>
                <a:latin typeface="Calibri" panose="020F0502020204030204"/>
              </a:rPr>
              <a:t>L</a:t>
            </a:r>
            <a:r>
              <a:rPr lang="en-US" sz="2400" dirty="0">
                <a:solidFill>
                  <a:srgbClr val="FF0000"/>
                </a:solidFill>
                <a:latin typeface="Calibri" panose="020F0502020204030204"/>
              </a:rPr>
              <a:t>/IP</a:t>
            </a:r>
            <a:endParaRPr lang="en-GB" sz="2400" dirty="0">
              <a:solidFill>
                <a:srgbClr val="FF0000"/>
              </a:solidFill>
              <a:latin typeface="Calibri" panose="020F0502020204030204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1897385" y="2804832"/>
            <a:ext cx="334147" cy="655672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3174966" y="2317347"/>
            <a:ext cx="10735" cy="374270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 flipV="1">
            <a:off x="2451240" y="2571611"/>
            <a:ext cx="326410" cy="194040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3394643" y="2471355"/>
            <a:ext cx="661598" cy="259026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3435421" y="2141842"/>
            <a:ext cx="488507" cy="14870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3077562" y="3146937"/>
            <a:ext cx="1598098" cy="1035583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FCC-ee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– EW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factory:</a:t>
            </a:r>
            <a:r>
              <a:rPr lang="en-US" sz="3200" kern="0" dirty="0" smtClean="0">
                <a:latin typeface="Arial"/>
              </a:rPr>
              <a:t> performance</a:t>
            </a:r>
            <a:endParaRPr lang="en-US" sz="32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36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29"/>
          <a:stretch/>
        </p:blipFill>
        <p:spPr>
          <a:xfrm>
            <a:off x="36969" y="4337425"/>
            <a:ext cx="2656909" cy="178066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932040" y="1052738"/>
            <a:ext cx="4248472" cy="2855659"/>
          </a:xfrm>
        </p:spPr>
        <p:txBody>
          <a:bodyPr>
            <a:normAutofit lnSpcReduction="10000"/>
          </a:bodyPr>
          <a:lstStyle/>
          <a:p>
            <a:pPr>
              <a:buClr>
                <a:schemeClr val="tx2"/>
              </a:buClr>
            </a:pPr>
            <a:r>
              <a:rPr lang="en-US" sz="1600" dirty="0" smtClean="0"/>
              <a:t>Aim </a:t>
            </a:r>
            <a:r>
              <a:rPr lang="en-US" sz="1600" dirty="0"/>
              <a:t>at </a:t>
            </a:r>
            <a:r>
              <a:rPr lang="en-US" sz="1600" b="1" dirty="0">
                <a:solidFill>
                  <a:srgbClr val="FF0000"/>
                </a:solidFill>
              </a:rPr>
              <a:t>~one order of magnitude performance increase </a:t>
            </a:r>
            <a:r>
              <a:rPr lang="en-US" sz="1600" dirty="0"/>
              <a:t>in both </a:t>
            </a:r>
            <a:r>
              <a:rPr lang="en-US" sz="1600" b="1" dirty="0">
                <a:solidFill>
                  <a:srgbClr val="FF0000"/>
                </a:solidFill>
              </a:rPr>
              <a:t>energy and luminosity w.r.t LHC</a:t>
            </a:r>
          </a:p>
          <a:p>
            <a:pPr>
              <a:buClr>
                <a:schemeClr val="tx2"/>
              </a:buClr>
            </a:pPr>
            <a:r>
              <a:rPr lang="en-US" sz="1600" b="1" dirty="0">
                <a:solidFill>
                  <a:srgbClr val="FF0000"/>
                </a:solidFill>
              </a:rPr>
              <a:t>100+ </a:t>
            </a:r>
            <a:r>
              <a:rPr lang="en-US" sz="1600" b="1" dirty="0" err="1">
                <a:solidFill>
                  <a:srgbClr val="FF0000"/>
                </a:solidFill>
              </a:rPr>
              <a:t>TeV</a:t>
            </a:r>
            <a:r>
              <a:rPr lang="en-US" sz="1600" b="1" dirty="0">
                <a:solidFill>
                  <a:srgbClr val="FF0000"/>
                </a:solidFill>
              </a:rPr>
              <a:t> cm collision energy </a:t>
            </a:r>
            <a:r>
              <a:rPr lang="en-US" sz="1600" dirty="0"/>
              <a:t>(vs 14 </a:t>
            </a:r>
            <a:r>
              <a:rPr lang="en-US" sz="1600" dirty="0" err="1"/>
              <a:t>TeV</a:t>
            </a:r>
            <a:r>
              <a:rPr lang="en-US" sz="1600" dirty="0"/>
              <a:t> for LHC)</a:t>
            </a:r>
            <a:r>
              <a:rPr lang="en-US" sz="1600" dirty="0">
                <a:sym typeface="Wingdings" panose="05000000000000000000" pitchFamily="2" charset="2"/>
              </a:rPr>
              <a:t> </a:t>
            </a:r>
            <a:endParaRPr lang="en-US" sz="1600" dirty="0"/>
          </a:p>
          <a:p>
            <a:pPr>
              <a:buClr>
                <a:schemeClr val="tx2"/>
              </a:buClr>
            </a:pPr>
            <a:r>
              <a:rPr lang="en-US" sz="1600" b="1" dirty="0">
                <a:solidFill>
                  <a:srgbClr val="FF0000"/>
                </a:solidFill>
              </a:rPr>
              <a:t>20 ab</a:t>
            </a:r>
            <a:r>
              <a:rPr lang="en-US" sz="1600" b="1" baseline="30000" dirty="0">
                <a:solidFill>
                  <a:srgbClr val="FF0000"/>
                </a:solidFill>
              </a:rPr>
              <a:t>-1</a:t>
            </a:r>
            <a:r>
              <a:rPr lang="en-US" sz="1600" b="1" dirty="0">
                <a:solidFill>
                  <a:srgbClr val="FF0000"/>
                </a:solidFill>
              </a:rPr>
              <a:t> per experiment collected over 25 years </a:t>
            </a:r>
            <a:r>
              <a:rPr lang="en-US" sz="1600" dirty="0"/>
              <a:t>of operation time (vs 3 </a:t>
            </a:r>
            <a:r>
              <a:rPr lang="en-US" sz="1600" dirty="0"/>
              <a:t>ab</a:t>
            </a:r>
            <a:r>
              <a:rPr lang="en-US" sz="1600" baseline="30000" dirty="0"/>
              <a:t>-1</a:t>
            </a:r>
            <a:r>
              <a:rPr lang="en-US" sz="1600" dirty="0"/>
              <a:t> </a:t>
            </a:r>
            <a:r>
              <a:rPr lang="en-US" sz="1600" dirty="0"/>
              <a:t>for LHC).</a:t>
            </a:r>
          </a:p>
          <a:p>
            <a:pPr>
              <a:buClr>
                <a:schemeClr val="tx2"/>
              </a:buClr>
            </a:pPr>
            <a:r>
              <a:rPr lang="en-US" sz="1600" dirty="0"/>
              <a:t>Similar performance increase as from </a:t>
            </a:r>
            <a:r>
              <a:rPr lang="en-US" sz="1600" dirty="0" err="1"/>
              <a:t>Tevatron</a:t>
            </a:r>
            <a:r>
              <a:rPr lang="en-US" sz="1600" dirty="0"/>
              <a:t> to LHC.</a:t>
            </a:r>
          </a:p>
          <a:p>
            <a:pPr>
              <a:buClr>
                <a:schemeClr val="tx2"/>
              </a:buClr>
            </a:pPr>
            <a:r>
              <a:rPr lang="en-US" sz="1600" b="1" dirty="0">
                <a:solidFill>
                  <a:srgbClr val="FF0000"/>
                </a:solidFill>
              </a:rPr>
              <a:t>Key technology: High-field magnets</a:t>
            </a:r>
          </a:p>
        </p:txBody>
      </p:sp>
      <p:pic>
        <p:nvPicPr>
          <p:cNvPr id="10" name="Picture 9" descr="Screen Shot 2016-06-21 at 21.36.31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866" y="4501221"/>
            <a:ext cx="869406" cy="871994"/>
          </a:xfrm>
          <a:prstGeom prst="rect">
            <a:avLst/>
          </a:prstGeom>
        </p:spPr>
      </p:pic>
      <p:pic>
        <p:nvPicPr>
          <p:cNvPr id="13" name="Picture 12" descr="Screen Shot 2016-06-21 at 21.39.33.pn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735" y="5220701"/>
            <a:ext cx="902617" cy="87259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960720" y="3861048"/>
            <a:ext cx="32197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defRPr/>
            </a:pPr>
            <a:r>
              <a:rPr lang="en-US" b="1" dirty="0">
                <a:solidFill>
                  <a:srgbClr val="0C377B"/>
                </a:solidFill>
                <a:latin typeface="Arial"/>
              </a:rPr>
              <a:t>t</a:t>
            </a:r>
            <a:r>
              <a:rPr lang="en-US" b="1" dirty="0">
                <a:solidFill>
                  <a:srgbClr val="0C377B"/>
                </a:solidFill>
                <a:latin typeface="Arial"/>
              </a:rPr>
              <a:t>o 16 T Nb</a:t>
            </a:r>
            <a:r>
              <a:rPr lang="en-US" b="1" baseline="-25000" dirty="0">
                <a:solidFill>
                  <a:srgbClr val="0C377B"/>
                </a:solidFill>
                <a:latin typeface="Arial"/>
              </a:rPr>
              <a:t>3</a:t>
            </a:r>
            <a:r>
              <a:rPr lang="en-US" b="1" dirty="0">
                <a:solidFill>
                  <a:srgbClr val="0C377B"/>
                </a:solidFill>
                <a:latin typeface="Arial"/>
              </a:rPr>
              <a:t>Sn </a:t>
            </a:r>
          </a:p>
          <a:p>
            <a:pPr algn="ctr" defTabSz="457200">
              <a:defRPr/>
            </a:pPr>
            <a:r>
              <a:rPr lang="en-US" b="1" dirty="0" err="1">
                <a:solidFill>
                  <a:srgbClr val="0C377B"/>
                </a:solidFill>
                <a:latin typeface="Arial"/>
              </a:rPr>
              <a:t>EuroCirCol</a:t>
            </a:r>
            <a:r>
              <a:rPr lang="en-US" b="1" dirty="0">
                <a:solidFill>
                  <a:srgbClr val="0C377B"/>
                </a:solidFill>
                <a:latin typeface="Arial"/>
              </a:rPr>
              <a:t>, Chart, US MDP </a:t>
            </a:r>
            <a:endParaRPr lang="en-US" b="1" dirty="0">
              <a:solidFill>
                <a:srgbClr val="0C377B"/>
              </a:solidFill>
              <a:latin typeface="Arial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5240619"/>
            <a:ext cx="857518" cy="85267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072879"/>
            <a:ext cx="5042341" cy="267362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0090" y="3861048"/>
            <a:ext cx="2659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defRPr/>
            </a:pPr>
            <a:r>
              <a:rPr lang="en-US" b="1" dirty="0">
                <a:solidFill>
                  <a:srgbClr val="0C377B"/>
                </a:solidFill>
                <a:latin typeface="Arial"/>
              </a:rPr>
              <a:t>From LHC </a:t>
            </a:r>
            <a:r>
              <a:rPr lang="en-US" b="1" dirty="0" err="1">
                <a:solidFill>
                  <a:srgbClr val="0C377B"/>
                </a:solidFill>
                <a:latin typeface="Arial"/>
              </a:rPr>
              <a:t>technolog</a:t>
            </a:r>
            <a:r>
              <a:rPr lang="en-US" b="1" dirty="0">
                <a:solidFill>
                  <a:srgbClr val="0C377B"/>
                </a:solidFill>
                <a:latin typeface="Arial"/>
              </a:rPr>
              <a:t>y </a:t>
            </a:r>
          </a:p>
          <a:p>
            <a:pPr algn="ctr" defTabSz="457200">
              <a:defRPr/>
            </a:pPr>
            <a:r>
              <a:rPr lang="en-US" b="1" dirty="0">
                <a:solidFill>
                  <a:srgbClr val="0C377B"/>
                </a:solidFill>
                <a:latin typeface="Arial"/>
              </a:rPr>
              <a:t>8.3 T </a:t>
            </a:r>
            <a:r>
              <a:rPr lang="en-US" b="1" dirty="0" err="1">
                <a:solidFill>
                  <a:srgbClr val="0C377B"/>
                </a:solidFill>
                <a:latin typeface="Arial"/>
              </a:rPr>
              <a:t>NbTi</a:t>
            </a:r>
            <a:endParaRPr lang="en-US" dirty="0">
              <a:solidFill>
                <a:srgbClr val="0C377B"/>
              </a:solidFill>
              <a:latin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80201" y="3862789"/>
            <a:ext cx="2787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defRPr/>
            </a:pPr>
            <a:r>
              <a:rPr lang="en-US" b="1" dirty="0">
                <a:solidFill>
                  <a:srgbClr val="0C377B"/>
                </a:solidFill>
                <a:latin typeface="Arial"/>
              </a:rPr>
              <a:t>via HL-LHC </a:t>
            </a:r>
            <a:r>
              <a:rPr lang="en-US" b="1" dirty="0" err="1">
                <a:solidFill>
                  <a:srgbClr val="0C377B"/>
                </a:solidFill>
                <a:latin typeface="Arial"/>
              </a:rPr>
              <a:t>technolog</a:t>
            </a:r>
            <a:r>
              <a:rPr lang="en-US" b="1" dirty="0">
                <a:solidFill>
                  <a:srgbClr val="0C377B"/>
                </a:solidFill>
                <a:latin typeface="Arial"/>
              </a:rPr>
              <a:t>y </a:t>
            </a:r>
          </a:p>
          <a:p>
            <a:pPr algn="ctr" defTabSz="457200">
              <a:defRPr/>
            </a:pPr>
            <a:r>
              <a:rPr lang="en-US" b="1" dirty="0">
                <a:solidFill>
                  <a:srgbClr val="0C377B"/>
                </a:solidFill>
                <a:latin typeface="Arial"/>
              </a:rPr>
              <a:t>11 </a:t>
            </a:r>
            <a:r>
              <a:rPr lang="en-US" b="1" dirty="0">
                <a:solidFill>
                  <a:srgbClr val="0C377B"/>
                </a:solidFill>
              </a:rPr>
              <a:t>T </a:t>
            </a:r>
            <a:r>
              <a:rPr lang="en-US" b="1" dirty="0">
                <a:solidFill>
                  <a:srgbClr val="0C377B"/>
                </a:solidFill>
              </a:rPr>
              <a:t>Nb</a:t>
            </a:r>
            <a:r>
              <a:rPr lang="en-US" b="1" baseline="-25000" dirty="0">
                <a:solidFill>
                  <a:srgbClr val="0C377B"/>
                </a:solidFill>
              </a:rPr>
              <a:t>3</a:t>
            </a:r>
            <a:r>
              <a:rPr lang="en-US" b="1" dirty="0">
                <a:solidFill>
                  <a:srgbClr val="0C377B"/>
                </a:solidFill>
              </a:rPr>
              <a:t>Sn</a:t>
            </a:r>
            <a:endParaRPr lang="en-US" dirty="0">
              <a:solidFill>
                <a:srgbClr val="0C377B"/>
              </a:solidFill>
              <a:latin typeface="Arial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2771800" y="1850366"/>
            <a:ext cx="576064" cy="393292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3464170" y="1368478"/>
            <a:ext cx="576064" cy="393292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2485538" y="5415431"/>
            <a:ext cx="830589" cy="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5541611" y="5445224"/>
            <a:ext cx="830589" cy="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6" name="Picture 15" descr="Screen Shot 2016-06-21 at 21.43.00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179" y="4556469"/>
            <a:ext cx="915286" cy="888755"/>
          </a:xfrm>
          <a:prstGeom prst="rect">
            <a:avLst/>
          </a:prstGeom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FCC-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hh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3200" kern="0" dirty="0" smtClean="0">
                <a:latin typeface="Arial"/>
              </a:rPr>
              <a:t> performance</a:t>
            </a:r>
            <a:endParaRPr lang="en-US" sz="32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200" y="4450193"/>
            <a:ext cx="2216764" cy="166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24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179512" y="1556792"/>
            <a:ext cx="8856984" cy="326350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88000" defTabSz="457200" eaLnBrk="0" fontAlgn="base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defRPr/>
            </a:pPr>
            <a:r>
              <a:rPr lang="fr-CH" b="1" dirty="0">
                <a:solidFill>
                  <a:srgbClr val="002060"/>
                </a:solidFill>
              </a:rPr>
              <a:t>Introduction</a:t>
            </a:r>
            <a:r>
              <a:rPr lang="fr-CH" b="1" dirty="0">
                <a:solidFill>
                  <a:srgbClr val="002060"/>
                </a:solidFill>
              </a:rPr>
              <a:t> to FCC </a:t>
            </a:r>
            <a:r>
              <a:rPr lang="fr-CH" b="1" dirty="0" err="1">
                <a:solidFill>
                  <a:srgbClr val="002060"/>
                </a:solidFill>
              </a:rPr>
              <a:t>study</a:t>
            </a:r>
            <a:r>
              <a:rPr lang="fr-CH" b="1" dirty="0">
                <a:solidFill>
                  <a:srgbClr val="002060"/>
                </a:solidFill>
              </a:rPr>
              <a:t> goals and organisation</a:t>
            </a:r>
            <a:endParaRPr lang="fr-CH" dirty="0">
              <a:solidFill>
                <a:srgbClr val="002060"/>
              </a:solidFill>
              <a:sym typeface="Symbol"/>
            </a:endParaRPr>
          </a:p>
          <a:p>
            <a:pPr indent="-288000" defTabSz="457200" eaLnBrk="0" fontAlgn="base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defRPr/>
            </a:pPr>
            <a:endParaRPr lang="fr-CH" b="1" dirty="0">
              <a:solidFill>
                <a:srgbClr val="002060"/>
              </a:solidFill>
            </a:endParaRPr>
          </a:p>
          <a:p>
            <a:pPr indent="-288000" defTabSz="457200" eaLnBrk="0" fontAlgn="base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2060"/>
                </a:solidFill>
              </a:rPr>
              <a:t>Results of FCC phase 1 conceptual design study and </a:t>
            </a:r>
            <a:r>
              <a:rPr lang="en-US" b="1" dirty="0" smtClean="0">
                <a:solidFill>
                  <a:srgbClr val="002060"/>
                </a:solidFill>
              </a:rPr>
              <a:t>input </a:t>
            </a:r>
            <a:r>
              <a:rPr lang="en-US" b="1" dirty="0">
                <a:solidFill>
                  <a:srgbClr val="002060"/>
                </a:solidFill>
              </a:rPr>
              <a:t>to  European Particle Physics Strategy Update (EPPSU)</a:t>
            </a:r>
          </a:p>
          <a:p>
            <a:pPr indent="-288000" defTabSz="457200" eaLnBrk="0" fontAlgn="base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2060"/>
              </a:solidFill>
            </a:endParaRPr>
          </a:p>
          <a:p>
            <a:pPr indent="-288000" defTabSz="457200" eaLnBrk="0" fontAlgn="base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defRPr/>
            </a:pPr>
            <a:r>
              <a:rPr lang="en-US" b="1" dirty="0" smtClean="0">
                <a:solidFill>
                  <a:srgbClr val="002060"/>
                </a:solidFill>
              </a:rPr>
              <a:t>Next steps and outlook </a:t>
            </a:r>
            <a:r>
              <a:rPr lang="en-US" b="1" dirty="0">
                <a:solidFill>
                  <a:srgbClr val="002060"/>
                </a:solidFill>
              </a:rPr>
              <a:t>2019 – </a:t>
            </a:r>
            <a:r>
              <a:rPr lang="en-US" b="1" dirty="0" smtClean="0">
                <a:solidFill>
                  <a:srgbClr val="002060"/>
                </a:solidFill>
              </a:rPr>
              <a:t>2026</a:t>
            </a:r>
            <a:endParaRPr lang="fr-CH" b="1" dirty="0">
              <a:solidFill>
                <a:srgbClr val="002060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1900" y="-1212"/>
            <a:ext cx="91459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dirty="0" smtClean="0">
                <a:ea typeface="+mn-ea"/>
                <a:cs typeface="Calibri" pitchFamily="34" charset="0"/>
              </a:rPr>
              <a:t> </a:t>
            </a:r>
            <a:r>
              <a:rPr lang="en-US" sz="3200" kern="0" dirty="0" smtClean="0">
                <a:latin typeface="Arial"/>
              </a:rPr>
              <a:t>Contents</a:t>
            </a:r>
            <a:endParaRPr lang="en-US" sz="3200" kern="0" dirty="0">
              <a:latin typeface="Arial"/>
            </a:endParaRPr>
          </a:p>
        </p:txBody>
      </p:sp>
      <p:pic>
        <p:nvPicPr>
          <p:cNvPr id="10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52" y="9383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881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-36512" y="0"/>
            <a:ext cx="9180512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kern="0" dirty="0">
                <a:latin typeface="Arial"/>
              </a:rPr>
              <a:t>     </a:t>
            </a:r>
            <a:r>
              <a:rPr lang="en-US" sz="2800" kern="0" dirty="0" smtClean="0">
                <a:latin typeface="Arial"/>
              </a:rPr>
              <a:t>              FCC </a:t>
            </a:r>
            <a:r>
              <a:rPr lang="en-US" sz="2800" kern="0" dirty="0">
                <a:latin typeface="Arial"/>
              </a:rPr>
              <a:t>integrated project technical schedule</a:t>
            </a:r>
            <a:endParaRPr lang="en-US" sz="2800" kern="0" dirty="0">
              <a:latin typeface="Arial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-36512" y="5445224"/>
            <a:ext cx="9145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kern="0" dirty="0">
                <a:solidFill>
                  <a:srgbClr val="0C377B"/>
                </a:solidFill>
              </a:rPr>
              <a:t>FCC integrated project plan is fully integrated with HL-LHC exploitation </a:t>
            </a:r>
            <a:endParaRPr lang="en-US" sz="2000" b="1" kern="0" dirty="0" smtClean="0">
              <a:solidFill>
                <a:srgbClr val="0C377B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kern="0" dirty="0" smtClean="0">
                <a:solidFill>
                  <a:srgbClr val="0C377B"/>
                </a:solidFill>
              </a:rPr>
              <a:t>provides </a:t>
            </a:r>
            <a:r>
              <a:rPr lang="en-US" sz="2000" b="1" kern="0" dirty="0">
                <a:solidFill>
                  <a:srgbClr val="0C377B"/>
                </a:solidFill>
              </a:rPr>
              <a:t>for seamless further continuation of HEP in Europe.</a:t>
            </a:r>
            <a:endParaRPr lang="en-US" sz="2000" b="1" kern="0" dirty="0">
              <a:solidFill>
                <a:srgbClr val="0C377B"/>
              </a:solidFill>
            </a:endParaRPr>
          </a:p>
        </p:txBody>
      </p:sp>
      <p:pic>
        <p:nvPicPr>
          <p:cNvPr id="78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75884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7" y="1124744"/>
            <a:ext cx="9108504" cy="43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81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1092" y="1025944"/>
            <a:ext cx="3219420" cy="233956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496" y="1268760"/>
            <a:ext cx="832870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en-US" sz="2000" b="1" dirty="0" smtClean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GB" sz="2000" b="1" dirty="0" err="1" smtClean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onstruction</a:t>
            </a:r>
            <a:r>
              <a:rPr lang="en-GB" sz="2000" b="1" dirty="0" smtClean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cost </a:t>
            </a:r>
            <a:r>
              <a:rPr lang="en-GB" sz="2000" b="1" dirty="0" smtClean="0">
                <a:solidFill>
                  <a:srgbClr val="FF33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phase1 (</a:t>
            </a:r>
            <a:r>
              <a:rPr lang="en-GB" sz="2000" b="1" dirty="0">
                <a:solidFill>
                  <a:srgbClr val="FF33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FCC-ee) </a:t>
            </a:r>
            <a:r>
              <a:rPr lang="en-GB" sz="2000" b="1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en-GB" sz="2000" b="1" dirty="0" smtClean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11,6 BCHF</a:t>
            </a:r>
            <a:r>
              <a:rPr lang="en-GB" sz="2000" dirty="0" smtClean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sz="2000" dirty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spcBef>
                <a:spcPts val="400"/>
              </a:spcBef>
              <a:spcAft>
                <a:spcPts val="400"/>
              </a:spcAft>
              <a:buFontTx/>
              <a:buChar char="-"/>
            </a:pPr>
            <a:r>
              <a:rPr lang="en-GB" sz="2000" dirty="0" smtClean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5,4</a:t>
            </a:r>
            <a:r>
              <a:rPr lang="en-GB" sz="20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GB" sz="2000" dirty="0" smtClean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BCHF </a:t>
            </a:r>
            <a:r>
              <a:rPr lang="en-GB" sz="20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for civil </a:t>
            </a:r>
            <a:r>
              <a:rPr lang="en-GB" sz="2000" dirty="0" smtClean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engineering </a:t>
            </a:r>
            <a:r>
              <a:rPr lang="en-GB" sz="20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(47%)</a:t>
            </a:r>
            <a:endParaRPr lang="en-GB" sz="2000" dirty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spcBef>
                <a:spcPts val="400"/>
              </a:spcBef>
              <a:spcAft>
                <a:spcPts val="400"/>
              </a:spcAft>
              <a:buFontTx/>
              <a:buChar char="-"/>
            </a:pPr>
            <a:r>
              <a:rPr lang="en-GB" sz="2000" dirty="0" smtClean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2,2</a:t>
            </a:r>
            <a:r>
              <a:rPr lang="en-GB" sz="20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GB" sz="2000" dirty="0" smtClean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BCHF </a:t>
            </a:r>
            <a:r>
              <a:rPr lang="en-GB" sz="20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for technical infrastructure (19%)</a:t>
            </a:r>
          </a:p>
          <a:p>
            <a:pPr marL="342900" indent="-342900" algn="just">
              <a:spcBef>
                <a:spcPts val="400"/>
              </a:spcBef>
              <a:spcAft>
                <a:spcPts val="400"/>
              </a:spcAft>
              <a:buFontTx/>
              <a:buChar char="-"/>
            </a:pPr>
            <a:r>
              <a:rPr lang="en-GB" sz="2000" dirty="0" smtClean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4,0 </a:t>
            </a:r>
            <a:r>
              <a:rPr lang="en-GB" sz="20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GB" sz="2000" dirty="0" smtClean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CHF </a:t>
            </a:r>
            <a:r>
              <a:rPr lang="en-GB" sz="20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accelerator and injector (34%)</a:t>
            </a:r>
            <a:endParaRPr lang="en-GB" sz="2000" dirty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2438" y="3717032"/>
            <a:ext cx="4036106" cy="244827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5496" y="3284984"/>
            <a:ext cx="6624736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en-GB" sz="20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Construction </a:t>
            </a:r>
            <a:r>
              <a:rPr lang="en-GB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cost </a:t>
            </a:r>
            <a:r>
              <a:rPr lang="en-GB" sz="2000" b="1" dirty="0">
                <a:solidFill>
                  <a:srgbClr val="FF33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phase 2 (FCC-</a:t>
            </a:r>
            <a:r>
              <a:rPr lang="en-GB" sz="2000" b="1" dirty="0" err="1">
                <a:solidFill>
                  <a:srgbClr val="FF33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hh</a:t>
            </a:r>
            <a:r>
              <a:rPr lang="en-GB" sz="2000" b="1" dirty="0">
                <a:solidFill>
                  <a:srgbClr val="FF33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GB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is </a:t>
            </a:r>
            <a:r>
              <a:rPr lang="en-GB" sz="20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17,0 BCHF</a:t>
            </a:r>
            <a:r>
              <a:rPr lang="en-GB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GB" sz="2000" dirty="0" smtClean="0">
                <a:latin typeface="Arial    "/>
                <a:ea typeface="Calibri" panose="020F0502020204030204" pitchFamily="34" charset="0"/>
                <a:cs typeface="Times New Roman" panose="02020603050405020304" pitchFamily="18" charset="0"/>
              </a:rPr>
              <a:t>13,6 </a:t>
            </a:r>
            <a:r>
              <a:rPr lang="en-GB" sz="2000" dirty="0">
                <a:latin typeface="Arial    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GB" sz="2000" dirty="0" smtClean="0">
                <a:latin typeface="Arial    "/>
                <a:ea typeface="Calibri" panose="020F0502020204030204" pitchFamily="34" charset="0"/>
                <a:cs typeface="Times New Roman" panose="02020603050405020304" pitchFamily="18" charset="0"/>
              </a:rPr>
              <a:t>CHF </a:t>
            </a:r>
            <a:r>
              <a:rPr lang="en-GB" sz="2000" dirty="0">
                <a:latin typeface="Arial    "/>
                <a:ea typeface="Calibri" panose="020F0502020204030204" pitchFamily="34" charset="0"/>
                <a:cs typeface="Times New Roman" panose="02020603050405020304" pitchFamily="18" charset="0"/>
              </a:rPr>
              <a:t>accelerator and injector (57%)</a:t>
            </a:r>
          </a:p>
          <a:p>
            <a:pPr marL="742950" lvl="1" indent="-285750">
              <a:buFontTx/>
              <a:buChar char="-"/>
            </a:pPr>
            <a:r>
              <a:rPr lang="en-GB" dirty="0">
                <a:latin typeface="Arial    "/>
                <a:ea typeface="Calibri" panose="020F0502020204030204" pitchFamily="34" charset="0"/>
                <a:cs typeface="Times New Roman" panose="02020603050405020304" pitchFamily="18" charset="0"/>
              </a:rPr>
              <a:t>Major part </a:t>
            </a:r>
            <a:r>
              <a:rPr lang="en-GB" dirty="0" smtClean="0">
                <a:latin typeface="Arial    "/>
                <a:ea typeface="Calibri" panose="020F0502020204030204" pitchFamily="34" charset="0"/>
                <a:cs typeface="Times New Roman" panose="02020603050405020304" pitchFamily="18" charset="0"/>
              </a:rPr>
              <a:t>for4,700 </a:t>
            </a:r>
            <a:r>
              <a:rPr lang="en-GB" dirty="0">
                <a:latin typeface="Arial    "/>
                <a:ea typeface="Calibri" panose="020F0502020204030204" pitchFamily="34" charset="0"/>
                <a:cs typeface="Times New Roman" panose="02020603050405020304" pitchFamily="18" charset="0"/>
              </a:rPr>
              <a:t>Nb</a:t>
            </a:r>
            <a:r>
              <a:rPr lang="en-GB" baseline="-25000" dirty="0">
                <a:latin typeface="Arial    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GB" dirty="0">
                <a:latin typeface="Arial    "/>
                <a:ea typeface="Calibri" panose="020F0502020204030204" pitchFamily="34" charset="0"/>
                <a:cs typeface="Times New Roman" panose="02020603050405020304" pitchFamily="18" charset="0"/>
              </a:rPr>
              <a:t>Sn 16 T main dipole magnets, </a:t>
            </a:r>
            <a:r>
              <a:rPr lang="en-GB" dirty="0" smtClean="0">
                <a:latin typeface="Arial    "/>
                <a:ea typeface="Calibri" panose="020F0502020204030204" pitchFamily="34" charset="0"/>
                <a:cs typeface="Times New Roman" panose="02020603050405020304" pitchFamily="18" charset="0"/>
              </a:rPr>
              <a:t> totalling 9,4 </a:t>
            </a:r>
            <a:r>
              <a:rPr lang="en-GB" dirty="0">
                <a:latin typeface="Arial    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GB" dirty="0" smtClean="0">
                <a:latin typeface="Arial    "/>
                <a:ea typeface="Calibri" panose="020F0502020204030204" pitchFamily="34" charset="0"/>
                <a:cs typeface="Times New Roman" panose="02020603050405020304" pitchFamily="18" charset="0"/>
              </a:rPr>
              <a:t>CHF</a:t>
            </a:r>
            <a:r>
              <a:rPr lang="en-GB" dirty="0">
                <a:latin typeface="Arial    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dirty="0" smtClean="0">
                <a:latin typeface="Arial    "/>
                <a:ea typeface="Calibri" panose="020F0502020204030204" pitchFamily="34" charset="0"/>
                <a:cs typeface="Times New Roman" panose="02020603050405020304" pitchFamily="18" charset="0"/>
              </a:rPr>
              <a:t>targeting 2</a:t>
            </a:r>
            <a:r>
              <a:rPr lang="en-GB" dirty="0">
                <a:latin typeface="Arial    "/>
                <a:ea typeface="Calibri" panose="020F0502020204030204" pitchFamily="34" charset="0"/>
                <a:cs typeface="Times New Roman" panose="02020603050405020304" pitchFamily="18" charset="0"/>
              </a:rPr>
              <a:t> MCHF/magnet. </a:t>
            </a:r>
          </a:p>
          <a:p>
            <a:pPr marL="342900" indent="-342900" algn="just">
              <a:spcBef>
                <a:spcPts val="400"/>
              </a:spcBef>
              <a:spcAft>
                <a:spcPts val="400"/>
              </a:spcAft>
              <a:buFontTx/>
              <a:buChar char="-"/>
            </a:pPr>
            <a:r>
              <a:rPr lang="en-GB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CE and TI </a:t>
            </a:r>
            <a:r>
              <a:rPr lang="en-GB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from FCC-ee </a:t>
            </a:r>
            <a:r>
              <a:rPr lang="en-GB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re-used</a:t>
            </a:r>
            <a:r>
              <a:rPr lang="en-GB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	                                          0,6 BCHF </a:t>
            </a:r>
            <a:r>
              <a:rPr lang="en-GB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for adaptation</a:t>
            </a:r>
          </a:p>
          <a:p>
            <a:r>
              <a:rPr lang="en-GB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GB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2,8 BCHF </a:t>
            </a:r>
            <a:r>
              <a:rPr lang="en-GB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for additional TI, driven by </a:t>
            </a:r>
            <a:r>
              <a:rPr lang="en-GB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cryogenics</a:t>
            </a:r>
            <a:endParaRPr lang="en-GB" sz="2000" dirty="0"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7302" y="5765194"/>
            <a:ext cx="57699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en-GB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(Cost </a:t>
            </a:r>
            <a:r>
              <a:rPr lang="en-GB" sz="2000" dirty="0">
                <a:solidFill>
                  <a:srgbClr val="FF33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FCC-</a:t>
            </a:r>
            <a:r>
              <a:rPr lang="en-GB" sz="2000" dirty="0" err="1">
                <a:solidFill>
                  <a:srgbClr val="FF33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hh</a:t>
            </a:r>
            <a:r>
              <a:rPr lang="en-GB" sz="2000" dirty="0">
                <a:solidFill>
                  <a:srgbClr val="FF33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>
                <a:solidFill>
                  <a:srgbClr val="FF33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stand alone </a:t>
            </a:r>
            <a:r>
              <a:rPr lang="en-GB" sz="2000" dirty="0">
                <a:ea typeface="Calibri" panose="020F0502020204030204" pitchFamily="34" charset="0"/>
                <a:cs typeface="Times New Roman" panose="02020603050405020304" pitchFamily="18" charset="0"/>
              </a:rPr>
              <a:t>would be </a:t>
            </a:r>
            <a:r>
              <a:rPr lang="en-GB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24,0 </a:t>
            </a:r>
            <a:r>
              <a:rPr lang="en-GB" sz="2000" dirty="0"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GB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CHF</a:t>
            </a:r>
            <a:r>
              <a:rPr lang="en-GB" sz="2000" dirty="0">
                <a:ea typeface="Calibri" panose="020F0502020204030204" pitchFamily="34" charset="0"/>
                <a:cs typeface="Times New Roman" panose="02020603050405020304" pitchFamily="18" charset="0"/>
              </a:rPr>
              <a:t>.)</a:t>
            </a:r>
            <a:endParaRPr lang="en-GB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-36512" y="0"/>
            <a:ext cx="9180512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kern="0" dirty="0">
                <a:latin typeface="Arial"/>
              </a:rPr>
              <a:t>     </a:t>
            </a:r>
            <a:r>
              <a:rPr lang="en-US" sz="2800" kern="0" dirty="0" smtClean="0">
                <a:latin typeface="Arial"/>
              </a:rPr>
              <a:t>              FCC </a:t>
            </a:r>
            <a:r>
              <a:rPr lang="en-US" sz="2800" kern="0" dirty="0">
                <a:latin typeface="Arial"/>
              </a:rPr>
              <a:t>integrated project </a:t>
            </a:r>
            <a:r>
              <a:rPr lang="en-US" sz="2800" kern="0" dirty="0" smtClean="0">
                <a:latin typeface="Arial"/>
              </a:rPr>
              <a:t>cost estimate</a:t>
            </a:r>
            <a:endParaRPr lang="en-US" sz="2800" kern="0" dirty="0">
              <a:latin typeface="Arial"/>
            </a:endParaRPr>
          </a:p>
        </p:txBody>
      </p:sp>
      <p:pic>
        <p:nvPicPr>
          <p:cNvPr id="14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75884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179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72F935-C72A-2F4E-904F-BCDFF5C8ED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962" y="3861048"/>
            <a:ext cx="6222262" cy="2315705"/>
          </a:xfrm>
        </p:spPr>
        <p:txBody>
          <a:bodyPr vert="horz" tIns="0" bIns="0">
            <a:noAutofit/>
          </a:bodyPr>
          <a:lstStyle/>
          <a:p>
            <a:pPr marL="247644" indent="-198962">
              <a:buClr>
                <a:srgbClr val="0C377B"/>
              </a:buClr>
            </a:pPr>
            <a:r>
              <a:rPr lang="en-US" sz="2000" dirty="0"/>
              <a:t>Administrative processes for </a:t>
            </a:r>
            <a:r>
              <a:rPr lang="en-US" sz="2000" dirty="0" smtClean="0"/>
              <a:t>project preparatory </a:t>
            </a:r>
            <a:r>
              <a:rPr lang="en-US" sz="2000" dirty="0"/>
              <a:t>phase developed.</a:t>
            </a:r>
          </a:p>
          <a:p>
            <a:pPr marL="247644" indent="-198962">
              <a:buClr>
                <a:srgbClr val="0C377B"/>
              </a:buClr>
            </a:pPr>
            <a:r>
              <a:rPr lang="en-US" sz="2000" dirty="0" smtClean="0"/>
              <a:t>Requirements </a:t>
            </a:r>
            <a:r>
              <a:rPr lang="en-US" sz="2000" dirty="0"/>
              <a:t>for urbanistic, environmental, economic impact, land acquisition and construction permit related processes defined.</a:t>
            </a:r>
          </a:p>
          <a:p>
            <a:pPr marL="247644" indent="-198962">
              <a:buClr>
                <a:srgbClr val="0C377B"/>
              </a:buClr>
            </a:pPr>
            <a:r>
              <a:rPr lang="en-US" sz="2000" b="1" dirty="0" smtClean="0"/>
              <a:t>Common review of tunnel </a:t>
            </a:r>
            <a:r>
              <a:rPr lang="en-US" sz="2000" b="1" dirty="0"/>
              <a:t>and surface </a:t>
            </a:r>
            <a:r>
              <a:rPr lang="en-US" sz="2000" b="1" dirty="0" smtClean="0"/>
              <a:t>site placement ongoing.</a:t>
            </a:r>
            <a:endParaRPr lang="en-US" sz="20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430521-31C7-064E-96F2-E04D244B85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03" b="2564"/>
          <a:stretch/>
        </p:blipFill>
        <p:spPr>
          <a:xfrm>
            <a:off x="56713" y="1540608"/>
            <a:ext cx="582568" cy="3854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70C4E6-A1E9-C740-8049-B101ECACD9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9" y="2774932"/>
            <a:ext cx="457549" cy="45754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87ACEBD-3B62-384B-9667-36202D872597}"/>
              </a:ext>
            </a:extLst>
          </p:cNvPr>
          <p:cNvSpPr/>
          <p:nvPr/>
        </p:nvSpPr>
        <p:spPr>
          <a:xfrm>
            <a:off x="683568" y="1146013"/>
            <a:ext cx="5976664" cy="1219071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en-US" sz="2000" b="1" dirty="0">
                <a:solidFill>
                  <a:srgbClr val="0C377B"/>
                </a:solidFill>
                <a:latin typeface="Arial"/>
              </a:rPr>
              <a:t>General secretariat of the region Auvergne-Rhône-Alpes </a:t>
            </a:r>
            <a:r>
              <a:rPr lang="en-US" sz="2000" dirty="0">
                <a:solidFill>
                  <a:srgbClr val="0C377B"/>
                </a:solidFill>
                <a:latin typeface="Arial"/>
              </a:rPr>
              <a:t>and notified body “Centre </a:t>
            </a:r>
            <a:r>
              <a:rPr lang="en-US" sz="2000" dirty="0" err="1">
                <a:solidFill>
                  <a:srgbClr val="0C377B"/>
                </a:solidFill>
                <a:latin typeface="Arial"/>
              </a:rPr>
              <a:t>d'études</a:t>
            </a:r>
            <a:r>
              <a:rPr lang="en-US" sz="2000" dirty="0">
                <a:solidFill>
                  <a:srgbClr val="0C377B"/>
                </a:solidFill>
                <a:latin typeface="Arial"/>
              </a:rPr>
              <a:t> et </a:t>
            </a:r>
            <a:r>
              <a:rPr lang="en-US" sz="2000" dirty="0" err="1">
                <a:solidFill>
                  <a:srgbClr val="0C377B"/>
                </a:solidFill>
                <a:latin typeface="Arial"/>
              </a:rPr>
              <a:t>d'expertise</a:t>
            </a:r>
            <a:r>
              <a:rPr lang="en-US" sz="2000" dirty="0">
                <a:solidFill>
                  <a:srgbClr val="0C377B"/>
                </a:solidFill>
                <a:latin typeface="Arial"/>
              </a:rPr>
              <a:t> sur les </a:t>
            </a:r>
            <a:r>
              <a:rPr lang="en-US" sz="2000" dirty="0" err="1">
                <a:solidFill>
                  <a:srgbClr val="0C377B"/>
                </a:solidFill>
                <a:latin typeface="Arial"/>
              </a:rPr>
              <a:t>risques</a:t>
            </a:r>
            <a:r>
              <a:rPr lang="en-US" sz="2000" dirty="0">
                <a:solidFill>
                  <a:srgbClr val="0C377B"/>
                </a:solidFill>
                <a:latin typeface="Arial"/>
              </a:rPr>
              <a:t>, </a:t>
            </a:r>
            <a:r>
              <a:rPr lang="en-US" sz="2000" dirty="0" err="1">
                <a:solidFill>
                  <a:srgbClr val="0C377B"/>
                </a:solidFill>
                <a:latin typeface="Arial"/>
              </a:rPr>
              <a:t>l'environnement</a:t>
            </a:r>
            <a:r>
              <a:rPr lang="en-US" sz="2000" dirty="0">
                <a:solidFill>
                  <a:srgbClr val="0C377B"/>
                </a:solidFill>
                <a:latin typeface="Arial"/>
              </a:rPr>
              <a:t>, la </a:t>
            </a:r>
            <a:r>
              <a:rPr lang="en-US" sz="2000" dirty="0" err="1">
                <a:solidFill>
                  <a:srgbClr val="0C377B"/>
                </a:solidFill>
                <a:latin typeface="Arial"/>
              </a:rPr>
              <a:t>mobilité</a:t>
            </a:r>
            <a:r>
              <a:rPr lang="en-US" sz="2000" dirty="0">
                <a:solidFill>
                  <a:srgbClr val="0C377B"/>
                </a:solidFill>
                <a:latin typeface="Arial"/>
              </a:rPr>
              <a:t> et </a:t>
            </a:r>
            <a:r>
              <a:rPr lang="en-US" sz="2000" dirty="0" err="1">
                <a:solidFill>
                  <a:srgbClr val="0C377B"/>
                </a:solidFill>
                <a:latin typeface="Arial"/>
              </a:rPr>
              <a:t>l'aménagement</a:t>
            </a:r>
            <a:r>
              <a:rPr lang="en-US" sz="2000" dirty="0">
                <a:solidFill>
                  <a:srgbClr val="0C377B"/>
                </a:solidFill>
                <a:latin typeface="Arial"/>
              </a:rPr>
              <a:t>”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F243FE-3AFE-F64B-8B9C-748F1D68F50C}"/>
              </a:ext>
            </a:extLst>
          </p:cNvPr>
          <p:cNvSpPr/>
          <p:nvPr/>
        </p:nvSpPr>
        <p:spPr>
          <a:xfrm>
            <a:off x="683568" y="2492896"/>
            <a:ext cx="5974561" cy="1220229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en-US" sz="2000" b="1" dirty="0">
                <a:solidFill>
                  <a:srgbClr val="0C377B"/>
                </a:solidFill>
                <a:latin typeface="Arial"/>
              </a:rPr>
              <a:t>Working group with representatives of federation, canton and state of Geneva and representation of </a:t>
            </a:r>
            <a:r>
              <a:rPr lang="en-US" sz="2000" b="1" dirty="0" smtClean="0">
                <a:solidFill>
                  <a:srgbClr val="0C377B"/>
                </a:solidFill>
                <a:latin typeface="Arial"/>
              </a:rPr>
              <a:t>Switzerland </a:t>
            </a:r>
            <a:r>
              <a:rPr lang="en-US" sz="2000" dirty="0">
                <a:solidFill>
                  <a:srgbClr val="0C377B"/>
                </a:solidFill>
                <a:latin typeface="Arial"/>
              </a:rPr>
              <a:t>at </a:t>
            </a:r>
            <a:r>
              <a:rPr lang="en-US" sz="2000" dirty="0">
                <a:solidFill>
                  <a:srgbClr val="0C377B"/>
                </a:solidFill>
                <a:latin typeface="Arial"/>
              </a:rPr>
              <a:t>the international </a:t>
            </a:r>
            <a:r>
              <a:rPr lang="en-US" sz="2000" dirty="0" err="1">
                <a:solidFill>
                  <a:srgbClr val="0C377B"/>
                </a:solidFill>
                <a:latin typeface="Arial"/>
              </a:rPr>
              <a:t>organisations</a:t>
            </a:r>
            <a:r>
              <a:rPr lang="en-US" sz="2000" dirty="0">
                <a:solidFill>
                  <a:srgbClr val="0C377B"/>
                </a:solidFill>
                <a:latin typeface="Arial"/>
              </a:rPr>
              <a:t> and consultancy companies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07673B2-F559-4D48-A895-3D2FF550D4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4136">
            <a:off x="6748182" y="3223269"/>
            <a:ext cx="2540220" cy="35642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-36512" y="0"/>
            <a:ext cx="9180512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kern="0" dirty="0" smtClean="0">
                <a:latin typeface="Arial"/>
              </a:rPr>
              <a:t>FCC work with host states</a:t>
            </a:r>
            <a:endParaRPr lang="en-US" sz="2800" kern="0" dirty="0">
              <a:latin typeface="Arial"/>
            </a:endParaRPr>
          </a:p>
        </p:txBody>
      </p:sp>
      <p:pic>
        <p:nvPicPr>
          <p:cNvPr id="18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75884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298C78A-BDAE-C240-B106-3BED08CAF20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7" t="3152" r="7804" b="1991"/>
          <a:stretch/>
        </p:blipFill>
        <p:spPr>
          <a:xfrm rot="717826">
            <a:off x="6835035" y="190443"/>
            <a:ext cx="2371501" cy="34711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731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123836"/>
            <a:ext cx="2306613" cy="2246782"/>
          </a:xfrm>
          <a:prstGeom prst="rect">
            <a:avLst/>
          </a:prstGeom>
        </p:spPr>
      </p:pic>
      <p:sp>
        <p:nvSpPr>
          <p:cNvPr id="7" name="Content Placeholder 5"/>
          <p:cNvSpPr txBox="1">
            <a:spLocks/>
          </p:cNvSpPr>
          <p:nvPr/>
        </p:nvSpPr>
        <p:spPr>
          <a:xfrm>
            <a:off x="1913105" y="1195844"/>
            <a:ext cx="2448272" cy="546180"/>
          </a:xfrm>
          <a:prstGeom prst="rect">
            <a:avLst/>
          </a:prstGeom>
        </p:spPr>
        <p:txBody>
          <a:bodyPr/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8056" lvl="1" indent="0">
              <a:buNone/>
            </a:pPr>
            <a:r>
              <a:rPr lang="en-US" sz="1800" b="1" dirty="0"/>
              <a:t>LHC tunnel diameter 3.8 m</a:t>
            </a:r>
            <a:endParaRPr lang="en-US" sz="1600" b="1" dirty="0">
              <a:solidFill>
                <a:srgbClr val="0C377B"/>
              </a:solidFill>
            </a:endParaRPr>
          </a:p>
        </p:txBody>
      </p:sp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1431152" y="3166291"/>
            <a:ext cx="3443742" cy="2663862"/>
            <a:chOff x="5501620" y="1809601"/>
            <a:chExt cx="6526382" cy="5048399"/>
          </a:xfrm>
        </p:grpSpPr>
        <p:grpSp>
          <p:nvGrpSpPr>
            <p:cNvPr id="22" name="Group 21"/>
            <p:cNvGrpSpPr/>
            <p:nvPr/>
          </p:nvGrpSpPr>
          <p:grpSpPr>
            <a:xfrm>
              <a:off x="5501620" y="1809601"/>
              <a:ext cx="6526382" cy="5048399"/>
              <a:chOff x="1738114" y="1103447"/>
              <a:chExt cx="7270155" cy="5623735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 rotWithShape="1">
              <a:blip r:embed="rId3"/>
              <a:srcRect r="40521"/>
              <a:stretch/>
            </p:blipFill>
            <p:spPr>
              <a:xfrm>
                <a:off x="1738114" y="1103447"/>
                <a:ext cx="7270155" cy="5623735"/>
              </a:xfrm>
              <a:prstGeom prst="rect">
                <a:avLst/>
              </a:prstGeom>
            </p:spPr>
          </p:pic>
          <p:sp>
            <p:nvSpPr>
              <p:cNvPr id="36" name="Oval 35"/>
              <p:cNvSpPr/>
              <p:nvPr/>
            </p:nvSpPr>
            <p:spPr>
              <a:xfrm>
                <a:off x="2912295" y="3636506"/>
                <a:ext cx="185737" cy="17145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GB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2904316" y="3999553"/>
                <a:ext cx="185737" cy="17145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GB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5022755" y="1548386"/>
                <a:ext cx="185737" cy="17145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GB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5359471" y="1549982"/>
                <a:ext cx="185737" cy="17145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GB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7493868" y="3638899"/>
                <a:ext cx="185737" cy="17145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GB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7493070" y="3987584"/>
                <a:ext cx="185737" cy="17145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GB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5362662" y="6106024"/>
                <a:ext cx="185737" cy="17145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GB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3695837" y="5554671"/>
                <a:ext cx="185737" cy="17145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GB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23" name="Oval 22"/>
            <p:cNvSpPr/>
            <p:nvPr/>
          </p:nvSpPr>
          <p:spPr>
            <a:xfrm>
              <a:off x="10109506" y="2575660"/>
              <a:ext cx="221852" cy="207062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10246314" y="2712469"/>
              <a:ext cx="221852" cy="207062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10235222" y="5748144"/>
              <a:ext cx="221852" cy="207062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10087321" y="5873860"/>
              <a:ext cx="221852" cy="207062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6914837" y="2693981"/>
              <a:ext cx="221852" cy="207062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7044251" y="2557173"/>
              <a:ext cx="221852" cy="207062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6922232" y="5748144"/>
              <a:ext cx="221852" cy="207062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8190486" y="6432187"/>
              <a:ext cx="221852" cy="207062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1" name="Right Arrow 30"/>
            <p:cNvSpPr/>
            <p:nvPr/>
          </p:nvSpPr>
          <p:spPr>
            <a:xfrm rot="10066380">
              <a:off x="7897447" y="2302662"/>
              <a:ext cx="547508" cy="106283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ight Arrow 31"/>
            <p:cNvSpPr/>
            <p:nvPr/>
          </p:nvSpPr>
          <p:spPr>
            <a:xfrm rot="19647473">
              <a:off x="7322833" y="2527991"/>
              <a:ext cx="547508" cy="106283"/>
            </a:xfrm>
            <a:prstGeom prst="rightArrow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ight Arrow 32"/>
            <p:cNvSpPr/>
            <p:nvPr/>
          </p:nvSpPr>
          <p:spPr>
            <a:xfrm rot="844348">
              <a:off x="8938533" y="2303029"/>
              <a:ext cx="547508" cy="106283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ight Arrow 33"/>
            <p:cNvSpPr/>
            <p:nvPr/>
          </p:nvSpPr>
          <p:spPr>
            <a:xfrm rot="12693845">
              <a:off x="9535686" y="2534022"/>
              <a:ext cx="547508" cy="106283"/>
            </a:xfrm>
            <a:prstGeom prst="rightArrow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0" y="5617395"/>
            <a:ext cx="33059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0000"/>
                </a:solidFill>
                <a:latin typeface="Calibri" panose="020F0502020204030204"/>
              </a:rPr>
              <a:t>8 </a:t>
            </a:r>
            <a:r>
              <a:rPr lang="en-US" sz="1600" b="1" dirty="0">
                <a:solidFill>
                  <a:srgbClr val="FF0000"/>
                </a:solidFill>
                <a:latin typeface="Calibri" panose="020F0502020204030204"/>
              </a:rPr>
              <a:t>a</a:t>
            </a:r>
            <a:r>
              <a:rPr lang="en-US" sz="1600" b="1" dirty="0">
                <a:solidFill>
                  <a:srgbClr val="FF0000"/>
                </a:solidFill>
                <a:latin typeface="Calibri" panose="020F0502020204030204"/>
              </a:rPr>
              <a:t>dditional 1.8 K refrigeration units </a:t>
            </a:r>
          </a:p>
          <a:p>
            <a:pPr>
              <a:defRPr/>
            </a:pPr>
            <a:r>
              <a:rPr lang="en-US" sz="1600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8 new higher-power 4.5 K </a:t>
            </a:r>
            <a:r>
              <a:rPr lang="en-US" sz="1600" b="1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cryoplants</a:t>
            </a:r>
            <a:endParaRPr lang="en-US" sz="1600" b="1" dirty="0">
              <a:solidFill>
                <a:srgbClr val="4472C4">
                  <a:lumMod val="75000"/>
                </a:srgbClr>
              </a:solidFill>
              <a:latin typeface="Calibri" panose="020F0502020204030204"/>
            </a:endParaRPr>
          </a:p>
        </p:txBody>
      </p:sp>
      <p:sp>
        <p:nvSpPr>
          <p:cNvPr id="45" name="Content Placeholder 1"/>
          <p:cNvSpPr txBox="1">
            <a:spLocks/>
          </p:cNvSpPr>
          <p:nvPr/>
        </p:nvSpPr>
        <p:spPr>
          <a:xfrm>
            <a:off x="4716016" y="980728"/>
            <a:ext cx="4464496" cy="525658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buClr>
                <a:schemeClr val="tx2"/>
              </a:buClr>
              <a:buNone/>
            </a:pPr>
            <a:r>
              <a:rPr lang="en-US" sz="1800" b="1" dirty="0" smtClean="0"/>
              <a:t>Performance</a:t>
            </a:r>
          </a:p>
          <a:p>
            <a:pPr>
              <a:buClr>
                <a:schemeClr val="tx2"/>
              </a:buClr>
            </a:pPr>
            <a:r>
              <a:rPr lang="en-US" sz="1800" b="1" dirty="0" smtClean="0"/>
              <a:t>26 </a:t>
            </a:r>
            <a:r>
              <a:rPr lang="en-US" sz="1800" b="1" dirty="0"/>
              <a:t>- 27 </a:t>
            </a:r>
            <a:r>
              <a:rPr lang="en-US" sz="1800" b="1" dirty="0" err="1"/>
              <a:t>TeV</a:t>
            </a:r>
            <a:r>
              <a:rPr lang="en-US" sz="1800" b="1" dirty="0"/>
              <a:t> cm collision energy </a:t>
            </a:r>
          </a:p>
          <a:p>
            <a:pPr>
              <a:buClr>
                <a:schemeClr val="tx2"/>
              </a:buClr>
            </a:pPr>
            <a:r>
              <a:rPr lang="en-US" sz="1800" b="1" dirty="0" smtClean="0"/>
              <a:t>~10 </a:t>
            </a:r>
            <a:r>
              <a:rPr lang="en-US" sz="1800" b="1" dirty="0"/>
              <a:t>ab</a:t>
            </a:r>
            <a:r>
              <a:rPr lang="en-US" sz="1800" b="1" baseline="30000" dirty="0"/>
              <a:t>-1</a:t>
            </a:r>
            <a:r>
              <a:rPr lang="en-US" sz="1800" b="1" dirty="0"/>
              <a:t> per experiment collected over 20 years </a:t>
            </a:r>
          </a:p>
          <a:p>
            <a:pPr>
              <a:buClr>
                <a:schemeClr val="tx2"/>
              </a:buClr>
            </a:pPr>
            <a:r>
              <a:rPr lang="en-US" sz="1800" b="1" dirty="0"/>
              <a:t>Key technology: high-field magnets FCC-</a:t>
            </a:r>
            <a:r>
              <a:rPr lang="en-US" sz="1800" b="1" dirty="0" err="1"/>
              <a:t>hh</a:t>
            </a:r>
            <a:endParaRPr lang="en-US" sz="1800" b="1" dirty="0"/>
          </a:p>
          <a:p>
            <a:pPr marL="36576" indent="0">
              <a:buClr>
                <a:schemeClr val="tx2"/>
              </a:buClr>
              <a:buNone/>
            </a:pPr>
            <a:endParaRPr lang="en-US" sz="1100" b="1" dirty="0"/>
          </a:p>
          <a:p>
            <a:pPr marL="36576" indent="0">
              <a:buClr>
                <a:schemeClr val="tx2"/>
              </a:buClr>
              <a:buNone/>
            </a:pPr>
            <a:r>
              <a:rPr lang="en-US" sz="1800" b="1" dirty="0">
                <a:solidFill>
                  <a:srgbClr val="FF0000"/>
                </a:solidFill>
              </a:rPr>
              <a:t>Very </a:t>
            </a:r>
            <a:r>
              <a:rPr lang="en-US" sz="1800" b="1" dirty="0">
                <a:solidFill>
                  <a:srgbClr val="FF0000"/>
                </a:solidFill>
              </a:rPr>
              <a:t>challenging option due to existing boundary conditions:</a:t>
            </a:r>
          </a:p>
          <a:p>
            <a:pPr>
              <a:buClr>
                <a:schemeClr val="tx2"/>
              </a:buClr>
            </a:pPr>
            <a:r>
              <a:rPr lang="en-US" sz="1800" dirty="0"/>
              <a:t>Machine integration due to space limitations (tunnel cross section, straight section length, caverns) of existing underground infrastructures</a:t>
            </a:r>
          </a:p>
          <a:p>
            <a:pPr>
              <a:buClr>
                <a:schemeClr val="tx2"/>
              </a:buClr>
            </a:pPr>
            <a:r>
              <a:rPr lang="en-US" sz="1800" dirty="0"/>
              <a:t>Compatibility with safety requirements</a:t>
            </a:r>
          </a:p>
          <a:p>
            <a:pPr>
              <a:buClr>
                <a:schemeClr val="tx2"/>
              </a:buClr>
            </a:pPr>
            <a:r>
              <a:rPr lang="en-US" sz="1800" dirty="0"/>
              <a:t>Increased cryogenics requirements </a:t>
            </a:r>
          </a:p>
          <a:p>
            <a:pPr>
              <a:buClr>
                <a:schemeClr val="tx2"/>
              </a:buClr>
            </a:pPr>
            <a:r>
              <a:rPr lang="en-US" sz="1800" dirty="0"/>
              <a:t>Injector requirements</a:t>
            </a:r>
            <a:endParaRPr lang="en-GB" sz="1800" dirty="0"/>
          </a:p>
          <a:p>
            <a:pPr>
              <a:buClr>
                <a:schemeClr val="tx2"/>
              </a:buClr>
            </a:pPr>
            <a:endParaRPr lang="en-US" sz="1800" b="1" dirty="0"/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-36512" y="0"/>
            <a:ext cx="9180512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kern="0" dirty="0" smtClean="0">
                <a:latin typeface="Arial"/>
              </a:rPr>
              <a:t>                Conclusions from HE LHC studies</a:t>
            </a:r>
            <a:endParaRPr lang="en-US" sz="3200" kern="0" dirty="0">
              <a:latin typeface="Arial"/>
            </a:endParaRPr>
          </a:p>
        </p:txBody>
      </p:sp>
      <p:pic>
        <p:nvPicPr>
          <p:cNvPr id="47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75884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828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1"/>
          <p:cNvSpPr txBox="1">
            <a:spLocks/>
          </p:cNvSpPr>
          <p:nvPr/>
        </p:nvSpPr>
        <p:spPr>
          <a:xfrm>
            <a:off x="-36512" y="0"/>
            <a:ext cx="9180512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kern="0" dirty="0" smtClean="0">
                <a:latin typeface="Arial"/>
              </a:rPr>
              <a:t>      </a:t>
            </a:r>
            <a:r>
              <a:rPr lang="en-US" sz="2800" dirty="0" smtClean="0"/>
              <a:t>ESG </a:t>
            </a:r>
            <a:r>
              <a:rPr lang="en-US" sz="2800" dirty="0"/>
              <a:t>request for </a:t>
            </a:r>
            <a:r>
              <a:rPr lang="en-US" sz="2800" dirty="0" smtClean="0"/>
              <a:t>parameters </a:t>
            </a:r>
            <a:r>
              <a:rPr lang="en-US" sz="2800" dirty="0"/>
              <a:t>of a </a:t>
            </a:r>
            <a:endParaRPr lang="en-US" sz="2800" dirty="0" smtClean="0"/>
          </a:p>
          <a:p>
            <a:pPr>
              <a:defRPr/>
            </a:pPr>
            <a:r>
              <a:rPr lang="en-US" sz="2800" dirty="0" smtClean="0"/>
              <a:t>     lower-energy </a:t>
            </a:r>
            <a:r>
              <a:rPr lang="en-US" sz="2800" dirty="0"/>
              <a:t>hadron collider</a:t>
            </a:r>
            <a:endParaRPr lang="en-US" sz="2800" kern="0" dirty="0">
              <a:latin typeface="Arial"/>
            </a:endParaRPr>
          </a:p>
        </p:txBody>
      </p:sp>
      <p:pic>
        <p:nvPicPr>
          <p:cNvPr id="47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75884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8" name="Table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5861538"/>
              </p:ext>
            </p:extLst>
          </p:nvPr>
        </p:nvGraphicFramePr>
        <p:xfrm>
          <a:off x="0" y="1124744"/>
          <a:ext cx="9144001" cy="3336528"/>
        </p:xfrm>
        <a:graphic>
          <a:graphicData uri="http://schemas.openxmlformats.org/drawingml/2006/table">
            <a:tbl>
              <a:tblPr firstRow="1" bandRow="1"/>
              <a:tblGrid>
                <a:gridCol w="33478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3026484634"/>
                    </a:ext>
                  </a:extLst>
                </a:gridCol>
                <a:gridCol w="11761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35374">
                  <a:extLst>
                    <a:ext uri="{9D8B030D-6E8A-4147-A177-3AD203B41FA5}">
                      <a16:colId xmlns:a16="http://schemas.microsoft.com/office/drawing/2014/main" val="36941455"/>
                    </a:ext>
                  </a:extLst>
                </a:gridCol>
                <a:gridCol w="108762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28879">
                  <a:extLst>
                    <a:ext uri="{9D8B030D-6E8A-4147-A177-3AD203B41FA5}">
                      <a16:colId xmlns:a16="http://schemas.microsoft.com/office/drawing/2014/main" val="2362098517"/>
                    </a:ext>
                  </a:extLst>
                </a:gridCol>
              </a:tblGrid>
              <a:tr h="525896"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2000" b="1" dirty="0" smtClean="0">
                          <a:solidFill>
                            <a:schemeClr val="bg1"/>
                          </a:solidFill>
                        </a:rPr>
                        <a:t>parameter</a:t>
                      </a:r>
                      <a:endParaRPr lang="en-GB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A26B2D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000" b="1" dirty="0" smtClean="0">
                          <a:solidFill>
                            <a:schemeClr val="bg1"/>
                          </a:solidFill>
                        </a:rPr>
                        <a:t>FCC-</a:t>
                      </a:r>
                      <a:r>
                        <a:rPr lang="en-GB" sz="2000" b="1" dirty="0" err="1" smtClean="0">
                          <a:solidFill>
                            <a:schemeClr val="bg1"/>
                          </a:solidFill>
                        </a:rPr>
                        <a:t>hh</a:t>
                      </a:r>
                      <a:endParaRPr lang="en-GB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chemeClr val="bg1"/>
                          </a:solidFill>
                        </a:rPr>
                        <a:t>FCC-hh-6T</a:t>
                      </a:r>
                      <a:endParaRPr lang="en-GB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chemeClr val="bg1"/>
                          </a:solidFill>
                        </a:rPr>
                        <a:t>HE-LHC</a:t>
                      </a:r>
                      <a:endParaRPr lang="en-GB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2000" b="1" dirty="0" smtClean="0">
                          <a:solidFill>
                            <a:schemeClr val="bg1"/>
                          </a:solidFill>
                        </a:rPr>
                        <a:t>HL-LHC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2000" b="1" dirty="0" smtClean="0">
                          <a:solidFill>
                            <a:schemeClr val="bg1"/>
                          </a:solidFill>
                        </a:rPr>
                        <a:t>LHC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collision energy </a:t>
                      </a:r>
                      <a:r>
                        <a:rPr kumimoji="0" lang="en-GB" sz="1800" b="1" kern="1200" dirty="0" err="1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cms</a:t>
                      </a:r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[</a:t>
                      </a:r>
                      <a:r>
                        <a:rPr kumimoji="0" lang="en-GB" sz="1800" b="1" kern="1200" dirty="0" err="1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TeV</a:t>
                      </a:r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rtl="0" eaLnBrk="1" latinLnBrk="0" hangingPunct="1"/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100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37.5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27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14</a:t>
                      </a:r>
                      <a:endParaRPr kumimoji="0" lang="de-AT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14</a:t>
                      </a:r>
                      <a:endParaRPr kumimoji="0" lang="de-AT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1093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dipole field [T]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16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6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16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8.33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8.33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5528">
                <a:tc>
                  <a:txBody>
                    <a:bodyPr/>
                    <a:lstStyle/>
                    <a:p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beam current [A]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0" lang="en-GB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0.5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0.6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1.1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0.58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800" b="1" kern="1200" dirty="0" err="1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synchr</a:t>
                      </a:r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. rad. </a:t>
                      </a:r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power/ring </a:t>
                      </a:r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[kW]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2400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57</a:t>
                      </a:r>
                      <a:endParaRPr kumimoji="0" lang="en-GB" sz="1800" b="1" kern="1200" dirty="0" smtClean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7.3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3.6</a:t>
                      </a:r>
                      <a:endParaRPr kumimoji="0" lang="en-GB" sz="18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92425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US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peak luminosity [10</a:t>
                      </a:r>
                      <a:r>
                        <a:rPr kumimoji="0" lang="en-US" sz="1800" b="1" kern="1200" baseline="300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34</a:t>
                      </a:r>
                      <a:r>
                        <a:rPr kumimoji="0" lang="en-US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cm</a:t>
                      </a:r>
                      <a:r>
                        <a:rPr kumimoji="0" lang="en-US" sz="1800" b="1" kern="1200" baseline="300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-2</a:t>
                      </a:r>
                      <a:r>
                        <a:rPr kumimoji="0" lang="en-US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s</a:t>
                      </a:r>
                      <a:r>
                        <a:rPr kumimoji="0" lang="en-US" sz="1800" b="1" kern="1200" baseline="300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-1</a:t>
                      </a:r>
                      <a:r>
                        <a:rPr kumimoji="0" lang="en-US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5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30</a:t>
                      </a:r>
                      <a:endParaRPr lang="en-GB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10 (lev.)</a:t>
                      </a:r>
                      <a:endParaRPr kumimoji="0" lang="en-GB" sz="1800" b="1" kern="1200" dirty="0" smtClean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16</a:t>
                      </a:r>
                      <a:endParaRPr kumimoji="0" lang="en-GB" sz="1800" b="1" kern="1200" dirty="0" smtClean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5 (lev.)</a:t>
                      </a:r>
                      <a:endParaRPr kumimoji="0" lang="en-GB" sz="18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</a:t>
                      </a:r>
                      <a:endParaRPr kumimoji="0" lang="en-GB" sz="18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9560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events/bunch crossing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170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1000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~300</a:t>
                      </a:r>
                      <a:r>
                        <a:rPr kumimoji="0" lang="de-AT" sz="1800" b="1" kern="1200" baseline="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endParaRPr kumimoji="0" lang="en-GB" sz="1800" b="1" kern="1200" dirty="0" smtClean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460</a:t>
                      </a:r>
                      <a:r>
                        <a:rPr kumimoji="0" lang="de-AT" sz="1800" b="1" kern="1200" baseline="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endParaRPr kumimoji="0" lang="en-GB" sz="1800" b="1" kern="1200" dirty="0" smtClean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132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27</a:t>
                      </a:r>
                      <a:endParaRPr kumimoji="0" lang="en-GB" sz="18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stored energy/beam [GJ]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8.4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3.75</a:t>
                      </a:r>
                      <a:endParaRPr kumimoji="0" lang="en-GB" sz="1800" b="1" kern="1200" dirty="0" smtClean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1.4</a:t>
                      </a:r>
                      <a:endParaRPr kumimoji="0" lang="en-GB" sz="1800" b="1" kern="1200" dirty="0" smtClean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0.7</a:t>
                      </a:r>
                      <a:endParaRPr kumimoji="0" lang="en-GB" sz="18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0.36</a:t>
                      </a:r>
                      <a:endParaRPr kumimoji="0" lang="en-GB" sz="18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9" name="TextBox 48"/>
          <p:cNvSpPr txBox="1"/>
          <p:nvPr/>
        </p:nvSpPr>
        <p:spPr>
          <a:xfrm>
            <a:off x="-29368" y="4658940"/>
            <a:ext cx="9209880" cy="21544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0070C0"/>
                </a:solidFill>
              </a:rPr>
              <a:t>NbTi</a:t>
            </a:r>
            <a:r>
              <a:rPr lang="en-US" b="1" dirty="0">
                <a:solidFill>
                  <a:srgbClr val="0070C0"/>
                </a:solidFill>
              </a:rPr>
              <a:t> technology from LHC, magnet with single-layer coil providing 6 T at 1.9 </a:t>
            </a:r>
            <a:r>
              <a:rPr lang="en-US" b="1" dirty="0" smtClean="0">
                <a:solidFill>
                  <a:srgbClr val="0070C0"/>
                </a:solidFill>
              </a:rPr>
              <a:t>K:</a:t>
            </a:r>
            <a:endParaRPr lang="en-US" b="1" dirty="0">
              <a:solidFill>
                <a:srgbClr val="0070C0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à"/>
            </a:pPr>
            <a:r>
              <a:rPr lang="en-US" sz="1600" dirty="0"/>
              <a:t>Corresponding beam energy 18.75 </a:t>
            </a:r>
            <a:r>
              <a:rPr lang="en-US" sz="1600" dirty="0" err="1"/>
              <a:t>TeV</a:t>
            </a:r>
            <a:r>
              <a:rPr lang="en-US" sz="1600" dirty="0"/>
              <a:t> or 37.5 </a:t>
            </a:r>
            <a:r>
              <a:rPr lang="en-US" sz="1600" dirty="0" err="1"/>
              <a:t>TeV</a:t>
            </a:r>
            <a:r>
              <a:rPr lang="en-US" sz="1600" dirty="0"/>
              <a:t> </a:t>
            </a:r>
            <a:r>
              <a:rPr lang="en-US" sz="1600" dirty="0" err="1"/>
              <a:t>c.m</a:t>
            </a:r>
            <a:r>
              <a:rPr lang="en-US" sz="1600" dirty="0"/>
              <a:t>.</a:t>
            </a:r>
          </a:p>
          <a:p>
            <a:pPr marL="800100" lvl="1" indent="-342900">
              <a:buFont typeface="Wingdings" panose="05000000000000000000" pitchFamily="2" charset="2"/>
              <a:buChar char="à"/>
            </a:pPr>
            <a:r>
              <a:rPr lang="en-US" sz="1600" dirty="0"/>
              <a:t>Significant </a:t>
            </a:r>
            <a:r>
              <a:rPr lang="en-US" sz="1600" dirty="0" smtClean="0"/>
              <a:t>reduction </a:t>
            </a:r>
            <a:r>
              <a:rPr lang="en-US" sz="1600" dirty="0"/>
              <a:t>of synchrotron radiation </a:t>
            </a:r>
            <a:r>
              <a:rPr lang="en-US" sz="1600" dirty="0" err="1"/>
              <a:t>wrt</a:t>
            </a:r>
            <a:r>
              <a:rPr lang="en-US" sz="1600" dirty="0"/>
              <a:t> FCC-</a:t>
            </a:r>
            <a:r>
              <a:rPr lang="en-US" sz="1600" dirty="0" err="1"/>
              <a:t>hh</a:t>
            </a:r>
            <a:r>
              <a:rPr lang="en-US" sz="1600" dirty="0"/>
              <a:t> (factor 50) and corresponding cryogenic </a:t>
            </a:r>
            <a:r>
              <a:rPr lang="en-US" sz="1600" dirty="0" smtClean="0"/>
              <a:t>system requirements.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</a:rPr>
              <a:t>Luminosity goal </a:t>
            </a:r>
            <a:r>
              <a:rPr lang="en-GB" b="1" dirty="0">
                <a:solidFill>
                  <a:srgbClr val="0070C0"/>
                </a:solidFill>
              </a:rPr>
              <a:t>10 ab</a:t>
            </a:r>
            <a:r>
              <a:rPr lang="en-GB" b="1" baseline="30000" dirty="0">
                <a:solidFill>
                  <a:srgbClr val="0070C0"/>
                </a:solidFill>
              </a:rPr>
              <a:t>-1</a:t>
            </a:r>
            <a:r>
              <a:rPr lang="en-GB" b="1" dirty="0">
                <a:solidFill>
                  <a:srgbClr val="0070C0"/>
                </a:solidFill>
              </a:rPr>
              <a:t> over 20 years or 0.5 ab</a:t>
            </a:r>
            <a:r>
              <a:rPr lang="en-GB" b="1" baseline="30000" dirty="0">
                <a:solidFill>
                  <a:srgbClr val="0070C0"/>
                </a:solidFill>
              </a:rPr>
              <a:t>-1</a:t>
            </a:r>
            <a:r>
              <a:rPr lang="en-GB" b="1" dirty="0">
                <a:solidFill>
                  <a:srgbClr val="0070C0"/>
                </a:solidFill>
              </a:rPr>
              <a:t> annual luminosity</a:t>
            </a:r>
            <a:r>
              <a:rPr lang="en-US" b="1" dirty="0">
                <a:solidFill>
                  <a:srgbClr val="0070C0"/>
                </a:solidFill>
              </a:rPr>
              <a:t>:</a:t>
            </a:r>
            <a:endParaRPr lang="en-US" b="1" dirty="0">
              <a:solidFill>
                <a:srgbClr val="0070C0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à"/>
            </a:pPr>
            <a:r>
              <a:rPr lang="en-US" sz="1600" dirty="0" smtClean="0">
                <a:sym typeface="Wingdings" panose="05000000000000000000" pitchFamily="2" charset="2"/>
              </a:rPr>
              <a:t>Beam </a:t>
            </a:r>
            <a:r>
              <a:rPr lang="en-US" sz="1600" dirty="0">
                <a:sym typeface="Wingdings" panose="05000000000000000000" pitchFamily="2" charset="2"/>
              </a:rPr>
              <a:t>current 0.6 A or 20% higher than for FCC-</a:t>
            </a:r>
            <a:r>
              <a:rPr lang="en-US" sz="1600" dirty="0" err="1">
                <a:sym typeface="Wingdings" panose="05000000000000000000" pitchFamily="2" charset="2"/>
              </a:rPr>
              <a:t>hh</a:t>
            </a:r>
            <a:r>
              <a:rPr lang="en-US" sz="1600" dirty="0">
                <a:sym typeface="Wingdings" panose="05000000000000000000" pitchFamily="2" charset="2"/>
              </a:rPr>
              <a:t>, 1.2E11 ppb (FCC-</a:t>
            </a:r>
            <a:r>
              <a:rPr lang="en-US" sz="1600" dirty="0" err="1">
                <a:sym typeface="Wingdings" panose="05000000000000000000" pitchFamily="2" charset="2"/>
              </a:rPr>
              <a:t>hh</a:t>
            </a:r>
            <a:r>
              <a:rPr lang="en-US" sz="1600" dirty="0">
                <a:sym typeface="Wingdings" panose="05000000000000000000" pitchFamily="2" charset="2"/>
              </a:rPr>
              <a:t>: 1.0 ppb).</a:t>
            </a:r>
          </a:p>
          <a:p>
            <a:pPr marL="800100" lvl="1" indent="-342900">
              <a:buFont typeface="Wingdings" panose="05000000000000000000" pitchFamily="2" charset="2"/>
              <a:buChar char="à"/>
            </a:pPr>
            <a:r>
              <a:rPr lang="en-US" sz="1600" dirty="0">
                <a:sym typeface="Wingdings" panose="05000000000000000000" pitchFamily="2" charset="2"/>
              </a:rPr>
              <a:t>Stored beam energy </a:t>
            </a:r>
            <a:r>
              <a:rPr lang="en-US" sz="1600" dirty="0"/>
              <a:t>3.75 GJ vs 8.4 GJ for FCC-</a:t>
            </a:r>
            <a:r>
              <a:rPr lang="en-US" sz="1600" dirty="0" err="1"/>
              <a:t>hh</a:t>
            </a:r>
            <a:r>
              <a:rPr lang="en-US" sz="16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Analysis of physics potential, technology requirements and cost  ongoing.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44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504" y="1199068"/>
            <a:ext cx="8964488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Iteration of tunnel and surface structures layout and implementation with host states.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Adaptation </a:t>
            </a:r>
            <a:r>
              <a:rPr lang="en-GB" sz="2400" dirty="0"/>
              <a:t>of CE, machine designs, etc. </a:t>
            </a:r>
            <a:r>
              <a:rPr lang="en-GB" sz="2400" dirty="0"/>
              <a:t>according to implementation optimisation.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Following Integral </a:t>
            </a:r>
            <a:r>
              <a:rPr lang="en-GB" sz="2400" dirty="0"/>
              <a:t>P</a:t>
            </a:r>
            <a:r>
              <a:rPr lang="en-GB" sz="2400" dirty="0"/>
              <a:t>roject proposal, </a:t>
            </a:r>
            <a:r>
              <a:rPr lang="en-GB" sz="2400" dirty="0" smtClean="0"/>
              <a:t>presently focus </a:t>
            </a:r>
            <a:r>
              <a:rPr lang="en-GB" sz="2400" dirty="0"/>
              <a:t>on FCC-ee as potential first </a:t>
            </a:r>
            <a:r>
              <a:rPr lang="en-GB" sz="2400" dirty="0" smtClean="0"/>
              <a:t>step (awaiting strategy recommendation).</a:t>
            </a:r>
            <a:endParaRPr lang="en-GB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Review </a:t>
            </a:r>
            <a:r>
              <a:rPr lang="en-US" sz="2000" dirty="0"/>
              <a:t>and more detailed design for FCC-ee injector concept</a:t>
            </a:r>
            <a:endParaRPr lang="en-GB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Detailed </a:t>
            </a:r>
            <a:r>
              <a:rPr lang="en-US" sz="2000" dirty="0"/>
              <a:t>design of technical infrastructure for FCC-ee</a:t>
            </a: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Preparation of EU H2020 </a:t>
            </a:r>
            <a:r>
              <a:rPr lang="en-GB" sz="2400" dirty="0"/>
              <a:t>DS </a:t>
            </a:r>
            <a:r>
              <a:rPr lang="en-GB" sz="2400" dirty="0"/>
              <a:t>project (INFRADEV call November 2019),  focused </a:t>
            </a:r>
            <a:r>
              <a:rPr lang="en-GB" sz="2400" dirty="0"/>
              <a:t>on preparations for infrastructure implementation</a:t>
            </a:r>
            <a:r>
              <a:rPr lang="en-GB" sz="2400" dirty="0" smtClean="0"/>
              <a:t>.</a:t>
            </a:r>
            <a:endParaRPr lang="en-US" sz="24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36512" y="0"/>
            <a:ext cx="9180512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kern="0" dirty="0" smtClean="0">
                <a:latin typeface="Arial"/>
              </a:rPr>
              <a:t>Next steps 2019 - 2020</a:t>
            </a:r>
            <a:endParaRPr lang="en-US" sz="3200" kern="0" dirty="0">
              <a:latin typeface="Arial"/>
            </a:endParaRPr>
          </a:p>
        </p:txBody>
      </p:sp>
      <p:pic>
        <p:nvPicPr>
          <p:cNvPr id="6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75884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345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roup 135">
            <a:extLst>
              <a:ext uri="{FF2B5EF4-FFF2-40B4-BE49-F238E27FC236}">
                <a16:creationId xmlns:a16="http://schemas.microsoft.com/office/drawing/2014/main" id="{A607AAC3-0A5A-4C41-86B7-C6EC02A7FEF5}"/>
              </a:ext>
            </a:extLst>
          </p:cNvPr>
          <p:cNvGrpSpPr/>
          <p:nvPr/>
        </p:nvGrpSpPr>
        <p:grpSpPr>
          <a:xfrm>
            <a:off x="3602910" y="2583903"/>
            <a:ext cx="2000945" cy="1850294"/>
            <a:chOff x="2372742" y="1508759"/>
            <a:chExt cx="2207812" cy="1866403"/>
          </a:xfrm>
        </p:grpSpPr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B0C4821A-8093-074A-8E56-360979CB9300}"/>
                </a:ext>
              </a:extLst>
            </p:cNvPr>
            <p:cNvGrpSpPr/>
            <p:nvPr/>
          </p:nvGrpSpPr>
          <p:grpSpPr>
            <a:xfrm>
              <a:off x="2712022" y="1530710"/>
              <a:ext cx="1590876" cy="1630426"/>
              <a:chOff x="1656037" y="2322941"/>
              <a:chExt cx="3354450" cy="3437844"/>
            </a:xfrm>
          </p:grpSpPr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A351F53C-38B4-C142-A4C6-35DAF224241B}"/>
                  </a:ext>
                </a:extLst>
              </p:cNvPr>
              <p:cNvSpPr/>
              <p:nvPr/>
            </p:nvSpPr>
            <p:spPr>
              <a:xfrm>
                <a:off x="1656037" y="2322941"/>
                <a:ext cx="3354450" cy="343784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BD456E0E-A02F-FB4D-AA6D-719E74B30FA6}"/>
                  </a:ext>
                </a:extLst>
              </p:cNvPr>
              <p:cNvSpPr/>
              <p:nvPr/>
            </p:nvSpPr>
            <p:spPr>
              <a:xfrm rot="5400000">
                <a:off x="3273990" y="2912667"/>
                <a:ext cx="144000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B2D4002D-EC32-7242-8326-F9D35CF14973}"/>
                  </a:ext>
                </a:extLst>
              </p:cNvPr>
              <p:cNvSpPr/>
              <p:nvPr/>
            </p:nvSpPr>
            <p:spPr>
              <a:xfrm rot="5400000">
                <a:off x="3273990" y="3165835"/>
                <a:ext cx="144000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145" name="Oval 144">
                <a:extLst>
                  <a:ext uri="{FF2B5EF4-FFF2-40B4-BE49-F238E27FC236}">
                    <a16:creationId xmlns:a16="http://schemas.microsoft.com/office/drawing/2014/main" id="{39101EC2-E177-8644-BF33-72E98CB534DB}"/>
                  </a:ext>
                </a:extLst>
              </p:cNvPr>
              <p:cNvSpPr/>
              <p:nvPr/>
            </p:nvSpPr>
            <p:spPr>
              <a:xfrm rot="5400000">
                <a:off x="3273990" y="3419003"/>
                <a:ext cx="144000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451297A2-6123-B046-98D1-B28322F9FB46}"/>
                  </a:ext>
                </a:extLst>
              </p:cNvPr>
              <p:cNvSpPr/>
              <p:nvPr/>
            </p:nvSpPr>
            <p:spPr>
              <a:xfrm rot="5400000">
                <a:off x="3273990" y="2659499"/>
                <a:ext cx="144000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D8C17625-909E-A846-9AA4-8E9CEEF5E25B}"/>
                  </a:ext>
                </a:extLst>
              </p:cNvPr>
              <p:cNvSpPr/>
              <p:nvPr/>
            </p:nvSpPr>
            <p:spPr>
              <a:xfrm rot="5400000">
                <a:off x="3273990" y="2406330"/>
                <a:ext cx="144000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AA4EED59-C77B-094D-859A-08BA97868568}"/>
                  </a:ext>
                </a:extLst>
              </p:cNvPr>
              <p:cNvSpPr/>
              <p:nvPr/>
            </p:nvSpPr>
            <p:spPr>
              <a:xfrm>
                <a:off x="2222633" y="3923730"/>
                <a:ext cx="144000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DD8E0549-0D2E-0549-B26E-B8CA2285DD23}"/>
                  </a:ext>
                </a:extLst>
              </p:cNvPr>
              <p:cNvSpPr/>
              <p:nvPr/>
            </p:nvSpPr>
            <p:spPr>
              <a:xfrm>
                <a:off x="1969465" y="3923730"/>
                <a:ext cx="144000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38F6A2B8-063B-2D47-AE05-8DFCA3FA0EC8}"/>
                  </a:ext>
                </a:extLst>
              </p:cNvPr>
              <p:cNvSpPr/>
              <p:nvPr/>
            </p:nvSpPr>
            <p:spPr>
              <a:xfrm>
                <a:off x="1716297" y="3923730"/>
                <a:ext cx="144000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1DBF4265-EBFE-FB44-AE1F-E857B6D20F7A}"/>
                  </a:ext>
                </a:extLst>
              </p:cNvPr>
              <p:cNvSpPr/>
              <p:nvPr/>
            </p:nvSpPr>
            <p:spPr>
              <a:xfrm rot="2400000" flipH="1">
                <a:off x="2480141" y="3264022"/>
                <a:ext cx="144000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3A56D43F-F827-9D46-B995-6DCA2EDA207B}"/>
                  </a:ext>
                </a:extLst>
              </p:cNvPr>
              <p:cNvSpPr/>
              <p:nvPr/>
            </p:nvSpPr>
            <p:spPr>
              <a:xfrm rot="2400000" flipH="1">
                <a:off x="2286203" y="3101288"/>
                <a:ext cx="144000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90E5E0C0-D830-1749-BE14-43D5F315EE4B}"/>
                  </a:ext>
                </a:extLst>
              </p:cNvPr>
              <p:cNvSpPr/>
              <p:nvPr/>
            </p:nvSpPr>
            <p:spPr>
              <a:xfrm rot="2400000" flipH="1">
                <a:off x="2092265" y="2938555"/>
                <a:ext cx="144000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F384CF17-AFFF-A34A-81B0-71C11F60A4A5}"/>
                  </a:ext>
                </a:extLst>
              </p:cNvPr>
              <p:cNvSpPr/>
              <p:nvPr/>
            </p:nvSpPr>
            <p:spPr>
              <a:xfrm rot="1800000" flipH="1">
                <a:off x="2813477" y="3661887"/>
                <a:ext cx="144000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7117C2A2-0FE0-C644-8605-DFBC94CF9C99}"/>
                  </a:ext>
                </a:extLst>
              </p:cNvPr>
              <p:cNvSpPr/>
              <p:nvPr/>
            </p:nvSpPr>
            <p:spPr>
              <a:xfrm rot="1800000" flipH="1">
                <a:off x="2594227" y="3535303"/>
                <a:ext cx="144000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2CC3DBDD-7690-CE4D-ACB3-C214554CB649}"/>
                  </a:ext>
                </a:extLst>
              </p:cNvPr>
              <p:cNvSpPr/>
              <p:nvPr/>
            </p:nvSpPr>
            <p:spPr>
              <a:xfrm rot="1800000" flipH="1">
                <a:off x="2374976" y="3408719"/>
                <a:ext cx="144000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8E1355A0-402F-974E-9777-B878390A13EB}"/>
                  </a:ext>
                </a:extLst>
              </p:cNvPr>
              <p:cNvSpPr/>
              <p:nvPr/>
            </p:nvSpPr>
            <p:spPr>
              <a:xfrm rot="1800000" flipH="1">
                <a:off x="2155726" y="3282135"/>
                <a:ext cx="144000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DF3D7DEA-3B9E-514F-8E43-E8115A9F270A}"/>
                  </a:ext>
                </a:extLst>
              </p:cNvPr>
              <p:cNvSpPr/>
              <p:nvPr/>
            </p:nvSpPr>
            <p:spPr>
              <a:xfrm rot="1800000" flipH="1">
                <a:off x="1936476" y="3155551"/>
                <a:ext cx="144000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BF7B07A1-882A-0B44-A740-AC7B8B4B4847}"/>
                  </a:ext>
                </a:extLst>
              </p:cNvPr>
              <p:cNvSpPr/>
              <p:nvPr/>
            </p:nvSpPr>
            <p:spPr>
              <a:xfrm rot="1229620" flipH="1">
                <a:off x="2299165" y="3564534"/>
                <a:ext cx="144000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160" name="Oval 159">
                <a:extLst>
                  <a:ext uri="{FF2B5EF4-FFF2-40B4-BE49-F238E27FC236}">
                    <a16:creationId xmlns:a16="http://schemas.microsoft.com/office/drawing/2014/main" id="{67055E6F-4084-934D-84E4-5221E7990154}"/>
                  </a:ext>
                </a:extLst>
              </p:cNvPr>
              <p:cNvSpPr/>
              <p:nvPr/>
            </p:nvSpPr>
            <p:spPr>
              <a:xfrm rot="1229620" flipH="1">
                <a:off x="2062020" y="3475899"/>
                <a:ext cx="144000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DBF109F0-103D-FB47-B477-D8A79CA524C8}"/>
                  </a:ext>
                </a:extLst>
              </p:cNvPr>
              <p:cNvSpPr/>
              <p:nvPr/>
            </p:nvSpPr>
            <p:spPr>
              <a:xfrm rot="1229620" flipH="1">
                <a:off x="1824874" y="3387264"/>
                <a:ext cx="144000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2497ADDD-7771-8648-B9DC-9ECDB1ACDF85}"/>
                  </a:ext>
                </a:extLst>
              </p:cNvPr>
              <p:cNvSpPr/>
              <p:nvPr/>
            </p:nvSpPr>
            <p:spPr>
              <a:xfrm rot="600000" flipH="1">
                <a:off x="2744435" y="3831850"/>
                <a:ext cx="144000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13873C64-3A51-B048-997D-14EB5E08804D}"/>
                  </a:ext>
                </a:extLst>
              </p:cNvPr>
              <p:cNvSpPr/>
              <p:nvPr/>
            </p:nvSpPr>
            <p:spPr>
              <a:xfrm rot="600000" flipH="1">
                <a:off x="2495113" y="3787888"/>
                <a:ext cx="144000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CBDA6AB9-3279-7143-8D45-58F07498245E}"/>
                  </a:ext>
                </a:extLst>
              </p:cNvPr>
              <p:cNvSpPr/>
              <p:nvPr/>
            </p:nvSpPr>
            <p:spPr>
              <a:xfrm rot="600000" flipH="1">
                <a:off x="2245791" y="3743926"/>
                <a:ext cx="144000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C413393F-9027-B54C-B841-6C25329CFF07}"/>
                  </a:ext>
                </a:extLst>
              </p:cNvPr>
              <p:cNvSpPr/>
              <p:nvPr/>
            </p:nvSpPr>
            <p:spPr>
              <a:xfrm rot="600000" flipH="1">
                <a:off x="1996469" y="3699964"/>
                <a:ext cx="144000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23C9E4E7-6247-1F47-96B0-72437F8CACC8}"/>
                  </a:ext>
                </a:extLst>
              </p:cNvPr>
              <p:cNvSpPr/>
              <p:nvPr/>
            </p:nvSpPr>
            <p:spPr>
              <a:xfrm rot="600000" flipH="1">
                <a:off x="1747147" y="3656001"/>
                <a:ext cx="144000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62AB7F28-F3A2-364B-86EA-D8B4591B2690}"/>
                  </a:ext>
                </a:extLst>
              </p:cNvPr>
              <p:cNvSpPr/>
              <p:nvPr/>
            </p:nvSpPr>
            <p:spPr>
              <a:xfrm rot="3000000" flipH="1">
                <a:off x="2935511" y="3527276"/>
                <a:ext cx="144000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168" name="Oval 167">
                <a:extLst>
                  <a:ext uri="{FF2B5EF4-FFF2-40B4-BE49-F238E27FC236}">
                    <a16:creationId xmlns:a16="http://schemas.microsoft.com/office/drawing/2014/main" id="{CAED533E-1964-F34B-B43C-2A58C91F1DF8}"/>
                  </a:ext>
                </a:extLst>
              </p:cNvPr>
              <p:cNvSpPr/>
              <p:nvPr/>
            </p:nvSpPr>
            <p:spPr>
              <a:xfrm rot="3000000" flipH="1">
                <a:off x="2772778" y="3333338"/>
                <a:ext cx="144000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169" name="Oval 168">
                <a:extLst>
                  <a:ext uri="{FF2B5EF4-FFF2-40B4-BE49-F238E27FC236}">
                    <a16:creationId xmlns:a16="http://schemas.microsoft.com/office/drawing/2014/main" id="{1945B596-1C40-A94D-AAA9-995236D605FF}"/>
                  </a:ext>
                </a:extLst>
              </p:cNvPr>
              <p:cNvSpPr/>
              <p:nvPr/>
            </p:nvSpPr>
            <p:spPr>
              <a:xfrm rot="3000000" flipH="1">
                <a:off x="2610044" y="3139400"/>
                <a:ext cx="144000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170" name="Oval 169">
                <a:extLst>
                  <a:ext uri="{FF2B5EF4-FFF2-40B4-BE49-F238E27FC236}">
                    <a16:creationId xmlns:a16="http://schemas.microsoft.com/office/drawing/2014/main" id="{14FF86C3-2697-9A4A-8B27-CA273F13C91A}"/>
                  </a:ext>
                </a:extLst>
              </p:cNvPr>
              <p:cNvSpPr/>
              <p:nvPr/>
            </p:nvSpPr>
            <p:spPr>
              <a:xfrm rot="3000000" flipH="1">
                <a:off x="2447311" y="2945462"/>
                <a:ext cx="144000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171" name="Oval 170">
                <a:extLst>
                  <a:ext uri="{FF2B5EF4-FFF2-40B4-BE49-F238E27FC236}">
                    <a16:creationId xmlns:a16="http://schemas.microsoft.com/office/drawing/2014/main" id="{6A684038-D32F-F547-BDAA-4BC2C8666FCD}"/>
                  </a:ext>
                </a:extLst>
              </p:cNvPr>
              <p:cNvSpPr/>
              <p:nvPr/>
            </p:nvSpPr>
            <p:spPr>
              <a:xfrm rot="3000000" flipH="1">
                <a:off x="2284577" y="2751524"/>
                <a:ext cx="144000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05C9458D-DE1B-5844-9239-02A14D8A4DED}"/>
                  </a:ext>
                </a:extLst>
              </p:cNvPr>
              <p:cNvSpPr/>
              <p:nvPr/>
            </p:nvSpPr>
            <p:spPr>
              <a:xfrm rot="3600000" flipH="1">
                <a:off x="2757847" y="3038644"/>
                <a:ext cx="144000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173" name="Oval 172">
                <a:extLst>
                  <a:ext uri="{FF2B5EF4-FFF2-40B4-BE49-F238E27FC236}">
                    <a16:creationId xmlns:a16="http://schemas.microsoft.com/office/drawing/2014/main" id="{FE520F54-50CC-1E46-B7B8-0B8D58AFAEE9}"/>
                  </a:ext>
                </a:extLst>
              </p:cNvPr>
              <p:cNvSpPr/>
              <p:nvPr/>
            </p:nvSpPr>
            <p:spPr>
              <a:xfrm rot="3600000" flipH="1">
                <a:off x="2631263" y="2819394"/>
                <a:ext cx="144000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7C6A3BC2-A2F1-B349-87A7-8E3649FD68CE}"/>
                  </a:ext>
                </a:extLst>
              </p:cNvPr>
              <p:cNvSpPr/>
              <p:nvPr/>
            </p:nvSpPr>
            <p:spPr>
              <a:xfrm rot="3600000" flipH="1">
                <a:off x="2504679" y="2600144"/>
                <a:ext cx="144000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175" name="Oval 174">
                <a:extLst>
                  <a:ext uri="{FF2B5EF4-FFF2-40B4-BE49-F238E27FC236}">
                    <a16:creationId xmlns:a16="http://schemas.microsoft.com/office/drawing/2014/main" id="{213B52D4-7DF0-2F4E-A021-2CBDD107EF3D}"/>
                  </a:ext>
                </a:extLst>
              </p:cNvPr>
              <p:cNvSpPr/>
              <p:nvPr/>
            </p:nvSpPr>
            <p:spPr>
              <a:xfrm rot="4200000" flipH="1">
                <a:off x="3095091" y="3440483"/>
                <a:ext cx="144000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A33CC753-D00E-734E-8490-8EB6F8D43739}"/>
                  </a:ext>
                </a:extLst>
              </p:cNvPr>
              <p:cNvSpPr/>
              <p:nvPr/>
            </p:nvSpPr>
            <p:spPr>
              <a:xfrm rot="4200000" flipH="1">
                <a:off x="3008503" y="3202583"/>
                <a:ext cx="144000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177" name="Oval 176">
                <a:extLst>
                  <a:ext uri="{FF2B5EF4-FFF2-40B4-BE49-F238E27FC236}">
                    <a16:creationId xmlns:a16="http://schemas.microsoft.com/office/drawing/2014/main" id="{0AA2DACD-9520-D045-8561-45F77D7FF548}"/>
                  </a:ext>
                </a:extLst>
              </p:cNvPr>
              <p:cNvSpPr/>
              <p:nvPr/>
            </p:nvSpPr>
            <p:spPr>
              <a:xfrm rot="4200000" flipH="1">
                <a:off x="2921914" y="2964683"/>
                <a:ext cx="144000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A674CECA-C951-8C47-84DD-1FDC5169E867}"/>
                  </a:ext>
                </a:extLst>
              </p:cNvPr>
              <p:cNvSpPr/>
              <p:nvPr/>
            </p:nvSpPr>
            <p:spPr>
              <a:xfrm rot="4200000" flipH="1">
                <a:off x="2835325" y="2726782"/>
                <a:ext cx="144000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179" name="Oval 178">
                <a:extLst>
                  <a:ext uri="{FF2B5EF4-FFF2-40B4-BE49-F238E27FC236}">
                    <a16:creationId xmlns:a16="http://schemas.microsoft.com/office/drawing/2014/main" id="{5DD3DAEB-DE6B-D043-ABA9-AF3F66AE027C}"/>
                  </a:ext>
                </a:extLst>
              </p:cNvPr>
              <p:cNvSpPr/>
              <p:nvPr/>
            </p:nvSpPr>
            <p:spPr>
              <a:xfrm rot="4200000" flipH="1">
                <a:off x="2748737" y="2488882"/>
                <a:ext cx="144000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CCB15735-D06A-6A49-BC80-DEC3EF898A52}"/>
                  </a:ext>
                </a:extLst>
              </p:cNvPr>
              <p:cNvSpPr/>
              <p:nvPr/>
            </p:nvSpPr>
            <p:spPr>
              <a:xfrm rot="4800000" flipH="1">
                <a:off x="3098806" y="2923791"/>
                <a:ext cx="144000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181" name="Oval 180">
                <a:extLst>
                  <a:ext uri="{FF2B5EF4-FFF2-40B4-BE49-F238E27FC236}">
                    <a16:creationId xmlns:a16="http://schemas.microsoft.com/office/drawing/2014/main" id="{574A09E9-EB27-B443-BA96-749A73D9BA67}"/>
                  </a:ext>
                </a:extLst>
              </p:cNvPr>
              <p:cNvSpPr/>
              <p:nvPr/>
            </p:nvSpPr>
            <p:spPr>
              <a:xfrm rot="4800000" flipH="1">
                <a:off x="3054844" y="2674469"/>
                <a:ext cx="144000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28C0B1C0-19F5-F941-8581-11B83B40A966}"/>
                  </a:ext>
                </a:extLst>
              </p:cNvPr>
              <p:cNvSpPr/>
              <p:nvPr/>
            </p:nvSpPr>
            <p:spPr>
              <a:xfrm rot="4800000" flipH="1">
                <a:off x="3010882" y="2425147"/>
                <a:ext cx="144000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183" name="Oval 182">
                <a:extLst>
                  <a:ext uri="{FF2B5EF4-FFF2-40B4-BE49-F238E27FC236}">
                    <a16:creationId xmlns:a16="http://schemas.microsoft.com/office/drawing/2014/main" id="{A66C5B3A-1635-004D-AEC1-C9C6F3463D6E}"/>
                  </a:ext>
                </a:extLst>
              </p:cNvPr>
              <p:cNvSpPr/>
              <p:nvPr/>
            </p:nvSpPr>
            <p:spPr>
              <a:xfrm rot="5400000">
                <a:off x="3276618" y="2913316"/>
                <a:ext cx="144037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FF7E2E3A-EA17-D543-BC90-BFD37FB74828}"/>
                  </a:ext>
                </a:extLst>
              </p:cNvPr>
              <p:cNvSpPr/>
              <p:nvPr/>
            </p:nvSpPr>
            <p:spPr>
              <a:xfrm rot="5400000">
                <a:off x="3276618" y="3166551"/>
                <a:ext cx="144037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185" name="Oval 184">
                <a:extLst>
                  <a:ext uri="{FF2B5EF4-FFF2-40B4-BE49-F238E27FC236}">
                    <a16:creationId xmlns:a16="http://schemas.microsoft.com/office/drawing/2014/main" id="{355FCBC8-A71D-3442-802B-41A766855DFD}"/>
                  </a:ext>
                </a:extLst>
              </p:cNvPr>
              <p:cNvSpPr/>
              <p:nvPr/>
            </p:nvSpPr>
            <p:spPr>
              <a:xfrm rot="5400000">
                <a:off x="3276618" y="3419785"/>
                <a:ext cx="144037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12959DBB-20D3-6D41-A6F4-CFB745606AF2}"/>
                  </a:ext>
                </a:extLst>
              </p:cNvPr>
              <p:cNvSpPr/>
              <p:nvPr/>
            </p:nvSpPr>
            <p:spPr>
              <a:xfrm rot="5400000">
                <a:off x="3276618" y="2660082"/>
                <a:ext cx="144037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187" name="Oval 186">
                <a:extLst>
                  <a:ext uri="{FF2B5EF4-FFF2-40B4-BE49-F238E27FC236}">
                    <a16:creationId xmlns:a16="http://schemas.microsoft.com/office/drawing/2014/main" id="{9DC730DD-2311-7442-BF47-149E0C43A17C}"/>
                  </a:ext>
                </a:extLst>
              </p:cNvPr>
              <p:cNvSpPr/>
              <p:nvPr/>
            </p:nvSpPr>
            <p:spPr>
              <a:xfrm rot="5400000">
                <a:off x="3276618" y="2406849"/>
                <a:ext cx="144037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188" name="Oval 187">
                <a:extLst>
                  <a:ext uri="{FF2B5EF4-FFF2-40B4-BE49-F238E27FC236}">
                    <a16:creationId xmlns:a16="http://schemas.microsoft.com/office/drawing/2014/main" id="{A01C8AC6-86B7-E24B-92B0-2A8DFDE9DE53}"/>
                  </a:ext>
                </a:extLst>
              </p:cNvPr>
              <p:cNvSpPr/>
              <p:nvPr/>
            </p:nvSpPr>
            <p:spPr>
              <a:xfrm rot="7800000" flipH="1">
                <a:off x="3610860" y="3558869"/>
                <a:ext cx="144037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189" name="Oval 188">
                <a:extLst>
                  <a:ext uri="{FF2B5EF4-FFF2-40B4-BE49-F238E27FC236}">
                    <a16:creationId xmlns:a16="http://schemas.microsoft.com/office/drawing/2014/main" id="{70C960A0-BBDA-5C4B-9ADF-D4402812855D}"/>
                  </a:ext>
                </a:extLst>
              </p:cNvPr>
              <p:cNvSpPr/>
              <p:nvPr/>
            </p:nvSpPr>
            <p:spPr>
              <a:xfrm rot="7800000" flipH="1">
                <a:off x="3773593" y="3364880"/>
                <a:ext cx="144037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190" name="Oval 189">
                <a:extLst>
                  <a:ext uri="{FF2B5EF4-FFF2-40B4-BE49-F238E27FC236}">
                    <a16:creationId xmlns:a16="http://schemas.microsoft.com/office/drawing/2014/main" id="{1E6259E0-540C-7F48-A4EA-9A708DD16C68}"/>
                  </a:ext>
                </a:extLst>
              </p:cNvPr>
              <p:cNvSpPr/>
              <p:nvPr/>
            </p:nvSpPr>
            <p:spPr>
              <a:xfrm rot="7800000" flipH="1">
                <a:off x="3936326" y="3170891"/>
                <a:ext cx="144037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191" name="Oval 190">
                <a:extLst>
                  <a:ext uri="{FF2B5EF4-FFF2-40B4-BE49-F238E27FC236}">
                    <a16:creationId xmlns:a16="http://schemas.microsoft.com/office/drawing/2014/main" id="{0F2BE2F0-4CE9-904B-ACBB-943197A94FA6}"/>
                  </a:ext>
                </a:extLst>
              </p:cNvPr>
              <p:cNvSpPr/>
              <p:nvPr/>
            </p:nvSpPr>
            <p:spPr>
              <a:xfrm rot="7800000" flipH="1">
                <a:off x="4099060" y="2976903"/>
                <a:ext cx="144037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192" name="Oval 191">
                <a:extLst>
                  <a:ext uri="{FF2B5EF4-FFF2-40B4-BE49-F238E27FC236}">
                    <a16:creationId xmlns:a16="http://schemas.microsoft.com/office/drawing/2014/main" id="{60A8C3D7-C57A-A440-86F5-5D9689071B57}"/>
                  </a:ext>
                </a:extLst>
              </p:cNvPr>
              <p:cNvSpPr/>
              <p:nvPr/>
            </p:nvSpPr>
            <p:spPr>
              <a:xfrm rot="7800000" flipH="1">
                <a:off x="4261793" y="2782914"/>
                <a:ext cx="144037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193" name="Oval 192">
                <a:extLst>
                  <a:ext uri="{FF2B5EF4-FFF2-40B4-BE49-F238E27FC236}">
                    <a16:creationId xmlns:a16="http://schemas.microsoft.com/office/drawing/2014/main" id="{FF7FE1C9-6B4E-0A42-AE97-7ACD387FA907}"/>
                  </a:ext>
                </a:extLst>
              </p:cNvPr>
              <p:cNvSpPr/>
              <p:nvPr/>
            </p:nvSpPr>
            <p:spPr>
              <a:xfrm rot="7200000" flipH="1">
                <a:off x="3791629" y="3065699"/>
                <a:ext cx="144037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194" name="Oval 193">
                <a:extLst>
                  <a:ext uri="{FF2B5EF4-FFF2-40B4-BE49-F238E27FC236}">
                    <a16:creationId xmlns:a16="http://schemas.microsoft.com/office/drawing/2014/main" id="{4867D38D-D976-534E-9DA6-F8A5CA7F59A7}"/>
                  </a:ext>
                </a:extLst>
              </p:cNvPr>
              <p:cNvSpPr/>
              <p:nvPr/>
            </p:nvSpPr>
            <p:spPr>
              <a:xfrm rot="7200000" flipH="1">
                <a:off x="3918213" y="2846392"/>
                <a:ext cx="144037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2A1AB78A-BF62-D545-B9B6-FB3A91729186}"/>
                  </a:ext>
                </a:extLst>
              </p:cNvPr>
              <p:cNvSpPr/>
              <p:nvPr/>
            </p:nvSpPr>
            <p:spPr>
              <a:xfrm rot="7200000" flipH="1">
                <a:off x="4044797" y="2627085"/>
                <a:ext cx="144037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196" name="Oval 195">
                <a:extLst>
                  <a:ext uri="{FF2B5EF4-FFF2-40B4-BE49-F238E27FC236}">
                    <a16:creationId xmlns:a16="http://schemas.microsoft.com/office/drawing/2014/main" id="{CEB15FDA-FE08-E044-9476-375126908850}"/>
                  </a:ext>
                </a:extLst>
              </p:cNvPr>
              <p:cNvSpPr/>
              <p:nvPr/>
            </p:nvSpPr>
            <p:spPr>
              <a:xfrm rot="6629620" flipH="1">
                <a:off x="3458544" y="3464282"/>
                <a:ext cx="144037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84490C98-A3AB-8B42-89FA-772879C47E1C}"/>
                  </a:ext>
                </a:extLst>
              </p:cNvPr>
              <p:cNvSpPr/>
              <p:nvPr/>
            </p:nvSpPr>
            <p:spPr>
              <a:xfrm rot="6629620" flipH="1">
                <a:off x="3547179" y="3227076"/>
                <a:ext cx="144037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198" name="Oval 197">
                <a:extLst>
                  <a:ext uri="{FF2B5EF4-FFF2-40B4-BE49-F238E27FC236}">
                    <a16:creationId xmlns:a16="http://schemas.microsoft.com/office/drawing/2014/main" id="{14AC01FE-F0C7-4749-BB4D-4E1D0DD6E07F}"/>
                  </a:ext>
                </a:extLst>
              </p:cNvPr>
              <p:cNvSpPr/>
              <p:nvPr/>
            </p:nvSpPr>
            <p:spPr>
              <a:xfrm rot="6629620" flipH="1">
                <a:off x="3635814" y="2989868"/>
                <a:ext cx="144037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199" name="Oval 198">
                <a:extLst>
                  <a:ext uri="{FF2B5EF4-FFF2-40B4-BE49-F238E27FC236}">
                    <a16:creationId xmlns:a16="http://schemas.microsoft.com/office/drawing/2014/main" id="{8C03F040-58B3-D840-8E5E-32042D2D1DE4}"/>
                  </a:ext>
                </a:extLst>
              </p:cNvPr>
              <p:cNvSpPr/>
              <p:nvPr/>
            </p:nvSpPr>
            <p:spPr>
              <a:xfrm rot="6629620" flipH="1">
                <a:off x="3724449" y="2752661"/>
                <a:ext cx="144037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200" name="Oval 199">
                <a:extLst>
                  <a:ext uri="{FF2B5EF4-FFF2-40B4-BE49-F238E27FC236}">
                    <a16:creationId xmlns:a16="http://schemas.microsoft.com/office/drawing/2014/main" id="{875B6265-E939-B446-A7F4-385E8C1B12B4}"/>
                  </a:ext>
                </a:extLst>
              </p:cNvPr>
              <p:cNvSpPr/>
              <p:nvPr/>
            </p:nvSpPr>
            <p:spPr>
              <a:xfrm rot="6629620" flipH="1">
                <a:off x="3813084" y="2515454"/>
                <a:ext cx="144037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201" name="Oval 200">
                <a:extLst>
                  <a:ext uri="{FF2B5EF4-FFF2-40B4-BE49-F238E27FC236}">
                    <a16:creationId xmlns:a16="http://schemas.microsoft.com/office/drawing/2014/main" id="{59C3B68D-A636-9949-AE51-8D3AF7F7D44D}"/>
                  </a:ext>
                </a:extLst>
              </p:cNvPr>
              <p:cNvSpPr/>
              <p:nvPr/>
            </p:nvSpPr>
            <p:spPr>
              <a:xfrm rot="6000000" flipH="1">
                <a:off x="3456422" y="2936480"/>
                <a:ext cx="144037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202" name="Oval 201">
                <a:extLst>
                  <a:ext uri="{FF2B5EF4-FFF2-40B4-BE49-F238E27FC236}">
                    <a16:creationId xmlns:a16="http://schemas.microsoft.com/office/drawing/2014/main" id="{E9AEE9F7-1821-D94A-83BD-D72A7D971360}"/>
                  </a:ext>
                </a:extLst>
              </p:cNvPr>
              <p:cNvSpPr/>
              <p:nvPr/>
            </p:nvSpPr>
            <p:spPr>
              <a:xfrm rot="6000000" flipH="1">
                <a:off x="3500384" y="2687093"/>
                <a:ext cx="144037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203" name="Oval 202">
                <a:extLst>
                  <a:ext uri="{FF2B5EF4-FFF2-40B4-BE49-F238E27FC236}">
                    <a16:creationId xmlns:a16="http://schemas.microsoft.com/office/drawing/2014/main" id="{46449F3C-455B-2640-B4DC-AD03D2C1A9C1}"/>
                  </a:ext>
                </a:extLst>
              </p:cNvPr>
              <p:cNvSpPr/>
              <p:nvPr/>
            </p:nvSpPr>
            <p:spPr>
              <a:xfrm rot="6000000" flipH="1">
                <a:off x="3544347" y="2437707"/>
                <a:ext cx="144037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204" name="Oval 203">
                <a:extLst>
                  <a:ext uri="{FF2B5EF4-FFF2-40B4-BE49-F238E27FC236}">
                    <a16:creationId xmlns:a16="http://schemas.microsoft.com/office/drawing/2014/main" id="{4A2D9243-7427-D144-AA42-5FF2CDCBE19F}"/>
                  </a:ext>
                </a:extLst>
              </p:cNvPr>
              <p:cNvSpPr/>
              <p:nvPr/>
            </p:nvSpPr>
            <p:spPr>
              <a:xfrm rot="8400000" flipH="1">
                <a:off x="3708798" y="3713199"/>
                <a:ext cx="144000" cy="144037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205" name="Oval 204">
                <a:extLst>
                  <a:ext uri="{FF2B5EF4-FFF2-40B4-BE49-F238E27FC236}">
                    <a16:creationId xmlns:a16="http://schemas.microsoft.com/office/drawing/2014/main" id="{8465FD1F-AD3D-BB4B-91FF-99F8A60EA701}"/>
                  </a:ext>
                </a:extLst>
              </p:cNvPr>
              <p:cNvSpPr/>
              <p:nvPr/>
            </p:nvSpPr>
            <p:spPr>
              <a:xfrm rot="8400000" flipH="1">
                <a:off x="4060967" y="3300809"/>
                <a:ext cx="144000" cy="144037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206" name="Oval 205">
                <a:extLst>
                  <a:ext uri="{FF2B5EF4-FFF2-40B4-BE49-F238E27FC236}">
                    <a16:creationId xmlns:a16="http://schemas.microsoft.com/office/drawing/2014/main" id="{3EDE3B70-61AB-A046-AD02-5D92F281289D}"/>
                  </a:ext>
                </a:extLst>
              </p:cNvPr>
              <p:cNvSpPr/>
              <p:nvPr/>
            </p:nvSpPr>
            <p:spPr>
              <a:xfrm rot="8400000" flipH="1">
                <a:off x="4254905" y="3138034"/>
                <a:ext cx="144000" cy="144037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207" name="Oval 206">
                <a:extLst>
                  <a:ext uri="{FF2B5EF4-FFF2-40B4-BE49-F238E27FC236}">
                    <a16:creationId xmlns:a16="http://schemas.microsoft.com/office/drawing/2014/main" id="{C0A8A74E-2366-E649-AECD-3182D5FA20BD}"/>
                  </a:ext>
                </a:extLst>
              </p:cNvPr>
              <p:cNvSpPr/>
              <p:nvPr/>
            </p:nvSpPr>
            <p:spPr>
              <a:xfrm rot="8400000" flipH="1">
                <a:off x="4448843" y="2975258"/>
                <a:ext cx="144000" cy="144037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208" name="Oval 207">
                <a:extLst>
                  <a:ext uri="{FF2B5EF4-FFF2-40B4-BE49-F238E27FC236}">
                    <a16:creationId xmlns:a16="http://schemas.microsoft.com/office/drawing/2014/main" id="{589F4E67-4327-2143-9060-8DDC57C73E7E}"/>
                  </a:ext>
                </a:extLst>
              </p:cNvPr>
              <p:cNvSpPr/>
              <p:nvPr/>
            </p:nvSpPr>
            <p:spPr>
              <a:xfrm rot="9000000" flipH="1">
                <a:off x="3942473" y="3575268"/>
                <a:ext cx="144000" cy="144037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209" name="Oval 208">
                <a:extLst>
                  <a:ext uri="{FF2B5EF4-FFF2-40B4-BE49-F238E27FC236}">
                    <a16:creationId xmlns:a16="http://schemas.microsoft.com/office/drawing/2014/main" id="{9E612BE6-B897-2046-9040-3802C8B88DDC}"/>
                  </a:ext>
                </a:extLst>
              </p:cNvPr>
              <p:cNvSpPr/>
              <p:nvPr/>
            </p:nvSpPr>
            <p:spPr>
              <a:xfrm rot="9000000" flipH="1">
                <a:off x="4161723" y="3448650"/>
                <a:ext cx="144000" cy="144037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206F505A-C36D-5941-A0AA-F3779698C9CB}"/>
                  </a:ext>
                </a:extLst>
              </p:cNvPr>
              <p:cNvSpPr/>
              <p:nvPr/>
            </p:nvSpPr>
            <p:spPr>
              <a:xfrm rot="9000000" flipH="1">
                <a:off x="4380973" y="3322034"/>
                <a:ext cx="144000" cy="144037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211" name="Oval 210">
                <a:extLst>
                  <a:ext uri="{FF2B5EF4-FFF2-40B4-BE49-F238E27FC236}">
                    <a16:creationId xmlns:a16="http://schemas.microsoft.com/office/drawing/2014/main" id="{1954384E-2EEA-0B4B-913B-4106ACD8FA8A}"/>
                  </a:ext>
                </a:extLst>
              </p:cNvPr>
              <p:cNvSpPr/>
              <p:nvPr/>
            </p:nvSpPr>
            <p:spPr>
              <a:xfrm rot="9000000" flipH="1">
                <a:off x="4600223" y="3195417"/>
                <a:ext cx="144000" cy="144037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212" name="Oval 211">
                <a:extLst>
                  <a:ext uri="{FF2B5EF4-FFF2-40B4-BE49-F238E27FC236}">
                    <a16:creationId xmlns:a16="http://schemas.microsoft.com/office/drawing/2014/main" id="{D7B2C35F-3551-6840-A6E7-57D7D4226EA1}"/>
                  </a:ext>
                </a:extLst>
              </p:cNvPr>
              <p:cNvSpPr/>
              <p:nvPr/>
            </p:nvSpPr>
            <p:spPr>
              <a:xfrm rot="9600000" flipH="1">
                <a:off x="4235684" y="3612760"/>
                <a:ext cx="144000" cy="144037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213" name="Oval 212">
                <a:extLst>
                  <a:ext uri="{FF2B5EF4-FFF2-40B4-BE49-F238E27FC236}">
                    <a16:creationId xmlns:a16="http://schemas.microsoft.com/office/drawing/2014/main" id="{73E56C65-BA66-3241-9F41-5CC74F939026}"/>
                  </a:ext>
                </a:extLst>
              </p:cNvPr>
              <p:cNvSpPr/>
              <p:nvPr/>
            </p:nvSpPr>
            <p:spPr>
              <a:xfrm rot="9600000" flipH="1">
                <a:off x="4473585" y="3526149"/>
                <a:ext cx="144000" cy="144037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214" name="Oval 213">
                <a:extLst>
                  <a:ext uri="{FF2B5EF4-FFF2-40B4-BE49-F238E27FC236}">
                    <a16:creationId xmlns:a16="http://schemas.microsoft.com/office/drawing/2014/main" id="{17378A2C-19BF-BA42-A6EB-E1A560DBD640}"/>
                  </a:ext>
                </a:extLst>
              </p:cNvPr>
              <p:cNvSpPr/>
              <p:nvPr/>
            </p:nvSpPr>
            <p:spPr>
              <a:xfrm rot="9600000" flipH="1">
                <a:off x="4711485" y="3439538"/>
                <a:ext cx="144000" cy="144037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215" name="Oval 214">
                <a:extLst>
                  <a:ext uri="{FF2B5EF4-FFF2-40B4-BE49-F238E27FC236}">
                    <a16:creationId xmlns:a16="http://schemas.microsoft.com/office/drawing/2014/main" id="{AB1CA691-B632-4447-B4C6-D3159BDD2CD1}"/>
                  </a:ext>
                </a:extLst>
              </p:cNvPr>
              <p:cNvSpPr/>
              <p:nvPr/>
            </p:nvSpPr>
            <p:spPr>
              <a:xfrm>
                <a:off x="2222989" y="3922053"/>
                <a:ext cx="144000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216" name="Oval 215">
                <a:extLst>
                  <a:ext uri="{FF2B5EF4-FFF2-40B4-BE49-F238E27FC236}">
                    <a16:creationId xmlns:a16="http://schemas.microsoft.com/office/drawing/2014/main" id="{98215E32-BA50-594D-A492-C02C2432B05C}"/>
                  </a:ext>
                </a:extLst>
              </p:cNvPr>
              <p:cNvSpPr/>
              <p:nvPr/>
            </p:nvSpPr>
            <p:spPr>
              <a:xfrm>
                <a:off x="1969821" y="3922053"/>
                <a:ext cx="144000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217" name="Oval 216">
                <a:extLst>
                  <a:ext uri="{FF2B5EF4-FFF2-40B4-BE49-F238E27FC236}">
                    <a16:creationId xmlns:a16="http://schemas.microsoft.com/office/drawing/2014/main" id="{483921D9-D68E-F547-B907-E933904E9FE5}"/>
                  </a:ext>
                </a:extLst>
              </p:cNvPr>
              <p:cNvSpPr/>
              <p:nvPr/>
            </p:nvSpPr>
            <p:spPr>
              <a:xfrm>
                <a:off x="1716652" y="3922053"/>
                <a:ext cx="144000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218" name="Oval 217">
                <a:extLst>
                  <a:ext uri="{FF2B5EF4-FFF2-40B4-BE49-F238E27FC236}">
                    <a16:creationId xmlns:a16="http://schemas.microsoft.com/office/drawing/2014/main" id="{925FE3E7-93B9-9545-9DF0-9E27F5DDB808}"/>
                  </a:ext>
                </a:extLst>
              </p:cNvPr>
              <p:cNvSpPr/>
              <p:nvPr/>
            </p:nvSpPr>
            <p:spPr>
              <a:xfrm rot="18600000" flipH="1">
                <a:off x="2899810" y="4328025"/>
                <a:ext cx="144000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219" name="Oval 218">
                <a:extLst>
                  <a:ext uri="{FF2B5EF4-FFF2-40B4-BE49-F238E27FC236}">
                    <a16:creationId xmlns:a16="http://schemas.microsoft.com/office/drawing/2014/main" id="{97CEB560-4518-1B4A-80C8-16BD7E917786}"/>
                  </a:ext>
                </a:extLst>
              </p:cNvPr>
              <p:cNvSpPr/>
              <p:nvPr/>
            </p:nvSpPr>
            <p:spPr>
              <a:xfrm rot="18600000" flipH="1">
                <a:off x="2737077" y="4521963"/>
                <a:ext cx="144000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220" name="Oval 219">
                <a:extLst>
                  <a:ext uri="{FF2B5EF4-FFF2-40B4-BE49-F238E27FC236}">
                    <a16:creationId xmlns:a16="http://schemas.microsoft.com/office/drawing/2014/main" id="{1E2AF412-215B-3A4C-9CF4-C94061C85597}"/>
                  </a:ext>
                </a:extLst>
              </p:cNvPr>
              <p:cNvSpPr/>
              <p:nvPr/>
            </p:nvSpPr>
            <p:spPr>
              <a:xfrm rot="18600000" flipH="1">
                <a:off x="2574344" y="4715902"/>
                <a:ext cx="144000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221" name="Oval 220">
                <a:extLst>
                  <a:ext uri="{FF2B5EF4-FFF2-40B4-BE49-F238E27FC236}">
                    <a16:creationId xmlns:a16="http://schemas.microsoft.com/office/drawing/2014/main" id="{1F85C4AC-C1DF-F94D-B67E-A85CF4464875}"/>
                  </a:ext>
                </a:extLst>
              </p:cNvPr>
              <p:cNvSpPr/>
              <p:nvPr/>
            </p:nvSpPr>
            <p:spPr>
              <a:xfrm rot="18600000" flipH="1">
                <a:off x="2411610" y="4909840"/>
                <a:ext cx="144000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222" name="Oval 221">
                <a:extLst>
                  <a:ext uri="{FF2B5EF4-FFF2-40B4-BE49-F238E27FC236}">
                    <a16:creationId xmlns:a16="http://schemas.microsoft.com/office/drawing/2014/main" id="{CC163819-20D7-1E49-93B1-33BDFCEDFAEC}"/>
                  </a:ext>
                </a:extLst>
              </p:cNvPr>
              <p:cNvSpPr/>
              <p:nvPr/>
            </p:nvSpPr>
            <p:spPr>
              <a:xfrm rot="18600000" flipH="1">
                <a:off x="2248877" y="5103778"/>
                <a:ext cx="144000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223" name="Oval 222">
                <a:extLst>
                  <a:ext uri="{FF2B5EF4-FFF2-40B4-BE49-F238E27FC236}">
                    <a16:creationId xmlns:a16="http://schemas.microsoft.com/office/drawing/2014/main" id="{5F8F9535-08E6-3642-80BA-763A46C97893}"/>
                  </a:ext>
                </a:extLst>
              </p:cNvPr>
              <p:cNvSpPr/>
              <p:nvPr/>
            </p:nvSpPr>
            <p:spPr>
              <a:xfrm rot="18000000" flipH="1">
                <a:off x="2719041" y="4821067"/>
                <a:ext cx="144000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224" name="Oval 223">
                <a:extLst>
                  <a:ext uri="{FF2B5EF4-FFF2-40B4-BE49-F238E27FC236}">
                    <a16:creationId xmlns:a16="http://schemas.microsoft.com/office/drawing/2014/main" id="{DA846575-6415-7A4F-B884-0E69C9B93CBE}"/>
                  </a:ext>
                </a:extLst>
              </p:cNvPr>
              <p:cNvSpPr/>
              <p:nvPr/>
            </p:nvSpPr>
            <p:spPr>
              <a:xfrm rot="18000000" flipH="1">
                <a:off x="2592457" y="5040317"/>
                <a:ext cx="144000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225" name="Oval 224">
                <a:extLst>
                  <a:ext uri="{FF2B5EF4-FFF2-40B4-BE49-F238E27FC236}">
                    <a16:creationId xmlns:a16="http://schemas.microsoft.com/office/drawing/2014/main" id="{74D9220D-4DAE-B246-BBD2-2A499D59CC7C}"/>
                  </a:ext>
                </a:extLst>
              </p:cNvPr>
              <p:cNvSpPr/>
              <p:nvPr/>
            </p:nvSpPr>
            <p:spPr>
              <a:xfrm rot="18000000" flipH="1">
                <a:off x="2465873" y="5259567"/>
                <a:ext cx="144000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226" name="Oval 225">
                <a:extLst>
                  <a:ext uri="{FF2B5EF4-FFF2-40B4-BE49-F238E27FC236}">
                    <a16:creationId xmlns:a16="http://schemas.microsoft.com/office/drawing/2014/main" id="{E4EBC40D-9407-664C-BF39-17A06A97223D}"/>
                  </a:ext>
                </a:extLst>
              </p:cNvPr>
              <p:cNvSpPr/>
              <p:nvPr/>
            </p:nvSpPr>
            <p:spPr>
              <a:xfrm rot="17429620" flipH="1">
                <a:off x="2963491" y="4659732"/>
                <a:ext cx="144000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227" name="Oval 226">
                <a:extLst>
                  <a:ext uri="{FF2B5EF4-FFF2-40B4-BE49-F238E27FC236}">
                    <a16:creationId xmlns:a16="http://schemas.microsoft.com/office/drawing/2014/main" id="{C35F191A-8188-6C4F-90F6-B885714AC05A}"/>
                  </a:ext>
                </a:extLst>
              </p:cNvPr>
              <p:cNvSpPr/>
              <p:nvPr/>
            </p:nvSpPr>
            <p:spPr>
              <a:xfrm rot="17429620" flipH="1">
                <a:off x="2874856" y="4896878"/>
                <a:ext cx="144000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228" name="Oval 227">
                <a:extLst>
                  <a:ext uri="{FF2B5EF4-FFF2-40B4-BE49-F238E27FC236}">
                    <a16:creationId xmlns:a16="http://schemas.microsoft.com/office/drawing/2014/main" id="{3B73B30A-4AD8-CC41-AD52-5B1C888A1ECB}"/>
                  </a:ext>
                </a:extLst>
              </p:cNvPr>
              <p:cNvSpPr/>
              <p:nvPr/>
            </p:nvSpPr>
            <p:spPr>
              <a:xfrm rot="17429620" flipH="1">
                <a:off x="2786221" y="5134023"/>
                <a:ext cx="144000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229" name="Oval 228">
                <a:extLst>
                  <a:ext uri="{FF2B5EF4-FFF2-40B4-BE49-F238E27FC236}">
                    <a16:creationId xmlns:a16="http://schemas.microsoft.com/office/drawing/2014/main" id="{564EAA01-2687-504C-A192-CFC0E6E05107}"/>
                  </a:ext>
                </a:extLst>
              </p:cNvPr>
              <p:cNvSpPr/>
              <p:nvPr/>
            </p:nvSpPr>
            <p:spPr>
              <a:xfrm rot="17429620" flipH="1">
                <a:off x="2697586" y="5371169"/>
                <a:ext cx="144000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230" name="Oval 229">
                <a:extLst>
                  <a:ext uri="{FF2B5EF4-FFF2-40B4-BE49-F238E27FC236}">
                    <a16:creationId xmlns:a16="http://schemas.microsoft.com/office/drawing/2014/main" id="{4323069D-7625-DA49-8363-8F6104BB8F17}"/>
                  </a:ext>
                </a:extLst>
              </p:cNvPr>
              <p:cNvSpPr/>
              <p:nvPr/>
            </p:nvSpPr>
            <p:spPr>
              <a:xfrm rot="19200000" flipH="1">
                <a:off x="2449722" y="4585999"/>
                <a:ext cx="144000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231" name="Oval 230">
                <a:extLst>
                  <a:ext uri="{FF2B5EF4-FFF2-40B4-BE49-F238E27FC236}">
                    <a16:creationId xmlns:a16="http://schemas.microsoft.com/office/drawing/2014/main" id="{EF75CC67-7567-D749-B2A1-01D64F73DEE3}"/>
                  </a:ext>
                </a:extLst>
              </p:cNvPr>
              <p:cNvSpPr/>
              <p:nvPr/>
            </p:nvSpPr>
            <p:spPr>
              <a:xfrm rot="19200000" flipH="1">
                <a:off x="2255784" y="4748732"/>
                <a:ext cx="144000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232" name="Oval 231">
                <a:extLst>
                  <a:ext uri="{FF2B5EF4-FFF2-40B4-BE49-F238E27FC236}">
                    <a16:creationId xmlns:a16="http://schemas.microsoft.com/office/drawing/2014/main" id="{07DF0E76-382A-2641-A0C9-239CD8B99045}"/>
                  </a:ext>
                </a:extLst>
              </p:cNvPr>
              <p:cNvSpPr/>
              <p:nvPr/>
            </p:nvSpPr>
            <p:spPr>
              <a:xfrm rot="19200000" flipH="1">
                <a:off x="2061846" y="4911466"/>
                <a:ext cx="144000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233" name="Oval 232">
                <a:extLst>
                  <a:ext uri="{FF2B5EF4-FFF2-40B4-BE49-F238E27FC236}">
                    <a16:creationId xmlns:a16="http://schemas.microsoft.com/office/drawing/2014/main" id="{FD48D191-559C-594D-A707-1DB7A62D223D}"/>
                  </a:ext>
                </a:extLst>
              </p:cNvPr>
              <p:cNvSpPr/>
              <p:nvPr/>
            </p:nvSpPr>
            <p:spPr>
              <a:xfrm rot="19800000" flipH="1">
                <a:off x="2787466" y="4185027"/>
                <a:ext cx="144000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234" name="Oval 233">
                <a:extLst>
                  <a:ext uri="{FF2B5EF4-FFF2-40B4-BE49-F238E27FC236}">
                    <a16:creationId xmlns:a16="http://schemas.microsoft.com/office/drawing/2014/main" id="{CE1D2771-D95D-D94B-A388-590AA6C5EA08}"/>
                  </a:ext>
                </a:extLst>
              </p:cNvPr>
              <p:cNvSpPr/>
              <p:nvPr/>
            </p:nvSpPr>
            <p:spPr>
              <a:xfrm rot="19800000" flipH="1">
                <a:off x="2568216" y="4311611"/>
                <a:ext cx="144000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235" name="Oval 234">
                <a:extLst>
                  <a:ext uri="{FF2B5EF4-FFF2-40B4-BE49-F238E27FC236}">
                    <a16:creationId xmlns:a16="http://schemas.microsoft.com/office/drawing/2014/main" id="{9D18EA40-FAE0-124B-9104-729D249F6574}"/>
                  </a:ext>
                </a:extLst>
              </p:cNvPr>
              <p:cNvSpPr/>
              <p:nvPr/>
            </p:nvSpPr>
            <p:spPr>
              <a:xfrm rot="19800000" flipH="1">
                <a:off x="2348966" y="4438196"/>
                <a:ext cx="144000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236" name="Oval 235">
                <a:extLst>
                  <a:ext uri="{FF2B5EF4-FFF2-40B4-BE49-F238E27FC236}">
                    <a16:creationId xmlns:a16="http://schemas.microsoft.com/office/drawing/2014/main" id="{9EF2A696-5D20-DF4A-B632-026C2E135E34}"/>
                  </a:ext>
                </a:extLst>
              </p:cNvPr>
              <p:cNvSpPr/>
              <p:nvPr/>
            </p:nvSpPr>
            <p:spPr>
              <a:xfrm rot="19800000" flipH="1">
                <a:off x="2129716" y="4564780"/>
                <a:ext cx="144000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237" name="Oval 236">
                <a:extLst>
                  <a:ext uri="{FF2B5EF4-FFF2-40B4-BE49-F238E27FC236}">
                    <a16:creationId xmlns:a16="http://schemas.microsoft.com/office/drawing/2014/main" id="{78472175-4A8E-4F45-9BA7-33C28C246ADC}"/>
                  </a:ext>
                </a:extLst>
              </p:cNvPr>
              <p:cNvSpPr/>
              <p:nvPr/>
            </p:nvSpPr>
            <p:spPr>
              <a:xfrm rot="19800000" flipH="1">
                <a:off x="1910466" y="4691364"/>
                <a:ext cx="144000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238" name="Oval 237">
                <a:extLst>
                  <a:ext uri="{FF2B5EF4-FFF2-40B4-BE49-F238E27FC236}">
                    <a16:creationId xmlns:a16="http://schemas.microsoft.com/office/drawing/2014/main" id="{DA134E91-520F-D646-AA2B-6BB46B326AFA}"/>
                  </a:ext>
                </a:extLst>
              </p:cNvPr>
              <p:cNvSpPr/>
              <p:nvPr/>
            </p:nvSpPr>
            <p:spPr>
              <a:xfrm rot="20400000" flipH="1">
                <a:off x="2275005" y="4274129"/>
                <a:ext cx="144000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239" name="Oval 238">
                <a:extLst>
                  <a:ext uri="{FF2B5EF4-FFF2-40B4-BE49-F238E27FC236}">
                    <a16:creationId xmlns:a16="http://schemas.microsoft.com/office/drawing/2014/main" id="{AA2137D5-794D-044C-A077-8F1A95785B51}"/>
                  </a:ext>
                </a:extLst>
              </p:cNvPr>
              <p:cNvSpPr/>
              <p:nvPr/>
            </p:nvSpPr>
            <p:spPr>
              <a:xfrm rot="20400000" flipH="1">
                <a:off x="2037104" y="4360718"/>
                <a:ext cx="144000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240" name="Oval 239">
                <a:extLst>
                  <a:ext uri="{FF2B5EF4-FFF2-40B4-BE49-F238E27FC236}">
                    <a16:creationId xmlns:a16="http://schemas.microsoft.com/office/drawing/2014/main" id="{B2186D74-4BA1-6A4C-BB8B-8ACF495D895F}"/>
                  </a:ext>
                </a:extLst>
              </p:cNvPr>
              <p:cNvSpPr/>
              <p:nvPr/>
            </p:nvSpPr>
            <p:spPr>
              <a:xfrm rot="20400000" flipH="1">
                <a:off x="1799204" y="4447306"/>
                <a:ext cx="144000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241" name="Oval 240">
                <a:extLst>
                  <a:ext uri="{FF2B5EF4-FFF2-40B4-BE49-F238E27FC236}">
                    <a16:creationId xmlns:a16="http://schemas.microsoft.com/office/drawing/2014/main" id="{6BBBEF1D-7A9C-1245-873E-BA02CF0BA037}"/>
                  </a:ext>
                </a:extLst>
              </p:cNvPr>
              <p:cNvSpPr/>
              <p:nvPr/>
            </p:nvSpPr>
            <p:spPr>
              <a:xfrm rot="21000000" flipH="1">
                <a:off x="2732757" y="4009312"/>
                <a:ext cx="144000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242" name="Oval 241">
                <a:extLst>
                  <a:ext uri="{FF2B5EF4-FFF2-40B4-BE49-F238E27FC236}">
                    <a16:creationId xmlns:a16="http://schemas.microsoft.com/office/drawing/2014/main" id="{B64BA8CA-4BE7-6340-9550-8732948D96AF}"/>
                  </a:ext>
                </a:extLst>
              </p:cNvPr>
              <p:cNvSpPr/>
              <p:nvPr/>
            </p:nvSpPr>
            <p:spPr>
              <a:xfrm rot="21000000" flipH="1">
                <a:off x="2483435" y="4053274"/>
                <a:ext cx="144000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243" name="Oval 242">
                <a:extLst>
                  <a:ext uri="{FF2B5EF4-FFF2-40B4-BE49-F238E27FC236}">
                    <a16:creationId xmlns:a16="http://schemas.microsoft.com/office/drawing/2014/main" id="{7E918B73-41DE-9349-85C8-DE46D2EF2E6E}"/>
                  </a:ext>
                </a:extLst>
              </p:cNvPr>
              <p:cNvSpPr/>
              <p:nvPr/>
            </p:nvSpPr>
            <p:spPr>
              <a:xfrm rot="21000000" flipH="1">
                <a:off x="2234113" y="4097237"/>
                <a:ext cx="144000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244" name="Oval 243">
                <a:extLst>
                  <a:ext uri="{FF2B5EF4-FFF2-40B4-BE49-F238E27FC236}">
                    <a16:creationId xmlns:a16="http://schemas.microsoft.com/office/drawing/2014/main" id="{A9119B7D-536E-4141-A406-0CE3B9618F3C}"/>
                  </a:ext>
                </a:extLst>
              </p:cNvPr>
              <p:cNvSpPr/>
              <p:nvPr/>
            </p:nvSpPr>
            <p:spPr>
              <a:xfrm rot="21000000" flipH="1">
                <a:off x="1984791" y="4141199"/>
                <a:ext cx="144000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245" name="Oval 244">
                <a:extLst>
                  <a:ext uri="{FF2B5EF4-FFF2-40B4-BE49-F238E27FC236}">
                    <a16:creationId xmlns:a16="http://schemas.microsoft.com/office/drawing/2014/main" id="{0F527FE6-0293-D445-92BF-905F6773FB8B}"/>
                  </a:ext>
                </a:extLst>
              </p:cNvPr>
              <p:cNvSpPr/>
              <p:nvPr/>
            </p:nvSpPr>
            <p:spPr>
              <a:xfrm rot="21000000" flipH="1">
                <a:off x="1735469" y="4185161"/>
                <a:ext cx="144000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0EFCE0C2-A990-A847-A8AB-A951153C80E1}"/>
                </a:ext>
              </a:extLst>
            </p:cNvPr>
            <p:cNvGrpSpPr/>
            <p:nvPr/>
          </p:nvGrpSpPr>
          <p:grpSpPr>
            <a:xfrm>
              <a:off x="2595452" y="1508759"/>
              <a:ext cx="1800000" cy="1800000"/>
              <a:chOff x="457200" y="1508760"/>
              <a:chExt cx="914400" cy="1249225"/>
            </a:xfrm>
            <a:solidFill>
              <a:schemeClr val="bg1"/>
            </a:solidFill>
          </p:grpSpPr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03C01BB6-EAC3-E748-8DCC-3F8A33D80956}"/>
                  </a:ext>
                </a:extLst>
              </p:cNvPr>
              <p:cNvSpPr/>
              <p:nvPr/>
            </p:nvSpPr>
            <p:spPr>
              <a:xfrm>
                <a:off x="457200" y="2423160"/>
                <a:ext cx="914400" cy="334825"/>
              </a:xfrm>
              <a:prstGeom prst="rect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Round Same Side Corner Rectangle 140">
                <a:extLst>
                  <a:ext uri="{FF2B5EF4-FFF2-40B4-BE49-F238E27FC236}">
                    <a16:creationId xmlns:a16="http://schemas.microsoft.com/office/drawing/2014/main" id="{1EA5D4AB-94FC-A340-A379-30C92FCC3E7D}"/>
                  </a:ext>
                </a:extLst>
              </p:cNvPr>
              <p:cNvSpPr/>
              <p:nvPr/>
            </p:nvSpPr>
            <p:spPr>
              <a:xfrm>
                <a:off x="457200" y="1508760"/>
                <a:ext cx="914400" cy="914400"/>
              </a:xfrm>
              <a:prstGeom prst="round2SameRect">
                <a:avLst>
                  <a:gd name="adj1" fmla="val 6257"/>
                  <a:gd name="adj2" fmla="val 0"/>
                </a:avLst>
              </a:prstGeom>
              <a:noFill/>
              <a:ln w="127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867BA40A-1FA1-D34D-B725-B8CD391773C7}"/>
                </a:ext>
              </a:extLst>
            </p:cNvPr>
            <p:cNvSpPr txBox="1"/>
            <p:nvPr/>
          </p:nvSpPr>
          <p:spPr>
            <a:xfrm>
              <a:off x="2372742" y="2790387"/>
              <a:ext cx="22078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C377B"/>
                  </a:solidFill>
                  <a:latin typeface="Avenir Next" panose="020B0503020202020204" pitchFamily="34" charset="0"/>
                </a:rPr>
                <a:t>Governance </a:t>
              </a:r>
              <a:r>
                <a:rPr lang="en-US" sz="1600" dirty="0" err="1">
                  <a:solidFill>
                    <a:srgbClr val="0C377B"/>
                  </a:solidFill>
                  <a:latin typeface="Avenir Next" panose="020B0503020202020204" pitchFamily="34" charset="0"/>
                </a:rPr>
                <a:t>Organisation</a:t>
              </a:r>
              <a:r>
                <a:rPr lang="en-US" sz="1600" dirty="0">
                  <a:solidFill>
                    <a:srgbClr val="0C377B"/>
                  </a:solidFill>
                  <a:latin typeface="Avenir Next" panose="020B0503020202020204" pitchFamily="34" charset="0"/>
                </a:rPr>
                <a:t> </a:t>
              </a:r>
              <a:r>
                <a:rPr lang="en-US" sz="1600" dirty="0">
                  <a:solidFill>
                    <a:srgbClr val="0C377B"/>
                  </a:solidFill>
                  <a:latin typeface="Avenir Next" panose="020B0503020202020204" pitchFamily="34" charset="0"/>
                </a:rPr>
                <a:t>Construction </a:t>
              </a:r>
              <a:r>
                <a:rPr lang="en-US" sz="1600" dirty="0">
                  <a:solidFill>
                    <a:srgbClr val="0C377B"/>
                  </a:solidFill>
                  <a:latin typeface="Avenir Next" panose="020B0503020202020204" pitchFamily="34" charset="0"/>
                </a:rPr>
                <a:t>Operation</a:t>
              </a:r>
              <a:endParaRPr lang="en-US" sz="1600" dirty="0">
                <a:solidFill>
                  <a:srgbClr val="0C377B"/>
                </a:solidFill>
                <a:latin typeface="Avenir Next" panose="020B0503020202020204" pitchFamily="34" charset="0"/>
              </a:endParaRPr>
            </a:p>
          </p:txBody>
        </p:sp>
      </p:grpSp>
      <p:sp>
        <p:nvSpPr>
          <p:cNvPr id="246" name="TextBox 245">
            <a:extLst>
              <a:ext uri="{FF2B5EF4-FFF2-40B4-BE49-F238E27FC236}">
                <a16:creationId xmlns:a16="http://schemas.microsoft.com/office/drawing/2014/main" id="{5183CECA-CCEB-6E43-B79A-FA8544733B38}"/>
              </a:ext>
            </a:extLst>
          </p:cNvPr>
          <p:cNvSpPr txBox="1"/>
          <p:nvPr/>
        </p:nvSpPr>
        <p:spPr>
          <a:xfrm>
            <a:off x="3851920" y="4379508"/>
            <a:ext cx="1642879" cy="181588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600" dirty="0"/>
              <a:t>Development of governance structure, </a:t>
            </a:r>
          </a:p>
          <a:p>
            <a:r>
              <a:rPr lang="en-US" sz="1600" dirty="0"/>
              <a:t>construction </a:t>
            </a:r>
            <a:r>
              <a:rPr lang="en-US" sz="1600" dirty="0"/>
              <a:t>&amp; operation budget and funding </a:t>
            </a:r>
            <a:r>
              <a:rPr lang="en-US" sz="1600" dirty="0" smtClean="0"/>
              <a:t>strategy</a:t>
            </a:r>
            <a:endParaRPr lang="en-US" sz="1600" dirty="0"/>
          </a:p>
        </p:txBody>
      </p:sp>
      <p:grpSp>
        <p:nvGrpSpPr>
          <p:cNvPr id="247" name="Group 246">
            <a:extLst>
              <a:ext uri="{FF2B5EF4-FFF2-40B4-BE49-F238E27FC236}">
                <a16:creationId xmlns:a16="http://schemas.microsoft.com/office/drawing/2014/main" id="{57FF35BC-97B0-6440-B38D-69154166AE2E}"/>
              </a:ext>
            </a:extLst>
          </p:cNvPr>
          <p:cNvGrpSpPr/>
          <p:nvPr/>
        </p:nvGrpSpPr>
        <p:grpSpPr>
          <a:xfrm>
            <a:off x="249872" y="2564904"/>
            <a:ext cx="1654753" cy="1808239"/>
            <a:chOff x="6858225" y="1484777"/>
            <a:chExt cx="1825829" cy="1823982"/>
          </a:xfrm>
        </p:grpSpPr>
        <p:pic>
          <p:nvPicPr>
            <p:cNvPr id="248" name="Picture 2">
              <a:extLst>
                <a:ext uri="{FF2B5EF4-FFF2-40B4-BE49-F238E27FC236}">
                  <a16:creationId xmlns:a16="http://schemas.microsoft.com/office/drawing/2014/main" id="{CB76D25D-E287-0F4C-AADF-70A6376846C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644" b="12595"/>
            <a:stretch/>
          </p:blipFill>
          <p:spPr bwMode="auto">
            <a:xfrm>
              <a:off x="6858225" y="1484777"/>
              <a:ext cx="1825829" cy="1766667"/>
            </a:xfrm>
            <a:prstGeom prst="round2SameRect">
              <a:avLst>
                <a:gd name="adj1" fmla="val 8903"/>
                <a:gd name="adj2" fmla="val 0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49" name="Group 248">
              <a:extLst>
                <a:ext uri="{FF2B5EF4-FFF2-40B4-BE49-F238E27FC236}">
                  <a16:creationId xmlns:a16="http://schemas.microsoft.com/office/drawing/2014/main" id="{7153C112-5CA6-3B45-AE27-88254471F182}"/>
                </a:ext>
              </a:extLst>
            </p:cNvPr>
            <p:cNvGrpSpPr/>
            <p:nvPr/>
          </p:nvGrpSpPr>
          <p:grpSpPr>
            <a:xfrm>
              <a:off x="6871956" y="1508759"/>
              <a:ext cx="1800000" cy="1800000"/>
              <a:chOff x="457200" y="1508760"/>
              <a:chExt cx="914400" cy="1249225"/>
            </a:xfrm>
            <a:solidFill>
              <a:schemeClr val="bg1"/>
            </a:solidFill>
          </p:grpSpPr>
          <p:sp>
            <p:nvSpPr>
              <p:cNvPr id="251" name="Rectangle 250">
                <a:extLst>
                  <a:ext uri="{FF2B5EF4-FFF2-40B4-BE49-F238E27FC236}">
                    <a16:creationId xmlns:a16="http://schemas.microsoft.com/office/drawing/2014/main" id="{8D175D67-D5C5-4B4D-8DE3-3B72A7F212D9}"/>
                  </a:ext>
                </a:extLst>
              </p:cNvPr>
              <p:cNvSpPr/>
              <p:nvPr/>
            </p:nvSpPr>
            <p:spPr>
              <a:xfrm>
                <a:off x="457200" y="2423160"/>
                <a:ext cx="914400" cy="334825"/>
              </a:xfrm>
              <a:prstGeom prst="rect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2" name="Round Same Side Corner Rectangle 251">
                <a:extLst>
                  <a:ext uri="{FF2B5EF4-FFF2-40B4-BE49-F238E27FC236}">
                    <a16:creationId xmlns:a16="http://schemas.microsoft.com/office/drawing/2014/main" id="{8EBB4C28-95B0-654C-A6FA-70E289A50A82}"/>
                  </a:ext>
                </a:extLst>
              </p:cNvPr>
              <p:cNvSpPr/>
              <p:nvPr/>
            </p:nvSpPr>
            <p:spPr>
              <a:xfrm>
                <a:off x="457200" y="1508760"/>
                <a:ext cx="914400" cy="914400"/>
              </a:xfrm>
              <a:prstGeom prst="round2SameRect">
                <a:avLst>
                  <a:gd name="adj1" fmla="val 6257"/>
                  <a:gd name="adj2" fmla="val 0"/>
                </a:avLst>
              </a:prstGeom>
              <a:noFill/>
              <a:ln w="127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0" name="TextBox 249">
              <a:extLst>
                <a:ext uri="{FF2B5EF4-FFF2-40B4-BE49-F238E27FC236}">
                  <a16:creationId xmlns:a16="http://schemas.microsoft.com/office/drawing/2014/main" id="{46AB94E8-44D6-4440-84E3-2BF52DFDB14D}"/>
                </a:ext>
              </a:extLst>
            </p:cNvPr>
            <p:cNvSpPr txBox="1"/>
            <p:nvPr/>
          </p:nvSpPr>
          <p:spPr>
            <a:xfrm>
              <a:off x="6871956" y="2903964"/>
              <a:ext cx="1800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C377B"/>
                  </a:solidFill>
                  <a:latin typeface="Avenir Next" panose="020B0503020202020204" pitchFamily="34" charset="0"/>
                </a:rPr>
                <a:t>Site Selection</a:t>
              </a:r>
            </a:p>
          </p:txBody>
        </p:sp>
      </p:grpSp>
      <p:sp>
        <p:nvSpPr>
          <p:cNvPr id="253" name="TextBox 252">
            <a:extLst>
              <a:ext uri="{FF2B5EF4-FFF2-40B4-BE49-F238E27FC236}">
                <a16:creationId xmlns:a16="http://schemas.microsoft.com/office/drawing/2014/main" id="{FF704288-52DB-4A4A-A514-3DFB83DD359C}"/>
              </a:ext>
            </a:extLst>
          </p:cNvPr>
          <p:cNvSpPr txBox="1"/>
          <p:nvPr/>
        </p:nvSpPr>
        <p:spPr>
          <a:xfrm>
            <a:off x="323528" y="4409321"/>
            <a:ext cx="1636503" cy="181588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600" dirty="0"/>
              <a:t>Optimization of collider designs, site </a:t>
            </a:r>
            <a:r>
              <a:rPr lang="en-US" sz="1600" dirty="0"/>
              <a:t>selection, placement and implementation, work with host states</a:t>
            </a:r>
          </a:p>
        </p:txBody>
      </p:sp>
      <p:grpSp>
        <p:nvGrpSpPr>
          <p:cNvPr id="254" name="Group 253">
            <a:extLst>
              <a:ext uri="{FF2B5EF4-FFF2-40B4-BE49-F238E27FC236}">
                <a16:creationId xmlns:a16="http://schemas.microsoft.com/office/drawing/2014/main" id="{85FC3B16-BD2E-3B45-B5D1-E8F8A409F446}"/>
              </a:ext>
            </a:extLst>
          </p:cNvPr>
          <p:cNvGrpSpPr/>
          <p:nvPr/>
        </p:nvGrpSpPr>
        <p:grpSpPr>
          <a:xfrm>
            <a:off x="2051720" y="2576077"/>
            <a:ext cx="1631344" cy="1850294"/>
            <a:chOff x="457200" y="1508759"/>
            <a:chExt cx="1800000" cy="1866403"/>
          </a:xfrm>
        </p:grpSpPr>
        <p:grpSp>
          <p:nvGrpSpPr>
            <p:cNvPr id="255" name="Group 254">
              <a:extLst>
                <a:ext uri="{FF2B5EF4-FFF2-40B4-BE49-F238E27FC236}">
                  <a16:creationId xmlns:a16="http://schemas.microsoft.com/office/drawing/2014/main" id="{226B398C-5DFF-9B46-BEC0-60118AEC4F2F}"/>
                </a:ext>
              </a:extLst>
            </p:cNvPr>
            <p:cNvGrpSpPr/>
            <p:nvPr/>
          </p:nvGrpSpPr>
          <p:grpSpPr>
            <a:xfrm>
              <a:off x="457200" y="1508759"/>
              <a:ext cx="1800000" cy="1800000"/>
              <a:chOff x="457200" y="1508760"/>
              <a:chExt cx="914400" cy="1249225"/>
            </a:xfrm>
            <a:solidFill>
              <a:schemeClr val="bg1"/>
            </a:solidFill>
          </p:grpSpPr>
          <p:sp>
            <p:nvSpPr>
              <p:cNvPr id="259" name="Rectangle 258">
                <a:extLst>
                  <a:ext uri="{FF2B5EF4-FFF2-40B4-BE49-F238E27FC236}">
                    <a16:creationId xmlns:a16="http://schemas.microsoft.com/office/drawing/2014/main" id="{657F8E7F-66F3-5E4C-9FA1-D1B56E46517A}"/>
                  </a:ext>
                </a:extLst>
              </p:cNvPr>
              <p:cNvSpPr/>
              <p:nvPr/>
            </p:nvSpPr>
            <p:spPr>
              <a:xfrm>
                <a:off x="457200" y="2423160"/>
                <a:ext cx="914400" cy="334825"/>
              </a:xfrm>
              <a:prstGeom prst="rect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0" name="Round Same Side Corner Rectangle 259">
                <a:extLst>
                  <a:ext uri="{FF2B5EF4-FFF2-40B4-BE49-F238E27FC236}">
                    <a16:creationId xmlns:a16="http://schemas.microsoft.com/office/drawing/2014/main" id="{48C5FB62-060C-8041-A500-907F313FA0C2}"/>
                  </a:ext>
                </a:extLst>
              </p:cNvPr>
              <p:cNvSpPr/>
              <p:nvPr/>
            </p:nvSpPr>
            <p:spPr>
              <a:xfrm>
                <a:off x="457200" y="1508760"/>
                <a:ext cx="914400" cy="914400"/>
              </a:xfrm>
              <a:prstGeom prst="round2SameRect">
                <a:avLst>
                  <a:gd name="adj1" fmla="val 6257"/>
                  <a:gd name="adj2" fmla="val 0"/>
                </a:avLst>
              </a:prstGeom>
              <a:grpFill/>
              <a:ln w="127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56" name="Picture 255">
              <a:extLst>
                <a:ext uri="{FF2B5EF4-FFF2-40B4-BE49-F238E27FC236}">
                  <a16:creationId xmlns:a16="http://schemas.microsoft.com/office/drawing/2014/main" id="{3702E5EB-9688-724E-BF7A-D013C136CD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5261" t="7182" r="13595" b="7143"/>
            <a:stretch/>
          </p:blipFill>
          <p:spPr>
            <a:xfrm>
              <a:off x="457200" y="1575269"/>
              <a:ext cx="821476" cy="1210872"/>
            </a:xfrm>
            <a:prstGeom prst="rect">
              <a:avLst/>
            </a:prstGeom>
          </p:spPr>
        </p:pic>
        <p:pic>
          <p:nvPicPr>
            <p:cNvPr id="257" name="Picture 256">
              <a:extLst>
                <a:ext uri="{FF2B5EF4-FFF2-40B4-BE49-F238E27FC236}">
                  <a16:creationId xmlns:a16="http://schemas.microsoft.com/office/drawing/2014/main" id="{FC1C0184-2838-824B-8CDD-FC94C71407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741" b="100000" l="22760" r="76875"/>
                      </a14:imgEffect>
                    </a14:imgLayer>
                  </a14:imgProps>
                </a:ext>
              </a:extLst>
            </a:blip>
            <a:srcRect l="25583" t="7333" r="28461" b="22009"/>
            <a:stretch/>
          </p:blipFill>
          <p:spPr>
            <a:xfrm>
              <a:off x="795452" y="1562100"/>
              <a:ext cx="1461748" cy="1264212"/>
            </a:xfrm>
            <a:prstGeom prst="rect">
              <a:avLst/>
            </a:prstGeom>
          </p:spPr>
        </p:pic>
        <p:sp>
          <p:nvSpPr>
            <p:cNvPr id="258" name="TextBox 257">
              <a:extLst>
                <a:ext uri="{FF2B5EF4-FFF2-40B4-BE49-F238E27FC236}">
                  <a16:creationId xmlns:a16="http://schemas.microsoft.com/office/drawing/2014/main" id="{3DB2377D-6ABB-9E43-ACE4-F1FF6DB925DD}"/>
                </a:ext>
              </a:extLst>
            </p:cNvPr>
            <p:cNvSpPr txBox="1"/>
            <p:nvPr/>
          </p:nvSpPr>
          <p:spPr>
            <a:xfrm>
              <a:off x="457200" y="2790387"/>
              <a:ext cx="1800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C377B"/>
                  </a:solidFill>
                  <a:latin typeface="Avenir Next" panose="020B0503020202020204" pitchFamily="34" charset="0"/>
                </a:rPr>
                <a:t>Resources &amp;</a:t>
              </a:r>
            </a:p>
            <a:p>
              <a:pPr algn="ctr"/>
              <a:r>
                <a:rPr lang="en-US" sz="1600" dirty="0">
                  <a:solidFill>
                    <a:srgbClr val="0C377B"/>
                  </a:solidFill>
                  <a:latin typeface="Avenir Next" panose="020B0503020202020204" pitchFamily="34" charset="0"/>
                </a:rPr>
                <a:t>Environment</a:t>
              </a:r>
            </a:p>
          </p:txBody>
        </p:sp>
      </p:grpSp>
      <p:sp>
        <p:nvSpPr>
          <p:cNvPr id="261" name="TextBox 260">
            <a:extLst>
              <a:ext uri="{FF2B5EF4-FFF2-40B4-BE49-F238E27FC236}">
                <a16:creationId xmlns:a16="http://schemas.microsoft.com/office/drawing/2014/main" id="{39CFAA80-5307-2A46-A96C-138609AC95C2}"/>
              </a:ext>
            </a:extLst>
          </p:cNvPr>
          <p:cNvSpPr txBox="1"/>
          <p:nvPr/>
        </p:nvSpPr>
        <p:spPr>
          <a:xfrm>
            <a:off x="2051920" y="4409321"/>
            <a:ext cx="1800000" cy="184665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600" dirty="0"/>
              <a:t>Plans for </a:t>
            </a:r>
            <a:r>
              <a:rPr lang="en-US" sz="1600" dirty="0"/>
              <a:t>construction and operation including resource </a:t>
            </a:r>
            <a:r>
              <a:rPr lang="en-US" sz="1600" dirty="0"/>
              <a:t>efficiency &amp; environmental </a:t>
            </a:r>
            <a:r>
              <a:rPr lang="en-US" sz="1600" dirty="0"/>
              <a:t>impacts.</a:t>
            </a:r>
          </a:p>
          <a:p>
            <a:endParaRPr lang="en-US" sz="1600" dirty="0"/>
          </a:p>
        </p:txBody>
      </p:sp>
      <p:grpSp>
        <p:nvGrpSpPr>
          <p:cNvPr id="262" name="Group 261">
            <a:extLst>
              <a:ext uri="{FF2B5EF4-FFF2-40B4-BE49-F238E27FC236}">
                <a16:creationId xmlns:a16="http://schemas.microsoft.com/office/drawing/2014/main" id="{0E1C6891-7F1E-C84F-8569-59932D2B05AA}"/>
              </a:ext>
            </a:extLst>
          </p:cNvPr>
          <p:cNvGrpSpPr/>
          <p:nvPr/>
        </p:nvGrpSpPr>
        <p:grpSpPr>
          <a:xfrm>
            <a:off x="5604952" y="2565270"/>
            <a:ext cx="1631344" cy="1850295"/>
            <a:chOff x="2595452" y="1508758"/>
            <a:chExt cx="1800000" cy="1866404"/>
          </a:xfrm>
        </p:grpSpPr>
        <p:pic>
          <p:nvPicPr>
            <p:cNvPr id="263" name="Picture 262">
              <a:extLst>
                <a:ext uri="{FF2B5EF4-FFF2-40B4-BE49-F238E27FC236}">
                  <a16:creationId xmlns:a16="http://schemas.microsoft.com/office/drawing/2014/main" id="{CC2C25BE-086A-FA44-96B7-2A53A6D41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2241" t="12284" r="17099" b="16455"/>
            <a:stretch/>
          </p:blipFill>
          <p:spPr>
            <a:xfrm>
              <a:off x="2595452" y="1508758"/>
              <a:ext cx="1800000" cy="1409702"/>
            </a:xfrm>
            <a:prstGeom prst="round2SameRect">
              <a:avLst>
                <a:gd name="adj1" fmla="val 6937"/>
                <a:gd name="adj2" fmla="val 0"/>
              </a:avLst>
            </a:prstGeom>
          </p:spPr>
        </p:pic>
        <p:grpSp>
          <p:nvGrpSpPr>
            <p:cNvPr id="264" name="Group 263">
              <a:extLst>
                <a:ext uri="{FF2B5EF4-FFF2-40B4-BE49-F238E27FC236}">
                  <a16:creationId xmlns:a16="http://schemas.microsoft.com/office/drawing/2014/main" id="{0EFCE0C2-A990-A847-A8AB-A951153C80E1}"/>
                </a:ext>
              </a:extLst>
            </p:cNvPr>
            <p:cNvGrpSpPr/>
            <p:nvPr/>
          </p:nvGrpSpPr>
          <p:grpSpPr>
            <a:xfrm>
              <a:off x="2595452" y="1508759"/>
              <a:ext cx="1800000" cy="1800000"/>
              <a:chOff x="457200" y="1508760"/>
              <a:chExt cx="914400" cy="1249225"/>
            </a:xfrm>
            <a:solidFill>
              <a:schemeClr val="bg1"/>
            </a:solidFill>
          </p:grpSpPr>
          <p:sp>
            <p:nvSpPr>
              <p:cNvPr id="266" name="Rectangle 265">
                <a:extLst>
                  <a:ext uri="{FF2B5EF4-FFF2-40B4-BE49-F238E27FC236}">
                    <a16:creationId xmlns:a16="http://schemas.microsoft.com/office/drawing/2014/main" id="{03C01BB6-EAC3-E748-8DCC-3F8A33D80956}"/>
                  </a:ext>
                </a:extLst>
              </p:cNvPr>
              <p:cNvSpPr/>
              <p:nvPr/>
            </p:nvSpPr>
            <p:spPr>
              <a:xfrm>
                <a:off x="457200" y="2423160"/>
                <a:ext cx="914400" cy="334825"/>
              </a:xfrm>
              <a:prstGeom prst="rect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7" name="Round Same Side Corner Rectangle 266">
                <a:extLst>
                  <a:ext uri="{FF2B5EF4-FFF2-40B4-BE49-F238E27FC236}">
                    <a16:creationId xmlns:a16="http://schemas.microsoft.com/office/drawing/2014/main" id="{1EA5D4AB-94FC-A340-A379-30C92FCC3E7D}"/>
                  </a:ext>
                </a:extLst>
              </p:cNvPr>
              <p:cNvSpPr/>
              <p:nvPr/>
            </p:nvSpPr>
            <p:spPr>
              <a:xfrm>
                <a:off x="457200" y="1508760"/>
                <a:ext cx="914400" cy="914400"/>
              </a:xfrm>
              <a:prstGeom prst="round2SameRect">
                <a:avLst>
                  <a:gd name="adj1" fmla="val 6257"/>
                  <a:gd name="adj2" fmla="val 0"/>
                </a:avLst>
              </a:prstGeom>
              <a:noFill/>
              <a:ln w="127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5" name="TextBox 264">
              <a:extLst>
                <a:ext uri="{FF2B5EF4-FFF2-40B4-BE49-F238E27FC236}">
                  <a16:creationId xmlns:a16="http://schemas.microsoft.com/office/drawing/2014/main" id="{867BA40A-1FA1-D34D-B725-B8CD391773C7}"/>
                </a:ext>
              </a:extLst>
            </p:cNvPr>
            <p:cNvSpPr txBox="1"/>
            <p:nvPr/>
          </p:nvSpPr>
          <p:spPr>
            <a:xfrm>
              <a:off x="2595452" y="2790387"/>
              <a:ext cx="1800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C377B"/>
                  </a:solidFill>
                  <a:latin typeface="Avenir Next" panose="020B0503020202020204" pitchFamily="34" charset="0"/>
                </a:rPr>
                <a:t>Scientific User Collaboration</a:t>
              </a:r>
            </a:p>
          </p:txBody>
        </p:sp>
      </p:grpSp>
      <p:sp>
        <p:nvSpPr>
          <p:cNvPr id="268" name="TextBox 267">
            <a:extLst>
              <a:ext uri="{FF2B5EF4-FFF2-40B4-BE49-F238E27FC236}">
                <a16:creationId xmlns:a16="http://schemas.microsoft.com/office/drawing/2014/main" id="{5183CECA-CCEB-6E43-B79A-FA8544733B38}"/>
              </a:ext>
            </a:extLst>
          </p:cNvPr>
          <p:cNvSpPr txBox="1"/>
          <p:nvPr/>
        </p:nvSpPr>
        <p:spPr>
          <a:xfrm>
            <a:off x="5652320" y="4371291"/>
            <a:ext cx="1642479" cy="156966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600" dirty="0"/>
              <a:t>Ensure that a scientific user community is built up to exploit the facility from the start on</a:t>
            </a:r>
          </a:p>
        </p:txBody>
      </p:sp>
      <p:grpSp>
        <p:nvGrpSpPr>
          <p:cNvPr id="269" name="Group 268">
            <a:extLst>
              <a:ext uri="{FF2B5EF4-FFF2-40B4-BE49-F238E27FC236}">
                <a16:creationId xmlns:a16="http://schemas.microsoft.com/office/drawing/2014/main" id="{9E478557-930E-6544-A8FE-BBB7AF9FABAE}"/>
              </a:ext>
            </a:extLst>
          </p:cNvPr>
          <p:cNvGrpSpPr/>
          <p:nvPr/>
        </p:nvGrpSpPr>
        <p:grpSpPr>
          <a:xfrm>
            <a:off x="7405152" y="2589095"/>
            <a:ext cx="1631344" cy="1850295"/>
            <a:chOff x="6871956" y="1508758"/>
            <a:chExt cx="1800000" cy="1866404"/>
          </a:xfrm>
        </p:grpSpPr>
        <p:grpSp>
          <p:nvGrpSpPr>
            <p:cNvPr id="270" name="Group 269">
              <a:extLst>
                <a:ext uri="{FF2B5EF4-FFF2-40B4-BE49-F238E27FC236}">
                  <a16:creationId xmlns:a16="http://schemas.microsoft.com/office/drawing/2014/main" id="{93A0F81D-29DD-8546-941A-006A7560A3C4}"/>
                </a:ext>
              </a:extLst>
            </p:cNvPr>
            <p:cNvGrpSpPr/>
            <p:nvPr/>
          </p:nvGrpSpPr>
          <p:grpSpPr>
            <a:xfrm>
              <a:off x="6871956" y="1508758"/>
              <a:ext cx="1800000" cy="1800001"/>
              <a:chOff x="6871956" y="1508758"/>
              <a:chExt cx="1800000" cy="1800001"/>
            </a:xfrm>
          </p:grpSpPr>
          <p:pic>
            <p:nvPicPr>
              <p:cNvPr id="272" name="Picture 271">
                <a:extLst>
                  <a:ext uri="{FF2B5EF4-FFF2-40B4-BE49-F238E27FC236}">
                    <a16:creationId xmlns:a16="http://schemas.microsoft.com/office/drawing/2014/main" id="{9846F8AA-CF70-BE47-B532-C01223D10E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16298" t="10919" r="19268" b="26195"/>
              <a:stretch/>
            </p:blipFill>
            <p:spPr>
              <a:xfrm>
                <a:off x="6871956" y="1508758"/>
                <a:ext cx="1800000" cy="1317554"/>
              </a:xfrm>
              <a:prstGeom prst="rect">
                <a:avLst/>
              </a:prstGeom>
            </p:spPr>
          </p:pic>
          <p:grpSp>
            <p:nvGrpSpPr>
              <p:cNvPr id="273" name="Group 272">
                <a:extLst>
                  <a:ext uri="{FF2B5EF4-FFF2-40B4-BE49-F238E27FC236}">
                    <a16:creationId xmlns:a16="http://schemas.microsoft.com/office/drawing/2014/main" id="{7153C112-5CA6-3B45-AE27-88254471F182}"/>
                  </a:ext>
                </a:extLst>
              </p:cNvPr>
              <p:cNvGrpSpPr/>
              <p:nvPr/>
            </p:nvGrpSpPr>
            <p:grpSpPr>
              <a:xfrm>
                <a:off x="6871956" y="1508759"/>
                <a:ext cx="1800000" cy="1800000"/>
                <a:chOff x="457200" y="1508760"/>
                <a:chExt cx="914400" cy="1249225"/>
              </a:xfrm>
              <a:solidFill>
                <a:schemeClr val="bg1"/>
              </a:solidFill>
            </p:grpSpPr>
            <p:sp>
              <p:nvSpPr>
                <p:cNvPr id="274" name="Rectangle 273">
                  <a:extLst>
                    <a:ext uri="{FF2B5EF4-FFF2-40B4-BE49-F238E27FC236}">
                      <a16:creationId xmlns:a16="http://schemas.microsoft.com/office/drawing/2014/main" id="{8D175D67-D5C5-4B4D-8DE3-3B72A7F212D9}"/>
                    </a:ext>
                  </a:extLst>
                </p:cNvPr>
                <p:cNvSpPr/>
                <p:nvPr/>
              </p:nvSpPr>
              <p:spPr>
                <a:xfrm>
                  <a:off x="457200" y="2423160"/>
                  <a:ext cx="914400" cy="334825"/>
                </a:xfrm>
                <a:prstGeom prst="rect">
                  <a:avLst/>
                </a:prstGeom>
                <a:grpFill/>
                <a:ln w="12700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5" name="Round Same Side Corner Rectangle 274">
                  <a:extLst>
                    <a:ext uri="{FF2B5EF4-FFF2-40B4-BE49-F238E27FC236}">
                      <a16:creationId xmlns:a16="http://schemas.microsoft.com/office/drawing/2014/main" id="{8EBB4C28-95B0-654C-A6FA-70E289A50A82}"/>
                    </a:ext>
                  </a:extLst>
                </p:cNvPr>
                <p:cNvSpPr/>
                <p:nvPr/>
              </p:nvSpPr>
              <p:spPr>
                <a:xfrm>
                  <a:off x="457200" y="1508760"/>
                  <a:ext cx="914400" cy="914400"/>
                </a:xfrm>
                <a:prstGeom prst="round2SameRect">
                  <a:avLst>
                    <a:gd name="adj1" fmla="val 6257"/>
                    <a:gd name="adj2" fmla="val 0"/>
                  </a:avLst>
                </a:prstGeom>
                <a:noFill/>
                <a:ln w="12700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271" name="TextBox 270">
              <a:extLst>
                <a:ext uri="{FF2B5EF4-FFF2-40B4-BE49-F238E27FC236}">
                  <a16:creationId xmlns:a16="http://schemas.microsoft.com/office/drawing/2014/main" id="{46AB94E8-44D6-4440-84E3-2BF52DFDB14D}"/>
                </a:ext>
              </a:extLst>
            </p:cNvPr>
            <p:cNvSpPr txBox="1"/>
            <p:nvPr/>
          </p:nvSpPr>
          <p:spPr>
            <a:xfrm>
              <a:off x="6871956" y="2790387"/>
              <a:ext cx="1800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C377B"/>
                  </a:solidFill>
                  <a:latin typeface="Avenir Next" panose="020B0503020202020204" pitchFamily="34" charset="0"/>
                </a:rPr>
                <a:t>Coherently Integrate Europe</a:t>
              </a:r>
            </a:p>
          </p:txBody>
        </p:sp>
      </p:grpSp>
      <p:sp>
        <p:nvSpPr>
          <p:cNvPr id="276" name="TextBox 275">
            <a:extLst>
              <a:ext uri="{FF2B5EF4-FFF2-40B4-BE49-F238E27FC236}">
                <a16:creationId xmlns:a16="http://schemas.microsoft.com/office/drawing/2014/main" id="{FF704288-52DB-4A4A-A514-3DFB83DD359C}"/>
              </a:ext>
            </a:extLst>
          </p:cNvPr>
          <p:cNvSpPr txBox="1"/>
          <p:nvPr/>
        </p:nvSpPr>
        <p:spPr>
          <a:xfrm>
            <a:off x="7452520" y="4395117"/>
            <a:ext cx="1583976" cy="156966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600" dirty="0"/>
              <a:t>Coherently </a:t>
            </a:r>
            <a:r>
              <a:rPr lang="en-US" sz="1600" dirty="0"/>
              <a:t>integrate </a:t>
            </a:r>
            <a:r>
              <a:rPr lang="en-US" sz="1600" dirty="0"/>
              <a:t>the infra-structure in the European </a:t>
            </a:r>
            <a:r>
              <a:rPr lang="en-US" sz="1600" dirty="0"/>
              <a:t>research </a:t>
            </a:r>
            <a:r>
              <a:rPr lang="en-US" sz="1600" dirty="0"/>
              <a:t>landscape</a:t>
            </a:r>
          </a:p>
        </p:txBody>
      </p:sp>
      <p:sp>
        <p:nvSpPr>
          <p:cNvPr id="277" name="Rectangle 276"/>
          <p:cNvSpPr/>
          <p:nvPr/>
        </p:nvSpPr>
        <p:spPr>
          <a:xfrm>
            <a:off x="108520" y="1054888"/>
            <a:ext cx="9144000" cy="1532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1800"/>
              </a:spcBef>
            </a:pPr>
            <a:r>
              <a:rPr lang="en-US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Goal: Carry out </a:t>
            </a:r>
            <a:r>
              <a:rPr lang="en-US" sz="20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technical </a:t>
            </a:r>
            <a:r>
              <a:rPr lang="en-US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design study for a 100 km long frontier circular collider infrastructure at CERN that will extend Europe’s leadership in the domain of fundamental physics research until the end of the 21st </a:t>
            </a:r>
            <a:r>
              <a:rPr lang="en-US" sz="20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century.     </a:t>
            </a:r>
            <a:r>
              <a:rPr lang="en-US" dirty="0" smtClean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Focus on priority </a:t>
            </a:r>
            <a:r>
              <a:rPr lang="en-US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topics, to </a:t>
            </a:r>
            <a:r>
              <a:rPr lang="en-US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prepare </a:t>
            </a:r>
            <a:r>
              <a:rPr lang="en-US" dirty="0" smtClean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construction </a:t>
            </a:r>
            <a:r>
              <a:rPr lang="en-US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project by </a:t>
            </a:r>
            <a:r>
              <a:rPr lang="en-US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2026, in </a:t>
            </a:r>
            <a:r>
              <a:rPr lang="en-US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line with </a:t>
            </a:r>
            <a:r>
              <a:rPr lang="en-US" dirty="0" smtClean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call scope:</a:t>
            </a:r>
            <a:endParaRPr lang="en-US" dirty="0">
              <a:solidFill>
                <a:srgbClr val="FF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8" name="Title 1"/>
          <p:cNvSpPr txBox="1">
            <a:spLocks/>
          </p:cNvSpPr>
          <p:nvPr/>
        </p:nvSpPr>
        <p:spPr>
          <a:xfrm>
            <a:off x="-36512" y="0"/>
            <a:ext cx="9180512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GB" sz="3200" dirty="0" smtClean="0"/>
              <a:t>                 Preparation </a:t>
            </a:r>
            <a:r>
              <a:rPr lang="en-GB" sz="3200" dirty="0"/>
              <a:t>of EU H2020 DS project</a:t>
            </a:r>
            <a:endParaRPr lang="en-US" sz="3200" kern="0" dirty="0"/>
          </a:p>
        </p:txBody>
      </p:sp>
      <p:pic>
        <p:nvPicPr>
          <p:cNvPr id="279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75884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520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" grpId="0"/>
      <p:bldP spid="253" grpId="0"/>
      <p:bldP spid="261" grpId="0"/>
      <p:bldP spid="268" grpId="0"/>
      <p:bldP spid="27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-36512" y="0"/>
            <a:ext cx="9180512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kern="0" dirty="0" smtClean="0">
                <a:latin typeface="Arial"/>
              </a:rPr>
              <a:t>Next steps 2020 - 2026</a:t>
            </a:r>
            <a:endParaRPr lang="en-US" sz="3200" kern="0" dirty="0">
              <a:latin typeface="Arial"/>
            </a:endParaRPr>
          </a:p>
        </p:txBody>
      </p:sp>
      <p:pic>
        <p:nvPicPr>
          <p:cNvPr id="6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75884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59720" y="1052736"/>
            <a:ext cx="9048784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/>
              <a:t>2020/21 – 2025/26 project </a:t>
            </a:r>
            <a:r>
              <a:rPr lang="en-GB" sz="2400" b="1" dirty="0"/>
              <a:t>preparation </a:t>
            </a:r>
            <a:r>
              <a:rPr lang="en-GB" sz="2400" b="1" dirty="0" smtClean="0"/>
              <a:t>phase                                 (if supported by EPPSU </a:t>
            </a:r>
            <a:r>
              <a:rPr lang="en-GB" sz="2400" b="1" dirty="0"/>
              <a:t>and CERN Council)</a:t>
            </a: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Project </a:t>
            </a:r>
            <a:r>
              <a:rPr lang="en-GB" sz="2000" dirty="0"/>
              <a:t>preparatory activities with host states (</a:t>
            </a:r>
            <a:r>
              <a:rPr lang="en-GB" sz="2000" dirty="0" err="1"/>
              <a:t>landplot</a:t>
            </a:r>
            <a:r>
              <a:rPr lang="en-GB" sz="2000" dirty="0"/>
              <a:t> identification and acquisition plan, sector plan, EIA, </a:t>
            </a:r>
            <a:r>
              <a:rPr lang="en-GB" sz="2000" dirty="0"/>
              <a:t>“</a:t>
            </a:r>
            <a:r>
              <a:rPr lang="en-GB" sz="2000" dirty="0" err="1"/>
              <a:t>debat</a:t>
            </a:r>
            <a:r>
              <a:rPr lang="en-GB" sz="2000" dirty="0"/>
              <a:t> </a:t>
            </a:r>
            <a:r>
              <a:rPr lang="en-GB" sz="2000" dirty="0" err="1"/>
              <a:t>publique</a:t>
            </a:r>
            <a:r>
              <a:rPr lang="en-GB" sz="2000" dirty="0"/>
              <a:t>”, </a:t>
            </a:r>
            <a:r>
              <a:rPr lang="en-GB" sz="2000" dirty="0"/>
              <a:t>and study </a:t>
            </a:r>
            <a:r>
              <a:rPr lang="en-GB" sz="2000" dirty="0"/>
              <a:t>management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Civil </a:t>
            </a:r>
            <a:r>
              <a:rPr lang="en-GB" sz="2000" dirty="0"/>
              <a:t>engineering </a:t>
            </a:r>
            <a:r>
              <a:rPr lang="en-GB" sz="2000" dirty="0"/>
              <a:t>site </a:t>
            </a:r>
            <a:r>
              <a:rPr lang="en-GB" sz="2000" dirty="0"/>
              <a:t>investigations </a:t>
            </a:r>
            <a:r>
              <a:rPr lang="en-GB" sz="2000" dirty="0"/>
              <a:t>and construction tender planning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Technical </a:t>
            </a:r>
            <a:r>
              <a:rPr lang="en-GB" sz="2000" dirty="0"/>
              <a:t>design towards CDR++/</a:t>
            </a:r>
            <a:r>
              <a:rPr lang="en-GB" sz="2000" dirty="0"/>
              <a:t>TDR (ATS) (Accelerators, technology, technical infrastructure)</a:t>
            </a: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Development </a:t>
            </a:r>
            <a:r>
              <a:rPr lang="en-GB" sz="2000" dirty="0"/>
              <a:t>of financing and governance models for project and operation phases including international in-kind </a:t>
            </a:r>
            <a:r>
              <a:rPr lang="en-GB" sz="2000" dirty="0" smtClean="0"/>
              <a:t>contributions (CERN Council </a:t>
            </a:r>
            <a:r>
              <a:rPr lang="en-GB" sz="2000" dirty="0"/>
              <a:t>and </a:t>
            </a:r>
            <a:r>
              <a:rPr lang="en-GB" sz="2000" dirty="0" smtClean="0"/>
              <a:t>Directorate).</a:t>
            </a:r>
            <a:endParaRPr lang="en-GB" sz="2000" dirty="0"/>
          </a:p>
          <a:p>
            <a:endParaRPr lang="en-GB" sz="1400" dirty="0"/>
          </a:p>
          <a:p>
            <a:r>
              <a:rPr lang="en-GB" sz="2400" b="1" dirty="0"/>
              <a:t>All </a:t>
            </a:r>
            <a:r>
              <a:rPr lang="en-GB" sz="2400" b="1" dirty="0"/>
              <a:t>4 activities </a:t>
            </a:r>
            <a:r>
              <a:rPr lang="en-GB" sz="2400" b="1" dirty="0"/>
              <a:t>aim at reaching </a:t>
            </a:r>
            <a:r>
              <a:rPr lang="en-GB" sz="2400" b="1" dirty="0"/>
              <a:t>a level by 2025/26 allowing a definitive </a:t>
            </a:r>
            <a:r>
              <a:rPr lang="en-GB" sz="2400" b="1" dirty="0"/>
              <a:t>project decision.</a:t>
            </a:r>
            <a:endParaRPr lang="en-GB" sz="2400" b="1" dirty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74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5496" y="1196752"/>
            <a:ext cx="9073009" cy="4896544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As recommended by the ESU 2013, the FCC study </a:t>
            </a:r>
            <a:r>
              <a:rPr lang="en-GB" sz="2000" dirty="0"/>
              <a:t>was organised as an international </a:t>
            </a:r>
            <a:r>
              <a:rPr lang="en-GB" sz="2000" dirty="0" smtClean="0"/>
              <a:t>collaboration </a:t>
            </a:r>
            <a:r>
              <a:rPr lang="en-US" sz="2000" dirty="0" smtClean="0"/>
              <a:t>focused </a:t>
            </a:r>
            <a:r>
              <a:rPr lang="en-US" sz="2000" dirty="0"/>
              <a:t>on the conceptual design of high-performance energy frontier circular colliders for the post-LHC era.</a:t>
            </a:r>
          </a:p>
          <a:p>
            <a:pPr>
              <a:spcBef>
                <a:spcPts val="1200"/>
              </a:spcBef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US" sz="2000" dirty="0" smtClean="0"/>
              <a:t>The first phase of FCC conceptual design studies is completed. Baseline </a:t>
            </a:r>
            <a:r>
              <a:rPr lang="en-US" sz="2000" dirty="0"/>
              <a:t>machine </a:t>
            </a:r>
            <a:r>
              <a:rPr lang="en-US" sz="2000" dirty="0" smtClean="0"/>
              <a:t>designs and associated infrastructures, </a:t>
            </a:r>
            <a:r>
              <a:rPr lang="en-US" sz="2000" dirty="0"/>
              <a:t>with performance matching the physics requirements, were </a:t>
            </a:r>
            <a:r>
              <a:rPr lang="en-US" sz="2000" dirty="0" smtClean="0"/>
              <a:t>established and are documented in 4 </a:t>
            </a:r>
            <a:r>
              <a:rPr lang="en-US" sz="2000" dirty="0" err="1" smtClean="0"/>
              <a:t>CDRs.</a:t>
            </a:r>
            <a:endParaRPr lang="en-US" sz="2000" dirty="0" smtClean="0"/>
          </a:p>
          <a:p>
            <a:pPr>
              <a:spcBef>
                <a:spcPts val="1200"/>
              </a:spcBef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US" sz="2000" dirty="0" smtClean="0"/>
              <a:t>A possible integrated FCC </a:t>
            </a:r>
            <a:r>
              <a:rPr lang="en-US" sz="2000" dirty="0" err="1" smtClean="0"/>
              <a:t>programme</a:t>
            </a:r>
            <a:r>
              <a:rPr lang="en-US" sz="2000" dirty="0" smtClean="0"/>
              <a:t> has been developed and submitted to the ESU, together with descriptions of the individual machines.</a:t>
            </a:r>
          </a:p>
          <a:p>
            <a:pPr>
              <a:spcBef>
                <a:spcPts val="1200"/>
              </a:spcBef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US" sz="2000" dirty="0" smtClean="0"/>
              <a:t>The next steps, in parallel to ESU process </a:t>
            </a:r>
            <a:r>
              <a:rPr lang="en-GB" sz="2000" dirty="0" smtClean="0"/>
              <a:t>and </a:t>
            </a:r>
            <a:r>
              <a:rPr lang="en-GB" sz="2000" dirty="0"/>
              <a:t>in harmony with its </a:t>
            </a:r>
            <a:r>
              <a:rPr lang="en-GB" sz="2000" dirty="0" smtClean="0"/>
              <a:t>recommendations</a:t>
            </a:r>
            <a:r>
              <a:rPr lang="en-US" sz="2000" dirty="0" smtClean="0"/>
              <a:t>, will develop a concrete local/regional implementation scenario in collaboration with host state authorities, accompanied by machine optimization, physics studies and technology R&amp;D. </a:t>
            </a:r>
            <a:endParaRPr lang="en-GB" sz="2000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36512" y="0"/>
            <a:ext cx="9180512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kern="0" dirty="0" smtClean="0">
                <a:latin typeface="Arial"/>
              </a:rPr>
              <a:t>Conclusions and outlook</a:t>
            </a:r>
            <a:endParaRPr lang="en-US" sz="3200" kern="0" dirty="0">
              <a:latin typeface="Arial"/>
            </a:endParaRPr>
          </a:p>
        </p:txBody>
      </p:sp>
      <p:pic>
        <p:nvPicPr>
          <p:cNvPr id="7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75884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50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5496" y="1065835"/>
            <a:ext cx="9001000" cy="5027461"/>
          </a:xfrm>
        </p:spPr>
        <p:txBody>
          <a:bodyPr>
            <a:normAutofit/>
          </a:bodyPr>
          <a:lstStyle/>
          <a:p>
            <a:pPr>
              <a:buClr>
                <a:srgbClr val="0C377B"/>
              </a:buClr>
            </a:pPr>
            <a:r>
              <a:rPr lang="en-US" sz="3200" dirty="0" smtClean="0"/>
              <a:t>Stimulate exchange </a:t>
            </a:r>
            <a:r>
              <a:rPr lang="en-US" sz="3200" dirty="0"/>
              <a:t>between participants of all study </a:t>
            </a:r>
            <a:r>
              <a:rPr lang="en-US" sz="3200" dirty="0" smtClean="0"/>
              <a:t>areas</a:t>
            </a:r>
          </a:p>
          <a:p>
            <a:pPr>
              <a:buClr>
                <a:srgbClr val="0C377B"/>
              </a:buClr>
            </a:pPr>
            <a:endParaRPr lang="en-US" sz="1400" dirty="0"/>
          </a:p>
          <a:p>
            <a:pPr>
              <a:buClr>
                <a:srgbClr val="0C377B"/>
              </a:buClr>
            </a:pPr>
            <a:r>
              <a:rPr lang="en-US" sz="3200" dirty="0" smtClean="0"/>
              <a:t>Strengthen </a:t>
            </a:r>
            <a:r>
              <a:rPr lang="en-US" sz="3200" dirty="0"/>
              <a:t>the collaboration </a:t>
            </a:r>
            <a:r>
              <a:rPr lang="en-US" sz="3200" dirty="0" smtClean="0"/>
              <a:t>network</a:t>
            </a:r>
          </a:p>
          <a:p>
            <a:pPr>
              <a:buClr>
                <a:srgbClr val="0C377B"/>
              </a:buClr>
            </a:pPr>
            <a:endParaRPr lang="en-US" sz="1400" dirty="0" smtClean="0"/>
          </a:p>
          <a:p>
            <a:pPr>
              <a:buClr>
                <a:srgbClr val="0C377B"/>
              </a:buClr>
            </a:pPr>
            <a:r>
              <a:rPr lang="en-US" sz="3200" dirty="0" smtClean="0"/>
              <a:t>Develop plans for upcoming study phase while awaiting EPPSU.</a:t>
            </a:r>
            <a:endParaRPr lang="en-US" sz="3200" dirty="0" smtClean="0"/>
          </a:p>
          <a:p>
            <a:pPr>
              <a:buClr>
                <a:srgbClr val="0C377B"/>
              </a:buClr>
            </a:pPr>
            <a:endParaRPr lang="en-US" sz="1400" dirty="0"/>
          </a:p>
          <a:p>
            <a:pPr>
              <a:buClr>
                <a:srgbClr val="0C377B"/>
              </a:buClr>
            </a:pPr>
            <a:r>
              <a:rPr lang="en-GB" sz="4000" dirty="0"/>
              <a:t>Have a </a:t>
            </a:r>
            <a:r>
              <a:rPr lang="en-GB" sz="4000" dirty="0" smtClean="0"/>
              <a:t>great and productive week</a:t>
            </a:r>
            <a:r>
              <a:rPr lang="en-GB" sz="4000" dirty="0"/>
              <a:t>!</a:t>
            </a:r>
            <a:endParaRPr lang="de-AT" sz="40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The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FCC Week 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2019 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should: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0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084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isContent="1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2758856"/>
            <a:ext cx="8208912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400" i="1" dirty="0">
                <a:solidFill>
                  <a:srgbClr val="0C377B"/>
                </a:solidFill>
                <a:latin typeface="Arial"/>
              </a:rPr>
              <a:t>with emphasis on </a:t>
            </a:r>
            <a:r>
              <a:rPr lang="en-GB" sz="2400" b="1" i="1" dirty="0">
                <a:solidFill>
                  <a:srgbClr val="0C377B"/>
                </a:solidFill>
                <a:latin typeface="Arial"/>
              </a:rPr>
              <a:t>proton-proton and electron-positron high-energy frontier machines</a:t>
            </a:r>
            <a:r>
              <a:rPr lang="en-GB" sz="2400" i="1" dirty="0">
                <a:solidFill>
                  <a:srgbClr val="0C377B"/>
                </a:solidFill>
                <a:latin typeface="Arial"/>
              </a:rPr>
              <a:t>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400" i="1" dirty="0">
                <a:solidFill>
                  <a:srgbClr val="0C377B"/>
                </a:solidFill>
                <a:latin typeface="Arial"/>
              </a:rPr>
              <a:t>These design studies should be coupled to a vigorous accelerator </a:t>
            </a:r>
            <a:r>
              <a:rPr lang="en-GB" sz="2400" b="1" i="1" dirty="0">
                <a:solidFill>
                  <a:srgbClr val="002060"/>
                </a:solidFill>
                <a:latin typeface="Arial"/>
              </a:rPr>
              <a:t>R&amp;D programme, including high-field magnets and high-gradient accelerating structures</a:t>
            </a:r>
            <a:r>
              <a:rPr lang="en-GB" sz="2400" i="1" dirty="0">
                <a:solidFill>
                  <a:srgbClr val="002060"/>
                </a:solidFill>
                <a:latin typeface="Arial"/>
              </a:rPr>
              <a:t>,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400" b="1" i="1" dirty="0">
                <a:solidFill>
                  <a:srgbClr val="FF0000"/>
                </a:solidFill>
                <a:latin typeface="Arial"/>
              </a:rPr>
              <a:t>in collaboration with national institutes, laboratories and universities worldwide.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1200" b="1" i="1" dirty="0">
              <a:solidFill>
                <a:srgbClr val="CC0000"/>
              </a:solidFill>
              <a:latin typeface="Arial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400" b="1" u="sng" dirty="0">
                <a:solidFill>
                  <a:srgbClr val="000000"/>
                </a:solidFill>
                <a:latin typeface="Arial"/>
                <a:hlinkClick r:id="rId2"/>
              </a:rPr>
              <a:t>http://cds.cern.ch/record/1567258/files/esc-e-106.pdf</a:t>
            </a:r>
            <a:endParaRPr lang="fr-FR" sz="24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9652" y="1052737"/>
            <a:ext cx="91828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C377B"/>
                </a:solidFill>
                <a:latin typeface="Times-Roman"/>
              </a:rPr>
              <a:t>….“to propose an ambitious </a:t>
            </a:r>
            <a:r>
              <a:rPr lang="en-GB" sz="2400" b="1" dirty="0">
                <a:solidFill>
                  <a:srgbClr val="0C377B"/>
                </a:solidFill>
                <a:latin typeface="Times-Roman"/>
              </a:rPr>
              <a:t>post-LHC accelerator project at CERN </a:t>
            </a:r>
            <a:r>
              <a:rPr lang="en-GB" sz="2400" dirty="0">
                <a:solidFill>
                  <a:srgbClr val="0C377B"/>
                </a:solidFill>
                <a:latin typeface="Times-Roman"/>
              </a:rPr>
              <a:t>by the time of the next Strategy update”:</a:t>
            </a:r>
            <a:endParaRPr lang="en-GB" sz="2400" dirty="0">
              <a:solidFill>
                <a:srgbClr val="0C377B"/>
              </a:solidFill>
              <a:latin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0641" y="1916834"/>
            <a:ext cx="77057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 algn="just"/>
            <a:r>
              <a:rPr lang="en-GB" sz="2400" b="1" dirty="0">
                <a:solidFill>
                  <a:srgbClr val="FF0000"/>
                </a:solidFill>
                <a:latin typeface="Arial"/>
              </a:rPr>
              <a:t>d) </a:t>
            </a:r>
            <a:r>
              <a:rPr lang="en-GB" sz="2400" b="1" i="1" dirty="0">
                <a:solidFill>
                  <a:srgbClr val="FF0000"/>
                </a:solidFill>
                <a:latin typeface="Arial"/>
              </a:rPr>
              <a:t>CERN should undertake design studies for     accelerator projects in a global context, </a:t>
            </a:r>
            <a:endParaRPr lang="fr-FR" sz="2400" b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900" y="-1212"/>
            <a:ext cx="91459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800" dirty="0" smtClean="0">
                <a:ea typeface="+mn-ea"/>
                <a:cs typeface="Calibri" pitchFamily="34" charset="0"/>
              </a:rPr>
              <a:t>                   </a:t>
            </a:r>
            <a:r>
              <a:rPr lang="en-US" sz="2600" dirty="0" smtClean="0">
                <a:ea typeface="+mn-ea"/>
                <a:cs typeface="Calibri" pitchFamily="34" charset="0"/>
              </a:rPr>
              <a:t>Summary</a:t>
            </a:r>
            <a:r>
              <a:rPr lang="en-US" sz="2600" dirty="0">
                <a:ea typeface="+mn-ea"/>
                <a:cs typeface="Calibri" pitchFamily="34" charset="0"/>
              </a:rPr>
              <a:t>: European Strategy Update 2013</a:t>
            </a:r>
          </a:p>
          <a:p>
            <a:pPr>
              <a:spcBef>
                <a:spcPts val="0"/>
              </a:spcBef>
            </a:pPr>
            <a:r>
              <a:rPr lang="en-US" sz="2000" i="1" dirty="0" smtClean="0">
                <a:ea typeface="+mn-ea"/>
                <a:cs typeface="Calibri" pitchFamily="34" charset="0"/>
              </a:rPr>
              <a:t>                            Design </a:t>
            </a:r>
            <a:r>
              <a:rPr lang="en-US" sz="2000" i="1" dirty="0">
                <a:ea typeface="+mn-ea"/>
                <a:cs typeface="Calibri" pitchFamily="34" charset="0"/>
              </a:rPr>
              <a:t>studies and R&amp;D at the energy frontier</a:t>
            </a:r>
            <a:endParaRPr lang="en-GB" sz="2000" i="1" dirty="0">
              <a:ea typeface="+mn-ea"/>
              <a:cs typeface="Calibri" pitchFamily="34" charset="0"/>
            </a:endParaRPr>
          </a:p>
        </p:txBody>
      </p:sp>
      <p:pic>
        <p:nvPicPr>
          <p:cNvPr id="7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52" y="9383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107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5" r="1218"/>
          <a:stretch/>
        </p:blipFill>
        <p:spPr>
          <a:xfrm>
            <a:off x="-1374" y="982776"/>
            <a:ext cx="5228851" cy="5837974"/>
          </a:xfrm>
          <a:prstGeom prst="rect">
            <a:avLst/>
          </a:prstGeom>
        </p:spPr>
      </p:pic>
      <p:pic>
        <p:nvPicPr>
          <p:cNvPr id="101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400" y="9383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384408" y="980728"/>
            <a:ext cx="3759591" cy="615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sz="2400" b="1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International FCC collaboration with  CERN as host lab              to study: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b="1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~100 km tunnel infrastructure  </a:t>
            </a:r>
            <a:r>
              <a:rPr lang="en-US" sz="2000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in Geneva area, </a:t>
            </a:r>
            <a:r>
              <a:rPr lang="en-US" sz="2000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linked to CERN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b="1" i="1" kern="0" dirty="0" err="1">
                <a:solidFill>
                  <a:srgbClr val="0C377B"/>
                </a:solidFill>
                <a:latin typeface="Arial"/>
                <a:cs typeface="Calibri" pitchFamily="34" charset="0"/>
              </a:rPr>
              <a:t>e</a:t>
            </a:r>
            <a:r>
              <a:rPr lang="en-US" sz="2000" b="1" kern="0" baseline="30000" dirty="0" err="1">
                <a:solidFill>
                  <a:srgbClr val="0C377B"/>
                </a:solidFill>
                <a:latin typeface="Arial"/>
                <a:cs typeface="Calibri" pitchFamily="34" charset="0"/>
              </a:rPr>
              <a:t>+</a:t>
            </a:r>
            <a:r>
              <a:rPr lang="en-US" sz="2000" b="1" i="1" kern="0" dirty="0" err="1">
                <a:solidFill>
                  <a:srgbClr val="0C377B"/>
                </a:solidFill>
                <a:latin typeface="Arial"/>
                <a:cs typeface="Calibri" pitchFamily="34" charset="0"/>
              </a:rPr>
              <a:t>e</a:t>
            </a:r>
            <a:r>
              <a:rPr lang="en-US" sz="2000" b="1" kern="0" baseline="30000" dirty="0">
                <a:solidFill>
                  <a:srgbClr val="0C377B"/>
                </a:solidFill>
                <a:latin typeface="Arial"/>
                <a:cs typeface="Calibri" pitchFamily="34" charset="0"/>
              </a:rPr>
              <a:t>-</a:t>
            </a:r>
            <a:r>
              <a:rPr lang="en-US" sz="2000" b="1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 </a:t>
            </a:r>
            <a:r>
              <a:rPr lang="en-US" sz="2000" b="1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collider (</a:t>
            </a:r>
            <a:r>
              <a:rPr lang="en-US" sz="2000" b="1" i="1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FCC-ee</a:t>
            </a:r>
            <a:r>
              <a:rPr lang="en-US" sz="2000" b="1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),                </a:t>
            </a:r>
            <a:r>
              <a:rPr lang="en-US" sz="2000" kern="0" dirty="0" smtClean="0">
                <a:solidFill>
                  <a:srgbClr val="0C377B"/>
                </a:solidFill>
                <a:latin typeface="Arial"/>
                <a:cs typeface="Calibri" pitchFamily="34" charset="0"/>
                <a:sym typeface="Wingdings" panose="05000000000000000000" pitchFamily="2" charset="2"/>
              </a:rPr>
              <a:t></a:t>
            </a:r>
            <a:r>
              <a:rPr lang="en-US" sz="2000" kern="0" dirty="0" smtClean="0">
                <a:solidFill>
                  <a:srgbClr val="0C377B"/>
                </a:solidFill>
                <a:latin typeface="Arial"/>
                <a:cs typeface="Calibri" pitchFamily="34" charset="0"/>
              </a:rPr>
              <a:t> </a:t>
            </a:r>
            <a:r>
              <a:rPr lang="en-US" sz="2000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potential first step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b="1" i="1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pp</a:t>
            </a:r>
            <a:r>
              <a:rPr lang="en-US" sz="2000" b="1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-collider (</a:t>
            </a:r>
            <a:r>
              <a:rPr lang="en-US" sz="2000" b="1" i="1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FCC-</a:t>
            </a:r>
            <a:r>
              <a:rPr lang="en-US" sz="2000" b="1" i="1" kern="0" dirty="0" err="1">
                <a:solidFill>
                  <a:srgbClr val="0C377B"/>
                </a:solidFill>
                <a:latin typeface="Arial"/>
                <a:cs typeface="Calibri" pitchFamily="34" charset="0"/>
              </a:rPr>
              <a:t>hh</a:t>
            </a:r>
            <a:r>
              <a:rPr lang="en-US" sz="2000" b="1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)       </a:t>
            </a:r>
            <a:r>
              <a:rPr lang="en-US" sz="2000" b="1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 </a:t>
            </a:r>
            <a:r>
              <a:rPr lang="en-US" sz="2000" b="1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              </a:t>
            </a:r>
            <a:r>
              <a:rPr lang="en-US" sz="2000" kern="0" dirty="0">
                <a:solidFill>
                  <a:srgbClr val="0C377B"/>
                </a:solidFill>
                <a:latin typeface="Arial"/>
                <a:cs typeface="Calibri" pitchFamily="34" charset="0"/>
                <a:sym typeface="Wingdings" panose="05000000000000000000" pitchFamily="2" charset="2"/>
              </a:rPr>
              <a:t> long-term goal, </a:t>
            </a:r>
            <a:r>
              <a:rPr lang="en-US" sz="2000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defining infrastructure requirements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900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 </a:t>
            </a:r>
            <a:endParaRPr lang="en-US" sz="900" kern="0" dirty="0">
              <a:solidFill>
                <a:srgbClr val="0C377B"/>
              </a:solidFill>
              <a:latin typeface="Arial"/>
              <a:cs typeface="Calibri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endParaRPr lang="en-US" sz="100" b="1" i="1" kern="0" dirty="0">
              <a:solidFill>
                <a:srgbClr val="0C377B"/>
              </a:solidFill>
              <a:latin typeface="Arial"/>
              <a:cs typeface="Calibri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b="1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HE-LHC</a:t>
            </a:r>
            <a:r>
              <a:rPr lang="en-US" sz="2000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 </a:t>
            </a:r>
            <a:r>
              <a:rPr lang="en-US" sz="2000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with </a:t>
            </a:r>
            <a:r>
              <a:rPr lang="en-US" sz="2000" i="1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FCC-</a:t>
            </a:r>
            <a:r>
              <a:rPr lang="en-US" sz="2000" i="1" kern="0" dirty="0" err="1">
                <a:solidFill>
                  <a:srgbClr val="0C377B"/>
                </a:solidFill>
                <a:latin typeface="Arial"/>
                <a:cs typeface="Calibri" pitchFamily="34" charset="0"/>
              </a:rPr>
              <a:t>hh</a:t>
            </a:r>
            <a:r>
              <a:rPr lang="en-US" sz="2000" i="1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 </a:t>
            </a:r>
            <a:r>
              <a:rPr lang="en-US" sz="2000" kern="0" dirty="0" smtClean="0">
                <a:solidFill>
                  <a:srgbClr val="0C377B"/>
                </a:solidFill>
                <a:latin typeface="Arial"/>
                <a:cs typeface="Calibri" pitchFamily="34" charset="0"/>
              </a:rPr>
              <a:t>technology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b="1" kern="0" dirty="0" smtClean="0">
                <a:solidFill>
                  <a:srgbClr val="0C377B"/>
                </a:solidFill>
                <a:latin typeface="Arial"/>
                <a:cs typeface="Calibri" pitchFamily="34" charset="0"/>
              </a:rPr>
              <a:t>Ions</a:t>
            </a:r>
            <a:r>
              <a:rPr lang="en-US" sz="2000" kern="0" dirty="0" smtClean="0">
                <a:solidFill>
                  <a:srgbClr val="0C377B"/>
                </a:solidFill>
                <a:latin typeface="Arial"/>
                <a:cs typeface="Calibri" pitchFamily="34" charset="0"/>
              </a:rPr>
              <a:t> and </a:t>
            </a:r>
            <a:r>
              <a:rPr lang="en-US" sz="2000" b="1" kern="0" dirty="0" smtClean="0">
                <a:solidFill>
                  <a:srgbClr val="0C377B"/>
                </a:solidFill>
                <a:latin typeface="Arial"/>
                <a:cs typeface="Calibri" pitchFamily="34" charset="0"/>
              </a:rPr>
              <a:t>lepton-hadron </a:t>
            </a:r>
            <a:r>
              <a:rPr lang="en-US" sz="2000" kern="0" dirty="0" smtClean="0">
                <a:solidFill>
                  <a:srgbClr val="0C377B"/>
                </a:solidFill>
                <a:latin typeface="Arial"/>
                <a:cs typeface="Calibri" pitchFamily="34" charset="0"/>
              </a:rPr>
              <a:t>options with hadron colliders</a:t>
            </a:r>
            <a:endParaRPr lang="en-US" sz="2000" kern="0" dirty="0">
              <a:solidFill>
                <a:srgbClr val="0C377B"/>
              </a:solidFill>
              <a:latin typeface="Arial"/>
              <a:cs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74952" y="5157192"/>
            <a:ext cx="3833552" cy="400110"/>
          </a:xfrm>
          <a:prstGeom prst="rect">
            <a:avLst/>
          </a:prstGeom>
          <a:solidFill>
            <a:srgbClr val="FFFFFF"/>
          </a:solidFill>
          <a:ln w="19050" cap="flat" cmpd="sng" algn="ctr">
            <a:solidFill>
              <a:srgbClr val="B2B2B2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CH" sz="2000" b="1" kern="0" dirty="0">
                <a:solidFill>
                  <a:srgbClr val="FF0000"/>
                </a:solidFill>
                <a:latin typeface="Arial"/>
              </a:rPr>
              <a:t>~16 T </a:t>
            </a:r>
            <a:r>
              <a:rPr lang="fr-CH" sz="2000" b="1" kern="0" dirty="0">
                <a:solidFill>
                  <a:srgbClr val="FF0000"/>
                </a:solidFill>
                <a:latin typeface="Arial"/>
                <a:sym typeface="Symbol"/>
              </a:rPr>
              <a:t> 100 </a:t>
            </a:r>
            <a:r>
              <a:rPr lang="fr-CH" sz="2000" b="1" kern="0" dirty="0" err="1">
                <a:solidFill>
                  <a:srgbClr val="FF0000"/>
                </a:solidFill>
                <a:latin typeface="Arial"/>
                <a:sym typeface="Symbol"/>
              </a:rPr>
              <a:t>TeV</a:t>
            </a:r>
            <a:r>
              <a:rPr lang="fr-CH" sz="2000" b="1" kern="0" dirty="0">
                <a:solidFill>
                  <a:srgbClr val="FF0000"/>
                </a:solidFill>
                <a:latin typeface="Arial"/>
                <a:sym typeface="Symbol"/>
              </a:rPr>
              <a:t> </a:t>
            </a:r>
            <a:r>
              <a:rPr lang="fr-CH" sz="2000" b="1" i="1" kern="0" dirty="0">
                <a:solidFill>
                  <a:srgbClr val="FF0000"/>
                </a:solidFill>
                <a:latin typeface="Arial"/>
                <a:sym typeface="Symbol"/>
              </a:rPr>
              <a:t>pp</a:t>
            </a:r>
            <a:r>
              <a:rPr lang="fr-CH" sz="2000" b="1" kern="0" dirty="0">
                <a:solidFill>
                  <a:srgbClr val="FF0000"/>
                </a:solidFill>
                <a:latin typeface="Arial"/>
                <a:sym typeface="Symbol"/>
              </a:rPr>
              <a:t> in 100 km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2963" y="3043110"/>
            <a:ext cx="1269605" cy="1354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2963" y="1253508"/>
            <a:ext cx="1266069" cy="1350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5401" y="4836248"/>
            <a:ext cx="1294361" cy="1350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56116" y="3028677"/>
            <a:ext cx="1269605" cy="1350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94383" y="1249972"/>
            <a:ext cx="1354481" cy="1354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86331" y="4843320"/>
            <a:ext cx="1262532" cy="1343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Oval 12"/>
          <p:cNvSpPr/>
          <p:nvPr/>
        </p:nvSpPr>
        <p:spPr>
          <a:xfrm>
            <a:off x="1318339" y="1385957"/>
            <a:ext cx="1117813" cy="1084847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35638" y="2019288"/>
            <a:ext cx="9573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1600" b="1" dirty="0">
                <a:solidFill>
                  <a:srgbClr val="FF0000"/>
                </a:solidFill>
                <a:latin typeface="Arial"/>
              </a:rPr>
              <a:t>HE-LHC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-1900" y="-1212"/>
            <a:ext cx="91459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dirty="0" smtClean="0">
                <a:ea typeface="+mn-ea"/>
                <a:cs typeface="Calibri" pitchFamily="34" charset="0"/>
              </a:rPr>
              <a:t>                       </a:t>
            </a:r>
            <a:r>
              <a:rPr lang="en-US" sz="2800" kern="0" dirty="0" smtClean="0">
                <a:latin typeface="Arial"/>
              </a:rPr>
              <a:t>Future </a:t>
            </a:r>
            <a:r>
              <a:rPr lang="en-US" sz="2800" kern="0" dirty="0">
                <a:latin typeface="Arial"/>
              </a:rPr>
              <a:t>Circular Collider Study - Scope  </a:t>
            </a:r>
            <a:endParaRPr lang="en-US" sz="2800" kern="0" dirty="0">
              <a:latin typeface="Arial"/>
            </a:endParaRPr>
          </a:p>
        </p:txBody>
      </p:sp>
      <p:pic>
        <p:nvPicPr>
          <p:cNvPr id="16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52" y="9383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200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2"/>
              <p:cNvSpPr txBox="1">
                <a:spLocks/>
              </p:cNvSpPr>
              <p:nvPr/>
            </p:nvSpPr>
            <p:spPr>
              <a:xfrm>
                <a:off x="108520" y="1124744"/>
                <a:ext cx="9144000" cy="3263504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defTabSz="685800">
                  <a:spcBef>
                    <a:spcPts val="750"/>
                  </a:spcBef>
                  <a:buNone/>
                  <a:defRPr/>
                </a:pPr>
                <a:r>
                  <a:rPr lang="en-US" sz="3200" b="1" dirty="0">
                    <a:solidFill>
                      <a:srgbClr val="FF0000"/>
                    </a:solidFill>
                    <a:latin typeface="Calibri" panose="020F0502020204030204"/>
                  </a:rPr>
                  <a:t>FCC-ee:</a:t>
                </a:r>
              </a:p>
              <a:p>
                <a:pPr indent="-288000" defTabSz="457200" eaLnBrk="0" fontAlgn="base" hangingPunct="0">
                  <a:lnSpc>
                    <a:spcPct val="100000"/>
                  </a:lnSpc>
                  <a:spcBef>
                    <a:spcPts val="400"/>
                  </a:spcBef>
                  <a:spcAft>
                    <a:spcPct val="0"/>
                  </a:spcAft>
                  <a:defRPr/>
                </a:pPr>
                <a:r>
                  <a:rPr lang="fr-CH" sz="2000" b="1" dirty="0">
                    <a:solidFill>
                      <a:srgbClr val="002060"/>
                    </a:solidFill>
                  </a:rPr>
                  <a:t>~20-50 </a:t>
                </a:r>
                <a:r>
                  <a:rPr lang="fr-CH" sz="2000" b="1" dirty="0" err="1">
                    <a:solidFill>
                      <a:srgbClr val="002060"/>
                    </a:solidFill>
                  </a:rPr>
                  <a:t>fold</a:t>
                </a:r>
                <a:r>
                  <a:rPr lang="fr-CH" sz="2000" b="1" dirty="0">
                    <a:solidFill>
                      <a:srgbClr val="002060"/>
                    </a:solidFill>
                  </a:rPr>
                  <a:t> </a:t>
                </a:r>
                <a:r>
                  <a:rPr lang="fr-CH" sz="2000" b="1" dirty="0" err="1">
                    <a:solidFill>
                      <a:srgbClr val="002060"/>
                    </a:solidFill>
                  </a:rPr>
                  <a:t>improved</a:t>
                </a:r>
                <a:r>
                  <a:rPr lang="fr-CH" sz="2000" b="1" dirty="0">
                    <a:solidFill>
                      <a:srgbClr val="002060"/>
                    </a:solidFill>
                  </a:rPr>
                  <a:t> </a:t>
                </a:r>
                <a:r>
                  <a:rPr lang="fr-CH" sz="2000" b="1" dirty="0" err="1">
                    <a:solidFill>
                      <a:srgbClr val="002060"/>
                    </a:solidFill>
                  </a:rPr>
                  <a:t>precision</a:t>
                </a:r>
                <a:r>
                  <a:rPr lang="fr-CH" sz="2000" b="1" dirty="0">
                    <a:solidFill>
                      <a:srgbClr val="002060"/>
                    </a:solidFill>
                  </a:rPr>
                  <a:t> on </a:t>
                </a:r>
                <a:r>
                  <a:rPr lang="fr-CH" sz="2000" b="1" dirty="0" err="1">
                    <a:solidFill>
                      <a:srgbClr val="002060"/>
                    </a:solidFill>
                  </a:rPr>
                  <a:t>many</a:t>
                </a:r>
                <a:r>
                  <a:rPr lang="fr-CH" sz="2000" b="1" dirty="0">
                    <a:solidFill>
                      <a:srgbClr val="002060"/>
                    </a:solidFill>
                  </a:rPr>
                  <a:t> EW </a:t>
                </a:r>
                <a:r>
                  <a:rPr lang="fr-CH" sz="2000" b="1" dirty="0" err="1">
                    <a:solidFill>
                      <a:srgbClr val="002060"/>
                    </a:solidFill>
                  </a:rPr>
                  <a:t>quantities</a:t>
                </a:r>
                <a:r>
                  <a:rPr lang="fr-CH" sz="2000" b="1" dirty="0">
                    <a:solidFill>
                      <a:srgbClr val="002060"/>
                    </a:solidFill>
                  </a:rPr>
                  <a:t>    (</a:t>
                </a:r>
                <a:r>
                  <a:rPr lang="fr-CH" sz="2000" b="1" dirty="0" err="1">
                    <a:solidFill>
                      <a:srgbClr val="002060"/>
                    </a:solidFill>
                  </a:rPr>
                  <a:t>equiv</a:t>
                </a:r>
                <a:r>
                  <a:rPr lang="fr-CH" sz="2000" b="1" dirty="0">
                    <a:solidFill>
                      <a:srgbClr val="002060"/>
                    </a:solidFill>
                  </a:rPr>
                  <a:t>. </a:t>
                </a:r>
                <a:r>
                  <a:rPr lang="fr-CH" sz="2000" b="1" dirty="0">
                    <a:solidFill>
                      <a:srgbClr val="002060"/>
                    </a:solidFill>
                  </a:rPr>
                  <a:t>to factor 5-7 in mass) </a:t>
                </a:r>
                <a:r>
                  <a:rPr lang="fr-CH" sz="2000" b="1" dirty="0" smtClean="0">
                    <a:solidFill>
                      <a:srgbClr val="002060"/>
                    </a:solidFill>
                  </a:rPr>
                  <a:t>  </a:t>
                </a:r>
                <a:r>
                  <a:rPr lang="fr-CH" sz="2000" dirty="0">
                    <a:solidFill>
                      <a:srgbClr val="002060"/>
                    </a:solidFill>
                  </a:rPr>
                  <a:t>(</a:t>
                </a:r>
                <a:r>
                  <a:rPr lang="fr-CH" sz="2000" dirty="0" err="1">
                    <a:solidFill>
                      <a:srgbClr val="002060"/>
                    </a:solidFill>
                  </a:rPr>
                  <a:t>m</a:t>
                </a:r>
                <a:r>
                  <a:rPr lang="fr-CH" sz="2000" baseline="-25000" dirty="0" err="1">
                    <a:solidFill>
                      <a:srgbClr val="002060"/>
                    </a:solidFill>
                  </a:rPr>
                  <a:t>Z</a:t>
                </a:r>
                <a:r>
                  <a:rPr lang="fr-CH" sz="2000" baseline="-25000" dirty="0">
                    <a:solidFill>
                      <a:srgbClr val="002060"/>
                    </a:solidFill>
                  </a:rPr>
                  <a:t>,</a:t>
                </a:r>
                <a:r>
                  <a:rPr lang="fr-CH" sz="2000" dirty="0">
                    <a:solidFill>
                      <a:srgbClr val="002060"/>
                    </a:solidFill>
                  </a:rPr>
                  <a:t>  m</a:t>
                </a:r>
                <a:r>
                  <a:rPr lang="fr-CH" sz="2000" baseline="-25000" dirty="0">
                    <a:solidFill>
                      <a:srgbClr val="002060"/>
                    </a:solidFill>
                  </a:rPr>
                  <a:t>W</a:t>
                </a:r>
                <a:r>
                  <a:rPr lang="fr-CH" sz="2000" dirty="0">
                    <a:solidFill>
                      <a:srgbClr val="002060"/>
                    </a:solidFill>
                  </a:rPr>
                  <a:t>, </a:t>
                </a:r>
                <a:r>
                  <a:rPr lang="fr-CH" sz="2000" dirty="0" err="1">
                    <a:solidFill>
                      <a:srgbClr val="002060"/>
                    </a:solidFill>
                  </a:rPr>
                  <a:t>m</a:t>
                </a:r>
                <a:r>
                  <a:rPr lang="fr-CH" sz="2000" baseline="-25000" dirty="0" err="1">
                    <a:solidFill>
                      <a:srgbClr val="002060"/>
                    </a:solidFill>
                  </a:rPr>
                  <a:t>top</a:t>
                </a:r>
                <a:r>
                  <a:rPr lang="fr-CH" sz="2000" dirty="0">
                    <a:solidFill>
                      <a:srgbClr val="002060"/>
                    </a:solidFill>
                  </a:rPr>
                  <a:t> , sin</a:t>
                </a:r>
                <a:r>
                  <a:rPr lang="fr-CH" sz="2000" baseline="30000" dirty="0">
                    <a:solidFill>
                      <a:srgbClr val="002060"/>
                    </a:solidFill>
                  </a:rPr>
                  <a:t>2</a:t>
                </a:r>
                <a:r>
                  <a:rPr lang="fr-CH" sz="2000" dirty="0">
                    <a:solidFill>
                      <a:srgbClr val="002060"/>
                    </a:solidFill>
                  </a:rPr>
                  <a:t> </a:t>
                </a:r>
                <a:r>
                  <a:rPr lang="fr-CH" sz="2000" dirty="0">
                    <a:solidFill>
                      <a:srgbClr val="002060"/>
                    </a:solidFill>
                    <a:sym typeface="Symbol"/>
                  </a:rPr>
                  <a:t></a:t>
                </a:r>
                <a:r>
                  <a:rPr lang="fr-CH" sz="2000" baseline="-25000" dirty="0" err="1">
                    <a:solidFill>
                      <a:srgbClr val="002060"/>
                    </a:solidFill>
                  </a:rPr>
                  <a:t>w</a:t>
                </a:r>
                <a:r>
                  <a:rPr lang="fr-CH" sz="2000" baseline="30000" dirty="0" err="1">
                    <a:solidFill>
                      <a:srgbClr val="002060"/>
                    </a:solidFill>
                  </a:rPr>
                  <a:t>eff</a:t>
                </a:r>
                <a:r>
                  <a:rPr lang="fr-CH" sz="2000" dirty="0">
                    <a:solidFill>
                      <a:srgbClr val="002060"/>
                    </a:solidFill>
                  </a:rPr>
                  <a:t> , R</a:t>
                </a:r>
                <a:r>
                  <a:rPr lang="fr-CH" sz="2000" baseline="-25000" dirty="0">
                    <a:solidFill>
                      <a:srgbClr val="002060"/>
                    </a:solidFill>
                  </a:rPr>
                  <a:t>b </a:t>
                </a:r>
                <a:r>
                  <a:rPr lang="fr-CH" sz="2000" dirty="0">
                    <a:solidFill>
                      <a:srgbClr val="002060"/>
                    </a:solidFill>
                  </a:rPr>
                  <a:t>, </a:t>
                </a:r>
                <a:r>
                  <a:rPr lang="fr-CH" sz="2000" dirty="0">
                    <a:solidFill>
                      <a:srgbClr val="002060"/>
                    </a:solidFill>
                    <a:sym typeface="Symbol"/>
                  </a:rPr>
                  <a:t></a:t>
                </a:r>
                <a:r>
                  <a:rPr lang="fr-CH" sz="2000" baseline="-25000" dirty="0">
                    <a:solidFill>
                      <a:srgbClr val="002060"/>
                    </a:solidFill>
                    <a:sym typeface="Symbol"/>
                  </a:rPr>
                  <a:t>QED</a:t>
                </a:r>
                <a:r>
                  <a:rPr lang="fr-CH" sz="2000" dirty="0">
                    <a:solidFill>
                      <a:srgbClr val="002060"/>
                    </a:solidFill>
                    <a:sym typeface="Symbol"/>
                  </a:rPr>
                  <a:t> (</a:t>
                </a:r>
                <a:r>
                  <a:rPr lang="fr-CH" sz="2000" dirty="0" err="1">
                    <a:solidFill>
                      <a:srgbClr val="002060"/>
                    </a:solidFill>
                    <a:sym typeface="Symbol"/>
                  </a:rPr>
                  <a:t>m</a:t>
                </a:r>
                <a:r>
                  <a:rPr lang="fr-CH" sz="2000" baseline="-25000" dirty="0" err="1">
                    <a:solidFill>
                      <a:srgbClr val="002060"/>
                    </a:solidFill>
                    <a:sym typeface="Symbol"/>
                  </a:rPr>
                  <a:t>z</a:t>
                </a:r>
                <a:r>
                  <a:rPr lang="fr-CH" sz="2000" dirty="0">
                    <a:solidFill>
                      <a:srgbClr val="002060"/>
                    </a:solidFill>
                    <a:sym typeface="Symbol"/>
                  </a:rPr>
                  <a:t>) </a:t>
                </a:r>
                <a:r>
                  <a:rPr lang="fr-CH" sz="2000" baseline="-25000" dirty="0">
                    <a:solidFill>
                      <a:srgbClr val="002060"/>
                    </a:solidFill>
                    <a:sym typeface="Symbol"/>
                  </a:rPr>
                  <a:t>s</a:t>
                </a:r>
                <a:r>
                  <a:rPr lang="fr-CH" sz="2000" dirty="0">
                    <a:solidFill>
                      <a:srgbClr val="002060"/>
                    </a:solidFill>
                    <a:sym typeface="Symbol"/>
                  </a:rPr>
                  <a:t> (</a:t>
                </a:r>
                <a:r>
                  <a:rPr lang="fr-CH" sz="2000" dirty="0" err="1">
                    <a:solidFill>
                      <a:srgbClr val="002060"/>
                    </a:solidFill>
                    <a:sym typeface="Symbol"/>
                  </a:rPr>
                  <a:t>m</a:t>
                </a:r>
                <a:r>
                  <a:rPr lang="fr-CH" sz="2000" baseline="-25000" dirty="0" err="1">
                    <a:solidFill>
                      <a:srgbClr val="002060"/>
                    </a:solidFill>
                    <a:sym typeface="Symbol"/>
                  </a:rPr>
                  <a:t>z</a:t>
                </a:r>
                <a:r>
                  <a:rPr lang="fr-CH" sz="2000" baseline="-25000" dirty="0">
                    <a:solidFill>
                      <a:srgbClr val="002060"/>
                    </a:solidFill>
                    <a:sym typeface="Symbol"/>
                  </a:rPr>
                  <a:t> </a:t>
                </a:r>
                <a:r>
                  <a:rPr lang="fr-CH" sz="2000" dirty="0">
                    <a:solidFill>
                      <a:srgbClr val="002060"/>
                    </a:solidFill>
                    <a:sym typeface="Symbol"/>
                  </a:rPr>
                  <a:t>m</a:t>
                </a:r>
                <a:r>
                  <a:rPr lang="fr-CH" sz="2000" baseline="-25000" dirty="0">
                    <a:solidFill>
                      <a:srgbClr val="002060"/>
                    </a:solidFill>
                    <a:sym typeface="Symbol"/>
                  </a:rPr>
                  <a:t>W </a:t>
                </a:r>
                <a:r>
                  <a:rPr lang="fr-CH" sz="2000" dirty="0">
                    <a:solidFill>
                      <a:srgbClr val="002060"/>
                    </a:solidFill>
                    <a:sym typeface="Symbol"/>
                  </a:rPr>
                  <a:t>m</a:t>
                </a:r>
                <a:r>
                  <a:rPr lang="fr-CH" sz="2000" baseline="-25000" dirty="0">
                    <a:solidFill>
                      <a:srgbClr val="002060"/>
                    </a:solidFill>
                    <a:sym typeface="Symbol"/>
                  </a:rPr>
                  <a:t></a:t>
                </a:r>
                <a:r>
                  <a:rPr lang="fr-CH" sz="2000" dirty="0">
                    <a:solidFill>
                      <a:srgbClr val="002060"/>
                    </a:solidFill>
                    <a:sym typeface="Symbol"/>
                  </a:rPr>
                  <a:t>), </a:t>
                </a:r>
                <a:r>
                  <a:rPr lang="fr-CH" sz="2000" dirty="0" err="1">
                    <a:solidFill>
                      <a:srgbClr val="002060"/>
                    </a:solidFill>
                    <a:sym typeface="Symbol"/>
                  </a:rPr>
                  <a:t>Higgs</a:t>
                </a:r>
                <a:r>
                  <a:rPr lang="fr-CH" sz="2000" dirty="0">
                    <a:solidFill>
                      <a:srgbClr val="002060"/>
                    </a:solidFill>
                    <a:sym typeface="Symbol"/>
                  </a:rPr>
                  <a:t> and top quark </a:t>
                </a:r>
                <a:r>
                  <a:rPr lang="fr-CH" sz="2000" dirty="0" err="1">
                    <a:solidFill>
                      <a:srgbClr val="002060"/>
                    </a:solidFill>
                    <a:sym typeface="Symbol"/>
                  </a:rPr>
                  <a:t>couplings</a:t>
                </a:r>
                <a:r>
                  <a:rPr lang="fr-CH" sz="2000" dirty="0">
                    <a:solidFill>
                      <a:srgbClr val="002060"/>
                    </a:solidFill>
                    <a:sym typeface="Symbol"/>
                  </a:rPr>
                  <a:t>) </a:t>
                </a:r>
                <a:endParaRPr lang="fr-CH" sz="2000" dirty="0">
                  <a:solidFill>
                    <a:srgbClr val="002060"/>
                  </a:solidFill>
                  <a:sym typeface="Symbol"/>
                </a:endParaRPr>
              </a:p>
              <a:p>
                <a:pPr indent="-288000" defTabSz="457200" eaLnBrk="0" fontAlgn="base" hangingPunct="0">
                  <a:lnSpc>
                    <a:spcPct val="100000"/>
                  </a:lnSpc>
                  <a:spcBef>
                    <a:spcPts val="400"/>
                  </a:spcBef>
                  <a:spcAft>
                    <a:spcPct val="0"/>
                  </a:spcAft>
                  <a:defRPr/>
                </a:pPr>
                <a:r>
                  <a:rPr lang="fr-CH" sz="2000" b="1" dirty="0" err="1" smtClean="0">
                    <a:solidFill>
                      <a:srgbClr val="002060"/>
                    </a:solidFill>
                    <a:latin typeface="Calibri" panose="020F0502020204030204"/>
                  </a:rPr>
                  <a:t>Exploraing</a:t>
                </a:r>
                <a:r>
                  <a:rPr lang="fr-CH" sz="2000" b="1" dirty="0" smtClean="0">
                    <a:solidFill>
                      <a:srgbClr val="002060"/>
                    </a:solidFill>
                    <a:latin typeface="Calibri" panose="020F0502020204030204"/>
                  </a:rPr>
                  <a:t> </a:t>
                </a:r>
                <a:r>
                  <a:rPr lang="fr-CH" sz="2000" b="1" dirty="0">
                    <a:solidFill>
                      <a:srgbClr val="002060"/>
                    </a:solidFill>
                    <a:latin typeface="Calibri" panose="020F0502020204030204"/>
                  </a:rPr>
                  <a:t>10 </a:t>
                </a:r>
                <a:r>
                  <a:rPr lang="fr-CH" sz="2000" b="1" dirty="0" smtClean="0">
                    <a:solidFill>
                      <a:srgbClr val="002060"/>
                    </a:solidFill>
                    <a:latin typeface="Calibri" panose="020F0502020204030204"/>
                  </a:rPr>
                  <a:t>- </a:t>
                </a:r>
                <a:r>
                  <a:rPr lang="fr-CH" sz="2000" b="1" dirty="0">
                    <a:solidFill>
                      <a:srgbClr val="002060"/>
                    </a:solidFill>
                    <a:latin typeface="Calibri" panose="020F0502020204030204"/>
                  </a:rPr>
                  <a:t>100 </a:t>
                </a:r>
                <a:r>
                  <a:rPr lang="fr-CH" sz="2000" b="1" dirty="0" err="1">
                    <a:solidFill>
                      <a:srgbClr val="002060"/>
                    </a:solidFill>
                    <a:latin typeface="Calibri" panose="020F0502020204030204"/>
                  </a:rPr>
                  <a:t>TeV</a:t>
                </a:r>
                <a:r>
                  <a:rPr lang="fr-CH" sz="2000" b="1" dirty="0">
                    <a:solidFill>
                      <a:srgbClr val="002060"/>
                    </a:solidFill>
                    <a:latin typeface="Calibri" panose="020F0502020204030204"/>
                  </a:rPr>
                  <a:t> </a:t>
                </a:r>
                <a:r>
                  <a:rPr lang="fr-CH" sz="2000" b="1" dirty="0" err="1">
                    <a:solidFill>
                      <a:srgbClr val="002060"/>
                    </a:solidFill>
                    <a:latin typeface="Calibri" panose="020F0502020204030204"/>
                  </a:rPr>
                  <a:t>energy</a:t>
                </a:r>
                <a:r>
                  <a:rPr lang="fr-CH" sz="2000" b="1" dirty="0">
                    <a:solidFill>
                      <a:srgbClr val="002060"/>
                    </a:solidFill>
                    <a:latin typeface="Calibri" panose="020F0502020204030204"/>
                  </a:rPr>
                  <a:t> </a:t>
                </a:r>
                <a:r>
                  <a:rPr lang="fr-CH" sz="2000" b="1" dirty="0" err="1">
                    <a:solidFill>
                      <a:srgbClr val="002060"/>
                    </a:solidFill>
                    <a:latin typeface="Calibri" panose="020F0502020204030204"/>
                  </a:rPr>
                  <a:t>scale</a:t>
                </a:r>
                <a:r>
                  <a:rPr lang="fr-CH" sz="2000" b="1" dirty="0">
                    <a:solidFill>
                      <a:srgbClr val="002060"/>
                    </a:solidFill>
                    <a:latin typeface="Calibri" panose="020F0502020204030204"/>
                  </a:rPr>
                  <a:t> </a:t>
                </a:r>
                <a:r>
                  <a:rPr lang="fr-CH" sz="2000" b="1" dirty="0">
                    <a:solidFill>
                      <a:srgbClr val="002060"/>
                    </a:solidFill>
                    <a:latin typeface="Calibri" panose="020F0502020204030204"/>
                  </a:rPr>
                  <a:t>via </a:t>
                </a:r>
                <a:r>
                  <a:rPr lang="fr-CH" sz="2000" b="1" dirty="0" err="1">
                    <a:solidFill>
                      <a:srgbClr val="002060"/>
                    </a:solidFill>
                    <a:latin typeface="Calibri" panose="020F0502020204030204"/>
                  </a:rPr>
                  <a:t>couplings</a:t>
                </a:r>
                <a:r>
                  <a:rPr lang="fr-CH" sz="2000" b="1" dirty="0">
                    <a:solidFill>
                      <a:srgbClr val="002060"/>
                    </a:solidFill>
                    <a:latin typeface="Calibri" panose="020F0502020204030204"/>
                  </a:rPr>
                  <a:t> </a:t>
                </a:r>
                <a:r>
                  <a:rPr lang="fr-CH" sz="2000" b="1" dirty="0" err="1">
                    <a:solidFill>
                      <a:srgbClr val="002060"/>
                    </a:solidFill>
                    <a:latin typeface="Calibri" panose="020F0502020204030204"/>
                  </a:rPr>
                  <a:t>with</a:t>
                </a:r>
                <a:r>
                  <a:rPr lang="fr-CH" sz="2000" b="1" dirty="0">
                    <a:solidFill>
                      <a:srgbClr val="002060"/>
                    </a:solidFill>
                    <a:latin typeface="Calibri" panose="020F0502020204030204"/>
                  </a:rPr>
                  <a:t> </a:t>
                </a:r>
                <a:r>
                  <a:rPr lang="fr-CH" sz="2000" b="1" dirty="0" err="1">
                    <a:solidFill>
                      <a:srgbClr val="002060"/>
                    </a:solidFill>
                    <a:latin typeface="Calibri" panose="020F0502020204030204"/>
                  </a:rPr>
                  <a:t>precision</a:t>
                </a:r>
                <a:r>
                  <a:rPr lang="fr-CH" sz="2000" b="1" dirty="0">
                    <a:solidFill>
                      <a:srgbClr val="002060"/>
                    </a:solidFill>
                    <a:latin typeface="Calibri" panose="020F0502020204030204"/>
                  </a:rPr>
                  <a:t> </a:t>
                </a:r>
                <a:r>
                  <a:rPr lang="fr-CH" sz="2000" b="1" dirty="0" err="1">
                    <a:solidFill>
                      <a:srgbClr val="002060"/>
                    </a:solidFill>
                    <a:latin typeface="Calibri" panose="020F0502020204030204"/>
                  </a:rPr>
                  <a:t>measurements</a:t>
                </a:r>
                <a:r>
                  <a:rPr lang="fr-CH" sz="2000" b="1" dirty="0">
                    <a:solidFill>
                      <a:srgbClr val="002060"/>
                    </a:solidFill>
                    <a:latin typeface="Calibri" panose="020F0502020204030204"/>
                  </a:rPr>
                  <a:t>  </a:t>
                </a:r>
              </a:p>
              <a:p>
                <a:pPr indent="-288000" defTabSz="457200" eaLnBrk="0" fontAlgn="base" hangingPunct="0">
                  <a:lnSpc>
                    <a:spcPct val="100000"/>
                  </a:lnSpc>
                  <a:spcBef>
                    <a:spcPts val="400"/>
                  </a:spcBef>
                  <a:spcAft>
                    <a:spcPct val="0"/>
                  </a:spcAft>
                  <a:buFont typeface="Wingdings" panose="05000000000000000000" pitchFamily="2" charset="2"/>
                  <a:buChar char="Ø"/>
                  <a:defRPr/>
                </a:pPr>
                <a:r>
                  <a:rPr lang="fr-CH" sz="2000" b="1" dirty="0">
                    <a:solidFill>
                      <a:srgbClr val="006600"/>
                    </a:solidFill>
                    <a:latin typeface="Calibri" panose="020F0502020204030204"/>
                  </a:rPr>
                  <a:t>Machine </a:t>
                </a:r>
                <a:r>
                  <a:rPr lang="fr-CH" sz="2000" b="1" dirty="0">
                    <a:solidFill>
                      <a:srgbClr val="006600"/>
                    </a:solidFill>
                    <a:latin typeface="Calibri" panose="020F0502020204030204"/>
                  </a:rPr>
                  <a:t>design for </a:t>
                </a:r>
                <a:r>
                  <a:rPr lang="fr-CH" sz="2000" b="1" dirty="0" err="1">
                    <a:solidFill>
                      <a:srgbClr val="006600"/>
                    </a:solidFill>
                    <a:latin typeface="Calibri" panose="020F0502020204030204"/>
                  </a:rPr>
                  <a:t>highest</a:t>
                </a:r>
                <a:r>
                  <a:rPr lang="fr-CH" sz="2000" b="1" dirty="0">
                    <a:solidFill>
                      <a:srgbClr val="006600"/>
                    </a:solidFill>
                    <a:latin typeface="Calibri" panose="020F0502020204030204"/>
                  </a:rPr>
                  <a:t> </a:t>
                </a:r>
                <a:r>
                  <a:rPr lang="fr-CH" sz="2000" b="1" dirty="0" err="1" smtClean="0">
                    <a:solidFill>
                      <a:srgbClr val="006600"/>
                    </a:solidFill>
                    <a:latin typeface="Calibri" panose="020F0502020204030204"/>
                  </a:rPr>
                  <a:t>luminosities</a:t>
                </a:r>
                <a:r>
                  <a:rPr lang="fr-CH" sz="2000" b="1" dirty="0" smtClean="0">
                    <a:solidFill>
                      <a:srgbClr val="006600"/>
                    </a:solidFill>
                    <a:latin typeface="Calibri" panose="020F0502020204030204"/>
                  </a:rPr>
                  <a:t> </a:t>
                </a:r>
                <a:r>
                  <a:rPr lang="fr-CH" sz="2000" b="1" dirty="0">
                    <a:solidFill>
                      <a:srgbClr val="006600"/>
                    </a:solidFill>
                    <a:latin typeface="Calibri" panose="020F0502020204030204"/>
                  </a:rPr>
                  <a:t>at Z, WW, ZH and </a:t>
                </a:r>
                <a:r>
                  <a:rPr lang="fr-CH" sz="2000" b="1" dirty="0" err="1">
                    <a:solidFill>
                      <a:srgbClr val="006600"/>
                    </a:solidFill>
                    <a:latin typeface="Calibri" panose="020F0502020204030204"/>
                  </a:rPr>
                  <a:t>ttbar</a:t>
                </a:r>
                <a:r>
                  <a:rPr lang="fr-CH" sz="2000" b="1" dirty="0">
                    <a:solidFill>
                      <a:srgbClr val="006600"/>
                    </a:solidFill>
                    <a:latin typeface="Calibri" panose="020F0502020204030204"/>
                  </a:rPr>
                  <a:t> </a:t>
                </a:r>
                <a:r>
                  <a:rPr lang="fr-CH" sz="2000" b="1" dirty="0" err="1">
                    <a:solidFill>
                      <a:srgbClr val="006600"/>
                    </a:solidFill>
                    <a:latin typeface="Calibri" panose="020F0502020204030204"/>
                  </a:rPr>
                  <a:t>working</a:t>
                </a:r>
                <a:r>
                  <a:rPr lang="fr-CH" sz="2000" b="1" dirty="0">
                    <a:solidFill>
                      <a:srgbClr val="006600"/>
                    </a:solidFill>
                    <a:latin typeface="Calibri" panose="020F0502020204030204"/>
                  </a:rPr>
                  <a:t> points</a:t>
                </a:r>
              </a:p>
              <a:p>
                <a:pPr marL="0" indent="0" defTabSz="685800">
                  <a:spcBef>
                    <a:spcPts val="750"/>
                  </a:spcBef>
                  <a:buNone/>
                  <a:defRPr/>
                </a:pPr>
                <a:r>
                  <a:rPr lang="en-US" sz="3200" b="1" dirty="0">
                    <a:solidFill>
                      <a:srgbClr val="FF0000"/>
                    </a:solidFill>
                    <a:latin typeface="Calibri" panose="020F0502020204030204"/>
                  </a:rPr>
                  <a:t>FCC-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libri" panose="020F0502020204030204"/>
                  </a:rPr>
                  <a:t>hh</a:t>
                </a:r>
                <a:r>
                  <a:rPr lang="en-US" sz="3200" b="1" dirty="0">
                    <a:solidFill>
                      <a:srgbClr val="FF0000"/>
                    </a:solidFill>
                    <a:latin typeface="Calibri" panose="020F0502020204030204"/>
                  </a:rPr>
                  <a:t>:</a:t>
                </a:r>
              </a:p>
              <a:p>
                <a:pPr indent="-288000" defTabSz="457200" eaLnBrk="0" fontAlgn="base" hangingPunct="0">
                  <a:lnSpc>
                    <a:spcPct val="100000"/>
                  </a:lnSpc>
                  <a:spcBef>
                    <a:spcPts val="400"/>
                  </a:spcBef>
                  <a:spcAft>
                    <a:spcPct val="0"/>
                  </a:spcAft>
                  <a:defRPr/>
                </a:pPr>
                <a:r>
                  <a:rPr lang="fr-CH" sz="2000" b="1" dirty="0">
                    <a:solidFill>
                      <a:srgbClr val="002060"/>
                    </a:solidFill>
                    <a:latin typeface="Calibri" panose="020F0502020204030204"/>
                  </a:rPr>
                  <a:t>Highest center of mass </a:t>
                </a:r>
                <a:r>
                  <a:rPr lang="fr-CH" sz="2000" b="1" dirty="0" err="1">
                    <a:solidFill>
                      <a:srgbClr val="002060"/>
                    </a:solidFill>
                    <a:latin typeface="Calibri" panose="020F0502020204030204"/>
                  </a:rPr>
                  <a:t>energy</a:t>
                </a:r>
                <a:r>
                  <a:rPr lang="fr-CH" sz="2000" b="1" dirty="0">
                    <a:solidFill>
                      <a:srgbClr val="002060"/>
                    </a:solidFill>
                    <a:latin typeface="Calibri" panose="020F0502020204030204"/>
                  </a:rPr>
                  <a:t> for direct production up to 20 - 30 </a:t>
                </a:r>
                <a:r>
                  <a:rPr lang="fr-CH" sz="2000" b="1" dirty="0" err="1">
                    <a:solidFill>
                      <a:srgbClr val="002060"/>
                    </a:solidFill>
                    <a:latin typeface="Calibri" panose="020F0502020204030204"/>
                  </a:rPr>
                  <a:t>TeV</a:t>
                </a:r>
                <a:endParaRPr lang="fr-CH" sz="2000" b="1" dirty="0">
                  <a:solidFill>
                    <a:srgbClr val="002060"/>
                  </a:solidFill>
                  <a:latin typeface="Calibri" panose="020F0502020204030204"/>
                </a:endParaRPr>
              </a:p>
              <a:p>
                <a:pPr indent="-288000" defTabSz="457200" eaLnBrk="0" fontAlgn="base" hangingPunct="0">
                  <a:lnSpc>
                    <a:spcPct val="100000"/>
                  </a:lnSpc>
                  <a:spcBef>
                    <a:spcPts val="400"/>
                  </a:spcBef>
                  <a:spcAft>
                    <a:spcPct val="0"/>
                  </a:spcAft>
                  <a:defRPr/>
                </a:pPr>
                <a:r>
                  <a:rPr lang="fr-CH" sz="2000" b="1" dirty="0" err="1">
                    <a:solidFill>
                      <a:srgbClr val="002060"/>
                    </a:solidFill>
                    <a:latin typeface="Calibri" panose="020F0502020204030204"/>
                  </a:rPr>
                  <a:t>Huge</a:t>
                </a:r>
                <a:r>
                  <a:rPr lang="fr-CH" sz="2000" b="1" dirty="0">
                    <a:solidFill>
                      <a:srgbClr val="002060"/>
                    </a:solidFill>
                    <a:latin typeface="Calibri" panose="020F0502020204030204"/>
                  </a:rPr>
                  <a:t> </a:t>
                </a:r>
                <a:r>
                  <a:rPr lang="fr-CH" sz="2000" b="1" dirty="0" smtClean="0">
                    <a:solidFill>
                      <a:srgbClr val="002060"/>
                    </a:solidFill>
                    <a:latin typeface="Calibri" panose="020F0502020204030204"/>
                  </a:rPr>
                  <a:t>rates </a:t>
                </a:r>
                <a:r>
                  <a:rPr lang="fr-CH" sz="2000" b="1" dirty="0">
                    <a:solidFill>
                      <a:srgbClr val="002060"/>
                    </a:solidFill>
                    <a:latin typeface="Calibri" panose="020F0502020204030204"/>
                  </a:rPr>
                  <a:t>for single and multiple production of SM bosons (H,W,Z) and quarks</a:t>
                </a:r>
              </a:p>
              <a:p>
                <a:pPr indent="-288000" defTabSz="457200">
                  <a:lnSpc>
                    <a:spcPct val="100000"/>
                  </a:lnSpc>
                  <a:spcBef>
                    <a:spcPts val="400"/>
                  </a:spcBef>
                  <a:buFont typeface="Wingdings" panose="05000000000000000000" pitchFamily="2" charset="2"/>
                  <a:buChar char="Ø"/>
                  <a:defRPr/>
                </a:pPr>
                <a:r>
                  <a:rPr lang="en-US" sz="2000" b="1" dirty="0">
                    <a:solidFill>
                      <a:srgbClr val="0066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Machine design for ~100 </a:t>
                </a:r>
                <a:r>
                  <a:rPr lang="en-US" sz="2000" b="1" dirty="0" err="1">
                    <a:solidFill>
                      <a:srgbClr val="0066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TeV</a:t>
                </a:r>
                <a:r>
                  <a:rPr lang="en-US" sz="2000" b="1" dirty="0">
                    <a:solidFill>
                      <a:srgbClr val="0066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000" b="1" dirty="0" err="1">
                    <a:solidFill>
                      <a:srgbClr val="0066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c.m</a:t>
                </a:r>
                <a:r>
                  <a:rPr lang="en-US" sz="2000" b="1" dirty="0">
                    <a:solidFill>
                      <a:srgbClr val="0066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lang="en-US" sz="2000" b="1" dirty="0">
                    <a:solidFill>
                      <a:srgbClr val="0066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energy </a:t>
                </a:r>
                <a:r>
                  <a:rPr lang="en-US" sz="2000" b="1" dirty="0">
                    <a:solidFill>
                      <a:srgbClr val="0066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&amp; </a:t>
                </a:r>
                <a:r>
                  <a:rPr lang="en-US" sz="2000" b="1" dirty="0" smtClean="0">
                    <a:solidFill>
                      <a:srgbClr val="0066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int. luminosity </a:t>
                </a:r>
                <a14:m>
                  <m:oMath xmlns:m="http://schemas.openxmlformats.org/officeDocument/2006/math">
                    <m:r>
                      <a:rPr lang="en-US" sz="2000" b="1" i="1" dirty="0">
                        <a:solidFill>
                          <a:srgbClr val="006600"/>
                        </a:solidFill>
                        <a:latin typeface="Cambria Math" panose="02040503050406030204" pitchFamily="18" charset="0"/>
                      </a:rPr>
                      <m:t>~ </m:t>
                    </m:r>
                  </m:oMath>
                </a14:m>
                <a:r>
                  <a:rPr lang="en-US" sz="2000" b="1" dirty="0">
                    <a:solidFill>
                      <a:srgbClr val="0066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20ab</a:t>
                </a:r>
                <a:r>
                  <a:rPr lang="en-US" sz="2000" b="1" baseline="30000" dirty="0">
                    <a:solidFill>
                      <a:srgbClr val="0066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-1</a:t>
                </a:r>
                <a:r>
                  <a:rPr lang="en-US" sz="2000" b="1" dirty="0">
                    <a:solidFill>
                      <a:srgbClr val="0066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000" b="1" dirty="0" smtClean="0">
                    <a:solidFill>
                      <a:srgbClr val="0066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 </a:t>
                </a:r>
                <a:r>
                  <a:rPr lang="en-US" sz="2000" b="1" dirty="0">
                    <a:solidFill>
                      <a:srgbClr val="0066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25 </a:t>
                </a:r>
                <a:r>
                  <a:rPr lang="en-US" sz="2000" b="1" dirty="0">
                    <a:solidFill>
                      <a:srgbClr val="0066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years</a:t>
                </a:r>
                <a:endParaRPr lang="fr-CH" sz="1800" b="1" dirty="0">
                  <a:solidFill>
                    <a:srgbClr val="006600"/>
                  </a:solidFill>
                  <a:latin typeface="Calibri" panose="020F0502020204030204"/>
                </a:endParaRPr>
              </a:p>
              <a:p>
                <a:pPr marL="0" indent="0" defTabSz="685800">
                  <a:spcBef>
                    <a:spcPts val="750"/>
                  </a:spcBef>
                  <a:buNone/>
                  <a:defRPr/>
                </a:pPr>
                <a:r>
                  <a:rPr lang="en-US" sz="3200" b="1" dirty="0">
                    <a:solidFill>
                      <a:srgbClr val="FF0000"/>
                    </a:solidFill>
                    <a:latin typeface="Calibri" panose="020F0502020204030204"/>
                  </a:rPr>
                  <a:t>HE-LHC:</a:t>
                </a:r>
                <a:endParaRPr lang="en-US" sz="3200" b="1" dirty="0">
                  <a:solidFill>
                    <a:srgbClr val="FF0000"/>
                  </a:solidFill>
                  <a:latin typeface="Calibri" panose="020F0502020204030204"/>
                </a:endParaRPr>
              </a:p>
              <a:p>
                <a:pPr marL="180000" indent="-288000" defTabSz="685800">
                  <a:lnSpc>
                    <a:spcPct val="100000"/>
                  </a:lnSpc>
                  <a:spcBef>
                    <a:spcPts val="400"/>
                  </a:spcBef>
                  <a:defRPr/>
                </a:pPr>
                <a:r>
                  <a:rPr lang="en-US" sz="2000" b="1" dirty="0">
                    <a:solidFill>
                      <a:srgbClr val="002060"/>
                    </a:solidFill>
                    <a:latin typeface="Calibri" panose="020F0502020204030204"/>
                  </a:rPr>
                  <a:t>Doubling </a:t>
                </a:r>
                <a:r>
                  <a:rPr lang="en-US" sz="2000" b="1" dirty="0">
                    <a:solidFill>
                      <a:srgbClr val="002060"/>
                    </a:solidFill>
                    <a:latin typeface="Calibri" panose="020F0502020204030204"/>
                  </a:rPr>
                  <a:t>LHC collision energy with FCC-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libri" panose="020F0502020204030204"/>
                  </a:rPr>
                  <a:t>hh</a:t>
                </a:r>
                <a:r>
                  <a:rPr lang="en-US" sz="2000" b="1" dirty="0">
                    <a:solidFill>
                      <a:srgbClr val="002060"/>
                    </a:solidFill>
                    <a:latin typeface="Calibri" panose="020F0502020204030204"/>
                  </a:rPr>
                  <a:t> </a:t>
                </a:r>
                <a:r>
                  <a:rPr lang="en-US" sz="2000" b="1" dirty="0">
                    <a:solidFill>
                      <a:srgbClr val="002060"/>
                    </a:solidFill>
                    <a:latin typeface="Calibri" panose="020F0502020204030204"/>
                  </a:rPr>
                  <a:t>16 T magnet </a:t>
                </a:r>
                <a:r>
                  <a:rPr lang="en-US" sz="2000" b="1" dirty="0">
                    <a:solidFill>
                      <a:srgbClr val="002060"/>
                    </a:solidFill>
                    <a:latin typeface="Calibri" panose="020F0502020204030204"/>
                  </a:rPr>
                  <a:t>technology</a:t>
                </a:r>
              </a:p>
              <a:p>
                <a:pPr marL="180000" indent="-288000" defTabSz="685800">
                  <a:lnSpc>
                    <a:spcPct val="100000"/>
                  </a:lnSpc>
                  <a:spcBef>
                    <a:spcPts val="400"/>
                  </a:spcBef>
                  <a:defRPr/>
                </a:pPr>
                <a:r>
                  <a:rPr lang="en-US" sz="2000" b="1" dirty="0" err="1">
                    <a:solidFill>
                      <a:srgbClr val="002060"/>
                    </a:solidFill>
                    <a:latin typeface="Calibri" panose="020F0502020204030204"/>
                  </a:rPr>
                  <a:t>c.m</a:t>
                </a:r>
                <a:r>
                  <a:rPr lang="en-US" sz="2000" b="1" dirty="0">
                    <a:solidFill>
                      <a:srgbClr val="002060"/>
                    </a:solidFill>
                    <a:latin typeface="Calibri" panose="020F0502020204030204"/>
                  </a:rPr>
                  <a:t>. energy </a:t>
                </a:r>
                <a14:m>
                  <m:oMath xmlns:m="http://schemas.openxmlformats.org/officeDocument/2006/math">
                    <m:r>
                      <a:rPr lang="en-US" sz="20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000" b="1" dirty="0">
                    <a:solidFill>
                      <a:srgbClr val="002060"/>
                    </a:solidFill>
                    <a:latin typeface="Calibri" panose="020F0502020204030204"/>
                  </a:rPr>
                  <a:t> </a:t>
                </a:r>
                <a:r>
                  <a:rPr lang="en-US" sz="2000" b="1" dirty="0">
                    <a:solidFill>
                      <a:srgbClr val="002060"/>
                    </a:solidFill>
                    <a:latin typeface="Calibri" panose="020F0502020204030204"/>
                  </a:rPr>
                  <a:t>27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libri" panose="020F0502020204030204"/>
                  </a:rPr>
                  <a:t>TeV</a:t>
                </a:r>
                <a:r>
                  <a:rPr lang="en-US" sz="2000" b="1" dirty="0">
                    <a:solidFill>
                      <a:srgbClr val="002060"/>
                    </a:solidFill>
                    <a:latin typeface="Calibri" panose="020F0502020204030204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000" b="1" dirty="0">
                    <a:solidFill>
                      <a:srgbClr val="002060"/>
                    </a:solidFill>
                    <a:latin typeface="Calibri" panose="020F0502020204030204"/>
                  </a:rPr>
                  <a:t> 14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libri" panose="020F0502020204030204"/>
                  </a:rPr>
                  <a:t>TeV</a:t>
                </a:r>
                <a:r>
                  <a:rPr lang="en-US" sz="2000" b="1" dirty="0">
                    <a:solidFill>
                      <a:srgbClr val="002060"/>
                    </a:solidFill>
                    <a:latin typeface="Calibri" panose="020F0502020204030204"/>
                  </a:rPr>
                  <a:t> x 16 </a:t>
                </a:r>
                <a:r>
                  <a:rPr lang="en-US" sz="2000" b="1" dirty="0">
                    <a:solidFill>
                      <a:srgbClr val="002060"/>
                    </a:solidFill>
                    <a:latin typeface="Calibri" panose="020F0502020204030204"/>
                  </a:rPr>
                  <a:t>T/8.33T, target </a:t>
                </a:r>
                <a:r>
                  <a:rPr lang="en-US" sz="2000" b="1" dirty="0">
                    <a:solidFill>
                      <a:srgbClr val="002060"/>
                    </a:solidFill>
                    <a:latin typeface="Calibri" panose="020F0502020204030204"/>
                  </a:rPr>
                  <a:t>luminosity ≥ 4 x </a:t>
                </a:r>
                <a:r>
                  <a:rPr lang="en-US" sz="2000" b="1" dirty="0">
                    <a:solidFill>
                      <a:srgbClr val="002060"/>
                    </a:solidFill>
                    <a:latin typeface="Calibri" panose="020F0502020204030204"/>
                  </a:rPr>
                  <a:t>HL-LHC</a:t>
                </a:r>
              </a:p>
              <a:p>
                <a:pPr marL="180000" indent="-288000" defTabSz="457200">
                  <a:lnSpc>
                    <a:spcPct val="100000"/>
                  </a:lnSpc>
                  <a:spcBef>
                    <a:spcPts val="400"/>
                  </a:spcBef>
                  <a:buFont typeface="Wingdings" panose="05000000000000000000" pitchFamily="2" charset="2"/>
                  <a:buChar char="Ø"/>
                  <a:defRPr/>
                </a:pPr>
                <a:r>
                  <a:rPr lang="en-US" sz="2000" b="1" dirty="0">
                    <a:solidFill>
                      <a:srgbClr val="0066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Machine design </a:t>
                </a:r>
                <a:r>
                  <a:rPr lang="en-US" sz="2000" b="1" dirty="0">
                    <a:solidFill>
                      <a:srgbClr val="0066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within constraints from LHC CE and </a:t>
                </a:r>
                <a:r>
                  <a:rPr lang="en-US" sz="2000" b="1" dirty="0" smtClean="0">
                    <a:solidFill>
                      <a:srgbClr val="0066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using </a:t>
                </a:r>
                <a:r>
                  <a:rPr lang="en-US" sz="2000" b="1" dirty="0">
                    <a:solidFill>
                      <a:srgbClr val="0066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HL-LHC and FCC </a:t>
                </a:r>
                <a:r>
                  <a:rPr lang="en-US" sz="2000" b="1" dirty="0" err="1" smtClean="0">
                    <a:solidFill>
                      <a:srgbClr val="0066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techn</a:t>
                </a:r>
                <a:r>
                  <a:rPr lang="en-US" sz="2000" b="1" dirty="0" smtClean="0">
                    <a:solidFill>
                      <a:srgbClr val="0066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endParaRPr lang="fr-CH" sz="1800" b="1" dirty="0">
                  <a:solidFill>
                    <a:srgbClr val="006600"/>
                  </a:solidFill>
                  <a:latin typeface="Calibri" panose="020F0502020204030204"/>
                </a:endParaRPr>
              </a:p>
              <a:p>
                <a:pPr marL="171450" indent="-171450" defTabSz="685800">
                  <a:lnSpc>
                    <a:spcPct val="100000"/>
                  </a:lnSpc>
                  <a:spcBef>
                    <a:spcPts val="600"/>
                  </a:spcBef>
                  <a:defRPr/>
                </a:pPr>
                <a:endParaRPr lang="en-US" sz="9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520" y="1124744"/>
                <a:ext cx="9144000" cy="3263504"/>
              </a:xfrm>
              <a:prstGeom prst="rect">
                <a:avLst/>
              </a:prstGeom>
              <a:blipFill>
                <a:blip r:embed="rId2"/>
                <a:stretch>
                  <a:fillRect l="-1933" t="-4299" b="-691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289050" y="3614738"/>
            <a:ext cx="7854950" cy="638175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  </a:t>
            </a:r>
            <a:endParaRPr lang="en-GB" sz="4000" dirty="0">
              <a:solidFill>
                <a:srgbClr val="FFFF00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1900" y="-1212"/>
            <a:ext cx="91459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400" dirty="0" smtClean="0">
                <a:ea typeface="+mn-ea"/>
                <a:cs typeface="Calibri" pitchFamily="34" charset="0"/>
              </a:rPr>
              <a:t>                            </a:t>
            </a:r>
            <a:r>
              <a:rPr lang="en-GB" sz="2800" kern="0" dirty="0">
                <a:latin typeface="Arial"/>
              </a:rPr>
              <a:t>FCC </a:t>
            </a:r>
            <a:r>
              <a:rPr lang="en-GB" sz="2800" kern="0" dirty="0" smtClean="0">
                <a:latin typeface="Arial"/>
              </a:rPr>
              <a:t>: </a:t>
            </a:r>
            <a:r>
              <a:rPr lang="en-GB" sz="2800" kern="0" dirty="0">
                <a:latin typeface="Arial"/>
              </a:rPr>
              <a:t>physics and performance targets</a:t>
            </a:r>
            <a:endParaRPr lang="en-US" sz="2800" kern="0" dirty="0">
              <a:latin typeface="Arial"/>
            </a:endParaRPr>
          </a:p>
        </p:txBody>
      </p:sp>
      <p:pic>
        <p:nvPicPr>
          <p:cNvPr id="10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52" y="9383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476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" name="Straight Connector 66"/>
          <p:cNvCxnSpPr/>
          <p:nvPr/>
        </p:nvCxnSpPr>
        <p:spPr>
          <a:xfrm flipH="1">
            <a:off x="4584904" y="2064826"/>
            <a:ext cx="1286" cy="1051619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p:cxnSp>
        <p:nvCxnSpPr>
          <p:cNvPr id="35" name="Straight Connector 34"/>
          <p:cNvCxnSpPr/>
          <p:nvPr/>
        </p:nvCxnSpPr>
        <p:spPr>
          <a:xfrm flipH="1">
            <a:off x="4583618" y="3090051"/>
            <a:ext cx="1286" cy="1051619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p:sp>
        <p:nvSpPr>
          <p:cNvPr id="36" name="Rectangle 35"/>
          <p:cNvSpPr/>
          <p:nvPr/>
        </p:nvSpPr>
        <p:spPr>
          <a:xfrm>
            <a:off x="963762" y="2299410"/>
            <a:ext cx="1617792" cy="1675455"/>
          </a:xfrm>
          <a:prstGeom prst="rect">
            <a:avLst/>
          </a:prstGeom>
          <a:solidFill>
            <a:srgbClr val="8064A2">
              <a:lumMod val="20000"/>
              <a:lumOff val="80000"/>
            </a:srgbClr>
          </a:soli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457200">
              <a:defRPr/>
            </a:pPr>
            <a:r>
              <a:rPr lang="en-US" sz="2000" b="1" kern="0" dirty="0">
                <a:solidFill>
                  <a:srgbClr val="4D4D4D">
                    <a:lumMod val="50000"/>
                  </a:srgbClr>
                </a:solidFill>
                <a:latin typeface="Calibri"/>
              </a:rPr>
              <a:t>Collaboration Board</a:t>
            </a:r>
          </a:p>
          <a:p>
            <a:pPr algn="ctr" defTabSz="457200">
              <a:defRPr/>
            </a:pPr>
            <a:r>
              <a:rPr lang="en-US" sz="1600" b="1" kern="0" dirty="0">
                <a:solidFill>
                  <a:srgbClr val="4D4D4D">
                    <a:lumMod val="50000"/>
                  </a:srgbClr>
                </a:solidFill>
                <a:latin typeface="Calibri"/>
              </a:rPr>
              <a:t>1 person/inst</a:t>
            </a:r>
            <a:r>
              <a:rPr lang="en-US" sz="1600" b="1" kern="0" dirty="0">
                <a:solidFill>
                  <a:srgbClr val="4D4D4D">
                    <a:lumMod val="50000"/>
                  </a:srgbClr>
                </a:solidFill>
                <a:latin typeface="Calibri"/>
              </a:rPr>
              <a:t>.</a:t>
            </a:r>
          </a:p>
          <a:p>
            <a:pPr algn="ctr" defTabSz="457200">
              <a:defRPr/>
            </a:pPr>
            <a:r>
              <a:rPr lang="en-US" sz="1400" b="1" kern="0" dirty="0">
                <a:solidFill>
                  <a:srgbClr val="4D4D4D">
                    <a:lumMod val="50000"/>
                  </a:srgbClr>
                </a:solidFill>
                <a:latin typeface="Calibri"/>
              </a:rPr>
              <a:t>Chairs: </a:t>
            </a:r>
          </a:p>
          <a:p>
            <a:pPr algn="ctr" defTabSz="457200">
              <a:defRPr/>
            </a:pPr>
            <a:r>
              <a:rPr lang="en-US" sz="1400" b="1" kern="0" dirty="0">
                <a:solidFill>
                  <a:srgbClr val="4D4D4D">
                    <a:lumMod val="50000"/>
                  </a:srgbClr>
                </a:solidFill>
                <a:latin typeface="Calibri"/>
              </a:rPr>
              <a:t>L. </a:t>
            </a:r>
            <a:r>
              <a:rPr lang="en-US" sz="1400" b="1" kern="0" dirty="0" err="1">
                <a:solidFill>
                  <a:srgbClr val="4D4D4D">
                    <a:lumMod val="50000"/>
                  </a:srgbClr>
                </a:solidFill>
                <a:latin typeface="Calibri"/>
              </a:rPr>
              <a:t>Rivkin</a:t>
            </a:r>
            <a:r>
              <a:rPr lang="en-US" sz="1400" b="1" kern="0" dirty="0">
                <a:solidFill>
                  <a:srgbClr val="4D4D4D">
                    <a:lumMod val="50000"/>
                  </a:srgbClr>
                </a:solidFill>
                <a:latin typeface="Calibri"/>
              </a:rPr>
              <a:t> (2014-17)</a:t>
            </a:r>
          </a:p>
          <a:p>
            <a:pPr algn="ctr" defTabSz="457200">
              <a:defRPr/>
            </a:pPr>
            <a:r>
              <a:rPr lang="en-US" sz="1400" b="1" kern="0" dirty="0">
                <a:solidFill>
                  <a:srgbClr val="4D4D4D">
                    <a:lumMod val="50000"/>
                  </a:srgbClr>
                </a:solidFill>
                <a:latin typeface="Calibri"/>
              </a:rPr>
              <a:t>P. </a:t>
            </a:r>
            <a:r>
              <a:rPr lang="en-US" sz="1400" b="1" kern="0" dirty="0" err="1">
                <a:solidFill>
                  <a:srgbClr val="4D4D4D">
                    <a:lumMod val="50000"/>
                  </a:srgbClr>
                </a:solidFill>
                <a:latin typeface="Calibri"/>
              </a:rPr>
              <a:t>Chomaz</a:t>
            </a:r>
            <a:r>
              <a:rPr lang="en-US" sz="1400" b="1" kern="0" dirty="0">
                <a:solidFill>
                  <a:srgbClr val="4D4D4D">
                    <a:lumMod val="50000"/>
                  </a:srgbClr>
                </a:solidFill>
                <a:latin typeface="Calibri"/>
              </a:rPr>
              <a:t> (2018 -)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423682" y="2299410"/>
            <a:ext cx="1617606" cy="1675455"/>
          </a:xfrm>
          <a:prstGeom prst="rect">
            <a:avLst/>
          </a:prstGeom>
          <a:solidFill>
            <a:srgbClr val="8064A2">
              <a:lumMod val="20000"/>
              <a:lumOff val="80000"/>
            </a:srgbClr>
          </a:soli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457200">
              <a:defRPr/>
            </a:pPr>
            <a:r>
              <a:rPr lang="en-US" sz="2000" b="1" kern="0" dirty="0">
                <a:solidFill>
                  <a:prstClr val="black"/>
                </a:solidFill>
                <a:latin typeface="Calibri"/>
              </a:rPr>
              <a:t>Advisory Committee</a:t>
            </a:r>
          </a:p>
          <a:p>
            <a:pPr algn="ctr" defTabSz="457200">
              <a:defRPr/>
            </a:pPr>
            <a:r>
              <a:rPr lang="en-US" sz="1600" b="1" kern="0" dirty="0">
                <a:solidFill>
                  <a:prstClr val="black"/>
                </a:solidFill>
                <a:latin typeface="Calibri"/>
              </a:rPr>
              <a:t>1-2 </a:t>
            </a:r>
            <a:r>
              <a:rPr lang="en-US" sz="1600" b="1" kern="0" dirty="0">
                <a:solidFill>
                  <a:prstClr val="black"/>
                </a:solidFill>
                <a:latin typeface="Calibri"/>
              </a:rPr>
              <a:t>experts/field</a:t>
            </a:r>
          </a:p>
          <a:p>
            <a:pPr algn="ctr" defTabSz="457200">
              <a:defRPr/>
            </a:pPr>
            <a:r>
              <a:rPr lang="en-US" sz="1400" b="1" kern="0" dirty="0">
                <a:solidFill>
                  <a:prstClr val="black"/>
                </a:solidFill>
                <a:latin typeface="Calibri"/>
              </a:rPr>
              <a:t>Chair:</a:t>
            </a:r>
          </a:p>
          <a:p>
            <a:pPr algn="ctr" defTabSz="457200">
              <a:defRPr/>
            </a:pPr>
            <a:r>
              <a:rPr lang="en-US" sz="1400" b="1" kern="0" dirty="0">
                <a:solidFill>
                  <a:prstClr val="black"/>
                </a:solidFill>
                <a:latin typeface="Calibri"/>
              </a:rPr>
              <a:t>G. Dissertori</a:t>
            </a:r>
            <a:endParaRPr lang="en-US" sz="1400" b="1" kern="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50" name="Elbow Connector 49"/>
          <p:cNvCxnSpPr>
            <a:stCxn id="36" idx="3"/>
            <a:endCxn id="37" idx="1"/>
          </p:cNvCxnSpPr>
          <p:nvPr/>
        </p:nvCxnSpPr>
        <p:spPr>
          <a:xfrm>
            <a:off x="2581554" y="3123162"/>
            <a:ext cx="1139254" cy="58"/>
          </a:xfrm>
          <a:prstGeom prst="bentConnector3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p:cxnSp>
        <p:nvCxnSpPr>
          <p:cNvPr id="51" name="Elbow Connector 50"/>
          <p:cNvCxnSpPr>
            <a:stCxn id="37" idx="3"/>
            <a:endCxn id="38" idx="1"/>
          </p:cNvCxnSpPr>
          <p:nvPr/>
        </p:nvCxnSpPr>
        <p:spPr>
          <a:xfrm>
            <a:off x="5438341" y="3123222"/>
            <a:ext cx="985343" cy="59"/>
          </a:xfrm>
          <a:prstGeom prst="bentConnector3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p:cxnSp>
        <p:nvCxnSpPr>
          <p:cNvPr id="53" name="Straight Connector 52"/>
          <p:cNvCxnSpPr/>
          <p:nvPr/>
        </p:nvCxnSpPr>
        <p:spPr>
          <a:xfrm>
            <a:off x="4591136" y="4811677"/>
            <a:ext cx="0" cy="291576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p:cxnSp>
        <p:nvCxnSpPr>
          <p:cNvPr id="54" name="Straight Connector 53"/>
          <p:cNvCxnSpPr/>
          <p:nvPr/>
        </p:nvCxnSpPr>
        <p:spPr>
          <a:xfrm>
            <a:off x="596934" y="5110873"/>
            <a:ext cx="0" cy="550004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p:cxnSp>
        <p:nvCxnSpPr>
          <p:cNvPr id="55" name="Straight Connector 54"/>
          <p:cNvCxnSpPr/>
          <p:nvPr/>
        </p:nvCxnSpPr>
        <p:spPr>
          <a:xfrm>
            <a:off x="1439404" y="5110873"/>
            <a:ext cx="0" cy="550004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p:cxnSp>
        <p:nvCxnSpPr>
          <p:cNvPr id="56" name="Straight Connector 55"/>
          <p:cNvCxnSpPr/>
          <p:nvPr/>
        </p:nvCxnSpPr>
        <p:spPr>
          <a:xfrm>
            <a:off x="2328964" y="5109156"/>
            <a:ext cx="0" cy="550004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p:cxnSp>
        <p:nvCxnSpPr>
          <p:cNvPr id="57" name="Straight Connector 56"/>
          <p:cNvCxnSpPr/>
          <p:nvPr/>
        </p:nvCxnSpPr>
        <p:spPr>
          <a:xfrm>
            <a:off x="3232592" y="5107438"/>
            <a:ext cx="0" cy="550004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p:cxnSp>
        <p:nvCxnSpPr>
          <p:cNvPr id="58" name="Straight Connector 57"/>
          <p:cNvCxnSpPr/>
          <p:nvPr/>
        </p:nvCxnSpPr>
        <p:spPr>
          <a:xfrm>
            <a:off x="596934" y="5098852"/>
            <a:ext cx="8082266" cy="0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p:cxnSp>
        <p:nvCxnSpPr>
          <p:cNvPr id="59" name="Straight Connector 58"/>
          <p:cNvCxnSpPr/>
          <p:nvPr/>
        </p:nvCxnSpPr>
        <p:spPr>
          <a:xfrm>
            <a:off x="5989417" y="5111624"/>
            <a:ext cx="0" cy="550004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p:cxnSp>
        <p:nvCxnSpPr>
          <p:cNvPr id="60" name="Straight Connector 59"/>
          <p:cNvCxnSpPr/>
          <p:nvPr/>
        </p:nvCxnSpPr>
        <p:spPr>
          <a:xfrm>
            <a:off x="6893045" y="5102286"/>
            <a:ext cx="0" cy="550004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p:cxnSp>
        <p:nvCxnSpPr>
          <p:cNvPr id="61" name="Straight Connector 60"/>
          <p:cNvCxnSpPr/>
          <p:nvPr/>
        </p:nvCxnSpPr>
        <p:spPr>
          <a:xfrm>
            <a:off x="7782606" y="5115809"/>
            <a:ext cx="0" cy="550004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p:cxnSp>
        <p:nvCxnSpPr>
          <p:cNvPr id="62" name="Straight Connector 61"/>
          <p:cNvCxnSpPr/>
          <p:nvPr/>
        </p:nvCxnSpPr>
        <p:spPr>
          <a:xfrm>
            <a:off x="8679200" y="5098852"/>
            <a:ext cx="0" cy="550004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p:cxnSp>
        <p:nvCxnSpPr>
          <p:cNvPr id="64" name="Straight Connector 63"/>
          <p:cNvCxnSpPr/>
          <p:nvPr/>
        </p:nvCxnSpPr>
        <p:spPr>
          <a:xfrm>
            <a:off x="4154026" y="5115058"/>
            <a:ext cx="0" cy="550004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p:cxnSp>
        <p:nvCxnSpPr>
          <p:cNvPr id="65" name="Straight Connector 64"/>
          <p:cNvCxnSpPr/>
          <p:nvPr/>
        </p:nvCxnSpPr>
        <p:spPr>
          <a:xfrm>
            <a:off x="5075460" y="5115058"/>
            <a:ext cx="0" cy="550004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p:sp>
        <p:nvSpPr>
          <p:cNvPr id="66" name="Rectangle 65"/>
          <p:cNvSpPr/>
          <p:nvPr/>
        </p:nvSpPr>
        <p:spPr>
          <a:xfrm>
            <a:off x="3586265" y="1628800"/>
            <a:ext cx="2003318" cy="52572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457200">
              <a:defRPr/>
            </a:pPr>
            <a:r>
              <a:rPr lang="en-US" sz="2000" b="1" kern="0" dirty="0">
                <a:solidFill>
                  <a:prstClr val="black"/>
                </a:solidFill>
                <a:latin typeface="Calibri"/>
              </a:rPr>
              <a:t>CERN DG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586265" y="4117260"/>
            <a:ext cx="2003319" cy="799106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457200">
              <a:defRPr/>
            </a:pPr>
            <a:r>
              <a:rPr lang="en-US" sz="2000" b="1" kern="0" dirty="0">
                <a:solidFill>
                  <a:prstClr val="black"/>
                </a:solidFill>
                <a:latin typeface="Calibri"/>
              </a:rPr>
              <a:t>FCC Study</a:t>
            </a:r>
          </a:p>
          <a:p>
            <a:pPr algn="ctr" defTabSz="457200">
              <a:defRPr/>
            </a:pPr>
            <a:r>
              <a:rPr lang="en-US" sz="2000" b="1" kern="0" dirty="0">
                <a:solidFill>
                  <a:prstClr val="black"/>
                </a:solidFill>
                <a:latin typeface="Calibri"/>
              </a:rPr>
              <a:t>Coordination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586265" y="2299410"/>
            <a:ext cx="2003319" cy="1675454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36000" rIns="36000" rtlCol="0" anchor="ctr"/>
          <a:lstStyle/>
          <a:p>
            <a:pPr algn="ctr" defTabSz="457200">
              <a:defRPr/>
            </a:pPr>
            <a:r>
              <a:rPr lang="en-US" sz="2000" b="1" kern="0" dirty="0">
                <a:solidFill>
                  <a:prstClr val="black"/>
                </a:solidFill>
                <a:latin typeface="Calibri"/>
              </a:rPr>
              <a:t>Steering Committee</a:t>
            </a:r>
          </a:p>
          <a:p>
            <a:pPr algn="ctr" defTabSz="457200">
              <a:defRPr/>
            </a:pPr>
            <a:r>
              <a:rPr lang="en-US" sz="1600" b="1" kern="0" dirty="0">
                <a:solidFill>
                  <a:prstClr val="black"/>
                </a:solidFill>
                <a:latin typeface="Calibri"/>
              </a:rPr>
              <a:t>2-3</a:t>
            </a:r>
            <a:r>
              <a:rPr lang="en-US" sz="1600" b="1" kern="0" dirty="0">
                <a:solidFill>
                  <a:srgbClr val="4D4D4D">
                    <a:lumMod val="50000"/>
                  </a:srgbClr>
                </a:solidFill>
                <a:latin typeface="Calibri"/>
              </a:rPr>
              <a:t> persons/region</a:t>
            </a:r>
          </a:p>
          <a:p>
            <a:pPr algn="ctr" defTabSz="457200">
              <a:defRPr/>
            </a:pPr>
            <a:r>
              <a:rPr lang="en-US" sz="1400" b="1" kern="0" dirty="0">
                <a:solidFill>
                  <a:srgbClr val="4D4D4D">
                    <a:lumMod val="50000"/>
                  </a:srgbClr>
                </a:solidFill>
                <a:latin typeface="Calibri"/>
              </a:rPr>
              <a:t>Chairs &amp; ECFA </a:t>
            </a:r>
            <a:r>
              <a:rPr lang="en-US" sz="1400" b="1" kern="0" dirty="0" err="1">
                <a:solidFill>
                  <a:srgbClr val="4D4D4D">
                    <a:lumMod val="50000"/>
                  </a:srgbClr>
                </a:solidFill>
                <a:latin typeface="Calibri"/>
              </a:rPr>
              <a:t>repres</a:t>
            </a:r>
            <a:r>
              <a:rPr lang="en-US" sz="1400" b="1" kern="0" dirty="0">
                <a:solidFill>
                  <a:srgbClr val="4D4D4D">
                    <a:lumMod val="50000"/>
                  </a:srgbClr>
                </a:solidFill>
                <a:latin typeface="Calibri"/>
              </a:rPr>
              <a:t>.:</a:t>
            </a:r>
          </a:p>
          <a:p>
            <a:pPr algn="ctr" defTabSz="457200">
              <a:defRPr/>
            </a:pPr>
            <a:r>
              <a:rPr lang="en-US" sz="1400" b="1" kern="0" dirty="0">
                <a:solidFill>
                  <a:srgbClr val="4D4D4D">
                    <a:lumMod val="50000"/>
                  </a:srgbClr>
                </a:solidFill>
                <a:latin typeface="Calibri"/>
              </a:rPr>
              <a:t>M. Krammer (2014-16)</a:t>
            </a:r>
          </a:p>
          <a:p>
            <a:pPr algn="ctr" defTabSz="457200">
              <a:defRPr/>
            </a:pPr>
            <a:r>
              <a:rPr lang="en-US" sz="1400" b="1" kern="0" dirty="0">
                <a:solidFill>
                  <a:srgbClr val="4D4D4D">
                    <a:lumMod val="50000"/>
                  </a:srgbClr>
                </a:solidFill>
                <a:latin typeface="Calibri"/>
              </a:rPr>
              <a:t>P. Campana (2017 -)</a:t>
            </a:r>
            <a:endParaRPr lang="en-US" b="1" kern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9883" y="5248544"/>
            <a:ext cx="830769" cy="806106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0" rIns="0" rtlCol="0" anchor="ctr"/>
          <a:lstStyle/>
          <a:p>
            <a:pPr algn="ctr" defTabSz="457200">
              <a:defRPr/>
            </a:pPr>
            <a:r>
              <a:rPr lang="en-US" sz="1100" b="1" kern="0" dirty="0">
                <a:solidFill>
                  <a:prstClr val="black"/>
                </a:solidFill>
                <a:latin typeface="Calibri"/>
              </a:rPr>
              <a:t>Hadron Collider Physics Experiments</a:t>
            </a:r>
          </a:p>
        </p:txBody>
      </p:sp>
      <p:sp>
        <p:nvSpPr>
          <p:cNvPr id="42" name="Rectangle 41"/>
          <p:cNvSpPr/>
          <p:nvPr/>
        </p:nvSpPr>
        <p:spPr>
          <a:xfrm>
            <a:off x="986357" y="5256164"/>
            <a:ext cx="830769" cy="806106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0" rIns="0" rtlCol="0" anchor="ctr"/>
          <a:lstStyle/>
          <a:p>
            <a:pPr algn="ctr" defTabSz="457200">
              <a:defRPr/>
            </a:pPr>
            <a:r>
              <a:rPr lang="en-US" sz="1100" b="1" kern="0" dirty="0">
                <a:solidFill>
                  <a:prstClr val="black"/>
                </a:solidFill>
                <a:latin typeface="Calibri"/>
              </a:rPr>
              <a:t>Lepton Collider</a:t>
            </a:r>
          </a:p>
          <a:p>
            <a:pPr algn="ctr" defTabSz="457200">
              <a:defRPr/>
            </a:pPr>
            <a:r>
              <a:rPr lang="en-US" sz="1100" b="1" kern="0" dirty="0">
                <a:solidFill>
                  <a:prstClr val="black"/>
                </a:solidFill>
                <a:latin typeface="Calibri"/>
              </a:rPr>
              <a:t>Physics Experiments</a:t>
            </a:r>
          </a:p>
        </p:txBody>
      </p:sp>
      <p:sp>
        <p:nvSpPr>
          <p:cNvPr id="43" name="Rectangle 42"/>
          <p:cNvSpPr/>
          <p:nvPr/>
        </p:nvSpPr>
        <p:spPr>
          <a:xfrm>
            <a:off x="2809524" y="5254121"/>
            <a:ext cx="830769" cy="806106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0" rIns="0" rtlCol="0" anchor="ctr"/>
          <a:lstStyle/>
          <a:p>
            <a:pPr algn="ctr" defTabSz="457200">
              <a:defRPr/>
            </a:pPr>
            <a:r>
              <a:rPr lang="en-US" sz="1100" b="1" kern="0" dirty="0">
                <a:solidFill>
                  <a:prstClr val="black"/>
                </a:solidFill>
                <a:latin typeface="Calibri"/>
              </a:rPr>
              <a:t>Hadron</a:t>
            </a:r>
          </a:p>
          <a:p>
            <a:pPr algn="ctr" defTabSz="457200">
              <a:defRPr/>
            </a:pPr>
            <a:r>
              <a:rPr lang="en-US" sz="1100" b="1" kern="0" dirty="0">
                <a:solidFill>
                  <a:prstClr val="black"/>
                </a:solidFill>
                <a:latin typeface="Calibri"/>
              </a:rPr>
              <a:t>Injectors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719717" y="5259698"/>
            <a:ext cx="830769" cy="806106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0" rIns="0" rtlCol="0" anchor="ctr"/>
          <a:lstStyle/>
          <a:p>
            <a:pPr algn="ctr" defTabSz="457200">
              <a:defRPr/>
            </a:pPr>
            <a:r>
              <a:rPr lang="en-US" sz="1100" b="1" kern="0" dirty="0">
                <a:solidFill>
                  <a:prstClr val="black"/>
                </a:solidFill>
                <a:latin typeface="Calibri"/>
              </a:rPr>
              <a:t>Hadron</a:t>
            </a:r>
          </a:p>
          <a:p>
            <a:pPr algn="ctr" defTabSz="457200">
              <a:defRPr/>
            </a:pPr>
            <a:r>
              <a:rPr lang="en-US" sz="1100" b="1" kern="0" dirty="0">
                <a:solidFill>
                  <a:prstClr val="black"/>
                </a:solidFill>
                <a:latin typeface="Calibri"/>
              </a:rPr>
              <a:t>Collider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555841" y="5263784"/>
            <a:ext cx="830769" cy="806106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0" rIns="0" rtlCol="0" anchor="ctr"/>
          <a:lstStyle/>
          <a:p>
            <a:pPr algn="ctr" defTabSz="457200">
              <a:defRPr/>
            </a:pPr>
            <a:r>
              <a:rPr lang="en-US" sz="1100" b="1" kern="0" dirty="0">
                <a:solidFill>
                  <a:prstClr val="black"/>
                </a:solidFill>
                <a:latin typeface="Calibri"/>
              </a:rPr>
              <a:t>Lepton</a:t>
            </a:r>
          </a:p>
          <a:p>
            <a:pPr algn="ctr" defTabSz="457200">
              <a:defRPr/>
            </a:pPr>
            <a:r>
              <a:rPr lang="en-US" sz="1100" b="1" kern="0" dirty="0">
                <a:solidFill>
                  <a:prstClr val="black"/>
                </a:solidFill>
                <a:latin typeface="Calibri"/>
              </a:rPr>
              <a:t>Collider</a:t>
            </a:r>
          </a:p>
        </p:txBody>
      </p:sp>
      <p:sp>
        <p:nvSpPr>
          <p:cNvPr id="46" name="Rectangle 45"/>
          <p:cNvSpPr/>
          <p:nvPr/>
        </p:nvSpPr>
        <p:spPr>
          <a:xfrm>
            <a:off x="1900192" y="5254121"/>
            <a:ext cx="830769" cy="806106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0" rIns="0" rtlCol="0" anchor="ctr"/>
          <a:lstStyle/>
          <a:p>
            <a:pPr algn="ctr" defTabSz="457200">
              <a:defRPr/>
            </a:pPr>
            <a:r>
              <a:rPr lang="en-US" sz="1100" b="1" kern="0" dirty="0">
                <a:solidFill>
                  <a:prstClr val="black"/>
                </a:solidFill>
                <a:latin typeface="Calibri"/>
              </a:rPr>
              <a:t>e-p</a:t>
            </a:r>
          </a:p>
          <a:p>
            <a:pPr algn="ctr" defTabSz="457200">
              <a:defRPr/>
            </a:pPr>
            <a:r>
              <a:rPr lang="en-US" sz="1100" b="1" kern="0" dirty="0">
                <a:solidFill>
                  <a:prstClr val="black"/>
                </a:solidFill>
                <a:latin typeface="Calibri"/>
              </a:rPr>
              <a:t>Physics Experiments Accelerators</a:t>
            </a:r>
          </a:p>
        </p:txBody>
      </p:sp>
      <p:sp>
        <p:nvSpPr>
          <p:cNvPr id="47" name="Rectangle 46"/>
          <p:cNvSpPr/>
          <p:nvPr/>
        </p:nvSpPr>
        <p:spPr>
          <a:xfrm>
            <a:off x="7367742" y="5263784"/>
            <a:ext cx="830769" cy="806106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0" rIns="0" rtlCol="0" anchor="ctr"/>
          <a:lstStyle/>
          <a:p>
            <a:pPr algn="ctr" defTabSz="457200">
              <a:defRPr/>
            </a:pPr>
            <a:r>
              <a:rPr lang="en-US" sz="1100" b="1" kern="0" dirty="0">
                <a:solidFill>
                  <a:prstClr val="black"/>
                </a:solidFill>
                <a:latin typeface="Calibri"/>
              </a:rPr>
              <a:t>Infra-structures</a:t>
            </a:r>
          </a:p>
          <a:p>
            <a:pPr algn="ctr" defTabSz="457200">
              <a:defRPr/>
            </a:pPr>
            <a:r>
              <a:rPr lang="en-US" sz="1100" b="1" kern="0" dirty="0">
                <a:solidFill>
                  <a:prstClr val="black"/>
                </a:solidFill>
                <a:latin typeface="Calibri"/>
              </a:rPr>
              <a:t>Operation</a:t>
            </a:r>
          </a:p>
        </p:txBody>
      </p:sp>
      <p:sp>
        <p:nvSpPr>
          <p:cNvPr id="48" name="Rectangle 47"/>
          <p:cNvSpPr/>
          <p:nvPr/>
        </p:nvSpPr>
        <p:spPr>
          <a:xfrm>
            <a:off x="8260153" y="5263784"/>
            <a:ext cx="830769" cy="806106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0" rIns="0" rtlCol="0" anchor="ctr"/>
          <a:lstStyle/>
          <a:p>
            <a:pPr algn="ctr" defTabSz="457200">
              <a:defRPr/>
            </a:pPr>
            <a:r>
              <a:rPr lang="en-US" sz="1100" b="1" kern="0" dirty="0">
                <a:solidFill>
                  <a:prstClr val="black"/>
                </a:solidFill>
                <a:latin typeface="Calibri"/>
              </a:rPr>
              <a:t>Costing Planning</a:t>
            </a:r>
          </a:p>
        </p:txBody>
      </p:sp>
      <p:sp>
        <p:nvSpPr>
          <p:cNvPr id="49" name="Rectangle 48"/>
          <p:cNvSpPr/>
          <p:nvPr/>
        </p:nvSpPr>
        <p:spPr>
          <a:xfrm>
            <a:off x="4637417" y="5263784"/>
            <a:ext cx="830769" cy="806106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0" rIns="0" rtlCol="0" anchor="ctr"/>
          <a:lstStyle/>
          <a:p>
            <a:pPr algn="ctr" defTabSz="457200">
              <a:defRPr/>
            </a:pPr>
            <a:r>
              <a:rPr lang="en-US" sz="1100" b="1" kern="0" dirty="0">
                <a:solidFill>
                  <a:prstClr val="black"/>
                </a:solidFill>
                <a:latin typeface="Calibri"/>
              </a:rPr>
              <a:t>Lepton</a:t>
            </a:r>
          </a:p>
          <a:p>
            <a:pPr algn="ctr" defTabSz="457200">
              <a:defRPr/>
            </a:pPr>
            <a:r>
              <a:rPr lang="en-US" sz="1100" b="1" kern="0" dirty="0">
                <a:solidFill>
                  <a:prstClr val="black"/>
                </a:solidFill>
                <a:latin typeface="Calibri"/>
              </a:rPr>
              <a:t>Injectors</a:t>
            </a:r>
          </a:p>
        </p:txBody>
      </p:sp>
      <p:sp>
        <p:nvSpPr>
          <p:cNvPr id="63" name="Rectangle 62"/>
          <p:cNvSpPr/>
          <p:nvPr/>
        </p:nvSpPr>
        <p:spPr>
          <a:xfrm>
            <a:off x="6463207" y="5263784"/>
            <a:ext cx="830769" cy="806106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0" rIns="0" rtlCol="0" anchor="ctr"/>
          <a:lstStyle/>
          <a:p>
            <a:pPr algn="ctr" defTabSz="457200">
              <a:defRPr/>
            </a:pPr>
            <a:r>
              <a:rPr lang="en-US" sz="1100" b="1" kern="0" dirty="0">
                <a:solidFill>
                  <a:prstClr val="black"/>
                </a:solidFill>
                <a:latin typeface="Calibri"/>
              </a:rPr>
              <a:t>Accelerator</a:t>
            </a:r>
          </a:p>
          <a:p>
            <a:pPr algn="ctr" defTabSz="457200">
              <a:defRPr/>
            </a:pPr>
            <a:r>
              <a:rPr lang="en-US" sz="1100" b="1" kern="0" dirty="0">
                <a:solidFill>
                  <a:prstClr val="black"/>
                </a:solidFill>
                <a:latin typeface="Calibri"/>
              </a:rPr>
              <a:t>R&amp;D</a:t>
            </a:r>
          </a:p>
          <a:p>
            <a:pPr algn="ctr" defTabSz="457200">
              <a:defRPr/>
            </a:pPr>
            <a:r>
              <a:rPr lang="en-US" sz="1100" b="1" kern="0" dirty="0">
                <a:solidFill>
                  <a:prstClr val="black"/>
                </a:solidFill>
                <a:latin typeface="Calibri"/>
              </a:rPr>
              <a:t>Technologies</a:t>
            </a:r>
          </a:p>
        </p:txBody>
      </p:sp>
      <p:sp>
        <p:nvSpPr>
          <p:cNvPr id="68" name="Rectangle 67"/>
          <p:cNvSpPr/>
          <p:nvPr/>
        </p:nvSpPr>
        <p:spPr>
          <a:xfrm>
            <a:off x="3586940" y="1031070"/>
            <a:ext cx="2003318" cy="52572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457200">
              <a:defRPr/>
            </a:pPr>
            <a:r>
              <a:rPr lang="en-US" sz="2000" b="1" kern="0" dirty="0">
                <a:solidFill>
                  <a:prstClr val="black"/>
                </a:solidFill>
                <a:latin typeface="Calibri"/>
              </a:rPr>
              <a:t>CERN </a:t>
            </a:r>
            <a:r>
              <a:rPr lang="en-US" sz="2000" b="1" kern="0" dirty="0">
                <a:solidFill>
                  <a:prstClr val="black"/>
                </a:solidFill>
                <a:latin typeface="Calibri"/>
              </a:rPr>
              <a:t>COUNCIL</a:t>
            </a:r>
          </a:p>
          <a:p>
            <a:pPr algn="ctr" defTabSz="457200">
              <a:defRPr/>
            </a:pPr>
            <a:r>
              <a:rPr lang="en-US" sz="2000" b="1" kern="0" dirty="0">
                <a:solidFill>
                  <a:prstClr val="black"/>
                </a:solidFill>
                <a:latin typeface="Calibri"/>
              </a:rPr>
              <a:t>EPPSU</a:t>
            </a:r>
            <a:endParaRPr lang="en-US" sz="2000" b="1" kern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" name="Title 1"/>
          <p:cNvSpPr txBox="1">
            <a:spLocks/>
          </p:cNvSpPr>
          <p:nvPr/>
        </p:nvSpPr>
        <p:spPr>
          <a:xfrm>
            <a:off x="-1900" y="-1212"/>
            <a:ext cx="91459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dirty="0" smtClean="0"/>
              <a:t>                    FCC study organization and governance</a:t>
            </a:r>
            <a:endParaRPr lang="en-US" sz="3200" kern="0" dirty="0">
              <a:latin typeface="Arial"/>
            </a:endParaRPr>
          </a:p>
        </p:txBody>
      </p:sp>
      <p:pic>
        <p:nvPicPr>
          <p:cNvPr id="70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52" y="9383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361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  CDR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Study Time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Line (from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2014)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graphicFrame>
        <p:nvGraphicFramePr>
          <p:cNvPr id="7" name="Content Placeholder 5"/>
          <p:cNvGraphicFramePr>
            <a:graphicFrameLocks/>
          </p:cNvGraphicFramePr>
          <p:nvPr>
            <p:extLst/>
          </p:nvPr>
        </p:nvGraphicFramePr>
        <p:xfrm>
          <a:off x="42824" y="1070433"/>
          <a:ext cx="9040020" cy="4957099"/>
        </p:xfrm>
        <a:graphic>
          <a:graphicData uri="http://schemas.openxmlformats.org/drawingml/2006/table">
            <a:tbl>
              <a:tblPr firstRow="1" bandRow="1"/>
              <a:tblGrid>
                <a:gridCol w="452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2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2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20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20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20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20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20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200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200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200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200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200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2001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2001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2001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2001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2001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2001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2001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</a:tblGrid>
              <a:tr h="440196">
                <a:tc gridSpan="4">
                  <a:txBody>
                    <a:bodyPr/>
                    <a:lstStyle>
                      <a:lvl1pPr marL="0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b="1" dirty="0" smtClean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2014</a:t>
                      </a:r>
                      <a:endParaRPr lang="en-GB" b="1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4">
                  <a:txBody>
                    <a:bodyPr/>
                    <a:lstStyle>
                      <a:lvl1pPr marL="0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b="1" dirty="0" smtClean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2015</a:t>
                      </a:r>
                      <a:endParaRPr lang="en-GB" b="1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4">
                  <a:txBody>
                    <a:bodyPr/>
                    <a:lstStyle>
                      <a:lvl1pPr marL="0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b="1" dirty="0" smtClean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2016</a:t>
                      </a:r>
                      <a:endParaRPr lang="en-GB" b="1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4">
                  <a:txBody>
                    <a:bodyPr/>
                    <a:lstStyle>
                      <a:lvl1pPr marL="0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b="1" dirty="0" smtClean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2017</a:t>
                      </a:r>
                      <a:endParaRPr lang="en-GB" b="1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4">
                  <a:txBody>
                    <a:bodyPr/>
                    <a:lstStyle>
                      <a:lvl1pPr marL="0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b="1" dirty="0" smtClean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2018</a:t>
                      </a:r>
                      <a:endParaRPr lang="en-GB" b="1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8859"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Q1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Q2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Q3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Q4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Q1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Q2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Q3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Q4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Q1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Q2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Q3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Q4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Q1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Q2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Q3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Q4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Q1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Q2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Q3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Q4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86280"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u="sng" dirty="0"/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8559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71187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756781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342375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927969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513563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099156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684750" algn="l" defTabSz="585593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Rounded Rectangle 7"/>
          <p:cNvSpPr/>
          <p:nvPr/>
        </p:nvSpPr>
        <p:spPr>
          <a:xfrm>
            <a:off x="407295" y="2185278"/>
            <a:ext cx="2004465" cy="542222"/>
          </a:xfrm>
          <a:prstGeom prst="roundRect">
            <a:avLst/>
          </a:prstGeom>
          <a:solidFill>
            <a:srgbClr val="0C377B">
              <a:lumMod val="20000"/>
              <a:lumOff val="80000"/>
            </a:srgbClr>
          </a:solidFill>
          <a:ln w="9525" cap="flat" cmpd="sng" algn="ctr">
            <a:solidFill>
              <a:srgbClr val="0C377B">
                <a:shade val="60000"/>
                <a:satMod val="300000"/>
              </a:srgbClr>
            </a:solidFill>
            <a:prstDash val="solid"/>
          </a:ln>
          <a:effectLst>
            <a:glow rad="63500">
              <a:srgbClr val="0C377B">
                <a:tint val="30000"/>
                <a:shade val="95000"/>
                <a:satMod val="300000"/>
                <a:alpha val="50000"/>
              </a:srgbClr>
            </a:glow>
          </a:effectLst>
        </p:spPr>
        <p:txBody>
          <a:bodyPr lIns="36000" rIns="36000" rtlCol="0" anchor="ctr"/>
          <a:lstStyle/>
          <a:p>
            <a:pPr algn="ctr">
              <a:defRPr/>
            </a:pPr>
            <a:r>
              <a:rPr lang="en-GB" sz="1600" b="1" kern="0" dirty="0" smtClean="0">
                <a:solidFill>
                  <a:srgbClr val="0C377B"/>
                </a:solidFill>
              </a:rPr>
              <a:t>Explore options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812360" y="5157192"/>
            <a:ext cx="1152128" cy="376404"/>
          </a:xfrm>
          <a:prstGeom prst="roundRect">
            <a:avLst/>
          </a:prstGeom>
          <a:solidFill>
            <a:srgbClr val="FFCCFF"/>
          </a:solidFill>
          <a:ln w="9525" cap="flat" cmpd="sng" algn="ctr">
            <a:solidFill>
              <a:srgbClr val="CC0099"/>
            </a:solidFill>
            <a:prstDash val="solid"/>
          </a:ln>
          <a:effectLst>
            <a:glow rad="63500">
              <a:srgbClr val="0C377B">
                <a:tint val="30000"/>
                <a:shade val="95000"/>
                <a:satMod val="300000"/>
                <a:alpha val="5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r>
              <a:rPr lang="en-GB" sz="1600" b="1" kern="0" dirty="0" smtClean="0">
                <a:solidFill>
                  <a:srgbClr val="CC0099"/>
                </a:solidFill>
              </a:rPr>
              <a:t>Report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15660" y="1863242"/>
            <a:ext cx="2653680" cy="294189"/>
          </a:xfrm>
          <a:prstGeom prst="roundRect">
            <a:avLst/>
          </a:prstGeom>
          <a:solidFill>
            <a:srgbClr val="F9F9F9"/>
          </a:solidFill>
          <a:ln w="9525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>
              <a:defRPr/>
            </a:pPr>
            <a:r>
              <a:rPr lang="en-GB" sz="1600" b="1" kern="0" dirty="0" smtClean="0">
                <a:solidFill>
                  <a:srgbClr val="0C377B"/>
                </a:solidFill>
              </a:rPr>
              <a:t>Study plan, </a:t>
            </a:r>
            <a:r>
              <a:rPr lang="en-GB" sz="1600" kern="0" dirty="0" smtClean="0">
                <a:solidFill>
                  <a:srgbClr val="0C377B"/>
                </a:solidFill>
              </a:rPr>
              <a:t>scope definition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897227" y="5157629"/>
            <a:ext cx="1837682" cy="579821"/>
          </a:xfrm>
          <a:prstGeom prst="roundRect">
            <a:avLst/>
          </a:prstGeom>
          <a:solidFill>
            <a:srgbClr val="F9F9F9"/>
          </a:solidFill>
          <a:ln w="9525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algn="r">
              <a:defRPr/>
            </a:pPr>
            <a:r>
              <a:rPr lang="en-GB" sz="1600" b="1" kern="0" dirty="0" smtClean="0">
                <a:solidFill>
                  <a:srgbClr val="0C377B"/>
                </a:solidFill>
              </a:rPr>
              <a:t>FCC Week 2018</a:t>
            </a:r>
          </a:p>
          <a:p>
            <a:pPr algn="r">
              <a:defRPr/>
            </a:pPr>
            <a:r>
              <a:rPr lang="en-GB" sz="1600" kern="0" dirty="0" smtClean="0">
                <a:solidFill>
                  <a:srgbClr val="0C377B"/>
                </a:solidFill>
                <a:sym typeface="Wingdings" panose="05000000000000000000" pitchFamily="2" charset="2"/>
              </a:rPr>
              <a:t> contents of CDR</a:t>
            </a:r>
            <a:endParaRPr lang="en-GB" sz="1600" kern="0" dirty="0" smtClean="0">
              <a:solidFill>
                <a:srgbClr val="0C377B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777719" y="5829747"/>
            <a:ext cx="1330785" cy="263549"/>
          </a:xfrm>
          <a:prstGeom prst="roundRect">
            <a:avLst/>
          </a:prstGeom>
          <a:solidFill>
            <a:srgbClr val="F9F9F9"/>
          </a:solidFill>
          <a:ln w="9525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r">
              <a:defRPr/>
            </a:pPr>
            <a:r>
              <a:rPr lang="en-GB" sz="1600" b="1" kern="0" dirty="0" smtClean="0">
                <a:solidFill>
                  <a:srgbClr val="0C377B"/>
                </a:solidFill>
              </a:rPr>
              <a:t>CDR ready</a:t>
            </a:r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0" y="1790994"/>
            <a:ext cx="615661" cy="581317"/>
            <a:chOff x="4333017" y="2114253"/>
            <a:chExt cx="1219048" cy="121904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219" l="0" r="992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33017" y="2114253"/>
              <a:ext cx="1219048" cy="1219048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61566" y="2421324"/>
              <a:ext cx="361950" cy="609600"/>
            </a:xfrm>
            <a:prstGeom prst="rect">
              <a:avLst/>
            </a:prstGeom>
          </p:spPr>
        </p:pic>
      </p:grpSp>
      <p:sp>
        <p:nvSpPr>
          <p:cNvPr id="16" name="Rounded Rectangle 15"/>
          <p:cNvSpPr/>
          <p:nvPr/>
        </p:nvSpPr>
        <p:spPr>
          <a:xfrm>
            <a:off x="473482" y="3214210"/>
            <a:ext cx="2131330" cy="617144"/>
          </a:xfrm>
          <a:prstGeom prst="roundRect">
            <a:avLst/>
          </a:prstGeom>
          <a:solidFill>
            <a:srgbClr val="F9F9F9"/>
          </a:solidFill>
          <a:ln w="9525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algn="ctr">
              <a:defRPr/>
            </a:pPr>
            <a:r>
              <a:rPr lang="en-GB" sz="1600" b="1" kern="0" dirty="0" smtClean="0">
                <a:solidFill>
                  <a:srgbClr val="0C377B"/>
                </a:solidFill>
              </a:rPr>
              <a:t>FCC Week 2015: </a:t>
            </a:r>
          </a:p>
          <a:p>
            <a:pPr algn="ctr">
              <a:defRPr/>
            </a:pPr>
            <a:r>
              <a:rPr lang="en-GB" sz="1600" kern="0" dirty="0" smtClean="0">
                <a:solidFill>
                  <a:srgbClr val="0C377B"/>
                </a:solidFill>
              </a:rPr>
              <a:t>work towards baseline</a:t>
            </a:r>
          </a:p>
        </p:txBody>
      </p:sp>
      <p:grpSp>
        <p:nvGrpSpPr>
          <p:cNvPr id="20" name="Group 19"/>
          <p:cNvGrpSpPr>
            <a:grpSpLocks noChangeAspect="1"/>
          </p:cNvGrpSpPr>
          <p:nvPr/>
        </p:nvGrpSpPr>
        <p:grpSpPr>
          <a:xfrm>
            <a:off x="5828547" y="3717806"/>
            <a:ext cx="615661" cy="581317"/>
            <a:chOff x="4333017" y="2114253"/>
            <a:chExt cx="1219048" cy="1219048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219" l="0" r="992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33017" y="2114253"/>
              <a:ext cx="1219048" cy="1219048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61566" y="2421324"/>
              <a:ext cx="361950" cy="609600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532440" y="5372539"/>
            <a:ext cx="615661" cy="576741"/>
            <a:chOff x="6234726" y="2760924"/>
            <a:chExt cx="540000" cy="54000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9219" l="0" r="992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34726" y="2760924"/>
              <a:ext cx="540000" cy="54000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80100" y="2877214"/>
              <a:ext cx="252000" cy="252000"/>
            </a:xfrm>
            <a:prstGeom prst="rect">
              <a:avLst/>
            </a:prstGeom>
          </p:spPr>
        </p:pic>
      </p:grpSp>
      <p:sp>
        <p:nvSpPr>
          <p:cNvPr id="26" name="Rounded Rectangle 25"/>
          <p:cNvSpPr/>
          <p:nvPr/>
        </p:nvSpPr>
        <p:spPr>
          <a:xfrm>
            <a:off x="2411760" y="2951566"/>
            <a:ext cx="3726228" cy="542222"/>
          </a:xfrm>
          <a:prstGeom prst="roundRect">
            <a:avLst/>
          </a:prstGeom>
          <a:solidFill>
            <a:srgbClr val="0C377B">
              <a:lumMod val="20000"/>
              <a:lumOff val="80000"/>
            </a:srgbClr>
          </a:solidFill>
          <a:ln w="9525" cap="flat" cmpd="sng" algn="ctr">
            <a:solidFill>
              <a:srgbClr val="0C377B">
                <a:shade val="60000"/>
                <a:satMod val="300000"/>
              </a:srgbClr>
            </a:solidFill>
            <a:prstDash val="solid"/>
          </a:ln>
          <a:effectLst>
            <a:glow rad="63500">
              <a:srgbClr val="0C377B">
                <a:tint val="30000"/>
                <a:shade val="95000"/>
                <a:satMod val="300000"/>
                <a:alpha val="50000"/>
              </a:srgbClr>
            </a:glow>
          </a:effectLst>
        </p:spPr>
        <p:txBody>
          <a:bodyPr lIns="36000" rIns="36000" rtlCol="0" anchor="ctr"/>
          <a:lstStyle/>
          <a:p>
            <a:pPr algn="ctr">
              <a:defRPr/>
            </a:pPr>
            <a:r>
              <a:rPr lang="en-GB" sz="1600" b="1" kern="0" dirty="0" smtClean="0">
                <a:solidFill>
                  <a:srgbClr val="0C377B"/>
                </a:solidFill>
              </a:rPr>
              <a:t>conceptual study of baseline develop baseline &lt;</a:t>
            </a:r>
            <a:r>
              <a:rPr lang="en-GB" sz="1600" b="1" kern="0" dirty="0" smtClean="0">
                <a:solidFill>
                  <a:srgbClr val="0C377B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|&gt;</a:t>
            </a:r>
            <a:r>
              <a:rPr lang="en-GB" sz="1600" b="1" kern="0" dirty="0" smtClean="0">
                <a:solidFill>
                  <a:srgbClr val="0C377B"/>
                </a:solidFill>
              </a:rPr>
              <a:t> detailed studies</a:t>
            </a:r>
            <a:endParaRPr lang="en-GB" sz="1400" b="1" kern="0" dirty="0" smtClean="0">
              <a:solidFill>
                <a:srgbClr val="0C377B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426367" y="3573129"/>
            <a:ext cx="2466113" cy="679189"/>
          </a:xfrm>
          <a:prstGeom prst="roundRect">
            <a:avLst/>
          </a:prstGeom>
          <a:solidFill>
            <a:srgbClr val="F9F9F9"/>
          </a:solidFill>
          <a:ln w="9525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>
              <a:defRPr/>
            </a:pPr>
            <a:r>
              <a:rPr lang="en-GB" sz="1600" b="1" kern="0" dirty="0" smtClean="0">
                <a:solidFill>
                  <a:srgbClr val="0C377B"/>
                </a:solidFill>
              </a:rPr>
              <a:t>FCC Week 17 &amp; Review</a:t>
            </a:r>
            <a:br>
              <a:rPr lang="en-GB" sz="1600" b="1" kern="0" dirty="0" smtClean="0">
                <a:solidFill>
                  <a:srgbClr val="0C377B"/>
                </a:solidFill>
              </a:rPr>
            </a:br>
            <a:r>
              <a:rPr lang="en-GB" sz="1600" b="1" kern="0" dirty="0" smtClean="0">
                <a:solidFill>
                  <a:srgbClr val="0C377B"/>
                </a:solidFill>
              </a:rPr>
              <a:t>Cost model, LHC results</a:t>
            </a:r>
            <a:br>
              <a:rPr lang="en-GB" sz="1600" b="1" kern="0" dirty="0" smtClean="0">
                <a:solidFill>
                  <a:srgbClr val="0C377B"/>
                </a:solidFill>
              </a:rPr>
            </a:br>
            <a:r>
              <a:rPr lang="en-GB" sz="1600" b="1" kern="0" dirty="0" smtClean="0">
                <a:solidFill>
                  <a:srgbClr val="0C377B"/>
                </a:solidFill>
                <a:sym typeface="Wingdings" panose="05000000000000000000" pitchFamily="2" charset="2"/>
              </a:rPr>
              <a:t> </a:t>
            </a:r>
            <a:r>
              <a:rPr lang="en-GB" sz="1600" kern="0" dirty="0" smtClean="0">
                <a:solidFill>
                  <a:srgbClr val="0C377B"/>
                </a:solidFill>
                <a:sym typeface="Wingdings" panose="05000000000000000000" pitchFamily="2" charset="2"/>
              </a:rPr>
              <a:t>study</a:t>
            </a:r>
            <a:r>
              <a:rPr lang="en-GB" sz="1600" b="1" kern="0" dirty="0" smtClean="0">
                <a:solidFill>
                  <a:srgbClr val="0C377B"/>
                </a:solidFill>
                <a:sym typeface="Wingdings" panose="05000000000000000000" pitchFamily="2" charset="2"/>
              </a:rPr>
              <a:t> </a:t>
            </a:r>
            <a:r>
              <a:rPr lang="en-GB" sz="1600" kern="0" dirty="0" smtClean="0">
                <a:solidFill>
                  <a:srgbClr val="0C377B"/>
                </a:solidFill>
              </a:rPr>
              <a:t>re-scoping?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6134176" y="4309468"/>
            <a:ext cx="1678184" cy="542222"/>
          </a:xfrm>
          <a:prstGeom prst="roundRect">
            <a:avLst/>
          </a:prstGeom>
          <a:solidFill>
            <a:srgbClr val="0C377B">
              <a:lumMod val="20000"/>
              <a:lumOff val="80000"/>
            </a:srgbClr>
          </a:solidFill>
          <a:ln w="9525" cap="flat" cmpd="sng" algn="ctr">
            <a:solidFill>
              <a:srgbClr val="0C377B">
                <a:shade val="60000"/>
                <a:satMod val="300000"/>
              </a:srgbClr>
            </a:solidFill>
            <a:prstDash val="solid"/>
          </a:ln>
          <a:effectLst>
            <a:glow rad="63500">
              <a:srgbClr val="0C377B">
                <a:tint val="30000"/>
                <a:shade val="95000"/>
                <a:satMod val="300000"/>
                <a:alpha val="5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r>
              <a:rPr lang="en-GB" sz="1600" b="1" kern="0" dirty="0" smtClean="0">
                <a:solidFill>
                  <a:srgbClr val="0C377B"/>
                </a:solidFill>
              </a:rPr>
              <a:t>Elaboration,</a:t>
            </a:r>
          </a:p>
          <a:p>
            <a:pPr algn="ctr">
              <a:defRPr/>
            </a:pPr>
            <a:r>
              <a:rPr lang="en-GB" sz="1600" b="1" kern="0" dirty="0" smtClean="0">
                <a:solidFill>
                  <a:srgbClr val="0C377B"/>
                </a:solidFill>
              </a:rPr>
              <a:t>consolidation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4022904" y="3480651"/>
            <a:ext cx="615661" cy="576741"/>
            <a:chOff x="-1219048" y="3333377"/>
            <a:chExt cx="540000" cy="54000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9219" l="0" r="992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219048" y="3333377"/>
              <a:ext cx="540000" cy="540000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8" cstate="screen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068453" y="3477510"/>
              <a:ext cx="238810" cy="239203"/>
            </a:xfrm>
            <a:prstGeom prst="rect">
              <a:avLst/>
            </a:prstGeom>
          </p:spPr>
        </p:pic>
      </p:grpSp>
      <p:sp>
        <p:nvSpPr>
          <p:cNvPr id="34" name="Rounded Rectangle 33"/>
          <p:cNvSpPr/>
          <p:nvPr/>
        </p:nvSpPr>
        <p:spPr>
          <a:xfrm>
            <a:off x="3477754" y="4126792"/>
            <a:ext cx="1725989" cy="454336"/>
          </a:xfrm>
          <a:prstGeom prst="roundRect">
            <a:avLst/>
          </a:prstGeom>
          <a:solidFill>
            <a:srgbClr val="F9F9F9"/>
          </a:solidFill>
          <a:ln w="9525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algn="ctr">
              <a:defRPr/>
            </a:pPr>
            <a:r>
              <a:rPr lang="en-GB" sz="1600" b="1" kern="0" dirty="0" smtClean="0">
                <a:solidFill>
                  <a:srgbClr val="0C377B"/>
                </a:solidFill>
              </a:rPr>
              <a:t>FCC Week 2016</a:t>
            </a:r>
          </a:p>
          <a:p>
            <a:pPr algn="ctr">
              <a:defRPr/>
            </a:pPr>
            <a:r>
              <a:rPr lang="en-GB" sz="1600" kern="0" dirty="0" smtClean="0">
                <a:solidFill>
                  <a:srgbClr val="0C377B"/>
                </a:solidFill>
              </a:rPr>
              <a:t>Progress review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7515251" y="4757302"/>
            <a:ext cx="615661" cy="576741"/>
            <a:chOff x="-1219048" y="3333377"/>
            <a:chExt cx="540000" cy="540000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9219" l="0" r="992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219048" y="3333377"/>
              <a:ext cx="540000" cy="540000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8" cstate="screen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068453" y="3477510"/>
              <a:ext cx="238810" cy="239203"/>
            </a:xfrm>
            <a:prstGeom prst="rect">
              <a:avLst/>
            </a:prstGeom>
          </p:spPr>
        </p:pic>
      </p:grpSp>
      <p:pic>
        <p:nvPicPr>
          <p:cNvPr id="38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2087175" y="2762781"/>
            <a:ext cx="615661" cy="576741"/>
            <a:chOff x="-1219048" y="3333377"/>
            <a:chExt cx="540000" cy="54000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9219" l="0" r="992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219048" y="3333377"/>
              <a:ext cx="540000" cy="5400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 cstate="screen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068453" y="3477510"/>
              <a:ext cx="238810" cy="2392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218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6537809" y="1552245"/>
            <a:ext cx="3362783" cy="3964987"/>
            <a:chOff x="5600819" y="1421142"/>
            <a:chExt cx="4113479" cy="4850119"/>
          </a:xfrm>
        </p:grpSpPr>
        <p:pic>
          <p:nvPicPr>
            <p:cNvPr id="7" name="Picture 6" descr="FCC-1408131100-CERN_FCCMoU_UT.pdf - Adobe Reader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6828" t="11642" r="13710"/>
            <a:stretch/>
          </p:blipFill>
          <p:spPr>
            <a:xfrm rot="21024634">
              <a:off x="5600819" y="1421142"/>
              <a:ext cx="3612296" cy="485011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64608" y="3373190"/>
              <a:ext cx="2349690" cy="1495970"/>
            </a:xfrm>
            <a:prstGeom prst="rect">
              <a:avLst/>
            </a:prstGeom>
          </p:spPr>
        </p:pic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95578"/>
            <a:ext cx="6876256" cy="4681695"/>
          </a:xfrm>
        </p:spPr>
        <p:txBody>
          <a:bodyPr>
            <a:normAutofit fontScale="92500"/>
          </a:bodyPr>
          <a:lstStyle/>
          <a:p>
            <a:pPr>
              <a:lnSpc>
                <a:spcPct val="120000"/>
              </a:lnSpc>
              <a:buClr>
                <a:srgbClr val="0C377B"/>
              </a:buClr>
            </a:pPr>
            <a:r>
              <a:rPr lang="en-GB" dirty="0"/>
              <a:t>A </a:t>
            </a:r>
            <a:r>
              <a:rPr lang="en-GB" b="1" dirty="0"/>
              <a:t>consortium</a:t>
            </a:r>
            <a:r>
              <a:rPr lang="en-GB" dirty="0"/>
              <a:t> of partners based on a</a:t>
            </a:r>
            <a:br>
              <a:rPr lang="en-GB" dirty="0"/>
            </a:br>
            <a:r>
              <a:rPr lang="en-GB" dirty="0"/>
              <a:t>Memorandum Of Understanding (</a:t>
            </a:r>
            <a:r>
              <a:rPr lang="en-GB" dirty="0" err="1"/>
              <a:t>MoU</a:t>
            </a:r>
            <a:r>
              <a:rPr lang="en-GB" dirty="0"/>
              <a:t>) </a:t>
            </a:r>
          </a:p>
          <a:p>
            <a:pPr>
              <a:lnSpc>
                <a:spcPct val="120000"/>
              </a:lnSpc>
              <a:buClr>
                <a:srgbClr val="0C377B"/>
              </a:buClr>
            </a:pPr>
            <a:r>
              <a:rPr lang="en-GB" dirty="0"/>
              <a:t>Working together on </a:t>
            </a:r>
            <a:r>
              <a:rPr lang="en-GB" dirty="0" smtClean="0"/>
              <a:t>a </a:t>
            </a:r>
            <a:r>
              <a:rPr lang="en-GB" b="1" dirty="0" smtClean="0"/>
              <a:t>best </a:t>
            </a:r>
            <a:r>
              <a:rPr lang="en-GB" b="1" dirty="0"/>
              <a:t>effort basis</a:t>
            </a:r>
          </a:p>
          <a:p>
            <a:pPr>
              <a:lnSpc>
                <a:spcPct val="120000"/>
              </a:lnSpc>
              <a:buClr>
                <a:srgbClr val="0C377B"/>
              </a:buClr>
            </a:pPr>
            <a:r>
              <a:rPr lang="en-GB" dirty="0"/>
              <a:t>Pursuing the </a:t>
            </a:r>
            <a:r>
              <a:rPr lang="en-GB" dirty="0" smtClean="0"/>
              <a:t>same </a:t>
            </a:r>
            <a:r>
              <a:rPr lang="en-GB" b="1" dirty="0" smtClean="0"/>
              <a:t>common </a:t>
            </a:r>
            <a:r>
              <a:rPr lang="en-GB" b="1" dirty="0"/>
              <a:t>goal</a:t>
            </a:r>
          </a:p>
          <a:p>
            <a:pPr>
              <a:lnSpc>
                <a:spcPct val="120000"/>
              </a:lnSpc>
              <a:buClr>
                <a:srgbClr val="0C377B"/>
              </a:buClr>
            </a:pPr>
            <a:r>
              <a:rPr lang="en-GB" b="1" dirty="0"/>
              <a:t>Self governed</a:t>
            </a:r>
          </a:p>
          <a:p>
            <a:pPr>
              <a:lnSpc>
                <a:spcPct val="120000"/>
              </a:lnSpc>
              <a:buClr>
                <a:srgbClr val="0C377B"/>
              </a:buClr>
            </a:pPr>
            <a:r>
              <a:rPr lang="en-GB" b="1" dirty="0"/>
              <a:t>Incremental &amp; open </a:t>
            </a:r>
            <a:r>
              <a:rPr lang="en-GB" dirty="0"/>
              <a:t>to </a:t>
            </a:r>
            <a:r>
              <a:rPr lang="en-GB" dirty="0" smtClean="0"/>
              <a:t>academia </a:t>
            </a:r>
            <a:r>
              <a:rPr lang="en-GB" dirty="0"/>
              <a:t>and </a:t>
            </a:r>
            <a:r>
              <a:rPr lang="en-GB" dirty="0" smtClean="0"/>
              <a:t>industry</a:t>
            </a:r>
          </a:p>
          <a:p>
            <a:pPr>
              <a:lnSpc>
                <a:spcPct val="120000"/>
              </a:lnSpc>
              <a:buClr>
                <a:srgbClr val="0C377B"/>
              </a:buClr>
            </a:pPr>
            <a:endParaRPr lang="en-US" dirty="0"/>
          </a:p>
          <a:p>
            <a:pPr>
              <a:lnSpc>
                <a:spcPct val="120000"/>
              </a:lnSpc>
              <a:buClr>
                <a:srgbClr val="0C377B"/>
              </a:buClr>
            </a:pPr>
            <a:r>
              <a:rPr lang="en-US" b="1" dirty="0" smtClean="0"/>
              <a:t>Light general framework</a:t>
            </a:r>
            <a:r>
              <a:rPr lang="en-US" dirty="0" smtClean="0"/>
              <a:t>, adapted to the needs    during a conceptual design study</a:t>
            </a:r>
          </a:p>
          <a:p>
            <a:pPr>
              <a:lnSpc>
                <a:spcPct val="120000"/>
              </a:lnSpc>
              <a:buClr>
                <a:srgbClr val="0C377B"/>
              </a:buClr>
            </a:pPr>
            <a:r>
              <a:rPr lang="en-US" dirty="0" smtClean="0"/>
              <a:t>Detailed project descriptions in </a:t>
            </a:r>
            <a:r>
              <a:rPr lang="en-US" b="1" dirty="0" smtClean="0"/>
              <a:t>specific addenda</a:t>
            </a:r>
            <a:endParaRPr lang="en-GB" b="1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-1900" y="-1212"/>
            <a:ext cx="91459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dirty="0" smtClean="0"/>
              <a:t>                    FCC collaboration framework</a:t>
            </a:r>
            <a:endParaRPr lang="en-US" kern="0" dirty="0">
              <a:latin typeface="Arial"/>
            </a:endParaRPr>
          </a:p>
        </p:txBody>
      </p:sp>
      <p:pic>
        <p:nvPicPr>
          <p:cNvPr id="14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52" y="9383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07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6861" t="1709" r="4771" b="1830"/>
          <a:stretch/>
        </p:blipFill>
        <p:spPr>
          <a:xfrm>
            <a:off x="-2924" y="970816"/>
            <a:ext cx="9146924" cy="51864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843808" y="5373376"/>
            <a:ext cx="1440000" cy="1440000"/>
          </a:xfrm>
          <a:prstGeom prst="roundRect">
            <a:avLst>
              <a:gd name="adj" fmla="val 4512"/>
            </a:avLst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000" dirty="0">
                <a:solidFill>
                  <a:prstClr val="white"/>
                </a:solidFill>
                <a:latin typeface="Arial"/>
              </a:rPr>
              <a:t>32</a:t>
            </a:r>
            <a:endParaRPr lang="en-US" dirty="0">
              <a:solidFill>
                <a:prstClr val="white"/>
              </a:solidFill>
              <a:latin typeface="Arial"/>
            </a:endParaRPr>
          </a:p>
          <a:p>
            <a:pPr algn="ctr">
              <a:defRPr/>
            </a:pPr>
            <a:r>
              <a:rPr lang="en-US" dirty="0">
                <a:solidFill>
                  <a:prstClr val="white"/>
                </a:solidFill>
                <a:latin typeface="Arial"/>
              </a:rPr>
              <a:t>Companies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860192" y="5373216"/>
            <a:ext cx="1440000" cy="1440000"/>
          </a:xfrm>
          <a:prstGeom prst="roundRect">
            <a:avLst>
              <a:gd name="adj" fmla="val 4512"/>
            </a:avLst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000" dirty="0">
                <a:solidFill>
                  <a:prstClr val="white"/>
                </a:solidFill>
                <a:latin typeface="Arial"/>
              </a:rPr>
              <a:t>34</a:t>
            </a:r>
            <a:endParaRPr lang="en-US" dirty="0">
              <a:solidFill>
                <a:prstClr val="white"/>
              </a:solidFill>
              <a:latin typeface="Arial"/>
            </a:endParaRPr>
          </a:p>
          <a:p>
            <a:pPr algn="ctr">
              <a:defRPr/>
            </a:pPr>
            <a:r>
              <a:rPr lang="en-US" dirty="0">
                <a:solidFill>
                  <a:prstClr val="white"/>
                </a:solidFill>
                <a:latin typeface="Arial"/>
              </a:rPr>
              <a:t>Countries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99592" y="5373376"/>
            <a:ext cx="1495977" cy="1440000"/>
          </a:xfrm>
          <a:prstGeom prst="roundRect">
            <a:avLst>
              <a:gd name="adj" fmla="val 4512"/>
            </a:avLst>
          </a:prstGeom>
          <a:solidFill>
            <a:srgbClr val="FF85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000" dirty="0">
                <a:solidFill>
                  <a:prstClr val="white"/>
                </a:solidFill>
                <a:latin typeface="Arial"/>
              </a:rPr>
              <a:t>136</a:t>
            </a:r>
            <a:endParaRPr lang="en-US" dirty="0">
              <a:solidFill>
                <a:prstClr val="white"/>
              </a:solidFill>
              <a:latin typeface="Arial"/>
            </a:endParaRPr>
          </a:p>
          <a:p>
            <a:pPr algn="ctr">
              <a:defRPr/>
            </a:pPr>
            <a:r>
              <a:rPr lang="en-US" dirty="0">
                <a:solidFill>
                  <a:prstClr val="white"/>
                </a:solidFill>
                <a:latin typeface="Arial"/>
              </a:rPr>
              <a:t>Institutes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876256" y="5373216"/>
            <a:ext cx="1446586" cy="1441608"/>
            <a:chOff x="5729374" y="5011728"/>
            <a:chExt cx="1446586" cy="144160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29374" y="5027801"/>
              <a:ext cx="1440001" cy="1425535"/>
            </a:xfrm>
            <a:prstGeom prst="roundRect">
              <a:avLst>
                <a:gd name="adj" fmla="val 3715"/>
              </a:avLst>
            </a:prstGeom>
          </p:spPr>
        </p:pic>
        <p:sp>
          <p:nvSpPr>
            <p:cNvPr id="13" name="Rounded Rectangle 12"/>
            <p:cNvSpPr/>
            <p:nvPr/>
          </p:nvSpPr>
          <p:spPr>
            <a:xfrm>
              <a:off x="5735960" y="5011728"/>
              <a:ext cx="1440000" cy="1440000"/>
            </a:xfrm>
            <a:prstGeom prst="roundRect">
              <a:avLst>
                <a:gd name="adj" fmla="val 4512"/>
              </a:avLst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4000" dirty="0">
                  <a:solidFill>
                    <a:srgbClr val="FFFFFF"/>
                  </a:solidFill>
                  <a:latin typeface="Arial"/>
                </a:rPr>
                <a:t>EC</a:t>
              </a:r>
              <a:r>
                <a:rPr lang="en-US" sz="6000" dirty="0">
                  <a:solidFill>
                    <a:srgbClr val="FFFFFF"/>
                  </a:solidFill>
                  <a:latin typeface="Arial"/>
                </a:rPr>
                <a:t>  </a:t>
              </a:r>
              <a:endParaRPr lang="en-US" dirty="0">
                <a:solidFill>
                  <a:srgbClr val="FFFFFF"/>
                </a:solidFill>
                <a:latin typeface="Arial"/>
              </a:endParaRPr>
            </a:p>
            <a:p>
              <a:pPr algn="ctr">
                <a:defRPr/>
              </a:pPr>
              <a:r>
                <a:rPr lang="en-US" dirty="0">
                  <a:solidFill>
                    <a:srgbClr val="FFFFFF"/>
                  </a:solidFill>
                  <a:latin typeface="Arial"/>
                </a:rPr>
                <a:t>H2020</a:t>
              </a: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-1900" y="-1212"/>
            <a:ext cx="91459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dirty="0" smtClean="0"/>
              <a:t>                 </a:t>
            </a:r>
            <a:r>
              <a:rPr lang="en-US" sz="3200" kern="0" dirty="0" smtClean="0"/>
              <a:t>Status </a:t>
            </a:r>
            <a:r>
              <a:rPr lang="en-US" sz="3200" kern="0" dirty="0"/>
              <a:t>of </a:t>
            </a:r>
            <a:r>
              <a:rPr lang="en-US" sz="3200" kern="0" dirty="0" smtClean="0"/>
              <a:t>global </a:t>
            </a:r>
            <a:r>
              <a:rPr lang="en-US" sz="3200" kern="0" dirty="0"/>
              <a:t>FCC Collaboration</a:t>
            </a:r>
            <a:endParaRPr lang="en-US" kern="0" dirty="0">
              <a:latin typeface="Arial"/>
            </a:endParaRPr>
          </a:p>
        </p:txBody>
      </p:sp>
      <p:pic>
        <p:nvPicPr>
          <p:cNvPr id="19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52" y="9383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907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FC5643-CERN3027 - Scale of contributions">
  <a:themeElements>
    <a:clrScheme name="Personnalisée 4">
      <a:dk1>
        <a:srgbClr val="0C377B"/>
      </a:dk1>
      <a:lt1>
        <a:srgbClr val="FFFFFF"/>
      </a:lt1>
      <a:dk2>
        <a:srgbClr val="0C377B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FC5643-CERN3027 - Scale of contributions">
  <a:themeElements>
    <a:clrScheme name="Personnalisée 4">
      <a:dk1>
        <a:srgbClr val="0C377B"/>
      </a:dk1>
      <a:lt1>
        <a:srgbClr val="FFFFFF"/>
      </a:lt1>
      <a:dk2>
        <a:srgbClr val="0C377B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FC5643-CERN3027 - Scale of contributions">
  <a:themeElements>
    <a:clrScheme name="Personnalisée 4">
      <a:dk1>
        <a:srgbClr val="0C377B"/>
      </a:dk1>
      <a:lt1>
        <a:srgbClr val="FFFFFF"/>
      </a:lt1>
      <a:dk2>
        <a:srgbClr val="0C377B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39565</TotalTime>
  <Words>2282</Words>
  <Application>Microsoft Office PowerPoint</Application>
  <PresentationFormat>On-screen Show (4:3)</PresentationFormat>
  <Paragraphs>414</Paragraphs>
  <Slides>29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29</vt:i4>
      </vt:variant>
    </vt:vector>
  </HeadingPairs>
  <TitlesOfParts>
    <vt:vector size="47" baseType="lpstr">
      <vt:lpstr>Arial</vt:lpstr>
      <vt:lpstr>Arial    </vt:lpstr>
      <vt:lpstr>Avenir Next</vt:lpstr>
      <vt:lpstr>Calibri</vt:lpstr>
      <vt:lpstr>Calibri Light</vt:lpstr>
      <vt:lpstr>Cambria Math</vt:lpstr>
      <vt:lpstr>Century Gothic</vt:lpstr>
      <vt:lpstr>Microsoft Sans Serif</vt:lpstr>
      <vt:lpstr>Symbol</vt:lpstr>
      <vt:lpstr>Times New Roman</vt:lpstr>
      <vt:lpstr>Times-Roman</vt:lpstr>
      <vt:lpstr>Wingdings</vt:lpstr>
      <vt:lpstr>1_FC5643-CERN3027 - Scale of contributions</vt:lpstr>
      <vt:lpstr>2_FC5643-CERN3027 - Scale of contributions</vt:lpstr>
      <vt:lpstr>FC5643-CERN3027 - Scale of contributions</vt:lpstr>
      <vt:lpstr>2_Office Theme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FCC presentation at 6th TLEP WS</dc:title>
  <dc:creator>Michael Benedikt</dc:creator>
  <cp:lastModifiedBy>Michael Benedikt</cp:lastModifiedBy>
  <cp:revision>1543</cp:revision>
  <cp:lastPrinted>2019-03-04T10:15:58Z</cp:lastPrinted>
  <dcterms:created xsi:type="dcterms:W3CDTF">2012-06-07T06:34:51Z</dcterms:created>
  <dcterms:modified xsi:type="dcterms:W3CDTF">2019-06-23T22:15:00Z</dcterms:modified>
</cp:coreProperties>
</file>