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228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457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685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9144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11430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13716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16002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182880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 b="def" i="def"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 b="def" i="def"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cap="all" spc="208" sz="10400">
                <a:solidFill>
                  <a:srgbClr val="FFFFFF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15" sz="54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pic" sz="quarter" idx="13"/>
          </p:nvPr>
        </p:nvSpPr>
        <p:spPr>
          <a:xfrm>
            <a:off x="6502400" y="4813300"/>
            <a:ext cx="5600700" cy="40513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6" name="Shape 106"/>
          <p:cNvSpPr/>
          <p:nvPr>
            <p:ph type="pic" sz="quarter" idx="14"/>
          </p:nvPr>
        </p:nvSpPr>
        <p:spPr>
          <a:xfrm>
            <a:off x="6502400" y="1079500"/>
            <a:ext cx="5600700" cy="3429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7" name="Shape 107"/>
          <p:cNvSpPr/>
          <p:nvPr>
            <p:ph type="pic" sz="half" idx="15"/>
          </p:nvPr>
        </p:nvSpPr>
        <p:spPr>
          <a:xfrm>
            <a:off x="897846" y="1079500"/>
            <a:ext cx="4978401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8" name="Shape 108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pic" sz="half" idx="13"/>
          </p:nvPr>
        </p:nvSpPr>
        <p:spPr>
          <a:xfrm>
            <a:off x="68072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6" name="Shape 116"/>
          <p:cNvSpPr/>
          <p:nvPr>
            <p:ph type="pic" sz="half" idx="14"/>
          </p:nvPr>
        </p:nvSpPr>
        <p:spPr>
          <a:xfrm>
            <a:off x="889000" y="1079500"/>
            <a:ext cx="5295900" cy="77851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xfrm>
            <a:off x="6335522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pc="52" sz="2600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pPr/>
            <a:r>
              <a:t>— Johnny Appleseed</a:t>
            </a:r>
          </a:p>
        </p:txBody>
      </p:sp>
      <p:sp>
        <p:nvSpPr>
          <p:cNvPr id="125" name="Shape 125"/>
          <p:cNvSpPr/>
          <p:nvPr>
            <p:ph type="body" sz="quarter" idx="14"/>
          </p:nvPr>
        </p:nvSpPr>
        <p:spPr>
          <a:xfrm>
            <a:off x="673100" y="5317839"/>
            <a:ext cx="11658600" cy="10575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464" sz="58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Type a quote here.</a:t>
            </a:r>
          </a:p>
        </p:txBody>
      </p:sp>
      <p:sp>
        <p:nvSpPr>
          <p:cNvPr id="126" name="Shape 126"/>
          <p:cNvSpPr/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”</a:t>
            </a:r>
          </a:p>
        </p:txBody>
      </p:sp>
      <p:sp>
        <p:nvSpPr>
          <p:cNvPr id="127" name="Shape 127"/>
          <p:cNvSpPr/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pc="180" sz="90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pic" idx="13"/>
          </p:nvPr>
        </p:nvSpPr>
        <p:spPr>
          <a:xfrm>
            <a:off x="-5645" y="0"/>
            <a:ext cx="13004801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idx="13"/>
          </p:nvPr>
        </p:nvSpPr>
        <p:spPr>
          <a:xfrm>
            <a:off x="533400" y="3479800"/>
            <a:ext cx="11938000" cy="57658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cap="all" spc="148" sz="7400">
                <a:solidFill>
                  <a:srgbClr val="FFFFFF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79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pic" idx="13"/>
          </p:nvPr>
        </p:nvSpPr>
        <p:spPr>
          <a:xfrm>
            <a:off x="876300" y="2330450"/>
            <a:ext cx="11277600" cy="6477000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33" name="Shape 33"/>
          <p:cNvSpPr/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cap="all" spc="208" sz="10400">
                <a:solidFill>
                  <a:srgbClr val="FFFFFF"/>
                </a:solidFill>
              </a:defRPr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 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cap="all" spc="208" sz="104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pic" sz="half" idx="13"/>
          </p:nvPr>
        </p:nvSpPr>
        <p:spPr>
          <a:xfrm>
            <a:off x="6191619" y="1082886"/>
            <a:ext cx="5880101" cy="7747001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8" name="Shape 58"/>
          <p:cNvSpPr/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cap="all" spc="148" sz="7400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59" name="Shape 59"/>
          <p:cNvSpPr/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79" sz="4000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タイトルテキスト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pic" sz="half" idx="13"/>
          </p:nvPr>
        </p:nvSpPr>
        <p:spPr>
          <a:xfrm>
            <a:off x="6172200" y="2324089"/>
            <a:ext cx="5943600" cy="6568573"/>
          </a:xfrm>
          <a:prstGeom prst="rect">
            <a:avLst/>
          </a:prstGeom>
          <a:effectLst>
            <a:outerShdw sx="100000" sy="100000" kx="0" ky="0" algn="b" rotWithShape="0" blurRad="190500" dist="8455" dir="5400000">
              <a:srgbClr val="000000"/>
            </a:outerShdw>
          </a:effectLst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234" sz="2600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r>
              <a:t>donec quis nunc</a:t>
            </a:r>
          </a:p>
        </p:txBody>
      </p:sp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all"/>
            </a:lvl1pPr>
          </a:lstStyle>
          <a:p>
            <a:pPr/>
            <a:r>
              <a:t>タイトルテキスト</a:t>
            </a:r>
          </a:p>
        </p:txBody>
      </p:sp>
      <p:sp>
        <p:nvSpPr>
          <p:cNvPr id="89" name="Shape 89"/>
          <p:cNvSpPr/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pc="48" sz="2400"/>
            </a:lvl1pPr>
            <a:lvl2pPr>
              <a:spcBef>
                <a:spcPts val="2800"/>
              </a:spcBef>
              <a:defRPr spc="48" sz="2400"/>
            </a:lvl2pPr>
            <a:lvl3pPr>
              <a:spcBef>
                <a:spcPts val="2800"/>
              </a:spcBef>
              <a:defRPr spc="48" sz="2400"/>
            </a:lvl3pPr>
            <a:lvl4pPr>
              <a:spcBef>
                <a:spcPts val="2800"/>
              </a:spcBef>
              <a:defRPr spc="48" sz="2400"/>
            </a:lvl4pPr>
            <a:lvl5pPr>
              <a:spcBef>
                <a:spcPts val="2800"/>
              </a:spcBef>
              <a:defRPr spc="48" sz="2400"/>
            </a:lvl5pPr>
          </a:lstStyle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xfrm>
            <a:off x="6338817" y="9232900"/>
            <a:ext cx="327168" cy="337605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tif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タイトルテキスト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13447" y="222466"/>
            <a:ext cx="2074455" cy="825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4" name="Shape 4"/>
          <p:cNvSpPr/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38817" y="9231630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cap="all" spc="28" sz="1400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transition xmlns:p14="http://schemas.microsoft.com/office/powerpoint/2010/main" spd="med" advClick="1"/>
  <p:txStyles>
    <p:title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79" strike="noStrike" sz="4000" u="none">
          <a:ln>
            <a:noFill/>
          </a:ln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b="0" baseline="0" cap="none" i="0" spc="56" strike="noStrike" sz="2800" u="none">
          <a:ln>
            <a:noFill/>
          </a:ln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28" strike="noStrike" sz="1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ctrTitle"/>
          </p:nvPr>
        </p:nvSpPr>
        <p:spPr>
          <a:xfrm>
            <a:off x="673100" y="1612900"/>
            <a:ext cx="11658600" cy="2136627"/>
          </a:xfrm>
          <a:prstGeom prst="rect">
            <a:avLst/>
          </a:prstGeom>
        </p:spPr>
        <p:txBody>
          <a:bodyPr/>
          <a:lstStyle>
            <a:lvl1pPr>
              <a:defRPr cap="none" spc="116" sz="5800"/>
            </a:lvl1pPr>
          </a:lstStyle>
          <a:p>
            <a:pPr/>
            <a:r>
              <a:t>A few Evolutions in SAD</a:t>
            </a:r>
          </a:p>
        </p:txBody>
      </p:sp>
      <p:sp>
        <p:nvSpPr>
          <p:cNvPr id="160" name="Shape 160"/>
          <p:cNvSpPr/>
          <p:nvPr>
            <p:ph type="subTitle" sz="quarter" idx="1"/>
          </p:nvPr>
        </p:nvSpPr>
        <p:spPr>
          <a:xfrm>
            <a:off x="825500" y="7073900"/>
            <a:ext cx="11658600" cy="1778000"/>
          </a:xfrm>
          <a:prstGeom prst="rect">
            <a:avLst/>
          </a:prstGeom>
        </p:spPr>
        <p:txBody>
          <a:bodyPr/>
          <a:lstStyle/>
          <a:p>
            <a:pPr defTabSz="278892">
              <a:defRPr cap="none" spc="131" sz="3294"/>
            </a:pPr>
          </a:p>
          <a:p>
            <a:pPr defTabSz="278892">
              <a:defRPr cap="none" spc="131" sz="3294"/>
            </a:pPr>
            <a:r>
              <a:t>Jan. 10, 2017</a:t>
            </a:r>
          </a:p>
          <a:p>
            <a:pPr defTabSz="278892">
              <a:defRPr cap="none" spc="131" sz="3294"/>
            </a:pPr>
            <a:r>
              <a:t>K. Oide @ SAD Seminar</a:t>
            </a:r>
          </a:p>
        </p:txBody>
      </p:sp>
      <p:pic>
        <p:nvPicPr>
          <p:cNvPr id="16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86556" y="158750"/>
            <a:ext cx="2613888" cy="103961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62" name="Shape 162"/>
          <p:cNvSpPr/>
          <p:nvPr/>
        </p:nvSpPr>
        <p:spPr>
          <a:xfrm>
            <a:off x="5842469" y="3219450"/>
            <a:ext cx="131986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600">
                <a:solidFill>
                  <a:srgbClr val="C9C3BA"/>
                </a:solidFill>
              </a:defRPr>
            </a:lvl1pPr>
          </a:lstStyle>
          <a:p>
            <a:pPr/>
            <a:r>
              <a:t>V1.1k64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xfrm>
            <a:off x="266200" y="387566"/>
            <a:ext cx="11658601" cy="749301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Other changes since ∼June 2016</a:t>
            </a:r>
          </a:p>
        </p:txBody>
      </p:sp>
      <p:sp>
        <p:nvSpPr>
          <p:cNvPr id="223" name="Shape 223"/>
          <p:cNvSpPr/>
          <p:nvPr>
            <p:ph type="body" idx="4294967295"/>
          </p:nvPr>
        </p:nvSpPr>
        <p:spPr>
          <a:xfrm>
            <a:off x="673100" y="1104900"/>
            <a:ext cx="11658600" cy="83749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1. Removed almost all 32-bit memory allocations, except for a few obsolete routines.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2. The expansion of a beam line in MAIN level is rewritten using a new module with new types sad_el and sad_comp, and module routines loc_comp, loc_el, idcomp, dircomp, idcompc,idelc, idtypec, idvalc, direlc, compelc, pnamce, lpnamec.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3. Common blocks are largely replaced with modules.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4. Physical constants are updated with PDG2014 data in all .f and .c routines.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5. MULT with nonzero ANGLE was reviewed to be more consistent with BEND or QUAD. The Maxwellian fringes of K1 and higher are not yet implemented though.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6. New keywords F1K1F, F2K1F, F1K1B, F2K1B are introduced to describe asymmetric fringes at the entrance and the exit of QUAD and MULT. The traditional F1 and F2 are still valid: F1 + F1K1F(B) F1 + F2K1F(B) work at the entrance(exit) if the orientation of the element is positive, and vice versa when negative.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7. A routine to find out keywords of an element is renewed for efficiency. A new key KEYWORDS_ALL is added in Element to return all keywords including voids ('-').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8. The position of a legend in graphics now searches to avoid an overlapping with the contents of the graph. Also the size and frame are modified.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9. FindRoot is modified to handle a function that becomes invalid with non-real argument.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266200" y="387566"/>
            <a:ext cx="11658601" cy="749301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More changes</a:t>
            </a:r>
          </a:p>
        </p:txBody>
      </p:sp>
      <p:sp>
        <p:nvSpPr>
          <p:cNvPr id="226" name="Shape 226"/>
          <p:cNvSpPr/>
          <p:nvPr>
            <p:ph type="body" idx="4294967295"/>
          </p:nvPr>
        </p:nvSpPr>
        <p:spPr>
          <a:xfrm>
            <a:off x="673100" y="1104900"/>
            <a:ext cx="11658600" cy="83749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10. A wrong usage of mkstemp creating unnecessary files has been corrected.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11. The flag RADTAPER no longer needs CODPLOT.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12. Closed orbit finding with RADTAPER has been revised.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13. Accessing keys of elements with an internal table kytbl has been changed to use parameters if possible.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14. Fitting value specification with two locations treats the value as the ratio for BX, BY, BZ, and as the difference for other functions:</a:t>
            </a:r>
          </a:p>
          <a:p>
            <a:pPr lvl="1" marL="0" indent="22860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FIT P1 P2; BX 1.5 :     BX(P2) / BX(P1) == 1.5</a:t>
            </a:r>
          </a:p>
          <a:p>
            <a:pPr lvl="1" marL="0" indent="22860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FIT P1 P2; EX 0.2 :     EX(P2) - EX(P1) == 0.2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15. A bug was created in around Sept. 2016, and fixed in temit.f. It might have affected the value of emittances.</a:t>
            </a:r>
          </a:p>
          <a:p>
            <a:pPr marL="0" indent="0">
              <a:spcBef>
                <a:spcPts val="1500"/>
              </a:spcBef>
              <a:buClrTx/>
              <a:buSzTx/>
              <a:buNone/>
              <a:defRPr spc="42" sz="2100">
                <a:solidFill>
                  <a:srgbClr val="000000"/>
                </a:solidFill>
              </a:defRPr>
            </a:pPr>
            <a:r>
              <a:t>16. More bugs have been generated and corrected…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673100" y="298233"/>
            <a:ext cx="11658600" cy="749301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Extended dispersion for 6D optics</a:t>
            </a:r>
          </a:p>
        </p:txBody>
      </p:sp>
      <p:pic>
        <p:nvPicPr>
          <p:cNvPr id="16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31" y="1435100"/>
            <a:ext cx="11057538" cy="76345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title"/>
          </p:nvPr>
        </p:nvSpPr>
        <p:spPr>
          <a:xfrm>
            <a:off x="673100" y="298233"/>
            <a:ext cx="11658600" cy="749301"/>
          </a:xfrm>
          <a:prstGeom prst="rect">
            <a:avLst/>
          </a:prstGeom>
        </p:spPr>
        <p:txBody>
          <a:bodyPr/>
          <a:lstStyle/>
          <a:p>
            <a:pPr defTabSz="452627">
              <a:defRPr spc="79" sz="3959"/>
            </a:pPr>
            <a:r>
              <a:t>Some characteristics of </a:t>
            </a:r>
            <a:r>
              <a:rPr i="1"/>
              <a:t>E</a:t>
            </a:r>
          </a:p>
        </p:txBody>
      </p:sp>
      <p:pic>
        <p:nvPicPr>
          <p:cNvPr id="16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8192" y="1909477"/>
            <a:ext cx="11368416" cy="4788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12200" y="437933"/>
            <a:ext cx="11658601" cy="749301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Separation of Longitudinal Coordinate</a:t>
            </a:r>
          </a:p>
        </p:txBody>
      </p:sp>
      <p:sp>
        <p:nvSpPr>
          <p:cNvPr id="171" name="Shape 171"/>
          <p:cNvSpPr/>
          <p:nvPr/>
        </p:nvSpPr>
        <p:spPr>
          <a:xfrm>
            <a:off x="1279947" y="8294501"/>
            <a:ext cx="9732706" cy="76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900"/>
            </a:pPr>
            <a:r>
              <a:t>Remark: the separation above does not work when 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x-z</a:t>
            </a:r>
            <a:r>
              <a:t> or </a:t>
            </a:r>
            <a:r>
              <a:rPr>
                <a:latin typeface="Avenir Book Oblique"/>
                <a:ea typeface="Avenir Book Oblique"/>
                <a:cs typeface="Avenir Book Oblique"/>
                <a:sym typeface="Avenir Book Oblique"/>
              </a:rPr>
              <a:t>y-z</a:t>
            </a:r>
            <a:r>
              <a:t> coupling is too strong, where exchange of coordinates is necessary (not implemented in SAD yet).</a:t>
            </a:r>
          </a:p>
        </p:txBody>
      </p:sp>
      <p:pic>
        <p:nvPicPr>
          <p:cNvPr id="17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5137" y="1475468"/>
            <a:ext cx="10574526" cy="65307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/>
          </p:nvPr>
        </p:nvSpPr>
        <p:spPr>
          <a:xfrm>
            <a:off x="317000" y="437933"/>
            <a:ext cx="11658601" cy="749301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Usage</a:t>
            </a:r>
          </a:p>
        </p:txBody>
      </p:sp>
      <p:sp>
        <p:nvSpPr>
          <p:cNvPr id="175" name="Shape 175"/>
          <p:cNvSpPr/>
          <p:nvPr/>
        </p:nvSpPr>
        <p:spPr>
          <a:xfrm>
            <a:off x="1279947" y="7951601"/>
            <a:ext cx="9732706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/>
            <a:r>
              <a:t>Remark: The off-momentum matching &amp; finite amplitude matching have not been implemented yet,</a:t>
            </a:r>
          </a:p>
        </p:txBody>
      </p:sp>
      <p:pic>
        <p:nvPicPr>
          <p:cNvPr id="17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0555" y="1303522"/>
            <a:ext cx="11583690" cy="6125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type="title"/>
          </p:nvPr>
        </p:nvSpPr>
        <p:spPr>
          <a:xfrm>
            <a:off x="266200" y="222466"/>
            <a:ext cx="11658601" cy="749301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Example 1: Sawtooth effect</a:t>
            </a:r>
          </a:p>
        </p:txBody>
      </p:sp>
      <p:pic>
        <p:nvPicPr>
          <p:cNvPr id="179" name="ScreenShot 2017-01-02 at 15.19.53 .png"/>
          <p:cNvPicPr>
            <a:picLocks noChangeAspect="1"/>
          </p:cNvPicPr>
          <p:nvPr/>
        </p:nvPicPr>
        <p:blipFill>
          <a:blip r:embed="rId2">
            <a:extLst/>
          </a:blip>
          <a:srcRect l="9037" t="14722" r="8135" b="20314"/>
          <a:stretch>
            <a:fillRect/>
          </a:stretch>
        </p:blipFill>
        <p:spPr>
          <a:xfrm>
            <a:off x="304300" y="1095771"/>
            <a:ext cx="6292009" cy="3947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ScreenShot 2017-01-02 at 15.28.56 .png"/>
          <p:cNvPicPr>
            <a:picLocks noChangeAspect="1"/>
          </p:cNvPicPr>
          <p:nvPr/>
        </p:nvPicPr>
        <p:blipFill>
          <a:blip r:embed="rId3">
            <a:extLst/>
          </a:blip>
          <a:srcRect l="8586" t="14674" r="8586" b="20363"/>
          <a:stretch>
            <a:fillRect/>
          </a:stretch>
        </p:blipFill>
        <p:spPr>
          <a:xfrm>
            <a:off x="304300" y="5167096"/>
            <a:ext cx="6292801" cy="3947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ScreenShot 2017-01-03 at 9.34.59 .png"/>
          <p:cNvPicPr>
            <a:picLocks noChangeAspect="1"/>
          </p:cNvPicPr>
          <p:nvPr/>
        </p:nvPicPr>
        <p:blipFill>
          <a:blip r:embed="rId4">
            <a:extLst/>
          </a:blip>
          <a:srcRect l="6854" t="14890" r="10311" b="20141"/>
          <a:stretch>
            <a:fillRect/>
          </a:stretch>
        </p:blipFill>
        <p:spPr>
          <a:xfrm>
            <a:off x="6502400" y="5167096"/>
            <a:ext cx="6292009" cy="3947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ScreenShot 2017-01-03 at 9.35.45 .png"/>
          <p:cNvPicPr>
            <a:picLocks noChangeAspect="1"/>
          </p:cNvPicPr>
          <p:nvPr/>
        </p:nvPicPr>
        <p:blipFill>
          <a:blip r:embed="rId5">
            <a:extLst/>
          </a:blip>
          <a:srcRect l="6854" t="15340" r="10311" b="19691"/>
          <a:stretch>
            <a:fillRect/>
          </a:stretch>
        </p:blipFill>
        <p:spPr>
          <a:xfrm>
            <a:off x="6502400" y="1133655"/>
            <a:ext cx="6292009" cy="3947206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1097153" y="1460500"/>
            <a:ext cx="1628395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000"/>
            </a:lvl1pPr>
          </a:lstStyle>
          <a:p>
            <a:pPr/>
            <a:r>
              <a:t>NORADCOD</a:t>
            </a:r>
          </a:p>
        </p:txBody>
      </p:sp>
      <p:sp>
        <p:nvSpPr>
          <p:cNvPr id="184" name="Shape 184"/>
          <p:cNvSpPr/>
          <p:nvPr/>
        </p:nvSpPr>
        <p:spPr>
          <a:xfrm>
            <a:off x="1090168" y="5499100"/>
            <a:ext cx="1228853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000">
                <a:solidFill>
                  <a:srgbClr val="FF27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RADCOD</a:t>
            </a:r>
          </a:p>
        </p:txBody>
      </p:sp>
      <p:sp>
        <p:nvSpPr>
          <p:cNvPr id="185" name="Shape 185"/>
          <p:cNvSpPr/>
          <p:nvPr/>
        </p:nvSpPr>
        <p:spPr>
          <a:xfrm>
            <a:off x="7370953" y="1460500"/>
            <a:ext cx="1628395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000"/>
            </a:lvl1pPr>
          </a:lstStyle>
          <a:p>
            <a:pPr/>
            <a:r>
              <a:t>NORADCOD</a:t>
            </a:r>
          </a:p>
        </p:txBody>
      </p:sp>
      <p:sp>
        <p:nvSpPr>
          <p:cNvPr id="186" name="Shape 186"/>
          <p:cNvSpPr/>
          <p:nvPr/>
        </p:nvSpPr>
        <p:spPr>
          <a:xfrm>
            <a:off x="8278367" y="5499100"/>
            <a:ext cx="1228853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000">
                <a:solidFill>
                  <a:srgbClr val="FF2700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RADCOD</a:t>
            </a:r>
          </a:p>
        </p:txBody>
      </p:sp>
      <p:sp>
        <p:nvSpPr>
          <p:cNvPr id="187" name="Shape 187"/>
          <p:cNvSpPr/>
          <p:nvPr/>
        </p:nvSpPr>
        <p:spPr>
          <a:xfrm>
            <a:off x="328294" y="749516"/>
            <a:ext cx="1921511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000"/>
            </a:lvl1pPr>
          </a:lstStyle>
          <a:p>
            <a:pPr/>
            <a:r>
              <a:t>CALC6D;CALC;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creenShot 2017-01-03 at 11.13.23 .png"/>
          <p:cNvPicPr>
            <a:picLocks noChangeAspect="1"/>
          </p:cNvPicPr>
          <p:nvPr/>
        </p:nvPicPr>
        <p:blipFill>
          <a:blip r:embed="rId2">
            <a:extLst/>
          </a:blip>
          <a:srcRect l="7338" t="17287" r="7338" b="7209"/>
          <a:stretch>
            <a:fillRect/>
          </a:stretch>
        </p:blipFill>
        <p:spPr>
          <a:xfrm>
            <a:off x="6339080" y="1282595"/>
            <a:ext cx="6448954" cy="4663143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605125" y="2885523"/>
            <a:ext cx="12399676" cy="4875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rfsw;trpt;ins;calc6d;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fit az 0;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fit ^^^ $$$ bz 4;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coup b2 b1 -1;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free ca1 b*;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???-FFS-Info-Component B2.1 is coupled to B1.1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???-FFS-Info-Component B2.2 is coupled to B1.1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go;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Iterations  Residual    Method     Reduction  Variables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3     1.337      (NEWTON)   6.2500E-02      3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4    0.4571      (NEWTON)   0.2500          3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5    0.3421      (NEWTON)    1.000          3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6    5.0679E-03  (NEWTON)    1.000          3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      7    6.1154E-07  (NEWTON)    1.000          3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Matched. ( 2.6648E-15) DP = 0.01000  DP0 = 0.00000  ExponentOfResidual = 2.0  OffMomentumWeight =   1.000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F1/$$$    f BZ   4         1   4.000000 $$$         AX    #######  #  -1.734642 $$$         BX    #######  #  40.089797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$$$         NX    #######  #    .166770 $$$         AY    #######  #   -.504477 $$$         BY    #######  #  12.055708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$$$         NY    #######  #    .265221 $$$         AZ   0         1  3.6437E-8 $$$         LENG  #######  #  17.000000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 draw az &amp; bz &amp; ex lat;</a:t>
            </a:r>
          </a:p>
          <a:p>
            <a:pPr algn="l">
              <a:spcBef>
                <a:spcPts val="100"/>
              </a:spcBef>
              <a:defRPr spc="26" sz="13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pPr>
          </a:p>
        </p:txBody>
      </p:sp>
      <p:sp>
        <p:nvSpPr>
          <p:cNvPr id="191" name="Shape 191"/>
          <p:cNvSpPr/>
          <p:nvPr>
            <p:ph type="title"/>
          </p:nvPr>
        </p:nvSpPr>
        <p:spPr>
          <a:xfrm>
            <a:off x="266200" y="387566"/>
            <a:ext cx="11658601" cy="749301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Example 2: Energy compressor</a:t>
            </a:r>
          </a:p>
        </p:txBody>
      </p:sp>
      <p:sp>
        <p:nvSpPr>
          <p:cNvPr id="192" name="Shape 192"/>
          <p:cNvSpPr/>
          <p:nvPr/>
        </p:nvSpPr>
        <p:spPr>
          <a:xfrm>
            <a:off x="775077" y="7825799"/>
            <a:ext cx="1145464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defRPr sz="2200"/>
            </a:pPr>
            <a:r>
              <a:t>Remarks:</a:t>
            </a:r>
          </a:p>
          <a:p>
            <a:pPr algn="l">
              <a:defRPr sz="2200"/>
            </a:pPr>
            <a:r>
              <a:t>- FitValue is not applicable to the longitudinal functions and temporal dispersions, so far.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title"/>
          </p:nvPr>
        </p:nvSpPr>
        <p:spPr>
          <a:xfrm>
            <a:off x="266200" y="387566"/>
            <a:ext cx="11658601" cy="749301"/>
          </a:xfrm>
          <a:prstGeom prst="rect">
            <a:avLst/>
          </a:prstGeom>
        </p:spPr>
        <p:txBody>
          <a:bodyPr/>
          <a:lstStyle>
            <a:lvl1pPr defTabSz="452627">
              <a:defRPr spc="79" sz="3959"/>
            </a:lvl1pPr>
          </a:lstStyle>
          <a:p>
            <a:pPr/>
            <a:r>
              <a:t>More options for Graphics</a:t>
            </a:r>
          </a:p>
        </p:txBody>
      </p:sp>
      <p:sp>
        <p:nvSpPr>
          <p:cNvPr id="195" name="Shape 195"/>
          <p:cNvSpPr/>
          <p:nvPr/>
        </p:nvSpPr>
        <p:spPr>
          <a:xfrm>
            <a:off x="2192597" y="8498899"/>
            <a:ext cx="861960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299357" indent="-299357" algn="l">
              <a:buClr>
                <a:srgbClr val="9A958E"/>
              </a:buClr>
              <a:buSzPct val="75000"/>
              <a:buChar char="-"/>
              <a:defRPr sz="2200">
                <a:solidFill>
                  <a:schemeClr val="accent5">
                    <a:satOff val="-8700"/>
                    <a:lumOff val="-21853"/>
                  </a:schemeClr>
                </a:solidFill>
              </a:defRPr>
            </a:lvl1pPr>
          </a:lstStyle>
          <a:p>
            <a:pPr/>
            <a:r>
              <a:t>Now the graphics of SAD comply with PRAB’s standard!</a:t>
            </a:r>
          </a:p>
        </p:txBody>
      </p:sp>
      <p:pic>
        <p:nvPicPr>
          <p:cNvPr id="196" name="ScreenShot 2017-01-04 6.19.37.png"/>
          <p:cNvPicPr>
            <a:picLocks noChangeAspect="1"/>
          </p:cNvPicPr>
          <p:nvPr/>
        </p:nvPicPr>
        <p:blipFill>
          <a:blip r:embed="rId2">
            <a:extLst/>
          </a:blip>
          <a:srcRect l="5773" t="19772" r="8923" b="8514"/>
          <a:stretch>
            <a:fillRect/>
          </a:stretch>
        </p:blipFill>
        <p:spPr>
          <a:xfrm>
            <a:off x="1694557" y="1980271"/>
            <a:ext cx="8065291" cy="55404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197" name="Shape 197"/>
          <p:cNvSpPr/>
          <p:nvPr/>
        </p:nvSpPr>
        <p:spPr>
          <a:xfrm>
            <a:off x="3982420" y="5706084"/>
            <a:ext cx="209842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700">
                <a:solidFill>
                  <a:schemeClr val="accent5">
                    <a:satOff val="-8700"/>
                    <a:lumOff val="-21853"/>
                  </a:schemeClr>
                </a:solidFill>
              </a:defRPr>
            </a:lvl1pPr>
          </a:lstStyle>
          <a:p>
            <a:pPr/>
            <a:r>
              <a:t>TickFontScale -&gt; 1.3</a:t>
            </a:r>
          </a:p>
        </p:txBody>
      </p:sp>
      <p:sp>
        <p:nvSpPr>
          <p:cNvPr id="198" name="Shape 198"/>
          <p:cNvSpPr/>
          <p:nvPr/>
        </p:nvSpPr>
        <p:spPr>
          <a:xfrm>
            <a:off x="2844849" y="3632133"/>
            <a:ext cx="1706564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700">
                <a:solidFill>
                  <a:schemeClr val="accent5">
                    <a:satOff val="-8700"/>
                    <a:lumOff val="-21853"/>
                  </a:schemeClr>
                </a:solidFill>
              </a:defRPr>
            </a:lvl1pPr>
          </a:lstStyle>
          <a:p>
            <a:pPr/>
            <a:r>
              <a:t>FontScale -&gt; 1.6</a:t>
            </a:r>
          </a:p>
        </p:txBody>
      </p:sp>
      <p:sp>
        <p:nvSpPr>
          <p:cNvPr id="199" name="Shape 199"/>
          <p:cNvSpPr/>
          <p:nvPr/>
        </p:nvSpPr>
        <p:spPr>
          <a:xfrm flipH="1">
            <a:off x="9304526" y="2945918"/>
            <a:ext cx="1067843" cy="1"/>
          </a:xfrm>
          <a:prstGeom prst="line">
            <a:avLst/>
          </a:prstGeom>
          <a:ln w="254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0" name="Shape 200"/>
          <p:cNvSpPr/>
          <p:nvPr/>
        </p:nvSpPr>
        <p:spPr>
          <a:xfrm flipH="1">
            <a:off x="9297246" y="3199918"/>
            <a:ext cx="1075123" cy="738894"/>
          </a:xfrm>
          <a:prstGeom prst="line">
            <a:avLst/>
          </a:prstGeom>
          <a:ln w="254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1" name="Shape 201"/>
          <p:cNvSpPr/>
          <p:nvPr/>
        </p:nvSpPr>
        <p:spPr>
          <a:xfrm flipH="1">
            <a:off x="9195350" y="3393444"/>
            <a:ext cx="1275838" cy="1650954"/>
          </a:xfrm>
          <a:prstGeom prst="line">
            <a:avLst/>
          </a:prstGeom>
          <a:ln w="254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2" name="Shape 202"/>
          <p:cNvSpPr/>
          <p:nvPr/>
        </p:nvSpPr>
        <p:spPr>
          <a:xfrm>
            <a:off x="1571254" y="7658175"/>
            <a:ext cx="8311900" cy="4318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The component labels in OpticsPlot automatically thin out to avoid collisions.</a:t>
            </a:r>
          </a:p>
        </p:txBody>
      </p:sp>
      <p:sp>
        <p:nvSpPr>
          <p:cNvPr id="203" name="Shape 203"/>
          <p:cNvSpPr/>
          <p:nvPr/>
        </p:nvSpPr>
        <p:spPr>
          <a:xfrm>
            <a:off x="10362730" y="5884955"/>
            <a:ext cx="1460150" cy="4318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UnitLabel   </a:t>
            </a:r>
          </a:p>
        </p:txBody>
      </p:sp>
      <p:sp>
        <p:nvSpPr>
          <p:cNvPr id="204" name="Shape 204"/>
          <p:cNvSpPr/>
          <p:nvPr/>
        </p:nvSpPr>
        <p:spPr>
          <a:xfrm flipH="1">
            <a:off x="9609326" y="6183200"/>
            <a:ext cx="748061" cy="203618"/>
          </a:xfrm>
          <a:prstGeom prst="line">
            <a:avLst/>
          </a:prstGeom>
          <a:ln w="254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5" name="Shape 205"/>
          <p:cNvSpPr/>
          <p:nvPr/>
        </p:nvSpPr>
        <p:spPr>
          <a:xfrm>
            <a:off x="10045230" y="2505684"/>
            <a:ext cx="2680640" cy="1384301"/>
          </a:xfrm>
          <a:prstGeom prst="rect">
            <a:avLst/>
          </a:prstGeom>
          <a:solidFill>
            <a:srgbClr val="F4F4E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The legend box searches a location to avoid collision with the contents.   </a:t>
            </a:r>
          </a:p>
        </p:txBody>
      </p:sp>
      <p:sp>
        <p:nvSpPr>
          <p:cNvPr id="206" name="Shape 206"/>
          <p:cNvSpPr/>
          <p:nvPr/>
        </p:nvSpPr>
        <p:spPr>
          <a:xfrm>
            <a:off x="1739286" y="3480181"/>
            <a:ext cx="570459" cy="80813"/>
          </a:xfrm>
          <a:prstGeom prst="line">
            <a:avLst/>
          </a:prstGeom>
          <a:ln w="254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7" name="Shape 207"/>
          <p:cNvSpPr/>
          <p:nvPr/>
        </p:nvSpPr>
        <p:spPr>
          <a:xfrm>
            <a:off x="996111" y="4147886"/>
            <a:ext cx="1294891" cy="911708"/>
          </a:xfrm>
          <a:prstGeom prst="line">
            <a:avLst/>
          </a:prstGeom>
          <a:ln w="25400">
            <a:solidFill>
              <a:schemeClr val="accent5">
                <a:alpha val="75000"/>
              </a:schemeClr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cap="all" spc="32" sz="1600">
                <a:latin typeface="+mn-lt"/>
                <a:ea typeface="+mn-ea"/>
                <a:cs typeface="+mn-cs"/>
                <a:sym typeface="Futura"/>
              </a:defRPr>
            </a:pPr>
          </a:p>
        </p:txBody>
      </p:sp>
      <p:sp>
        <p:nvSpPr>
          <p:cNvPr id="208" name="Shape 208"/>
          <p:cNvSpPr/>
          <p:nvPr/>
        </p:nvSpPr>
        <p:spPr>
          <a:xfrm>
            <a:off x="278930" y="2871981"/>
            <a:ext cx="1460150" cy="1384301"/>
          </a:xfrm>
          <a:prstGeom prst="rect">
            <a:avLst/>
          </a:prstGeom>
          <a:solidFill>
            <a:srgbClr val="F4F4EF"/>
          </a:solidFill>
          <a:ln w="127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800">
                <a:solidFill>
                  <a:srgbClr val="000000"/>
                </a:solidFill>
              </a:defRPr>
            </a:lvl1pPr>
          </a:lstStyle>
          <a:p>
            <a:pPr/>
            <a:r>
              <a:t>Tick labels hide if collide to each other.  </a:t>
            </a:r>
          </a:p>
        </p:txBody>
      </p:sp>
      <p:sp>
        <p:nvSpPr>
          <p:cNvPr id="209" name="Shape 209"/>
          <p:cNvSpPr/>
          <p:nvPr/>
        </p:nvSpPr>
        <p:spPr>
          <a:xfrm>
            <a:off x="1417402" y="1441462"/>
            <a:ext cx="8619605" cy="29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1200">
                <a:solidFill>
                  <a:srgbClr val="000000"/>
                </a:solidFill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 OpticsPlot[{{"AZ"},{"BZ",FontScale-&gt;1.6},{"EX",TickFontScale-&gt;1.3}},Names-&gt;"*",Thickness-&gt;2]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43" y="4304329"/>
            <a:ext cx="4763383" cy="281004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sp>
        <p:nvSpPr>
          <p:cNvPr id="212" name="Shape 212"/>
          <p:cNvSpPr/>
          <p:nvPr/>
        </p:nvSpPr>
        <p:spPr>
          <a:xfrm>
            <a:off x="2698638" y="8956099"/>
            <a:ext cx="7607524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299357" indent="-299357" algn="l">
              <a:buClr>
                <a:srgbClr val="9A958E"/>
              </a:buClr>
              <a:buSzPct val="75000"/>
              <a:buChar char="-"/>
              <a:defRPr sz="2200">
                <a:solidFill>
                  <a:schemeClr val="accent5">
                    <a:satOff val="-8700"/>
                    <a:lumOff val="-21853"/>
                  </a:schemeClr>
                </a:solidFill>
              </a:defRPr>
            </a:lvl1pPr>
          </a:lstStyle>
          <a:p>
            <a:pPr/>
            <a:r>
              <a:t>Now the graphics of SAD comply with PRAB’s standard!</a:t>
            </a:r>
          </a:p>
        </p:txBody>
      </p:sp>
      <p:pic>
        <p:nvPicPr>
          <p:cNvPr id="213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299" y="1068390"/>
            <a:ext cx="4548071" cy="33710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14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8927" y="1057419"/>
            <a:ext cx="5322355" cy="35924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15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18848" y="1056881"/>
            <a:ext cx="5203439" cy="382584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16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7257" y="5621044"/>
            <a:ext cx="5322355" cy="330912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17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10547" y="4635585"/>
            <a:ext cx="5796914" cy="37022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18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563383" y="4336047"/>
            <a:ext cx="4763382" cy="231669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19" name="pasted-image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22138" y="5919677"/>
            <a:ext cx="4649671" cy="30000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  <p:pic>
        <p:nvPicPr>
          <p:cNvPr id="220" name="pasted-image.pd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7589" y="537258"/>
            <a:ext cx="10869622" cy="6473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2" strike="noStrike" sz="1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 upright="0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